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6" r:id="rId2"/>
    <p:sldId id="278" r:id="rId3"/>
    <p:sldId id="260" r:id="rId4"/>
    <p:sldId id="261" r:id="rId5"/>
    <p:sldId id="262" r:id="rId6"/>
    <p:sldId id="258" r:id="rId7"/>
    <p:sldId id="275" r:id="rId8"/>
    <p:sldId id="271" r:id="rId9"/>
    <p:sldId id="263" r:id="rId10"/>
    <p:sldId id="282" r:id="rId11"/>
    <p:sldId id="283" r:id="rId12"/>
    <p:sldId id="284" r:id="rId13"/>
    <p:sldId id="285" r:id="rId14"/>
    <p:sldId id="286" r:id="rId15"/>
    <p:sldId id="288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639" dt="2026-10-12T08:03:42.137"/>
    <p1510:client id="{11CD79C6-E3BF-6EDA-3122-ED3DEB0B5EA5}" v="146" dt="2026-10-10T15:32:08.105"/>
    <p1510:client id="{18A4DDC1-1CB1-FE1E-4A20-23D6C3F2CABF}" v="8" dt="2026-10-12T08:06:21.600"/>
    <p1510:client id="{1D31B4B7-E265-7425-B59E-76B6A5463B3C}" v="323" dt="2026-10-12T07:08:42.601"/>
    <p1510:client id="{28B6C3EF-82AF-D2C3-2825-F6CB85150EBA}" v="363" dt="2026-10-11T17:21:58.477"/>
    <p1510:client id="{2A1743B3-72D7-9411-5D96-1B1D78834F77}" v="4853" dt="2026-10-11T23:58:14.8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15:27.06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11652 9710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16:48.28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11459 10608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16:51.05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12562 7318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16:51.05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12562 7318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16:51.05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12562 7318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25:19.59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11716 10261 16383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10-09T10:25:19.59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11716 10261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620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761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056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073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902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271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80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180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845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505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014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451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6.png"/><Relationship Id="rId7" Type="http://schemas.openxmlformats.org/officeDocument/2006/relationships/customXml" Target="../ink/ink6.xml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5.xml"/><Relationship Id="rId5" Type="http://schemas.openxmlformats.org/officeDocument/2006/relationships/customXml" Target="../ink/ink4.xml"/><Relationship Id="rId4" Type="http://schemas.openxmlformats.org/officeDocument/2006/relationships/customXml" Target="../ink/ink3.xml"/><Relationship Id="rId9" Type="http://schemas.openxmlformats.org/officeDocument/2006/relationships/customXml" Target="../ink/ink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qc.org.uk/?utm_source=copilot.com" TargetMode="External"/><Relationship Id="rId2" Type="http://schemas.openxmlformats.org/officeDocument/2006/relationships/hyperlink" Target="https://www.cqc.org.uk/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levatedmagazines.com/single-post/how-communication-skills-training-builds-confidence-in-the-workplace?utm_source=copilot.com" TargetMode="External"/><Relationship Id="rId4" Type="http://schemas.openxmlformats.org/officeDocument/2006/relationships/hyperlink" Target="https://caringforcare.co.uk/?utm_source=copilot.co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86?utm_source=copilot.com" TargetMode="External"/><Relationship Id="rId2" Type="http://schemas.openxmlformats.org/officeDocument/2006/relationships/hyperlink" Target="https://support.microsoft.com/?utm_source=copilo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sptoolkit.nhs.uk/?utm_source=copilot.co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nice.org.uk/?utm_source=copilot.com" TargetMode="External"/><Relationship Id="rId2" Type="http://schemas.openxmlformats.org/officeDocument/2006/relationships/hyperlink" Target="https://digital.nhs.uk/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killsforcare.org.uk/?utm_source=copilot.com" TargetMode="External"/><Relationship Id="rId4" Type="http://schemas.openxmlformats.org/officeDocument/2006/relationships/hyperlink" Target="https://www.skillsforcare.org.uk/?utm_source=copilot.com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softwarekeep.com/blogs/comment/best-digital-workplace-platforms?utm_source=copilot.co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people in scrubs standing in a hallway&#10;&#10;AI-generated content may be incorrect." title="Smiling hospital staff">
            <a:extLst>
              <a:ext uri="{FF2B5EF4-FFF2-40B4-BE49-F238E27FC236}">
                <a16:creationId xmlns:a16="http://schemas.microsoft.com/office/drawing/2014/main" id="{6F35FE15-FF6A-D75F-C8EC-57B8F08C40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886" r="328" b="1"/>
          <a:stretch>
            <a:fillRect/>
          </a:stretch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8FD6368-5BD5-7066-AA4C-EF33452A9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470676"/>
            <a:ext cx="4024670" cy="2148453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4800" b="1" i="1" u="sng"/>
            </a:br>
            <a:r>
              <a:rPr lang="en-US" sz="4800" b="1" i="1" u="sng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Health and Social Care </a:t>
            </a:r>
            <a:endParaRPr lang="en-US" sz="4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E38280-A7A3-7133-18D7-FED273E564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5188" y="3225717"/>
            <a:ext cx="4750703" cy="301740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solidFill>
                  <a:schemeClr val="tx1"/>
                </a:solidFill>
                <a:latin typeface="Arial Nova"/>
                <a:cs typeface="Arial"/>
              </a:rPr>
              <a:t>Name: Mihaela, Sobiya, Zaneta</a:t>
            </a:r>
          </a:p>
          <a:p>
            <a:r>
              <a:rPr lang="en-US" sz="1800">
                <a:solidFill>
                  <a:schemeClr val="tx1"/>
                </a:solidFill>
                <a:latin typeface="Arial Nova"/>
                <a:cs typeface="Arial"/>
              </a:rPr>
              <a:t>Student Number 2535408,  2606772, 2607923</a:t>
            </a:r>
          </a:p>
          <a:p>
            <a:r>
              <a:rPr lang="en-US" sz="1800">
                <a:solidFill>
                  <a:schemeClr val="tx1"/>
                </a:solidFill>
                <a:latin typeface="Arial Nova"/>
                <a:cs typeface="Arial"/>
              </a:rPr>
              <a:t>Module Code: LCHS4007</a:t>
            </a:r>
          </a:p>
          <a:p>
            <a:r>
              <a:rPr lang="en-US" sz="1800">
                <a:solidFill>
                  <a:schemeClr val="tx1"/>
                </a:solidFill>
                <a:latin typeface="Arial Nova"/>
                <a:cs typeface="Arial"/>
              </a:rPr>
              <a:t>Lecturer Name: Bianca Dodgen</a:t>
            </a:r>
          </a:p>
          <a:p>
            <a:r>
              <a:rPr lang="en-US" sz="1800">
                <a:solidFill>
                  <a:schemeClr val="tx1"/>
                </a:solidFill>
                <a:latin typeface="Arial Nova"/>
                <a:cs typeface="Arial"/>
              </a:rPr>
              <a:t>Assignment Title: </a:t>
            </a:r>
            <a:r>
              <a:rPr lang="en-US" sz="1800">
                <a:solidFill>
                  <a:schemeClr val="tx1">
                    <a:lumMod val="95000"/>
                    <a:lumOff val="5000"/>
                  </a:schemeClr>
                </a:solidFill>
                <a:latin typeface="Arial Nova"/>
                <a:cs typeface="Arial"/>
              </a:rPr>
              <a:t>Writing care-related documents/care records  for Ashford community  care service </a:t>
            </a:r>
          </a:p>
        </p:txBody>
      </p:sp>
    </p:spTree>
    <p:extLst>
      <p:ext uri="{BB962C8B-B14F-4D97-AF65-F5344CB8AC3E}">
        <p14:creationId xmlns:p14="http://schemas.microsoft.com/office/powerpoint/2010/main" val="1442923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159A1-1D17-B804-B9A2-3AC0AEDE7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07" y="-170688"/>
            <a:ext cx="9020550" cy="1138769"/>
          </a:xfrm>
        </p:spPr>
        <p:txBody>
          <a:bodyPr>
            <a:normAutofit/>
          </a:bodyPr>
          <a:lstStyle/>
          <a:p>
            <a:r>
              <a:rPr lang="en-US" sz="3500" b="1"/>
              <a:t>     </a:t>
            </a:r>
            <a:r>
              <a:rPr lang="en-US" sz="2800" b="1" u="sng">
                <a:solidFill>
                  <a:schemeClr val="tx2">
                    <a:lumMod val="76000"/>
                    <a:lumOff val="24000"/>
                  </a:schemeClr>
                </a:solidFill>
              </a:rPr>
              <a:t>Writing care-related documents/care records - Sobiya</a:t>
            </a:r>
            <a:endParaRPr lang="en-US" sz="2800" u="sng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80179-8CEB-1476-6A0D-7AC21A965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" y="682844"/>
            <a:ext cx="9044055" cy="616364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/>
              <a:t>Care‑related documents are important because they help all staff and specialists access the same up‑to‑date information. Good record keeping improves communication, safety and the quality of care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(Jefferies et al., 2010)</a:t>
            </a:r>
            <a:r>
              <a:rPr lang="en-US" sz="1800"/>
              <a:t>. It also supports legal accountability and professional standards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(O’Connor et al., 2022).</a:t>
            </a:r>
          </a:p>
          <a:p>
            <a:endParaRPr lang="en-US" sz="1800"/>
          </a:p>
          <a:p>
            <a:r>
              <a:rPr lang="en-US" sz="1800"/>
              <a:t>Ashford Community Care would need to create the following documents:</a:t>
            </a:r>
          </a:p>
          <a:p>
            <a:r>
              <a:rPr lang="en-US" sz="1800" b="1"/>
              <a:t>Individuals’ information forms</a:t>
            </a:r>
            <a:r>
              <a:rPr lang="en-US" sz="1800"/>
              <a:t> –These help staff understand the person and provide personalized care 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(Morris et al., 2024)</a:t>
            </a:r>
            <a:r>
              <a:rPr lang="en-US" sz="1800"/>
              <a:t>.</a:t>
            </a:r>
          </a:p>
          <a:p>
            <a:r>
              <a:rPr lang="en-US" sz="1800" b="1"/>
              <a:t>Care plans</a:t>
            </a:r>
            <a:r>
              <a:rPr lang="en-US" sz="1800"/>
              <a:t> – support needed, how to provide support, health goals and outcomes. Care plans guide consistent, person‑centered care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 (Barrett et al., 2021)</a:t>
            </a:r>
            <a:r>
              <a:rPr lang="en-US" sz="1800"/>
              <a:t>.</a:t>
            </a:r>
          </a:p>
          <a:p>
            <a:r>
              <a:rPr lang="en-US" sz="1800" b="1"/>
              <a:t>Risk assessments</a:t>
            </a:r>
            <a:r>
              <a:rPr lang="en-US" sz="1800"/>
              <a:t> – physical, medical and environmental risks. Risk assessments help prevent harm and keep people safe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 (O’Connor et al., 2022)</a:t>
            </a:r>
            <a:r>
              <a:rPr lang="en-US" sz="1800"/>
              <a:t>.</a:t>
            </a:r>
          </a:p>
          <a:p>
            <a:r>
              <a:rPr lang="en-US" sz="1800" b="1"/>
              <a:t>Safeguarding reports</a:t>
            </a:r>
            <a:r>
              <a:rPr lang="en-US" sz="1800"/>
              <a:t> – signs of abuse, who was informed, evidence and actions taken. Clear safeguarding records protect vulnerable adults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(Morris et al., 2024)</a:t>
            </a:r>
            <a:r>
              <a:rPr lang="en-US" sz="1800"/>
              <a:t>.</a:t>
            </a:r>
          </a:p>
          <a:p>
            <a:r>
              <a:rPr lang="en-US" sz="1800" b="1"/>
              <a:t>Daily notes</a:t>
            </a:r>
            <a:r>
              <a:rPr lang="en-US" sz="1800"/>
              <a:t> – changes in health, improvements, care given, time, date and signature. Daily notes show the person’s ongoing condition and support decision‑making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(Jefferies et al., 2010)</a:t>
            </a:r>
            <a:r>
              <a:rPr lang="en-US" sz="1800"/>
              <a:t>.</a:t>
            </a:r>
          </a:p>
          <a:p>
            <a:r>
              <a:rPr lang="en-US" sz="1800" b="1"/>
              <a:t>Documenting medication</a:t>
            </a:r>
            <a:r>
              <a:rPr lang="en-US" sz="1800"/>
              <a:t> - Accurate medication documentation is important because it helps prevent errors and supports safe administration of medicines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</a:rPr>
              <a:t> (Wang et al., 2025)</a:t>
            </a:r>
          </a:p>
          <a:p>
            <a:endParaRPr lang="en-US" sz="1800"/>
          </a:p>
        </p:txBody>
      </p:sp>
      <p:pic>
        <p:nvPicPr>
          <p:cNvPr id="8" name="Picture 7" title="Hand typing on keyboard">
            <a:extLst>
              <a:ext uri="{FF2B5EF4-FFF2-40B4-BE49-F238E27FC236}">
                <a16:creationId xmlns:a16="http://schemas.microsoft.com/office/drawing/2014/main" id="{53428595-D9B0-EF87-A2D7-1F0E16DA2B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132" r="22707" b="-2"/>
          <a:stretch>
            <a:fillRect/>
          </a:stretch>
        </p:blipFill>
        <p:spPr>
          <a:xfrm>
            <a:off x="9052560" y="1"/>
            <a:ext cx="3139440" cy="6858000"/>
          </a:xfrm>
          <a:prstGeom prst="rect">
            <a:avLst/>
          </a:prstGeom>
          <a:noFill/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A48E42E-CD39-3B4F-72FC-593E6F240E0A}"/>
              </a:ext>
            </a:extLst>
          </p:cNvPr>
          <p:cNvSpPr txBox="1"/>
          <p:nvPr/>
        </p:nvSpPr>
        <p:spPr>
          <a:xfrm>
            <a:off x="9144470" y="307225"/>
            <a:ext cx="283731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Figure 1 suggests staff are writing up care records in a care home.</a:t>
            </a:r>
          </a:p>
        </p:txBody>
      </p:sp>
    </p:spTree>
    <p:extLst>
      <p:ext uri="{BB962C8B-B14F-4D97-AF65-F5344CB8AC3E}">
        <p14:creationId xmlns:p14="http://schemas.microsoft.com/office/powerpoint/2010/main" val="3527443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ECC7C-2B39-F50A-0619-672BF98E0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243" y="365125"/>
            <a:ext cx="10504557" cy="839650"/>
          </a:xfrm>
        </p:spPr>
        <p:txBody>
          <a:bodyPr>
            <a:normAutofit/>
          </a:bodyPr>
          <a:lstStyle/>
          <a:p>
            <a:pPr algn="ctr"/>
            <a:r>
              <a:rPr lang="en-US" sz="2800" b="1" u="sng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I</a:t>
            </a:r>
            <a:r>
              <a:rPr lang="en-US" sz="2000" b="1" u="sng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ntroduction to Microsoft Word in Care Settings - Sobiya</a:t>
            </a:r>
            <a:br>
              <a:rPr lang="en-US" sz="2000" b="1" u="sng">
                <a:latin typeface="Arial"/>
                <a:cs typeface="Arial"/>
              </a:rPr>
            </a:br>
            <a:endParaRPr lang="en-US" sz="20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C720D-A2A2-7BEB-0748-0F5A9D0DA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640" y="1203656"/>
            <a:ext cx="10678160" cy="48186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>
                <a:latin typeface="Aptos"/>
                <a:ea typeface="+mn-lt"/>
                <a:cs typeface="Arial"/>
              </a:rPr>
              <a:t>M</a:t>
            </a:r>
            <a:r>
              <a:rPr lang="en-US" sz="1800">
                <a:latin typeface="Arial"/>
                <a:ea typeface="+mn-lt"/>
                <a:cs typeface="Arial"/>
              </a:rPr>
              <a:t>icrosoft Word is a digital word‑processing tool used in care settings to support clear and accurate documentation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lt"/>
                <a:cs typeface="Arial"/>
              </a:rPr>
              <a:t>(Jefferies et al., 2010).</a:t>
            </a:r>
            <a:r>
              <a:rPr lang="en-US" sz="1800">
                <a:latin typeface="Arial"/>
                <a:ea typeface="+mn-lt"/>
                <a:cs typeface="Arial"/>
              </a:rPr>
              <a:t> It helps staff create organized and professional records that meet care standards and regulatory expectations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lt"/>
                <a:cs typeface="Arial"/>
              </a:rPr>
              <a:t>(O’Connor et al., 2022).</a:t>
            </a:r>
            <a:r>
              <a:rPr lang="en-US" sz="1800">
                <a:latin typeface="Arial"/>
                <a:ea typeface="+mn-lt"/>
                <a:cs typeface="Arial"/>
              </a:rPr>
              <a:t> Using digital systems like Word also supports safe and consistent record‑keeping, which is important for continuity of care and legal accountability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lt"/>
                <a:cs typeface="Arial"/>
              </a:rPr>
              <a:t> (Morris et al., 2024).</a:t>
            </a:r>
            <a:r>
              <a:rPr lang="en-US" sz="1800">
                <a:latin typeface="Arial"/>
                <a:ea typeface="+mn-lt"/>
                <a:cs typeface="Arial"/>
              </a:rPr>
              <a:t> Word’s basic features, such as editing tools and layout options, help staff produce documents that are easy to read and update</a:t>
            </a:r>
            <a:r>
              <a:rPr lang="en-US" sz="1800">
                <a:solidFill>
                  <a:srgbClr val="FF0000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lt"/>
                <a:cs typeface="Arial"/>
              </a:rPr>
              <a:t>(Barrett et al., 2021).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800">
                <a:latin typeface="Arial"/>
                <a:cs typeface="Arial"/>
              </a:rPr>
              <a:t>    </a:t>
            </a:r>
            <a:r>
              <a:rPr lang="en-US" sz="1800" u="sng">
                <a:latin typeface="Arial"/>
                <a:cs typeface="Arial"/>
              </a:rPr>
              <a:t>Features of word documents: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b="1">
                <a:latin typeface="Arial"/>
                <a:cs typeface="Arial"/>
              </a:rPr>
              <a:t>PDF saving</a:t>
            </a:r>
            <a:r>
              <a:rPr lang="en-US" sz="1800">
                <a:latin typeface="Arial"/>
                <a:cs typeface="Arial"/>
              </a:rPr>
              <a:t> – Saving documents as PDF preserves formatting and supports secure sharing of records across care teams</a:t>
            </a:r>
            <a:r>
              <a:rPr lang="en-US" sz="180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(Jefferies et al., 2010).</a:t>
            </a:r>
          </a:p>
          <a:p>
            <a:r>
              <a:rPr lang="en-US" sz="1800" b="1">
                <a:latin typeface="Arial"/>
                <a:cs typeface="Arial"/>
              </a:rPr>
              <a:t>Accessibility tools</a:t>
            </a:r>
            <a:r>
              <a:rPr lang="en-US" sz="1800">
                <a:latin typeface="Arial"/>
                <a:cs typeface="Arial"/>
              </a:rPr>
              <a:t> – Accessibility features improve readability and ensure documents meet diverse communication needs in care settings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(Morris et al., 2024).</a:t>
            </a:r>
          </a:p>
          <a:p>
            <a:r>
              <a:rPr lang="en-US" sz="1800" b="1">
                <a:latin typeface="Arial"/>
                <a:cs typeface="Arial"/>
              </a:rPr>
              <a:t>Comments</a:t>
            </a:r>
            <a:r>
              <a:rPr lang="en-US" sz="1800">
                <a:latin typeface="Arial"/>
                <a:cs typeface="Arial"/>
              </a:rPr>
              <a:t> – Comment functions support collaborative practice by allowing staff to review and discuss documents without altering the original record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(O’Connor et al., 2022).</a:t>
            </a:r>
          </a:p>
          <a:p>
            <a:r>
              <a:rPr lang="en-US" sz="1800" b="1">
                <a:latin typeface="Arial"/>
                <a:cs typeface="Arial"/>
              </a:rPr>
              <a:t>Headers and footers</a:t>
            </a:r>
            <a:r>
              <a:rPr lang="en-US" sz="1800">
                <a:latin typeface="Arial"/>
                <a:cs typeface="Arial"/>
              </a:rPr>
              <a:t> – Headers and footers help maintain consistent documentation standards, which is essential for regulatory compliance and professional record‑keeping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(Jefferies et al., 2010)</a:t>
            </a:r>
            <a:r>
              <a:rPr lang="en-US" sz="1800">
                <a:latin typeface="Arial"/>
                <a:cs typeface="Arial"/>
              </a:rPr>
              <a:t>.</a:t>
            </a:r>
          </a:p>
          <a:p>
            <a:r>
              <a:rPr lang="en-US" sz="1800" b="1">
                <a:latin typeface="Arial"/>
                <a:cs typeface="Arial"/>
              </a:rPr>
              <a:t>Table of contents</a:t>
            </a:r>
            <a:r>
              <a:rPr lang="en-US" sz="1800">
                <a:latin typeface="Arial"/>
                <a:cs typeface="Arial"/>
              </a:rPr>
              <a:t> – A table of contents improves navigation in longer care documents, helping staff quickly locate essential information such as medication schedules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(Barrett et al., 2021).</a:t>
            </a:r>
          </a:p>
          <a:p>
            <a:pPr>
              <a:lnSpc>
                <a:spcPct val="150000"/>
              </a:lnSpc>
            </a:pP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81996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FC476-25DB-79AB-8257-EEE4A9A6C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Why is Microsoft Word suitable for Ashford Community Care – Zaneta </a:t>
            </a:r>
            <a:endParaRPr lang="en-US" b="1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FB71D-848E-1012-61C4-6C7591DA1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Provides one central digital workspace</a:t>
            </a:r>
          </a:p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Supports secure care-document sharing</a:t>
            </a:r>
          </a:p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Integrates directly with Microsoft World </a:t>
            </a:r>
          </a:p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Enables authorized staff collaboration</a:t>
            </a:r>
          </a:p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Keeps care information organized</a:t>
            </a:r>
          </a:p>
          <a:p>
            <a:pPr>
              <a:lnSpc>
                <a:spcPct val="150000"/>
              </a:lnSpc>
            </a:pPr>
            <a:r>
              <a:rPr lang="en-US" sz="2000">
                <a:latin typeface="Arial Nova"/>
              </a:rPr>
              <a:t>Supports consistent record management </a:t>
            </a:r>
          </a:p>
          <a:p>
            <a:pPr>
              <a:lnSpc>
                <a:spcPct val="150000"/>
              </a:lnSpc>
            </a:pPr>
            <a:endParaRPr lang="en-US" sz="2000">
              <a:latin typeface="Arial Nov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4521AE-A00F-2103-D480-6608AD7FD2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20" b="-245"/>
          <a:stretch>
            <a:fillRect/>
          </a:stretch>
        </p:blipFill>
        <p:spPr>
          <a:xfrm>
            <a:off x="7276465" y="1547720"/>
            <a:ext cx="4639323" cy="41630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4AB1D5-891F-1DFD-1F6B-FB660CD8DC37}"/>
              </a:ext>
            </a:extLst>
          </p:cNvPr>
          <p:cNvSpPr txBox="1"/>
          <p:nvPr/>
        </p:nvSpPr>
        <p:spPr>
          <a:xfrm>
            <a:off x="6553200" y="570484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ctr" rtl="0"/>
            <a:r>
              <a:rPr lang="en-IN" sz="1800" kern="1200">
                <a:solidFill>
                  <a:schemeClr val="tx1"/>
                </a:solidFill>
                <a:latin typeface="Corbel"/>
                <a:ea typeface="+mn-ea"/>
                <a:cs typeface="+mn-cs"/>
              </a:rPr>
              <a:t>digital workspace </a:t>
            </a:r>
          </a:p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9F7842-0C68-000F-0C8D-DF7E6C9C648B}"/>
              </a:ext>
            </a:extLst>
          </p:cNvPr>
          <p:cNvSpPr txBox="1"/>
          <p:nvPr/>
        </p:nvSpPr>
        <p:spPr>
          <a:xfrm>
            <a:off x="8442960" y="61722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none" strike="noStrike" baseline="0">
                <a:solidFill>
                  <a:srgbClr val="000000"/>
                </a:solidFill>
                <a:latin typeface="Corbel"/>
              </a:rPr>
              <a:t>Software keep (2025)</a:t>
            </a:r>
            <a:endParaRPr lang="en-US">
              <a:latin typeface="Corbel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764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B63DE-CD33-32EA-63DA-C3785BE0D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693" y="503670"/>
            <a:ext cx="11421164" cy="1325563"/>
          </a:xfrm>
        </p:spPr>
        <p:txBody>
          <a:bodyPr>
            <a:normAutofit/>
          </a:bodyPr>
          <a:lstStyle/>
          <a:p>
            <a:r>
              <a:rPr lang="en-US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How Microsoft Word improves efficiency or communication in Ashford Community Care Zaneta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BEED5-F50A-90FB-489F-0B2C4B909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809" y="1836668"/>
            <a:ext cx="10868991" cy="43844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Reduces duplicated care-record work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Provides quicker access to updates 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Supports real-time staff communication 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Keeps teams better informed 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Improves coordination between care professionals 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rial"/>
                <a:cs typeface="Arial"/>
              </a:rPr>
              <a:t>Enables efficient information sharing </a:t>
            </a:r>
          </a:p>
          <a:p>
            <a:pPr>
              <a:lnSpc>
                <a:spcPct val="150000"/>
              </a:lnSpc>
            </a:pPr>
            <a:endParaRPr lang="en-US" sz="1800">
              <a:latin typeface="Arial"/>
              <a:cs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A2C45CA-2E93-31BB-CFC7-A1D1A18248F3}"/>
                  </a:ext>
                </a:extLst>
              </p14:cNvPr>
              <p14:cNvContentPartPr/>
              <p14:nvPr/>
            </p14:nvContentPartPr>
            <p14:xfrm>
              <a:off x="3235739" y="4362174"/>
              <a:ext cx="13804" cy="13804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A2C45CA-2E93-31BB-CFC7-A1D1A18248F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545539" y="3671974"/>
                <a:ext cx="1380400" cy="138040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46A9147E-A1E9-612B-68C5-4373D368EF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9710" y="1821180"/>
            <a:ext cx="5240020" cy="34899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C2A7D2-8A12-6F61-7515-DF1D7113B7D9}"/>
              </a:ext>
            </a:extLst>
          </p:cNvPr>
          <p:cNvSpPr txBox="1"/>
          <p:nvPr/>
        </p:nvSpPr>
        <p:spPr>
          <a:xfrm>
            <a:off x="5882640" y="5532120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ctr" rtl="0"/>
            <a:r>
              <a:rPr lang="en-IN" sz="1800" b="1" kern="1200">
                <a:solidFill>
                  <a:schemeClr val="tx1"/>
                </a:solidFill>
                <a:latin typeface="Corbel"/>
                <a:ea typeface="+mn-ea"/>
                <a:cs typeface="+mn-cs"/>
              </a:rPr>
              <a:t>Effective Communication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85819D-31E0-E762-92D3-D7025EC05CD2}"/>
              </a:ext>
            </a:extLst>
          </p:cNvPr>
          <p:cNvSpPr txBox="1"/>
          <p:nvPr/>
        </p:nvSpPr>
        <p:spPr>
          <a:xfrm>
            <a:off x="7477760" y="5908040"/>
            <a:ext cx="31800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l" rtl="0"/>
            <a:r>
              <a:rPr lang="en-US" sz="1800" kern="1200">
                <a:solidFill>
                  <a:schemeClr val="tx1"/>
                </a:solidFill>
                <a:latin typeface="Corbel"/>
                <a:ea typeface="+mn-ea"/>
                <a:cs typeface="+mn-cs"/>
              </a:rPr>
              <a:t>(Crucial Learning India, 2026)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836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B8E5D-558F-00CF-D243-10AC73E5E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541" y="-108608"/>
            <a:ext cx="11322260" cy="1440545"/>
          </a:xfrm>
        </p:spPr>
        <p:txBody>
          <a:bodyPr>
            <a:normAutofit/>
          </a:bodyPr>
          <a:lstStyle/>
          <a:p>
            <a:br>
              <a:rPr lang="en-US" sz="2000">
                <a:latin typeface="Arial Nova"/>
              </a:rPr>
            </a:br>
            <a:br>
              <a:rPr lang="en-US" sz="2000">
                <a:latin typeface="Arial Nova"/>
              </a:rPr>
            </a:br>
            <a:r>
              <a:rPr lang="en-US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Advantages and Limitations of using Microsoft Word in an Adult Care Home</a:t>
            </a:r>
            <a:br>
              <a:rPr lang="en-US" sz="2000" b="1">
                <a:latin typeface="Arial"/>
                <a:cs typeface="Arial"/>
              </a:rPr>
            </a:br>
            <a:endParaRPr lang="en-US" sz="20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63520-33D2-6098-7D07-1EFEF076C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588" y="1337186"/>
            <a:ext cx="11568945" cy="6614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u="sng">
                <a:solidFill>
                  <a:schemeClr val="tx2">
                    <a:lumMod val="76000"/>
                    <a:lumOff val="24000"/>
                  </a:schemeClr>
                </a:solidFill>
              </a:rPr>
              <a:t>    </a:t>
            </a:r>
            <a:r>
              <a:rPr lang="en-US" sz="1800" b="1" u="sng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Advantages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Easy to use and familiar to staff-</a:t>
            </a:r>
            <a:r>
              <a:rPr lang="en-US" sz="1800">
                <a:solidFill>
                  <a:srgbClr val="000000"/>
                </a:solidFill>
                <a:latin typeface="Arial"/>
                <a:cs typeface="Arial"/>
              </a:rPr>
              <a:t> daily notes, basic reports, letters can be typed easily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 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(Skills Care,2023)</a:t>
            </a: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Flexible for multiple documents types</a:t>
            </a:r>
            <a:r>
              <a:rPr lang="en-US" sz="1800">
                <a:solidFill>
                  <a:srgbClr val="000000"/>
                </a:solidFill>
                <a:latin typeface="Arial"/>
                <a:cs typeface="Arial"/>
              </a:rPr>
              <a:t> - meeting minutes, audits, care plans, communication letters 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(Skills Care,2023)</a:t>
            </a: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Supports CQC, GDPR compliance 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 CQC,2023). 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Compatible with other systems – </a:t>
            </a:r>
            <a:r>
              <a:rPr lang="en-US" sz="1800">
                <a:latin typeface="Arial"/>
                <a:cs typeface="Arial"/>
              </a:rPr>
              <a:t>apple, android devices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 (Department of Health and Social Care [DHSC], 2024). 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Easy to edit and update 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(Microsoft Support Guide) </a:t>
            </a: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Useful for Governance and Communication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(CQC,2023).</a:t>
            </a: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Supports Narrative and Person-</a:t>
            </a:r>
            <a:r>
              <a:rPr lang="en-US" sz="1800" b="1" err="1">
                <a:solidFill>
                  <a:srgbClr val="000000"/>
                </a:solidFill>
                <a:latin typeface="Arial"/>
                <a:cs typeface="Arial"/>
              </a:rPr>
              <a:t>Centred</a:t>
            </a: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 Documentation 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(BioMed Central [BMC], 2022).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800" b="1">
              <a:solidFill>
                <a:srgbClr val="000000"/>
              </a:solidFill>
              <a:latin typeface="Arial"/>
              <a:cs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E6CF0885-1A59-88AB-F864-B303447F881C}"/>
                  </a:ext>
                </a:extLst>
              </p14:cNvPr>
              <p14:cNvContentPartPr/>
              <p14:nvPr/>
            </p14:nvContentPartPr>
            <p14:xfrm>
              <a:off x="2131391" y="3699565"/>
              <a:ext cx="13804" cy="13804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E6CF0885-1A59-88AB-F864-B303447F881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441191" y="3009365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231E767-9932-7532-F456-2D73D7F871E7}"/>
                  </a:ext>
                </a:extLst>
              </p14:cNvPr>
              <p14:cNvContentPartPr/>
              <p14:nvPr/>
            </p14:nvContentPartPr>
            <p14:xfrm>
              <a:off x="3710609" y="3114261"/>
              <a:ext cx="13804" cy="13804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231E767-9932-7532-F456-2D73D7F871E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20409" y="2424061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585914C4-6470-B72A-5E98-D9E868333F4F}"/>
                  </a:ext>
                </a:extLst>
              </p14:cNvPr>
              <p14:cNvContentPartPr/>
              <p14:nvPr/>
            </p14:nvContentPartPr>
            <p14:xfrm>
              <a:off x="3710609" y="3114261"/>
              <a:ext cx="13804" cy="13804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585914C4-6470-B72A-5E98-D9E868333F4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20409" y="2424061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2F54F2EF-1302-EEDD-B850-38CD480FB90E}"/>
                  </a:ext>
                </a:extLst>
              </p14:cNvPr>
              <p14:cNvContentPartPr/>
              <p14:nvPr/>
            </p14:nvContentPartPr>
            <p14:xfrm>
              <a:off x="3710609" y="3114261"/>
              <a:ext cx="13804" cy="13804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2F54F2EF-1302-EEDD-B850-38CD480FB90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20409" y="2424061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2FFE8811-2587-C3D5-1627-E3ABE659F710}"/>
                  </a:ext>
                </a:extLst>
              </p14:cNvPr>
              <p14:cNvContentPartPr/>
              <p14:nvPr/>
            </p14:nvContentPartPr>
            <p14:xfrm>
              <a:off x="3268869" y="4649304"/>
              <a:ext cx="13804" cy="13804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2FFE8811-2587-C3D5-1627-E3ABE659F71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578669" y="3959104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A83C7223-3A4E-320D-54B0-22A4E51F59F2}"/>
                  </a:ext>
                </a:extLst>
              </p14:cNvPr>
              <p14:cNvContentPartPr/>
              <p14:nvPr/>
            </p14:nvContentPartPr>
            <p14:xfrm>
              <a:off x="3268869" y="4649304"/>
              <a:ext cx="13804" cy="13804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A83C7223-3A4E-320D-54B0-22A4E51F59F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578669" y="3959104"/>
                <a:ext cx="1380400" cy="1380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20358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99F57-E7CF-B5EB-71C1-20FE73509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435" y="458507"/>
            <a:ext cx="11288805" cy="59201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LIMITATIONS OF WORD-BASED CARE DOCUMENTATION</a:t>
            </a:r>
            <a:endParaRPr lang="en-US" sz="2000">
              <a:latin typeface="Arial"/>
              <a:cs typeface="Arial"/>
            </a:endParaRPr>
          </a:p>
          <a:p>
            <a:pPr marL="0" indent="0" algn="ctr">
              <a:buNone/>
            </a:pPr>
            <a:endParaRPr lang="en-US" sz="2000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US" sz="1800" b="1">
                <a:latin typeface="Arial"/>
                <a:cs typeface="Arial"/>
              </a:rPr>
              <a:t>Not Designed for Care Documentation - Word cannot: </a:t>
            </a:r>
            <a:r>
              <a:rPr lang="en-US" sz="1800">
                <a:latin typeface="Arial"/>
                <a:cs typeface="Arial"/>
              </a:rPr>
              <a:t>track changes for audit ,alert staff to missing info, provide body maps, medication charts or </a:t>
            </a:r>
            <a:r>
              <a:rPr lang="en-US" sz="1800" err="1">
                <a:latin typeface="Arial"/>
                <a:cs typeface="Arial"/>
              </a:rPr>
              <a:t>behaviour</a:t>
            </a:r>
            <a:r>
              <a:rPr lang="en-US" sz="1800">
                <a:latin typeface="Arial"/>
                <a:cs typeface="Arial"/>
              </a:rPr>
              <a:t> tracking systems, link notes to care plans, lock records after submission 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(Care Quality Commission, 2024).</a:t>
            </a:r>
          </a:p>
          <a:p>
            <a:pPr>
              <a:lnSpc>
                <a:spcPct val="120000"/>
              </a:lnSpc>
            </a:pPr>
            <a:r>
              <a:rPr lang="en-US" sz="1800">
                <a:latin typeface="Arial"/>
                <a:cs typeface="Arial"/>
              </a:rPr>
              <a:t> </a:t>
            </a:r>
            <a:r>
              <a:rPr lang="en-US" sz="1800" b="1">
                <a:latin typeface="Arial"/>
                <a:cs typeface="Arial"/>
              </a:rPr>
              <a:t>Risk of Inconsistent Documentation </a:t>
            </a:r>
            <a:r>
              <a:rPr lang="en-US" sz="1800">
                <a:latin typeface="Arial"/>
                <a:cs typeface="Arial"/>
              </a:rPr>
              <a:t>- staff may forget to use templates, overwrite documents, save files incorrectly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(Royal College of Nursing,  2025). </a:t>
            </a:r>
          </a:p>
          <a:p>
            <a:pPr>
              <a:lnSpc>
                <a:spcPct val="120000"/>
              </a:lnSpc>
            </a:pPr>
            <a:r>
              <a:rPr lang="en-US" sz="1800" b="1">
                <a:latin typeface="Arial"/>
                <a:cs typeface="Arial"/>
              </a:rPr>
              <a:t>Time -Consuming </a:t>
            </a:r>
            <a:r>
              <a:rPr lang="en-US" sz="1800">
                <a:latin typeface="Arial"/>
                <a:cs typeface="Arial"/>
              </a:rPr>
              <a:t>– Word requires manual typing, updating, and formatting; this can increase administrative workload for staff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(Department of Health and Social Care, 2025).</a:t>
            </a:r>
          </a:p>
          <a:p>
            <a:pPr>
              <a:lnSpc>
                <a:spcPct val="120000"/>
              </a:lnSpc>
            </a:pPr>
            <a:r>
              <a:rPr lang="en-US" sz="1800" b="1">
                <a:latin typeface="Arial"/>
                <a:cs typeface="Arial"/>
              </a:rPr>
              <a:t>No automatic data tracking</a:t>
            </a:r>
            <a:r>
              <a:rPr lang="en-US" sz="1800">
                <a:latin typeface="Arial"/>
                <a:cs typeface="Arial"/>
              </a:rPr>
              <a:t>- </a:t>
            </a:r>
            <a:r>
              <a:rPr lang="en-US" sz="1800" u="sng">
                <a:latin typeface="Arial"/>
                <a:cs typeface="Arial"/>
              </a:rPr>
              <a:t>Word cannot track automatically-</a:t>
            </a:r>
            <a:r>
              <a:rPr lang="en-US" sz="1800">
                <a:latin typeface="Arial"/>
                <a:cs typeface="Arial"/>
              </a:rPr>
              <a:t> track </a:t>
            </a:r>
            <a:r>
              <a:rPr lang="en-US" sz="1800" i="1" u="sng">
                <a:latin typeface="Arial"/>
                <a:cs typeface="Arial"/>
              </a:rPr>
              <a:t>i</a:t>
            </a:r>
            <a:r>
              <a:rPr lang="en-US" sz="1800" i="1">
                <a:latin typeface="Arial"/>
                <a:cs typeface="Arial"/>
              </a:rPr>
              <a:t>ncidents, change in resident health or risks </a:t>
            </a:r>
            <a:r>
              <a:rPr lang="en-US" sz="1800" i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 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National Institute for Health and Care Excellence, 2023).</a:t>
            </a:r>
            <a:r>
              <a:rPr lang="en-US" sz="1800" i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     </a:t>
            </a:r>
            <a:r>
              <a:rPr lang="en-US" sz="1800" i="1">
                <a:latin typeface="Arial"/>
                <a:cs typeface="Arial"/>
              </a:rPr>
              <a:t>                                                    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US" sz="1800" b="1">
                <a:latin typeface="Arial"/>
                <a:cs typeface="Arial"/>
              </a:rPr>
              <a:t>Version-control problems</a:t>
            </a:r>
            <a:r>
              <a:rPr lang="en-US" sz="1800">
                <a:latin typeface="Arial"/>
                <a:cs typeface="Arial"/>
              </a:rPr>
              <a:t>- Word documents can be: </a:t>
            </a:r>
            <a:r>
              <a:rPr lang="en-US" sz="1800" i="1">
                <a:latin typeface="Arial"/>
                <a:cs typeface="Arial"/>
              </a:rPr>
              <a:t>edited accidentally</a:t>
            </a:r>
            <a:r>
              <a:rPr lang="en-US" sz="1800">
                <a:latin typeface="Arial"/>
                <a:cs typeface="Arial"/>
              </a:rPr>
              <a:t>, </a:t>
            </a:r>
            <a:r>
              <a:rPr lang="en-US" sz="1800" i="1">
                <a:latin typeface="Arial"/>
                <a:cs typeface="Arial"/>
              </a:rPr>
              <a:t>saved in the wrong folder, lost, duplicated </a:t>
            </a:r>
            <a:r>
              <a:rPr lang="en-US" sz="1800" i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(MHRA, 2019).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7546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59BB2-79CB-A36E-A32F-D0E92EDF2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934" y="432360"/>
            <a:ext cx="10694895" cy="6210515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1000"/>
              </a:spcBef>
            </a:pPr>
            <a:r>
              <a:rPr lang="en-US" sz="1800" b="1" i="1" u="sng">
                <a:latin typeface="Arial"/>
                <a:cs typeface="Arial"/>
              </a:rPr>
              <a:t>Conclusion:</a:t>
            </a:r>
            <a:br>
              <a:rPr lang="en-US" sz="1800" b="1" i="1" u="sng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Microsoft Word is useful for basic documentation, but is limited and not ideal as a main system for care records.</a:t>
            </a:r>
            <a:r>
              <a:rPr lang="en-US" sz="1800" b="1"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(CQC,2024).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B8E0D-1671-090D-E159-7C599CAE0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445" y="6695"/>
            <a:ext cx="10907765" cy="114699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  </a:t>
            </a:r>
            <a:r>
              <a:rPr lang="en-US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                                                                                         </a:t>
            </a:r>
            <a:endParaRPr lang="en-US" sz="180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pPr marL="285750" indent="-285750">
              <a:lnSpc>
                <a:spcPct val="150000"/>
              </a:lnSpc>
            </a:pPr>
            <a:r>
              <a:rPr lang="en-US" sz="1800" b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Security limitations-</a:t>
            </a:r>
            <a:r>
              <a:rPr lang="en-US" sz="1800" i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passwords can be shared and files can be downloaded accidentally</a:t>
            </a:r>
            <a:r>
              <a:rPr lang="en-US" sz="1800" b="1" i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</a:t>
            </a:r>
            <a:r>
              <a:rPr lang="en-US" sz="1800" b="1" i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Arial"/>
              </a:rPr>
              <a:t>(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Arial"/>
              </a:rPr>
              <a:t>NHS England, 2025).</a:t>
            </a:r>
            <a:r>
              <a:rPr lang="en-US" sz="1800" i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Arial"/>
              </a:rPr>
              <a:t> 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Limited Integration With Digital </a:t>
            </a:r>
            <a:r>
              <a:rPr lang="en-US" sz="1800" b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System</a:t>
            </a:r>
            <a:r>
              <a:rPr lang="en-US" sz="180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-</a:t>
            </a:r>
            <a:r>
              <a:rPr lang="en-US" sz="1800">
                <a:latin typeface="Arial"/>
                <a:ea typeface="Segoe UI"/>
                <a:cs typeface="Arial"/>
              </a:rPr>
              <a:t>lacks compatibility with medication</a:t>
            </a:r>
            <a:r>
              <a:rPr lang="en-US" sz="1800" i="0" u="none" strike="noStrike" baseline="0">
                <a:latin typeface="Arial"/>
                <a:ea typeface="Segoe UI"/>
                <a:cs typeface="Arial"/>
              </a:rPr>
              <a:t> system</a:t>
            </a:r>
            <a:r>
              <a:rPr lang="en-US" sz="1800">
                <a:latin typeface="Arial"/>
                <a:ea typeface="Segoe UI"/>
                <a:cs typeface="Arial"/>
              </a:rPr>
              <a:t>, NHS digital pathways, electronic care record systems, incident reporting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Arial"/>
              </a:rPr>
              <a:t>(NHS England,2025).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>
                <a:solidFill>
                  <a:srgbClr val="262626"/>
                </a:solidFill>
                <a:latin typeface="Arial"/>
                <a:ea typeface="Segoe UI"/>
                <a:cs typeface="Arial"/>
              </a:rPr>
              <a:t>                                                                                                                                      </a:t>
            </a:r>
            <a:r>
              <a:rPr lang="en-US" sz="1800" b="1">
                <a:solidFill>
                  <a:srgbClr val="262626"/>
                </a:solidFill>
                <a:latin typeface="Arial"/>
                <a:ea typeface="Segoe UI"/>
                <a:cs typeface="Arial"/>
              </a:rPr>
              <a:t> </a:t>
            </a:r>
            <a:r>
              <a:rPr lang="en-US" sz="1800" b="1">
                <a:solidFill>
                  <a:srgbClr val="FF0000"/>
                </a:solidFill>
                <a:latin typeface="Arial"/>
                <a:ea typeface="Segoe UI"/>
                <a:cs typeface="Arial"/>
              </a:rPr>
              <a:t>   </a:t>
            </a:r>
            <a:r>
              <a:rPr lang="en-US" sz="1800">
                <a:solidFill>
                  <a:srgbClr val="FF0000"/>
                </a:solidFill>
                <a:latin typeface="Arial"/>
                <a:ea typeface="Segoe UI"/>
                <a:cs typeface="Arial"/>
              </a:rPr>
              <a:t>                               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en-US" sz="1800">
                <a:solidFill>
                  <a:srgbClr val="FF0000"/>
                </a:solidFill>
                <a:latin typeface="Arial"/>
                <a:cs typeface="Arial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38797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C840B-6158-3CE6-2682-E1339FF0B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760" y="-105522"/>
            <a:ext cx="8532158" cy="1202299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tx2">
                    <a:lumMod val="76000"/>
                    <a:lumOff val="24000"/>
                  </a:schemeClr>
                </a:solidFill>
                <a:latin typeface="Arial Nova"/>
              </a:rPr>
              <a:t> </a:t>
            </a:r>
            <a:br>
              <a:rPr lang="en-US" sz="2000">
                <a:latin typeface="Arial Nova"/>
              </a:rPr>
            </a:br>
            <a:r>
              <a:rPr lang="en-US" sz="20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Recommend how Ashford can implement the changes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7CDCC-F9E8-D108-14D6-EBB2580A0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025" y="491657"/>
            <a:ext cx="11535334" cy="620077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lnSpc>
                <a:spcPct val="160000"/>
              </a:lnSpc>
              <a:buNone/>
            </a:pPr>
            <a:r>
              <a:rPr lang="en-US" sz="1800">
                <a:latin typeface="Arial"/>
                <a:cs typeface="Arial"/>
              </a:rPr>
              <a:t>Ashford can implement these changes </a:t>
            </a:r>
            <a:r>
              <a:rPr lang="en-US" sz="1800" u="sng">
                <a:latin typeface="Arial"/>
                <a:cs typeface="Arial"/>
              </a:rPr>
              <a:t>gradually </a:t>
            </a:r>
            <a:r>
              <a:rPr lang="en-US" sz="1800">
                <a:latin typeface="Arial"/>
                <a:cs typeface="Arial"/>
              </a:rPr>
              <a:t>by: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800" b="1">
                <a:latin typeface="Arial"/>
                <a:cs typeface="Arial"/>
              </a:rPr>
              <a:t>1. Creating standard Microsoft Word  templates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(NHS England Digital, 2021)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800">
                <a:latin typeface="Arial"/>
                <a:cs typeface="Arial"/>
              </a:rPr>
              <a:t>-</a:t>
            </a:r>
            <a:r>
              <a:rPr lang="en-US" sz="1800" b="1">
                <a:latin typeface="Arial"/>
                <a:cs typeface="Arial"/>
              </a:rPr>
              <a:t>  </a:t>
            </a:r>
            <a:r>
              <a:rPr lang="en-US" sz="1800">
                <a:latin typeface="Arial"/>
                <a:cs typeface="Arial"/>
              </a:rPr>
              <a:t> daily notes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care plans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incidents reports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800" b="1">
                <a:latin typeface="Arial"/>
                <a:cs typeface="Arial"/>
              </a:rPr>
              <a:t>2. Choosing a Clear Workflow for Transferring Handwritten Notes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(BMJ / British Medical Journal, 2026)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 staff type handwritten notes into word at the end of each shift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 a senior or admin staff member enter notes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 staff dictate notes using Word`s Dictation tool</a:t>
            </a:r>
          </a:p>
          <a:p>
            <a:pPr marL="285750" indent="-285750">
              <a:lnSpc>
                <a:spcPct val="16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use Microsoft Lens to scan handwritten notes and convert them into Word documents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800" b="1">
                <a:latin typeface="Arial"/>
                <a:cs typeface="Arial"/>
              </a:rPr>
              <a:t>3.</a:t>
            </a:r>
            <a:r>
              <a:rPr lang="en-US" sz="1800">
                <a:latin typeface="Arial"/>
                <a:cs typeface="Arial"/>
              </a:rPr>
              <a:t> </a:t>
            </a:r>
            <a:r>
              <a:rPr lang="en-US" sz="1800" b="1">
                <a:latin typeface="Arial"/>
                <a:cs typeface="Arial"/>
              </a:rPr>
              <a:t>Training staff in Basic Word Skills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(Health Education England / NHS Digital Skills Framework, 2022)</a:t>
            </a:r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800" b="1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>
              <a:latin typeface="Aptos" panose="021100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6086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E7404-577F-82CD-1EEB-0BFB3BA15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506" y="401017"/>
            <a:ext cx="10946294" cy="6228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500" b="1">
                <a:latin typeface="Arial"/>
                <a:cs typeface="Arial"/>
              </a:rPr>
              <a:t>4</a:t>
            </a:r>
            <a:r>
              <a:rPr lang="en-US" sz="1800" b="1">
                <a:latin typeface="Arial"/>
                <a:cs typeface="Arial"/>
              </a:rPr>
              <a:t>. Using accessibility tools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(The Access Group / NHS Trust, 2025)</a:t>
            </a:r>
          </a:p>
          <a:p>
            <a:pPr>
              <a:lnSpc>
                <a:spcPct val="15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Microsoft Lens to scan handwritten documents and convert them into editable Word files</a:t>
            </a:r>
          </a:p>
          <a:p>
            <a:pPr marL="285750" indent="-285750">
              <a:lnSpc>
                <a:spcPct val="15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dictation </a:t>
            </a:r>
            <a:r>
              <a:rPr lang="en-US" sz="1800" b="1">
                <a:latin typeface="Arial"/>
                <a:cs typeface="Arial"/>
              </a:rPr>
              <a:t>(</a:t>
            </a:r>
            <a:r>
              <a:rPr lang="en-US" sz="1800">
                <a:latin typeface="Arial"/>
                <a:cs typeface="Arial"/>
              </a:rPr>
              <a:t>Word`s speech-to-text features so staff can dictate their notes)</a:t>
            </a:r>
          </a:p>
          <a:p>
            <a:pPr marL="285750" indent="-285750">
              <a:lnSpc>
                <a:spcPct val="15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immersive reader</a:t>
            </a:r>
          </a:p>
          <a:p>
            <a:pPr marL="285750" indent="-285750">
              <a:lnSpc>
                <a:spcPct val="15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large font and high contrast</a:t>
            </a:r>
          </a:p>
          <a:p>
            <a:pPr marL="285750" indent="-285750">
              <a:lnSpc>
                <a:spcPct val="15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Arial"/>
                <a:cs typeface="Arial"/>
              </a:rPr>
              <a:t>editor and spell-check</a:t>
            </a:r>
          </a:p>
          <a:p>
            <a:pPr marL="0" indent="0">
              <a:lnSpc>
                <a:spcPct val="150000"/>
              </a:lnSpc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090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83332-4192-53E1-2A81-23D77F348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374" y="489365"/>
            <a:ext cx="10979426" cy="56875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5. </a:t>
            </a:r>
            <a:r>
              <a:rPr lang="en-US" sz="1800" b="1" i="0" u="none" strike="noStrike" baseline="0" err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Digitise</a:t>
            </a: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Handwritten Notes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r>
              <a:rPr lang="en-US" sz="180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Segoe UI"/>
              </a:rPr>
              <a:t>(NHS Professionals Record Keeping Guidelines, 2021)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marL="285750" lvl="0" indent="-285750" algn="l" rtl="0">
              <a:buFont typeface="Calibri,Sans-Serif"/>
              <a:buChar char="-"/>
            </a:pP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manual typing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Calibri,Sans-Serif"/>
              <a:buChar char="-"/>
            </a:pP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dictation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Calibri,Sans-Serif"/>
              <a:buChar char="-"/>
            </a:pP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Microsoft Lens- scan </a:t>
            </a:r>
            <a:r>
              <a:rPr lang="en-US" sz="1800">
                <a:solidFill>
                  <a:srgbClr val="000000"/>
                </a:solidFill>
                <a:latin typeface="Arial"/>
                <a:ea typeface="Arial"/>
                <a:cs typeface="Arial"/>
              </a:rPr>
              <a:t>handwritten</a:t>
            </a: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notes -  convert to Word – save to OneDrive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Calibri,Sans-Serif"/>
              <a:buChar char="-"/>
            </a:pP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attach scanned notes to Word documents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Calibri,Sans-Serif"/>
              <a:buChar char="-"/>
            </a:pPr>
            <a:endParaRPr lang="en-US" sz="180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marL="0" indent="0">
              <a:buNone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6. Storing documents securely in Microsoft 365</a:t>
            </a:r>
            <a:r>
              <a:rPr lang="en-US" sz="1800" b="1" i="0" u="none" strike="noStrike" baseline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Segoe UI"/>
              </a:rPr>
              <a:t>​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Segoe UI"/>
              </a:rPr>
              <a:t>(NHSmail Support, 2026)</a:t>
            </a:r>
            <a:endParaRPr lang="en-US" sz="1800" b="0" i="0">
              <a:solidFill>
                <a:schemeClr val="tx2">
                  <a:lumMod val="76000"/>
                  <a:lumOff val="24000"/>
                </a:schemeClr>
              </a:solidFill>
              <a:latin typeface="Arial"/>
              <a:ea typeface="Segoe UI"/>
              <a:cs typeface="Segoe UI"/>
            </a:endParaRPr>
          </a:p>
          <a:p>
            <a:pPr marL="0" indent="0" algn="just" rtl="0">
              <a:buNone/>
            </a:pPr>
            <a:r>
              <a:rPr lang="en-US" sz="180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- </a:t>
            </a: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 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saving files in OneDrive or SharePoint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marL="285750" lvl="0" indent="-285750" algn="just" rtl="0">
              <a:buFont typeface="Calibri,Sans-Serif"/>
              <a:buChar char="-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use password protection 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Calibri,Sans-Serif"/>
              <a:buChar char="-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restrict editing permissions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0" indent="0" algn="just">
              <a:buNone/>
            </a:pPr>
            <a:endParaRPr lang="en-US" sz="180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marL="0" indent="0" algn="just">
              <a:buNone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7. Disposal of paper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Segoe UI"/>
                <a:cs typeface="Segoe UI"/>
              </a:rPr>
              <a:t> ( NHS England Records Management Code of Practice, 2021)</a:t>
            </a:r>
            <a:endParaRPr lang="en-US" sz="1800" b="0" i="0">
              <a:solidFill>
                <a:schemeClr val="tx2">
                  <a:lumMod val="76000"/>
                  <a:lumOff val="24000"/>
                </a:schemeClr>
              </a:solidFill>
              <a:latin typeface="Arial"/>
              <a:ea typeface="Segoe UI"/>
              <a:cs typeface="Segoe UI"/>
            </a:endParaRPr>
          </a:p>
          <a:p>
            <a:pPr marL="0" indent="0" algn="just" rtl="0">
              <a:buNone/>
            </a:pPr>
            <a:endParaRPr lang="en-US" sz="1800">
              <a:solidFill>
                <a:schemeClr val="accent6">
                  <a:lumMod val="76000"/>
                </a:schemeClr>
              </a:solidFill>
              <a:latin typeface="Arial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210632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8474E-D6ED-90AA-138B-3CBBB8777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6920" y="365125"/>
            <a:ext cx="10149840" cy="431483"/>
          </a:xfrm>
        </p:spPr>
        <p:txBody>
          <a:bodyPr>
            <a:normAutofit fontScale="90000"/>
          </a:bodyPr>
          <a:lstStyle/>
          <a:p>
            <a:r>
              <a:rPr lang="en-US" u="sng">
                <a:solidFill>
                  <a:schemeClr val="tx2">
                    <a:lumMod val="76000"/>
                    <a:lumOff val="24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DEB07-2663-589A-6B27-CC3BB5993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0" y="921385"/>
            <a:ext cx="11714480" cy="59362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latin typeface="Arial"/>
                <a:cs typeface="Arial"/>
              </a:rPr>
              <a:t>Barrett, D., Wilson, B. &amp; </a:t>
            </a:r>
            <a:r>
              <a:rPr lang="en-GB" sz="2000" err="1">
                <a:latin typeface="Arial"/>
                <a:cs typeface="Arial"/>
              </a:rPr>
              <a:t>Woollands</a:t>
            </a:r>
            <a:r>
              <a:rPr lang="en-GB" sz="2000">
                <a:latin typeface="Arial"/>
                <a:cs typeface="Arial"/>
              </a:rPr>
              <a:t>, A. (2021) </a:t>
            </a:r>
            <a:r>
              <a:rPr lang="en-GB" sz="2000" i="1">
                <a:latin typeface="Arial"/>
                <a:cs typeface="Arial"/>
              </a:rPr>
              <a:t>Care Planning: A Guide for Nurses</a:t>
            </a:r>
            <a:r>
              <a:rPr lang="en-GB" sz="2000">
                <a:latin typeface="Arial"/>
                <a:cs typeface="Arial"/>
              </a:rPr>
              <a:t>. 2nd ed. Pearson.</a:t>
            </a:r>
          </a:p>
          <a:p>
            <a:r>
              <a:rPr lang="en-GB" sz="2000">
                <a:latin typeface="Arial"/>
                <a:cs typeface="Arial"/>
              </a:rPr>
              <a:t>BioMed Central (BMC) (2020) </a:t>
            </a:r>
            <a:r>
              <a:rPr lang="en-GB" sz="2000" i="1">
                <a:latin typeface="Arial"/>
                <a:cs typeface="Arial"/>
              </a:rPr>
              <a:t>Staff perspective on the usability of electronic patient records for planning and delivering dementia care in nursing homes</a:t>
            </a:r>
            <a:r>
              <a:rPr lang="en-GB" sz="2000">
                <a:latin typeface="Arial"/>
                <a:cs typeface="Arial"/>
              </a:rPr>
              <a:t>.</a:t>
            </a:r>
          </a:p>
          <a:p>
            <a:r>
              <a:rPr lang="en-GB" sz="2000">
                <a:latin typeface="Arial"/>
                <a:cs typeface="Arial"/>
              </a:rPr>
              <a:t>BMJ Group (2026) </a:t>
            </a:r>
            <a:r>
              <a:rPr lang="en-GB" sz="2000" i="1">
                <a:latin typeface="Arial"/>
                <a:cs typeface="Arial"/>
              </a:rPr>
              <a:t>Four fifths of NHS trusts still using pen and paper for record keeping</a:t>
            </a:r>
            <a:r>
              <a:rPr lang="en-GB" sz="2000">
                <a:latin typeface="Arial"/>
                <a:cs typeface="Arial"/>
              </a:rPr>
              <a:t>. Available at: BMJ News Hub (Accessed: 11 October 2026).</a:t>
            </a:r>
          </a:p>
          <a:p>
            <a:r>
              <a:rPr lang="en-GB" sz="2000">
                <a:latin typeface="Arial"/>
                <a:cs typeface="Arial"/>
              </a:rPr>
              <a:t>Care Quality Commission (2015) </a:t>
            </a:r>
            <a:r>
              <a:rPr lang="en-GB" sz="2000" i="1">
                <a:latin typeface="Arial"/>
                <a:cs typeface="Arial"/>
              </a:rPr>
              <a:t>Guidance for providers on meeting the regulations: Regulation 17 – Good governance</a:t>
            </a:r>
            <a:r>
              <a:rPr lang="en-GB" sz="2000">
                <a:latin typeface="Arial"/>
                <a:cs typeface="Arial"/>
              </a:rPr>
              <a:t>. Available at: </a:t>
            </a:r>
            <a:r>
              <a:rPr lang="en-GB" sz="2000">
                <a:latin typeface="Arial"/>
                <a:cs typeface="Arial"/>
                <a:hlinkClick r:id="rId2" tooltip="www.cqc.org.uk"/>
              </a:rPr>
              <a:t>https://www.cqc.org.uk</a:t>
            </a:r>
            <a:r>
              <a:rPr lang="en-GB" sz="2000">
                <a:latin typeface="Arial"/>
                <a:cs typeface="Arial"/>
              </a:rPr>
              <a:t> (Accessed: 5 October 2026).</a:t>
            </a:r>
          </a:p>
          <a:p>
            <a:r>
              <a:rPr lang="en-GB" sz="2000">
                <a:latin typeface="Arial"/>
                <a:cs typeface="Arial"/>
              </a:rPr>
              <a:t>Care Quality Commission (2023) </a:t>
            </a:r>
            <a:r>
              <a:rPr lang="en-GB" sz="2000" i="1">
                <a:latin typeface="Arial"/>
                <a:cs typeface="Arial"/>
              </a:rPr>
              <a:t>CQC Provider Guidance on Digital Records System: What good records look like (Health and Social Care Act 2008, Regulation 17)</a:t>
            </a:r>
            <a:r>
              <a:rPr lang="en-GB" sz="2000">
                <a:latin typeface="Arial"/>
                <a:cs typeface="Arial"/>
              </a:rPr>
              <a:t>.</a:t>
            </a:r>
          </a:p>
          <a:p>
            <a:r>
              <a:rPr lang="en-GB" sz="2000">
                <a:latin typeface="Arial"/>
                <a:cs typeface="Arial"/>
              </a:rPr>
              <a:t>Care Quality Commission (2024) </a:t>
            </a:r>
            <a:r>
              <a:rPr lang="en-GB" sz="2000" i="1">
                <a:latin typeface="Arial"/>
                <a:cs typeface="Arial"/>
              </a:rPr>
              <a:t>Guidance on Digital Social Care Records</a:t>
            </a:r>
            <a:r>
              <a:rPr lang="en-GB" sz="2000">
                <a:latin typeface="Arial"/>
                <a:cs typeface="Arial"/>
              </a:rPr>
              <a:t>. Available at: </a:t>
            </a:r>
            <a:r>
              <a:rPr lang="en-GB" sz="2000">
                <a:latin typeface="Arial"/>
                <a:cs typeface="Arial"/>
                <a:hlinkClick r:id="rId3" tooltip="cqc.org.uk"/>
              </a:rPr>
              <a:t>https://cqc.org.uk</a:t>
            </a:r>
            <a:r>
              <a:rPr lang="en-GB" sz="2000">
                <a:latin typeface="Arial"/>
                <a:cs typeface="Arial"/>
              </a:rPr>
              <a:t> (Accessed: 9 October 2026).</a:t>
            </a:r>
          </a:p>
          <a:p>
            <a:r>
              <a:rPr lang="en-GB" sz="2000">
                <a:latin typeface="Arial"/>
                <a:cs typeface="Arial"/>
              </a:rPr>
              <a:t>Care Quality Commission (CQC) (2026) </a:t>
            </a:r>
            <a:r>
              <a:rPr lang="en-GB" sz="2000" i="1">
                <a:latin typeface="Arial"/>
                <a:cs typeface="Arial"/>
              </a:rPr>
              <a:t>Guidance on person‑centred care, record keeping, and regulatory compliance</a:t>
            </a:r>
            <a:r>
              <a:rPr lang="en-GB" sz="2000">
                <a:latin typeface="Arial"/>
                <a:cs typeface="Arial"/>
              </a:rPr>
              <a:t>. Available at: </a:t>
            </a:r>
            <a:r>
              <a:rPr lang="en-GB" sz="2000">
                <a:latin typeface="Arial"/>
                <a:cs typeface="Arial"/>
                <a:hlinkClick r:id="rId3" tooltip="cqc.org.uk"/>
              </a:rPr>
              <a:t>https://cqc.org.uk</a:t>
            </a:r>
            <a:r>
              <a:rPr lang="en-GB" sz="2000">
                <a:latin typeface="Arial"/>
                <a:cs typeface="Arial"/>
              </a:rPr>
              <a:t> (Accessed: 5 October 2026).</a:t>
            </a:r>
          </a:p>
          <a:p>
            <a:r>
              <a:rPr lang="en-GB" sz="2000">
                <a:latin typeface="Arial"/>
                <a:cs typeface="Arial"/>
              </a:rPr>
              <a:t>Caring for Care (2026) </a:t>
            </a:r>
            <a:r>
              <a:rPr lang="en-GB" sz="2000" i="1">
                <a:latin typeface="Arial"/>
                <a:cs typeface="Arial"/>
              </a:rPr>
              <a:t>Effective Record Keeping Training</a:t>
            </a:r>
            <a:r>
              <a:rPr lang="en-GB" sz="2000">
                <a:latin typeface="Arial"/>
                <a:cs typeface="Arial"/>
              </a:rPr>
              <a:t>. Available at: </a:t>
            </a:r>
            <a:r>
              <a:rPr lang="en-GB" sz="2000">
                <a:latin typeface="Arial"/>
                <a:cs typeface="Arial"/>
                <a:hlinkClick r:id="rId4" tooltip="caringforcare.co.uk"/>
              </a:rPr>
              <a:t>https://caringforcare.co.uk</a:t>
            </a:r>
            <a:r>
              <a:rPr lang="en-GB" sz="2000">
                <a:latin typeface="Arial"/>
                <a:cs typeface="Arial"/>
              </a:rPr>
              <a:t> (Accessed: 5 October 2026).</a:t>
            </a:r>
          </a:p>
          <a:p>
            <a:r>
              <a:rPr lang="en-GB" sz="2000">
                <a:latin typeface="Arial"/>
                <a:cs typeface="Arial"/>
              </a:rPr>
              <a:t>Crucial Learning India (2026) </a:t>
            </a:r>
            <a:r>
              <a:rPr lang="en-GB" sz="2000" i="1">
                <a:latin typeface="Arial"/>
                <a:cs typeface="Arial"/>
              </a:rPr>
              <a:t>Effective communication</a:t>
            </a:r>
            <a:r>
              <a:rPr lang="en-GB" sz="2000">
                <a:latin typeface="Arial"/>
                <a:cs typeface="Arial"/>
              </a:rPr>
              <a:t>. Available at:</a:t>
            </a:r>
            <a:r>
              <a:rPr lang="en-GB" sz="2000">
                <a:latin typeface="Arial"/>
                <a:ea typeface="+mn-lt"/>
                <a:cs typeface="Arial"/>
              </a:rPr>
              <a:t> </a:t>
            </a:r>
            <a:r>
              <a:rPr lang="en-GB" sz="2000">
                <a:ea typeface="+mn-lt"/>
                <a:cs typeface="+mn-lt"/>
                <a:hlinkClick r:id="rId5"/>
              </a:rPr>
              <a:t>https://www.elevatedmagazines.com/single-post/how-communication-skills-training-builds-confidence-in-the-workplace</a:t>
            </a:r>
            <a:r>
              <a:rPr lang="en-GB" sz="2000">
                <a:ea typeface="+mn-lt"/>
                <a:cs typeface="+mn-lt"/>
              </a:rPr>
              <a:t> (Accessed: 7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1251751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053BF-02E0-105D-14DA-1242B7DE4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400" y="139065"/>
            <a:ext cx="11704320" cy="65763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Arial"/>
                <a:ea typeface="+mn-lt"/>
                <a:cs typeface="Arial"/>
              </a:rPr>
              <a:t>Department of Health and Social Care (2023) </a:t>
            </a:r>
            <a:r>
              <a:rPr lang="en-US" sz="2000" i="1" err="1">
                <a:latin typeface="Arial"/>
                <a:ea typeface="+mn-lt"/>
                <a:cs typeface="Arial"/>
              </a:rPr>
              <a:t>Digitising</a:t>
            </a:r>
            <a:r>
              <a:rPr lang="en-US" sz="2000" i="1">
                <a:latin typeface="Arial"/>
                <a:ea typeface="+mn-lt"/>
                <a:cs typeface="Arial"/>
              </a:rPr>
              <a:t> Social Care </a:t>
            </a:r>
            <a:r>
              <a:rPr lang="en-US" sz="2000" i="1" err="1">
                <a:latin typeface="Arial"/>
                <a:ea typeface="+mn-lt"/>
                <a:cs typeface="Arial"/>
              </a:rPr>
              <a:t>Programme</a:t>
            </a:r>
            <a:r>
              <a:rPr lang="en-US" sz="2000">
                <a:latin typeface="Arial"/>
                <a:ea typeface="+mn-lt"/>
                <a:cs typeface="Arial"/>
              </a:rPr>
              <a:t>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Health Education England (2022) </a:t>
            </a:r>
            <a:r>
              <a:rPr lang="en-US" sz="2000" i="1">
                <a:latin typeface="Arial"/>
                <a:ea typeface="+mn-lt"/>
                <a:cs typeface="Arial"/>
              </a:rPr>
              <a:t>A Health and Care Digital Capabilities Framework</a:t>
            </a:r>
            <a:r>
              <a:rPr lang="en-US" sz="2000">
                <a:latin typeface="Arial"/>
                <a:ea typeface="+mn-lt"/>
                <a:cs typeface="Arial"/>
              </a:rPr>
              <a:t>. Available at: NHS Digital Transformation Portal (Accessed: 12 October 2026).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Jefferies, D., Johnson, M. &amp; Griffiths, R. (2010) ‘A meta‑study of the essentials of quality nursing documentation’, </a:t>
            </a:r>
            <a:r>
              <a:rPr lang="en-US" sz="2000" i="1">
                <a:latin typeface="Arial"/>
                <a:ea typeface="+mn-lt"/>
                <a:cs typeface="Arial"/>
              </a:rPr>
              <a:t>Journal of Clinical Nursing</a:t>
            </a:r>
            <a:r>
              <a:rPr lang="en-US" sz="2000">
                <a:latin typeface="Arial"/>
                <a:ea typeface="+mn-lt"/>
                <a:cs typeface="Arial"/>
              </a:rPr>
              <a:t>, 19(17–18), pp. 2406–2417.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Melati, R. (2025) ‘Analysis of the advantages of Microsoft Teams as a corporate communication tool in supporting employee performance’, </a:t>
            </a:r>
            <a:r>
              <a:rPr lang="en-US" sz="2000" i="1" err="1">
                <a:latin typeface="Arial"/>
                <a:ea typeface="+mn-lt"/>
                <a:cs typeface="Arial"/>
              </a:rPr>
              <a:t>Eduvest</a:t>
            </a:r>
            <a:r>
              <a:rPr lang="en-US" sz="2000" i="1">
                <a:latin typeface="Arial"/>
                <a:ea typeface="+mn-lt"/>
                <a:cs typeface="Arial"/>
              </a:rPr>
              <a:t> – Journal of Universal Studies</a:t>
            </a:r>
            <a:r>
              <a:rPr lang="en-US" sz="2000">
                <a:latin typeface="Arial"/>
                <a:ea typeface="+mn-lt"/>
                <a:cs typeface="Arial"/>
              </a:rPr>
              <a:t>, 5(3), pp. 2893–2899.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MHRA (2019) </a:t>
            </a:r>
            <a:r>
              <a:rPr lang="en-US" sz="2000" i="1">
                <a:latin typeface="Arial"/>
                <a:ea typeface="+mn-lt"/>
                <a:cs typeface="Arial"/>
              </a:rPr>
              <a:t>Electronic health records – MHRA Inspectorate</a:t>
            </a:r>
            <a:r>
              <a:rPr lang="en-US" sz="2000">
                <a:latin typeface="Arial"/>
                <a:ea typeface="+mn-lt"/>
                <a:cs typeface="Arial"/>
              </a:rPr>
              <a:t>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Microsoft Corporation (2024) </a:t>
            </a:r>
            <a:r>
              <a:rPr lang="en-US" sz="2000" i="1">
                <a:latin typeface="Arial"/>
                <a:ea typeface="+mn-lt"/>
                <a:cs typeface="Arial"/>
              </a:rPr>
              <a:t>Create accessible Office documents</a:t>
            </a:r>
            <a:r>
              <a:rPr lang="en-US" sz="2000">
                <a:latin typeface="Arial"/>
                <a:ea typeface="+mn-lt"/>
                <a:cs typeface="Arial"/>
              </a:rPr>
              <a:t>. Microsoft Support. Available at: </a:t>
            </a:r>
            <a:r>
              <a:rPr lang="en-US" sz="2000">
                <a:latin typeface="Arial"/>
                <a:ea typeface="+mn-lt"/>
                <a:cs typeface="Arial"/>
                <a:hlinkClick r:id="rId2"/>
              </a:rPr>
              <a:t>https://support.microsoft.com</a:t>
            </a:r>
            <a:r>
              <a:rPr lang="en-US" sz="2000">
                <a:latin typeface="Arial"/>
                <a:ea typeface="+mn-lt"/>
                <a:cs typeface="Arial"/>
              </a:rPr>
              <a:t> (Accessed: 5 October 2026).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Microsoft Support (2024) </a:t>
            </a:r>
            <a:r>
              <a:rPr lang="en-US" sz="2000" i="1">
                <a:latin typeface="Arial"/>
                <a:ea typeface="+mn-lt"/>
                <a:cs typeface="Arial"/>
              </a:rPr>
              <a:t>What is Word?</a:t>
            </a:r>
            <a:r>
              <a:rPr lang="en-US" sz="2000">
                <a:latin typeface="Arial"/>
                <a:ea typeface="+mn-lt"/>
                <a:cs typeface="Arial"/>
              </a:rPr>
              <a:t> Available at: </a:t>
            </a:r>
            <a:r>
              <a:rPr lang="en-US" sz="2000">
                <a:latin typeface="Arial"/>
                <a:ea typeface="+mn-lt"/>
                <a:cs typeface="Arial"/>
                <a:hlinkClick r:id="rId2"/>
              </a:rPr>
              <a:t>https://support.microsoft.com</a:t>
            </a:r>
            <a:r>
              <a:rPr lang="en-US" sz="2000">
                <a:latin typeface="Arial"/>
                <a:ea typeface="+mn-lt"/>
                <a:cs typeface="Arial"/>
              </a:rPr>
              <a:t> (Accessed: 6 October 2026).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Morris, D., Ward, R. &amp; Davies, S. (2024) ‘Safeguarding adults in social care: improving documentation and reporting’, </a:t>
            </a:r>
            <a:r>
              <a:rPr lang="en-US" sz="2000" i="1">
                <a:latin typeface="Arial"/>
                <a:ea typeface="+mn-lt"/>
                <a:cs typeface="Arial"/>
              </a:rPr>
              <a:t>British Journal of Social Work</a:t>
            </a:r>
            <a:r>
              <a:rPr lang="en-US" sz="2000">
                <a:latin typeface="Arial"/>
                <a:ea typeface="+mn-lt"/>
                <a:cs typeface="Arial"/>
              </a:rPr>
              <a:t>, 54(2), pp. 889–905.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National Institute for Health and Care Excellence (2023) </a:t>
            </a:r>
            <a:r>
              <a:rPr lang="en-US" sz="2000" i="1">
                <a:latin typeface="Arial"/>
                <a:ea typeface="+mn-lt"/>
                <a:cs typeface="Arial"/>
              </a:rPr>
              <a:t>Care and support planning. NICE Guideline [NG86]</a:t>
            </a:r>
            <a:r>
              <a:rPr lang="en-US" sz="2000">
                <a:latin typeface="Arial"/>
                <a:ea typeface="+mn-lt"/>
                <a:cs typeface="Arial"/>
              </a:rPr>
              <a:t>. London: NICE. Available at: </a:t>
            </a:r>
            <a:r>
              <a:rPr lang="en-US" sz="2000">
                <a:latin typeface="Arial"/>
                <a:ea typeface="+mn-lt"/>
                <a:cs typeface="Arial"/>
                <a:hlinkClick r:id="rId3"/>
              </a:rPr>
              <a:t>https://www.nice.org.uk/guidance/ng86</a:t>
            </a:r>
            <a:r>
              <a:rPr lang="en-US" sz="2000">
                <a:latin typeface="Arial"/>
                <a:ea typeface="+mn-lt"/>
                <a:cs typeface="Arial"/>
              </a:rPr>
              <a:t> (Accessed: 5 October 2026).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NHS England (2025) </a:t>
            </a:r>
            <a:r>
              <a:rPr lang="en-US" sz="2000" i="1">
                <a:latin typeface="Arial"/>
                <a:ea typeface="+mn-lt"/>
                <a:cs typeface="Arial"/>
              </a:rPr>
              <a:t>Data security and protection toolkit for social care providers</a:t>
            </a:r>
            <a:r>
              <a:rPr lang="en-US" sz="2000">
                <a:latin typeface="Arial"/>
                <a:ea typeface="+mn-lt"/>
                <a:cs typeface="Arial"/>
              </a:rPr>
              <a:t>. Leeds: NHS England. Available at: </a:t>
            </a:r>
            <a:r>
              <a:rPr lang="en-US" sz="2000">
                <a:latin typeface="Arial"/>
                <a:ea typeface="+mn-lt"/>
                <a:cs typeface="Arial"/>
                <a:hlinkClick r:id="rId4"/>
              </a:rPr>
              <a:t>https://www.dsptoolkit.nhs.uk</a:t>
            </a:r>
            <a:r>
              <a:rPr lang="en-US" sz="2000">
                <a:latin typeface="Arial"/>
                <a:ea typeface="+mn-lt"/>
                <a:cs typeface="Arial"/>
              </a:rPr>
              <a:t> (Accessed: 11 October 2026).</a:t>
            </a:r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173491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576E3-36B9-CF34-BB3F-F5703D5C0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080" y="37465"/>
            <a:ext cx="12161520" cy="682021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latin typeface="Arial"/>
                <a:ea typeface="+mn-lt"/>
                <a:cs typeface="Arial"/>
              </a:rPr>
              <a:t>NHS England Digital (2021) </a:t>
            </a:r>
            <a:r>
              <a:rPr lang="en-GB" sz="2000" i="1">
                <a:latin typeface="Arial"/>
                <a:ea typeface="+mn-lt"/>
                <a:cs typeface="Arial"/>
              </a:rPr>
              <a:t>Records Management Code of Practice</a:t>
            </a:r>
            <a:r>
              <a:rPr lang="en-GB" sz="2000">
                <a:latin typeface="Arial"/>
                <a:ea typeface="+mn-lt"/>
                <a:cs typeface="Arial"/>
              </a:rPr>
              <a:t>. Available at: NHS Digital Code of Practice (Accessed: 11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NHS Professionals (2021) </a:t>
            </a:r>
            <a:r>
              <a:rPr lang="en-GB" sz="2000" i="1">
                <a:latin typeface="Arial"/>
                <a:ea typeface="+mn-lt"/>
                <a:cs typeface="Arial"/>
              </a:rPr>
              <a:t>CG2: Record Keeping Guidelines</a:t>
            </a:r>
            <a:r>
              <a:rPr lang="en-GB" sz="2000">
                <a:latin typeface="Arial"/>
                <a:ea typeface="+mn-lt"/>
                <a:cs typeface="Arial"/>
              </a:rPr>
              <a:t>. Available at: NHS Professionals Guidelines (Accessed: 6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err="1">
                <a:latin typeface="Arial"/>
                <a:ea typeface="+mn-lt"/>
                <a:cs typeface="Arial"/>
              </a:rPr>
              <a:t>NHSmail</a:t>
            </a:r>
            <a:r>
              <a:rPr lang="en-GB" sz="2000">
                <a:latin typeface="Arial"/>
                <a:ea typeface="+mn-lt"/>
                <a:cs typeface="Arial"/>
              </a:rPr>
              <a:t> Support (2026) </a:t>
            </a:r>
            <a:r>
              <a:rPr lang="en-GB" sz="2000" i="1">
                <a:latin typeface="Arial"/>
                <a:ea typeface="+mn-lt"/>
                <a:cs typeface="Arial"/>
              </a:rPr>
              <a:t>Data Loss Prevention Guidance within OneDrive and SharePoint</a:t>
            </a:r>
            <a:r>
              <a:rPr lang="en-GB" sz="2000">
                <a:latin typeface="Arial"/>
                <a:ea typeface="+mn-lt"/>
                <a:cs typeface="Arial"/>
              </a:rPr>
              <a:t>. Available at: </a:t>
            </a:r>
            <a:r>
              <a:rPr lang="en-GB" sz="2000">
                <a:latin typeface="Arial"/>
                <a:ea typeface="+mn-lt"/>
                <a:cs typeface="Arial"/>
                <a:hlinkClick r:id="rId2"/>
              </a:rPr>
              <a:t>https://digital.nhs.uk</a:t>
            </a:r>
            <a:r>
              <a:rPr lang="en-GB" sz="2000">
                <a:latin typeface="Arial"/>
                <a:ea typeface="+mn-lt"/>
                <a:cs typeface="Arial"/>
              </a:rPr>
              <a:t> (Accessed: 6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NICE (National Institute for Health and Care Excellence) (2026) </a:t>
            </a:r>
            <a:r>
              <a:rPr lang="en-GB" sz="2000" i="1">
                <a:latin typeface="Arial"/>
                <a:ea typeface="+mn-lt"/>
                <a:cs typeface="Arial"/>
              </a:rPr>
              <a:t>Standards for care planning, risk assessment, and documentation</a:t>
            </a:r>
            <a:r>
              <a:rPr lang="en-GB" sz="2000">
                <a:latin typeface="Arial"/>
                <a:ea typeface="+mn-lt"/>
                <a:cs typeface="Arial"/>
              </a:rPr>
              <a:t>. Available at: </a:t>
            </a:r>
            <a:r>
              <a:rPr lang="en-GB" sz="2000">
                <a:latin typeface="Arial"/>
                <a:ea typeface="+mn-lt"/>
                <a:cs typeface="Arial"/>
                <a:hlinkClick r:id="rId3"/>
              </a:rPr>
              <a:t>https://nice.org.uk</a:t>
            </a:r>
            <a:r>
              <a:rPr lang="en-GB" sz="2000">
                <a:latin typeface="Arial"/>
                <a:ea typeface="+mn-lt"/>
                <a:cs typeface="Arial"/>
              </a:rPr>
              <a:t> (Accessed: 4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O’Connor, M., Hales, C. &amp; McKeown, J. (2022) ‘Risk assessment and record keeping in adult social care: a systematic review’, </a:t>
            </a:r>
            <a:r>
              <a:rPr lang="en-GB" sz="2000" i="1">
                <a:latin typeface="Arial"/>
                <a:ea typeface="+mn-lt"/>
                <a:cs typeface="Arial"/>
              </a:rPr>
              <a:t>Health &amp; Social Care in the Community</a:t>
            </a:r>
            <a:r>
              <a:rPr lang="en-GB" sz="2000">
                <a:latin typeface="Arial"/>
                <a:ea typeface="+mn-lt"/>
                <a:cs typeface="Arial"/>
              </a:rPr>
              <a:t>, 30(6), pp. e2235–e2248.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Rosen, C. et al. (2026) ‘Emergency Department Clinician Perspectives on an EMR‑Adjacent Microsoft Teams Consultation Workflow’, </a:t>
            </a:r>
            <a:r>
              <a:rPr lang="en-GB" sz="2000" i="1">
                <a:latin typeface="Arial"/>
                <a:ea typeface="+mn-lt"/>
                <a:cs typeface="Arial"/>
              </a:rPr>
              <a:t>Open Access Emergency Medicine</a:t>
            </a:r>
            <a:r>
              <a:rPr lang="en-GB" sz="2000">
                <a:latin typeface="Arial"/>
                <a:ea typeface="+mn-lt"/>
                <a:cs typeface="Arial"/>
              </a:rPr>
              <a:t>, p. 624827.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Royal College of Nursing (2025) </a:t>
            </a:r>
            <a:r>
              <a:rPr lang="en-GB" sz="2000" i="1">
                <a:latin typeface="Arial"/>
                <a:ea typeface="+mn-lt"/>
                <a:cs typeface="Arial"/>
              </a:rPr>
              <a:t>Digital health and nursing documentation standards</a:t>
            </a:r>
            <a:r>
              <a:rPr lang="en-GB" sz="2000">
                <a:latin typeface="Arial"/>
                <a:ea typeface="+mn-lt"/>
                <a:cs typeface="Arial"/>
              </a:rPr>
              <a:t>. London: Royal College of Nursing.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Skills for Care (2025) </a:t>
            </a:r>
            <a:r>
              <a:rPr lang="en-GB" sz="2000" i="1">
                <a:latin typeface="Arial"/>
                <a:ea typeface="+mn-lt"/>
                <a:cs typeface="Arial"/>
              </a:rPr>
              <a:t>Record keeping: Guidance for social care workers</a:t>
            </a:r>
            <a:r>
              <a:rPr lang="en-GB" sz="2000">
                <a:latin typeface="Arial"/>
                <a:ea typeface="+mn-lt"/>
                <a:cs typeface="Arial"/>
              </a:rPr>
              <a:t>. Available at: </a:t>
            </a:r>
            <a:r>
              <a:rPr lang="en-GB" sz="2000">
                <a:latin typeface="Arial"/>
                <a:ea typeface="+mn-lt"/>
                <a:cs typeface="Arial"/>
                <a:hlinkClick r:id="rId4"/>
              </a:rPr>
              <a:t>https://www.skillsforcare.org.uk</a:t>
            </a:r>
            <a:r>
              <a:rPr lang="en-GB" sz="2000">
                <a:latin typeface="Arial"/>
                <a:ea typeface="+mn-lt"/>
                <a:cs typeface="Arial"/>
              </a:rPr>
              <a:t> (Accessed: 5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Skills for Care (2026) </a:t>
            </a:r>
            <a:r>
              <a:rPr lang="en-GB" sz="2000" i="1">
                <a:latin typeface="Arial"/>
                <a:ea typeface="+mn-lt"/>
                <a:cs typeface="Arial"/>
              </a:rPr>
              <a:t>Professional standards for care workers, including documentation and record‑keeping expectations</a:t>
            </a:r>
            <a:r>
              <a:rPr lang="en-GB" sz="2000">
                <a:latin typeface="Arial"/>
                <a:ea typeface="+mn-lt"/>
                <a:cs typeface="Arial"/>
              </a:rPr>
              <a:t>. Available at: </a:t>
            </a:r>
            <a:r>
              <a:rPr lang="en-GB" sz="2000">
                <a:latin typeface="Arial"/>
                <a:ea typeface="+mn-lt"/>
                <a:cs typeface="Arial"/>
                <a:hlinkClick r:id="rId5"/>
              </a:rPr>
              <a:t>https://skillsforcare.org.uk</a:t>
            </a:r>
            <a:r>
              <a:rPr lang="en-GB" sz="2000">
                <a:latin typeface="Arial"/>
                <a:ea typeface="+mn-lt"/>
                <a:cs typeface="Arial"/>
              </a:rPr>
              <a:t> (Accessed: 5 October 2026).</a:t>
            </a: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37419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90E91-D988-33F3-C3EA-7FCB472C4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5305"/>
            <a:ext cx="10515600" cy="56416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err="1">
                <a:latin typeface="Arial"/>
                <a:ea typeface="+mn-lt"/>
                <a:cs typeface="Arial"/>
              </a:rPr>
              <a:t>SoftwareKeep</a:t>
            </a:r>
            <a:r>
              <a:rPr lang="en-GB" sz="2000">
                <a:latin typeface="Arial"/>
                <a:ea typeface="+mn-lt"/>
                <a:cs typeface="Arial"/>
              </a:rPr>
              <a:t> (2025) </a:t>
            </a:r>
            <a:r>
              <a:rPr lang="en-GB" sz="2000" i="1">
                <a:latin typeface="Arial"/>
                <a:ea typeface="+mn-lt"/>
                <a:cs typeface="Arial"/>
              </a:rPr>
              <a:t>13 Best Digital Workplace Platforms in 2025</a:t>
            </a:r>
            <a:r>
              <a:rPr lang="en-GB" sz="2000">
                <a:latin typeface="Arial"/>
                <a:ea typeface="+mn-lt"/>
                <a:cs typeface="Arial"/>
              </a:rPr>
              <a:t>. Available at: </a:t>
            </a:r>
            <a:r>
              <a:rPr lang="en-GB" sz="2000">
                <a:latin typeface="Arial"/>
                <a:ea typeface="+mn-lt"/>
                <a:cs typeface="Arial"/>
                <a:hlinkClick r:id="rId2"/>
              </a:rPr>
              <a:t>https://softwarekeep.com/blogs/comment/best-digital-workplace-platforms</a:t>
            </a:r>
            <a:r>
              <a:rPr lang="en-GB" sz="2000">
                <a:latin typeface="Arial"/>
                <a:ea typeface="+mn-lt"/>
                <a:cs typeface="Arial"/>
              </a:rPr>
              <a:t> (Accessed: 7 October 2026).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ea typeface="+mn-lt"/>
                <a:cs typeface="Arial"/>
              </a:rPr>
              <a:t>Wang, Y., Patel, R. &amp; Singh, J. (2025) ‘Improving medication documentation accuracy in community care settings’, </a:t>
            </a:r>
            <a:r>
              <a:rPr lang="en-GB" sz="2000" i="1">
                <a:latin typeface="Arial"/>
                <a:ea typeface="+mn-lt"/>
                <a:cs typeface="Arial"/>
              </a:rPr>
              <a:t>International Journal of Nursing Studies</a:t>
            </a:r>
            <a:r>
              <a:rPr lang="en-GB" sz="2000">
                <a:latin typeface="Arial"/>
                <a:ea typeface="+mn-lt"/>
                <a:cs typeface="Arial"/>
              </a:rPr>
              <a:t>, 138, 104423.</a:t>
            </a:r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535585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7B7C9C-A280-37AA-A0D2-FBA299BB253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E0A4AA-B3C6-EFB0-9B33-43963C42D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u="sng">
                <a:solidFill>
                  <a:srgbClr val="FFFFFF"/>
                </a:solidFill>
              </a:rPr>
              <a:t>Thank you for listening 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5EDAB-A2A6-ADD1-BABF-76EDF327A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            Do you have any question about the presentation ?</a:t>
            </a:r>
          </a:p>
        </p:txBody>
      </p:sp>
    </p:spTree>
    <p:extLst>
      <p:ext uri="{BB962C8B-B14F-4D97-AF65-F5344CB8AC3E}">
        <p14:creationId xmlns:p14="http://schemas.microsoft.com/office/powerpoint/2010/main" val="25168325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 Health and Social Care </vt:lpstr>
      <vt:lpstr>     Writing care-related documents/care records - Sobiya</vt:lpstr>
      <vt:lpstr>Introduction to Microsoft Word in Care Settings - Sobiya </vt:lpstr>
      <vt:lpstr>Why is Microsoft Word suitable for Ashford Community Care – Zaneta </vt:lpstr>
      <vt:lpstr>How Microsoft Word improves efficiency or communication in Ashford Community Care Zaneta</vt:lpstr>
      <vt:lpstr>  Advantages and Limitations of using Microsoft Word in an Adult Care Home </vt:lpstr>
      <vt:lpstr>PowerPoint Presentation</vt:lpstr>
      <vt:lpstr>Conclusion: Microsoft Word is useful for basic documentation, but is limited and not ideal as a main system for care records. (CQC,2024).</vt:lpstr>
      <vt:lpstr>  Recommend how Ashford can implement the changes </vt:lpstr>
      <vt:lpstr>PowerPoint Presentation</vt:lpstr>
      <vt:lpstr>PowerPoint Presentation</vt:lpstr>
      <vt:lpstr>References</vt:lpstr>
      <vt:lpstr>PowerPoint Presentation</vt:lpstr>
      <vt:lpstr>PowerPoint Presentation</vt:lpstr>
      <vt:lpstr>PowerPoint Presentation</vt:lpstr>
      <vt:lpstr>Thank you for listening 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social care </dc:title>
  <dc:creator/>
  <cp:revision>2</cp:revision>
  <dcterms:created xsi:type="dcterms:W3CDTF">2026-09-17T16:06:29Z</dcterms:created>
  <dcterms:modified xsi:type="dcterms:W3CDTF">2026-10-12T08:21:57Z</dcterms:modified>
</cp:coreProperties>
</file>