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5.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2" r:id="rId4"/>
    <p:sldMasterId id="2147483672" r:id="rId5"/>
    <p:sldMasterId id="2147483985" r:id="rId6"/>
    <p:sldMasterId id="2147483994" r:id="rId7"/>
    <p:sldMasterId id="2147484006" r:id="rId8"/>
    <p:sldMasterId id="2147483648" r:id="rId9"/>
  </p:sldMasterIdLst>
  <p:notesMasterIdLst>
    <p:notesMasterId r:id="rId95"/>
  </p:notesMasterIdLst>
  <p:sldIdLst>
    <p:sldId id="258" r:id="rId10"/>
    <p:sldId id="483" r:id="rId11"/>
    <p:sldId id="259" r:id="rId12"/>
    <p:sldId id="414" r:id="rId13"/>
    <p:sldId id="447" r:id="rId14"/>
    <p:sldId id="380" r:id="rId15"/>
    <p:sldId id="394" r:id="rId16"/>
    <p:sldId id="374" r:id="rId17"/>
    <p:sldId id="381" r:id="rId18"/>
    <p:sldId id="519" r:id="rId19"/>
    <p:sldId id="517" r:id="rId20"/>
    <p:sldId id="520" r:id="rId21"/>
    <p:sldId id="379" r:id="rId22"/>
    <p:sldId id="521" r:id="rId23"/>
    <p:sldId id="349" r:id="rId24"/>
    <p:sldId id="448" r:id="rId25"/>
    <p:sldId id="512" r:id="rId26"/>
    <p:sldId id="513" r:id="rId27"/>
    <p:sldId id="385" r:id="rId28"/>
    <p:sldId id="514" r:id="rId29"/>
    <p:sldId id="473" r:id="rId30"/>
    <p:sldId id="451" r:id="rId31"/>
    <p:sldId id="472" r:id="rId32"/>
    <p:sldId id="490" r:id="rId33"/>
    <p:sldId id="508" r:id="rId34"/>
    <p:sldId id="504" r:id="rId35"/>
    <p:sldId id="509" r:id="rId36"/>
    <p:sldId id="479" r:id="rId37"/>
    <p:sldId id="480" r:id="rId38"/>
    <p:sldId id="484" r:id="rId39"/>
    <p:sldId id="474" r:id="rId40"/>
    <p:sldId id="387" r:id="rId41"/>
    <p:sldId id="452" r:id="rId42"/>
    <p:sldId id="515" r:id="rId43"/>
    <p:sldId id="506" r:id="rId44"/>
    <p:sldId id="401" r:id="rId45"/>
    <p:sldId id="399" r:id="rId46"/>
    <p:sldId id="400" r:id="rId47"/>
    <p:sldId id="404" r:id="rId48"/>
    <p:sldId id="405" r:id="rId49"/>
    <p:sldId id="406" r:id="rId50"/>
    <p:sldId id="388" r:id="rId51"/>
    <p:sldId id="391" r:id="rId52"/>
    <p:sldId id="505" r:id="rId53"/>
    <p:sldId id="392" r:id="rId54"/>
    <p:sldId id="293" r:id="rId55"/>
    <p:sldId id="449" r:id="rId56"/>
    <p:sldId id="316" r:id="rId57"/>
    <p:sldId id="403" r:id="rId58"/>
    <p:sldId id="294" r:id="rId59"/>
    <p:sldId id="296" r:id="rId60"/>
    <p:sldId id="466" r:id="rId61"/>
    <p:sldId id="393" r:id="rId62"/>
    <p:sldId id="464" r:id="rId63"/>
    <p:sldId id="465" r:id="rId64"/>
    <p:sldId id="485" r:id="rId65"/>
    <p:sldId id="493" r:id="rId66"/>
    <p:sldId id="496" r:id="rId67"/>
    <p:sldId id="497" r:id="rId68"/>
    <p:sldId id="499" r:id="rId69"/>
    <p:sldId id="516" r:id="rId70"/>
    <p:sldId id="491" r:id="rId71"/>
    <p:sldId id="468" r:id="rId72"/>
    <p:sldId id="507" r:id="rId73"/>
    <p:sldId id="462" r:id="rId74"/>
    <p:sldId id="461" r:id="rId75"/>
    <p:sldId id="460" r:id="rId76"/>
    <p:sldId id="459" r:id="rId77"/>
    <p:sldId id="458" r:id="rId78"/>
    <p:sldId id="457" r:id="rId79"/>
    <p:sldId id="456" r:id="rId80"/>
    <p:sldId id="455" r:id="rId81"/>
    <p:sldId id="454" r:id="rId82"/>
    <p:sldId id="453" r:id="rId83"/>
    <p:sldId id="486" r:id="rId84"/>
    <p:sldId id="500" r:id="rId85"/>
    <p:sldId id="482" r:id="rId86"/>
    <p:sldId id="481" r:id="rId87"/>
    <p:sldId id="487" r:id="rId88"/>
    <p:sldId id="478" r:id="rId89"/>
    <p:sldId id="477" r:id="rId90"/>
    <p:sldId id="476" r:id="rId91"/>
    <p:sldId id="475" r:id="rId92"/>
    <p:sldId id="375" r:id="rId93"/>
    <p:sldId id="434" r:id="rId9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F212E9-4023-4522-F7A4-A67B3EF665D0}" v="69" dt="2026-09-17T12:46:37.9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456" autoAdjust="0"/>
    <p:restoredTop sz="94061" autoAdjust="0"/>
  </p:normalViewPr>
  <p:slideViewPr>
    <p:cSldViewPr snapToGrid="0">
      <p:cViewPr varScale="1">
        <p:scale>
          <a:sx n="70" d="100"/>
          <a:sy n="70" d="100"/>
        </p:scale>
        <p:origin x="80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slide" Target="slides/slide75.xml"/><Relationship Id="rId89" Type="http://schemas.openxmlformats.org/officeDocument/2006/relationships/slide" Target="slides/slide80.xml"/><Relationship Id="rId16" Type="http://schemas.openxmlformats.org/officeDocument/2006/relationships/slide" Target="slides/slide7.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5" Type="http://schemas.openxmlformats.org/officeDocument/2006/relationships/slideMaster" Target="slideMasters/slideMaster2.xml"/><Relationship Id="rId90" Type="http://schemas.openxmlformats.org/officeDocument/2006/relationships/slide" Target="slides/slide81.xml"/><Relationship Id="rId95" Type="http://schemas.openxmlformats.org/officeDocument/2006/relationships/notesMaster" Target="notesMasters/notesMaster1.xml"/><Relationship Id="rId22" Type="http://schemas.openxmlformats.org/officeDocument/2006/relationships/slide" Target="slides/slide13.xml"/><Relationship Id="rId27" Type="http://schemas.openxmlformats.org/officeDocument/2006/relationships/slide" Target="slides/slide18.xml"/><Relationship Id="rId43" Type="http://schemas.openxmlformats.org/officeDocument/2006/relationships/slide" Target="slides/slide34.xml"/><Relationship Id="rId48" Type="http://schemas.openxmlformats.org/officeDocument/2006/relationships/slide" Target="slides/slide39.xml"/><Relationship Id="rId64" Type="http://schemas.openxmlformats.org/officeDocument/2006/relationships/slide" Target="slides/slide55.xml"/><Relationship Id="rId69" Type="http://schemas.openxmlformats.org/officeDocument/2006/relationships/slide" Target="slides/slide60.xml"/><Relationship Id="rId80" Type="http://schemas.openxmlformats.org/officeDocument/2006/relationships/slide" Target="slides/slide71.xml"/><Relationship Id="rId85" Type="http://schemas.openxmlformats.org/officeDocument/2006/relationships/slide" Target="slides/slide76.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slide" Target="slides/slide66.xml"/><Relationship Id="rId83" Type="http://schemas.openxmlformats.org/officeDocument/2006/relationships/slide" Target="slides/slide74.xml"/><Relationship Id="rId88" Type="http://schemas.openxmlformats.org/officeDocument/2006/relationships/slide" Target="slides/slide79.xml"/><Relationship Id="rId91" Type="http://schemas.openxmlformats.org/officeDocument/2006/relationships/slide" Target="slides/slide82.xml"/><Relationship Id="rId9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slide" Target="slides/slide77.xml"/><Relationship Id="rId94" Type="http://schemas.openxmlformats.org/officeDocument/2006/relationships/slide" Target="slides/slide85.xml"/><Relationship Id="rId9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97" Type="http://schemas.openxmlformats.org/officeDocument/2006/relationships/viewProps" Target="viewProps.xml"/><Relationship Id="rId7" Type="http://schemas.openxmlformats.org/officeDocument/2006/relationships/slideMaster" Target="slideMasters/slideMaster4.xml"/><Relationship Id="rId71" Type="http://schemas.openxmlformats.org/officeDocument/2006/relationships/slide" Target="slides/slide62.xml"/><Relationship Id="rId92" Type="http://schemas.openxmlformats.org/officeDocument/2006/relationships/slide" Target="slides/slide83.xml"/><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slide" Target="slides/slide78.xml"/><Relationship Id="rId61" Type="http://schemas.openxmlformats.org/officeDocument/2006/relationships/slide" Target="slides/slide52.xml"/><Relationship Id="rId82" Type="http://schemas.openxmlformats.org/officeDocument/2006/relationships/slide" Target="slides/slide73.xml"/><Relationship Id="rId19" Type="http://schemas.openxmlformats.org/officeDocument/2006/relationships/slide" Target="slides/slide10.xml"/><Relationship Id="rId14" Type="http://schemas.openxmlformats.org/officeDocument/2006/relationships/slide" Target="slides/slide5.xml"/><Relationship Id="rId30" Type="http://schemas.openxmlformats.org/officeDocument/2006/relationships/slide" Target="slides/slide21.xml"/><Relationship Id="rId35" Type="http://schemas.openxmlformats.org/officeDocument/2006/relationships/slide" Target="slides/slide26.xml"/><Relationship Id="rId56" Type="http://schemas.openxmlformats.org/officeDocument/2006/relationships/slide" Target="slides/slide47.xml"/><Relationship Id="rId77" Type="http://schemas.openxmlformats.org/officeDocument/2006/relationships/slide" Target="slides/slide68.xml"/><Relationship Id="rId100"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93" Type="http://schemas.openxmlformats.org/officeDocument/2006/relationships/slide" Target="slides/slide84.xml"/><Relationship Id="rId98" Type="http://schemas.openxmlformats.org/officeDocument/2006/relationships/theme" Target="theme/theme1.xml"/></Relationships>
</file>

<file path=ppt/diagrams/_rels/data3.xml.rels><?xml version="1.0" encoding="UTF-8" standalone="yes"?>
<Relationships xmlns="http://schemas.openxmlformats.org/package/2006/relationships"><Relationship Id="rId1" Type="http://schemas.openxmlformats.org/officeDocument/2006/relationships/hyperlink" Target="https://www.bbc.co.uk/news/av/stories-57485617"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bbc.co.uk/news/av/stories-57485617" TargetMode="External"/></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5002A6-A941-42C9-B1BA-BA04D7645FA2}" type="doc">
      <dgm:prSet loTypeId="urn:microsoft.com/office/officeart/2005/8/layout/default" loCatId="list" qsTypeId="urn:microsoft.com/office/officeart/2005/8/quickstyle/simple4#1" qsCatId="simple" csTypeId="urn:microsoft.com/office/officeart/2005/8/colors/colorful2#1" csCatId="colorful"/>
      <dgm:spPr/>
      <dgm:t>
        <a:bodyPr/>
        <a:lstStyle/>
        <a:p>
          <a:endParaRPr lang="en-US"/>
        </a:p>
      </dgm:t>
    </dgm:pt>
    <dgm:pt modelId="{E4B234E2-56F5-4F5B-BAE1-E9A65E19C604}">
      <dgm:prSet/>
      <dgm:spPr/>
      <dgm:t>
        <a:bodyPr/>
        <a:lstStyle/>
        <a:p>
          <a:r>
            <a:rPr lang="en-GB" dirty="0">
              <a:solidFill>
                <a:schemeClr val="tx1"/>
              </a:solidFill>
            </a:rPr>
            <a:t>What and who do we mean by CJS? - Formal response to crime</a:t>
          </a:r>
          <a:endParaRPr lang="en-US" dirty="0">
            <a:solidFill>
              <a:schemeClr val="tx1"/>
            </a:solidFill>
          </a:endParaRPr>
        </a:p>
      </dgm:t>
    </dgm:pt>
    <dgm:pt modelId="{36CD3FB0-3E8F-4275-80A0-06825B29A9BE}" type="parTrans" cxnId="{6D5714B2-EECE-497B-95FC-EEAC4265CD47}">
      <dgm:prSet/>
      <dgm:spPr/>
      <dgm:t>
        <a:bodyPr/>
        <a:lstStyle/>
        <a:p>
          <a:endParaRPr lang="en-US"/>
        </a:p>
      </dgm:t>
    </dgm:pt>
    <dgm:pt modelId="{144067E5-84E7-455F-908C-7AEB262677BD}" type="sibTrans" cxnId="{6D5714B2-EECE-497B-95FC-EEAC4265CD47}">
      <dgm:prSet/>
      <dgm:spPr/>
      <dgm:t>
        <a:bodyPr/>
        <a:lstStyle/>
        <a:p>
          <a:endParaRPr lang="en-US"/>
        </a:p>
      </dgm:t>
    </dgm:pt>
    <dgm:pt modelId="{C9945F43-6903-4634-97FF-69806DE95A8C}">
      <dgm:prSet/>
      <dgm:spPr/>
      <dgm:t>
        <a:bodyPr/>
        <a:lstStyle/>
        <a:p>
          <a:r>
            <a:rPr lang="en-GB" dirty="0">
              <a:solidFill>
                <a:schemeClr val="tx1"/>
              </a:solidFill>
            </a:rPr>
            <a:t>One single jurisdiction that criminal procedures are fair, with policies, with control, within a system to deal with CJS</a:t>
          </a:r>
          <a:endParaRPr lang="en-US" dirty="0">
            <a:solidFill>
              <a:schemeClr val="tx1"/>
            </a:solidFill>
          </a:endParaRPr>
        </a:p>
      </dgm:t>
    </dgm:pt>
    <dgm:pt modelId="{DB28DE88-6789-4A95-BB1A-6E8F641DA0C5}" type="parTrans" cxnId="{C0386C97-E623-405C-A975-ED201786DDC9}">
      <dgm:prSet/>
      <dgm:spPr/>
      <dgm:t>
        <a:bodyPr/>
        <a:lstStyle/>
        <a:p>
          <a:endParaRPr lang="en-US"/>
        </a:p>
      </dgm:t>
    </dgm:pt>
    <dgm:pt modelId="{C10A97CE-E7F1-4E86-BCB0-73E975D4C547}" type="sibTrans" cxnId="{C0386C97-E623-405C-A975-ED201786DDC9}">
      <dgm:prSet/>
      <dgm:spPr/>
      <dgm:t>
        <a:bodyPr/>
        <a:lstStyle/>
        <a:p>
          <a:endParaRPr lang="en-US"/>
        </a:p>
      </dgm:t>
    </dgm:pt>
    <dgm:pt modelId="{869CE955-05B4-47B1-8715-B51B5D688A91}">
      <dgm:prSet/>
      <dgm:spPr/>
      <dgm:t>
        <a:bodyPr/>
        <a:lstStyle/>
        <a:p>
          <a:r>
            <a:rPr lang="en-GB" dirty="0">
              <a:solidFill>
                <a:schemeClr val="tx1"/>
              </a:solidFill>
            </a:rPr>
            <a:t>4 key systems:</a:t>
          </a:r>
          <a:endParaRPr lang="en-US" dirty="0">
            <a:solidFill>
              <a:schemeClr val="tx1"/>
            </a:solidFill>
          </a:endParaRPr>
        </a:p>
      </dgm:t>
    </dgm:pt>
    <dgm:pt modelId="{0A9A00DB-9B7D-4E02-A934-26A509F8D8DB}" type="parTrans" cxnId="{6594D7A2-C62A-4030-9E17-770F0FD956B8}">
      <dgm:prSet/>
      <dgm:spPr/>
      <dgm:t>
        <a:bodyPr/>
        <a:lstStyle/>
        <a:p>
          <a:endParaRPr lang="en-US"/>
        </a:p>
      </dgm:t>
    </dgm:pt>
    <dgm:pt modelId="{150EE640-1086-42B0-BFAF-8A4ACF96FA58}" type="sibTrans" cxnId="{6594D7A2-C62A-4030-9E17-770F0FD956B8}">
      <dgm:prSet/>
      <dgm:spPr/>
      <dgm:t>
        <a:bodyPr/>
        <a:lstStyle/>
        <a:p>
          <a:endParaRPr lang="en-US"/>
        </a:p>
      </dgm:t>
    </dgm:pt>
    <dgm:pt modelId="{0F1D0F30-7032-4C4A-9C45-0368D79F0233}">
      <dgm:prSet/>
      <dgm:spPr/>
      <dgm:t>
        <a:bodyPr/>
        <a:lstStyle/>
        <a:p>
          <a:r>
            <a:rPr lang="en-GB" dirty="0">
              <a:solidFill>
                <a:schemeClr val="tx1"/>
              </a:solidFill>
            </a:rPr>
            <a:t>Law – police / prosecution agencies - CPS</a:t>
          </a:r>
          <a:endParaRPr lang="en-US" dirty="0">
            <a:solidFill>
              <a:schemeClr val="tx1"/>
            </a:solidFill>
          </a:endParaRPr>
        </a:p>
      </dgm:t>
    </dgm:pt>
    <dgm:pt modelId="{DBCC9B46-0061-4535-8B6C-0C1A199131C3}" type="parTrans" cxnId="{7871805B-12E8-44A7-96AF-5ECF61B66AF0}">
      <dgm:prSet/>
      <dgm:spPr/>
      <dgm:t>
        <a:bodyPr/>
        <a:lstStyle/>
        <a:p>
          <a:endParaRPr lang="en-US"/>
        </a:p>
      </dgm:t>
    </dgm:pt>
    <dgm:pt modelId="{F29003C2-DD11-4957-9F54-FF6759BA045E}" type="sibTrans" cxnId="{7871805B-12E8-44A7-96AF-5ECF61B66AF0}">
      <dgm:prSet/>
      <dgm:spPr/>
      <dgm:t>
        <a:bodyPr/>
        <a:lstStyle/>
        <a:p>
          <a:endParaRPr lang="en-US"/>
        </a:p>
      </dgm:t>
    </dgm:pt>
    <dgm:pt modelId="{C6BE6514-5B63-4B27-AB4D-CCC7E9E32B16}">
      <dgm:prSet/>
      <dgm:spPr/>
      <dgm:t>
        <a:bodyPr/>
        <a:lstStyle/>
        <a:p>
          <a:r>
            <a:rPr lang="en-GB" dirty="0">
              <a:solidFill>
                <a:schemeClr val="tx1"/>
              </a:solidFill>
            </a:rPr>
            <a:t>Courts – decisions / sentencing / rights</a:t>
          </a:r>
          <a:endParaRPr lang="en-US" dirty="0">
            <a:solidFill>
              <a:schemeClr val="tx1"/>
            </a:solidFill>
          </a:endParaRPr>
        </a:p>
      </dgm:t>
    </dgm:pt>
    <dgm:pt modelId="{9D7C4DF8-CA8C-4BDC-AF81-0108BF8CA80F}" type="parTrans" cxnId="{400A9775-F16D-48AF-B645-E3159453217B}">
      <dgm:prSet/>
      <dgm:spPr/>
      <dgm:t>
        <a:bodyPr/>
        <a:lstStyle/>
        <a:p>
          <a:endParaRPr lang="en-US"/>
        </a:p>
      </dgm:t>
    </dgm:pt>
    <dgm:pt modelId="{B8D993BD-7BD5-440C-BE5B-9AE4D8220485}" type="sibTrans" cxnId="{400A9775-F16D-48AF-B645-E3159453217B}">
      <dgm:prSet/>
      <dgm:spPr/>
      <dgm:t>
        <a:bodyPr/>
        <a:lstStyle/>
        <a:p>
          <a:endParaRPr lang="en-US"/>
        </a:p>
      </dgm:t>
    </dgm:pt>
    <dgm:pt modelId="{A363C456-C65C-447F-8ABA-0A004C817E69}">
      <dgm:prSet/>
      <dgm:spPr/>
      <dgm:t>
        <a:bodyPr/>
        <a:lstStyle/>
        <a:p>
          <a:r>
            <a:rPr lang="en-GB" dirty="0">
              <a:solidFill>
                <a:schemeClr val="tx1"/>
              </a:solidFill>
            </a:rPr>
            <a:t>Penal system – Prisons / probation</a:t>
          </a:r>
          <a:endParaRPr lang="en-US" dirty="0">
            <a:solidFill>
              <a:schemeClr val="tx1"/>
            </a:solidFill>
          </a:endParaRPr>
        </a:p>
      </dgm:t>
    </dgm:pt>
    <dgm:pt modelId="{29920DCE-8BC8-4F90-B1AD-6E192223BACC}" type="parTrans" cxnId="{7C186943-5C90-4F91-8045-7D6B71105A5F}">
      <dgm:prSet/>
      <dgm:spPr/>
      <dgm:t>
        <a:bodyPr/>
        <a:lstStyle/>
        <a:p>
          <a:endParaRPr lang="en-US"/>
        </a:p>
      </dgm:t>
    </dgm:pt>
    <dgm:pt modelId="{473A016E-E379-4613-A968-6FADDFD340E3}" type="sibTrans" cxnId="{7C186943-5C90-4F91-8045-7D6B71105A5F}">
      <dgm:prSet/>
      <dgm:spPr/>
      <dgm:t>
        <a:bodyPr/>
        <a:lstStyle/>
        <a:p>
          <a:endParaRPr lang="en-US"/>
        </a:p>
      </dgm:t>
    </dgm:pt>
    <dgm:pt modelId="{A58E8C52-DF17-40BC-94FB-ABE836ACDF56}">
      <dgm:prSet/>
      <dgm:spPr/>
      <dgm:t>
        <a:bodyPr/>
        <a:lstStyle/>
        <a:p>
          <a:r>
            <a:rPr lang="en-GB" dirty="0">
              <a:solidFill>
                <a:schemeClr val="tx1"/>
              </a:solidFill>
            </a:rPr>
            <a:t>Crime prevention – agencies to support/ address crime free environments / change behaviours </a:t>
          </a:r>
          <a:endParaRPr lang="en-US" dirty="0">
            <a:solidFill>
              <a:schemeClr val="tx1"/>
            </a:solidFill>
          </a:endParaRPr>
        </a:p>
      </dgm:t>
    </dgm:pt>
    <dgm:pt modelId="{F26F2B9F-2FCD-4C0D-AC9B-D2EF4517E3A6}" type="parTrans" cxnId="{977132BE-65D5-4FC9-A505-F77132DA3014}">
      <dgm:prSet/>
      <dgm:spPr/>
      <dgm:t>
        <a:bodyPr/>
        <a:lstStyle/>
        <a:p>
          <a:endParaRPr lang="en-US"/>
        </a:p>
      </dgm:t>
    </dgm:pt>
    <dgm:pt modelId="{5D24B187-AF9E-4AE8-B6C8-B9EB69D604E7}" type="sibTrans" cxnId="{977132BE-65D5-4FC9-A505-F77132DA3014}">
      <dgm:prSet/>
      <dgm:spPr/>
      <dgm:t>
        <a:bodyPr/>
        <a:lstStyle/>
        <a:p>
          <a:endParaRPr lang="en-US"/>
        </a:p>
      </dgm:t>
    </dgm:pt>
    <dgm:pt modelId="{57676BE9-7CA2-46F6-A0E5-9B7F73888E46}" type="pres">
      <dgm:prSet presAssocID="{F15002A6-A941-42C9-B1BA-BA04D7645FA2}" presName="diagram" presStyleCnt="0">
        <dgm:presLayoutVars>
          <dgm:dir/>
          <dgm:resizeHandles val="exact"/>
        </dgm:presLayoutVars>
      </dgm:prSet>
      <dgm:spPr/>
    </dgm:pt>
    <dgm:pt modelId="{5ACCBEDD-2D1A-4524-A400-BB5677818D9B}" type="pres">
      <dgm:prSet presAssocID="{E4B234E2-56F5-4F5B-BAE1-E9A65E19C604}" presName="node" presStyleLbl="node1" presStyleIdx="0" presStyleCnt="7">
        <dgm:presLayoutVars>
          <dgm:bulletEnabled val="1"/>
        </dgm:presLayoutVars>
      </dgm:prSet>
      <dgm:spPr/>
    </dgm:pt>
    <dgm:pt modelId="{98FA3145-360F-4BA4-A5BE-70BEE23CBE79}" type="pres">
      <dgm:prSet presAssocID="{144067E5-84E7-455F-908C-7AEB262677BD}" presName="sibTrans" presStyleCnt="0"/>
      <dgm:spPr/>
    </dgm:pt>
    <dgm:pt modelId="{EC52ABCB-0423-40E1-9A80-D03963402EC3}" type="pres">
      <dgm:prSet presAssocID="{C9945F43-6903-4634-97FF-69806DE95A8C}" presName="node" presStyleLbl="node1" presStyleIdx="1" presStyleCnt="7">
        <dgm:presLayoutVars>
          <dgm:bulletEnabled val="1"/>
        </dgm:presLayoutVars>
      </dgm:prSet>
      <dgm:spPr/>
    </dgm:pt>
    <dgm:pt modelId="{2D1EB72D-492F-4AD2-B952-1EE19667CF02}" type="pres">
      <dgm:prSet presAssocID="{C10A97CE-E7F1-4E86-BCB0-73E975D4C547}" presName="sibTrans" presStyleCnt="0"/>
      <dgm:spPr/>
    </dgm:pt>
    <dgm:pt modelId="{99BB9A71-BAB3-473F-99B2-4D824757688A}" type="pres">
      <dgm:prSet presAssocID="{869CE955-05B4-47B1-8715-B51B5D688A91}" presName="node" presStyleLbl="node1" presStyleIdx="2" presStyleCnt="7">
        <dgm:presLayoutVars>
          <dgm:bulletEnabled val="1"/>
        </dgm:presLayoutVars>
      </dgm:prSet>
      <dgm:spPr/>
    </dgm:pt>
    <dgm:pt modelId="{F50559D4-7E99-4FB4-AFCD-B10544B5520D}" type="pres">
      <dgm:prSet presAssocID="{150EE640-1086-42B0-BFAF-8A4ACF96FA58}" presName="sibTrans" presStyleCnt="0"/>
      <dgm:spPr/>
    </dgm:pt>
    <dgm:pt modelId="{6E013E1A-E0ED-468E-B419-0B324A21B537}" type="pres">
      <dgm:prSet presAssocID="{0F1D0F30-7032-4C4A-9C45-0368D79F0233}" presName="node" presStyleLbl="node1" presStyleIdx="3" presStyleCnt="7">
        <dgm:presLayoutVars>
          <dgm:bulletEnabled val="1"/>
        </dgm:presLayoutVars>
      </dgm:prSet>
      <dgm:spPr/>
    </dgm:pt>
    <dgm:pt modelId="{16D6D2BD-2135-4F5B-AFBE-3CB00B27F666}" type="pres">
      <dgm:prSet presAssocID="{F29003C2-DD11-4957-9F54-FF6759BA045E}" presName="sibTrans" presStyleCnt="0"/>
      <dgm:spPr/>
    </dgm:pt>
    <dgm:pt modelId="{1610E346-35D9-47CD-81BA-38C7AD764F65}" type="pres">
      <dgm:prSet presAssocID="{C6BE6514-5B63-4B27-AB4D-CCC7E9E32B16}" presName="node" presStyleLbl="node1" presStyleIdx="4" presStyleCnt="7">
        <dgm:presLayoutVars>
          <dgm:bulletEnabled val="1"/>
        </dgm:presLayoutVars>
      </dgm:prSet>
      <dgm:spPr/>
    </dgm:pt>
    <dgm:pt modelId="{9F6BDE04-8CA6-4196-8590-B0C58F46901B}" type="pres">
      <dgm:prSet presAssocID="{B8D993BD-7BD5-440C-BE5B-9AE4D8220485}" presName="sibTrans" presStyleCnt="0"/>
      <dgm:spPr/>
    </dgm:pt>
    <dgm:pt modelId="{692F3BEE-8569-4907-8BBE-523DDDBE9356}" type="pres">
      <dgm:prSet presAssocID="{A363C456-C65C-447F-8ABA-0A004C817E69}" presName="node" presStyleLbl="node1" presStyleIdx="5" presStyleCnt="7">
        <dgm:presLayoutVars>
          <dgm:bulletEnabled val="1"/>
        </dgm:presLayoutVars>
      </dgm:prSet>
      <dgm:spPr/>
    </dgm:pt>
    <dgm:pt modelId="{12B8FCF8-9CA1-4A6E-8DD6-1A0877416E98}" type="pres">
      <dgm:prSet presAssocID="{473A016E-E379-4613-A968-6FADDFD340E3}" presName="sibTrans" presStyleCnt="0"/>
      <dgm:spPr/>
    </dgm:pt>
    <dgm:pt modelId="{BBB4C6F2-D9C6-4723-B5ED-EAC3BB7AB4BD}" type="pres">
      <dgm:prSet presAssocID="{A58E8C52-DF17-40BC-94FB-ABE836ACDF56}" presName="node" presStyleLbl="node1" presStyleIdx="6" presStyleCnt="7">
        <dgm:presLayoutVars>
          <dgm:bulletEnabled val="1"/>
        </dgm:presLayoutVars>
      </dgm:prSet>
      <dgm:spPr/>
    </dgm:pt>
  </dgm:ptLst>
  <dgm:cxnLst>
    <dgm:cxn modelId="{39D4D033-C25C-4BF2-865B-FA1D77051F11}" type="presOf" srcId="{C6BE6514-5B63-4B27-AB4D-CCC7E9E32B16}" destId="{1610E346-35D9-47CD-81BA-38C7AD764F65}" srcOrd="0" destOrd="0" presId="urn:microsoft.com/office/officeart/2005/8/layout/default"/>
    <dgm:cxn modelId="{7CB4CF37-505F-4FCF-8FA0-1A99DA086D51}" type="presOf" srcId="{F15002A6-A941-42C9-B1BA-BA04D7645FA2}" destId="{57676BE9-7CA2-46F6-A0E5-9B7F73888E46}" srcOrd="0" destOrd="0" presId="urn:microsoft.com/office/officeart/2005/8/layout/default"/>
    <dgm:cxn modelId="{7871805B-12E8-44A7-96AF-5ECF61B66AF0}" srcId="{F15002A6-A941-42C9-B1BA-BA04D7645FA2}" destId="{0F1D0F30-7032-4C4A-9C45-0368D79F0233}" srcOrd="3" destOrd="0" parTransId="{DBCC9B46-0061-4535-8B6C-0C1A199131C3}" sibTransId="{F29003C2-DD11-4957-9F54-FF6759BA045E}"/>
    <dgm:cxn modelId="{7C186943-5C90-4F91-8045-7D6B71105A5F}" srcId="{F15002A6-A941-42C9-B1BA-BA04D7645FA2}" destId="{A363C456-C65C-447F-8ABA-0A004C817E69}" srcOrd="5" destOrd="0" parTransId="{29920DCE-8BC8-4F90-B1AD-6E192223BACC}" sibTransId="{473A016E-E379-4613-A968-6FADDFD340E3}"/>
    <dgm:cxn modelId="{D956DD44-4495-4915-9F03-36AABAABBAE8}" type="presOf" srcId="{0F1D0F30-7032-4C4A-9C45-0368D79F0233}" destId="{6E013E1A-E0ED-468E-B419-0B324A21B537}" srcOrd="0" destOrd="0" presId="urn:microsoft.com/office/officeart/2005/8/layout/default"/>
    <dgm:cxn modelId="{400A9775-F16D-48AF-B645-E3159453217B}" srcId="{F15002A6-A941-42C9-B1BA-BA04D7645FA2}" destId="{C6BE6514-5B63-4B27-AB4D-CCC7E9E32B16}" srcOrd="4" destOrd="0" parTransId="{9D7C4DF8-CA8C-4BDC-AF81-0108BF8CA80F}" sibTransId="{B8D993BD-7BD5-440C-BE5B-9AE4D8220485}"/>
    <dgm:cxn modelId="{FAD0DD91-23C7-4049-BFD0-8807442C335C}" type="presOf" srcId="{A58E8C52-DF17-40BC-94FB-ABE836ACDF56}" destId="{BBB4C6F2-D9C6-4723-B5ED-EAC3BB7AB4BD}" srcOrd="0" destOrd="0" presId="urn:microsoft.com/office/officeart/2005/8/layout/default"/>
    <dgm:cxn modelId="{C0386C97-E623-405C-A975-ED201786DDC9}" srcId="{F15002A6-A941-42C9-B1BA-BA04D7645FA2}" destId="{C9945F43-6903-4634-97FF-69806DE95A8C}" srcOrd="1" destOrd="0" parTransId="{DB28DE88-6789-4A95-BB1A-6E8F641DA0C5}" sibTransId="{C10A97CE-E7F1-4E86-BCB0-73E975D4C547}"/>
    <dgm:cxn modelId="{28ED04A2-08B6-40B3-B425-4485AA0F461C}" type="presOf" srcId="{869CE955-05B4-47B1-8715-B51B5D688A91}" destId="{99BB9A71-BAB3-473F-99B2-4D824757688A}" srcOrd="0" destOrd="0" presId="urn:microsoft.com/office/officeart/2005/8/layout/default"/>
    <dgm:cxn modelId="{6594D7A2-C62A-4030-9E17-770F0FD956B8}" srcId="{F15002A6-A941-42C9-B1BA-BA04D7645FA2}" destId="{869CE955-05B4-47B1-8715-B51B5D688A91}" srcOrd="2" destOrd="0" parTransId="{0A9A00DB-9B7D-4E02-A934-26A509F8D8DB}" sibTransId="{150EE640-1086-42B0-BFAF-8A4ACF96FA58}"/>
    <dgm:cxn modelId="{6D5714B2-EECE-497B-95FC-EEAC4265CD47}" srcId="{F15002A6-A941-42C9-B1BA-BA04D7645FA2}" destId="{E4B234E2-56F5-4F5B-BAE1-E9A65E19C604}" srcOrd="0" destOrd="0" parTransId="{36CD3FB0-3E8F-4275-80A0-06825B29A9BE}" sibTransId="{144067E5-84E7-455F-908C-7AEB262677BD}"/>
    <dgm:cxn modelId="{977132BE-65D5-4FC9-A505-F77132DA3014}" srcId="{F15002A6-A941-42C9-B1BA-BA04D7645FA2}" destId="{A58E8C52-DF17-40BC-94FB-ABE836ACDF56}" srcOrd="6" destOrd="0" parTransId="{F26F2B9F-2FCD-4C0D-AC9B-D2EF4517E3A6}" sibTransId="{5D24B187-AF9E-4AE8-B6C8-B9EB69D604E7}"/>
    <dgm:cxn modelId="{1160E8D1-0B08-41F3-8302-4477B45A994E}" type="presOf" srcId="{C9945F43-6903-4634-97FF-69806DE95A8C}" destId="{EC52ABCB-0423-40E1-9A80-D03963402EC3}" srcOrd="0" destOrd="0" presId="urn:microsoft.com/office/officeart/2005/8/layout/default"/>
    <dgm:cxn modelId="{0C6E90DF-5088-46CB-8780-DB9527752437}" type="presOf" srcId="{A363C456-C65C-447F-8ABA-0A004C817E69}" destId="{692F3BEE-8569-4907-8BBE-523DDDBE9356}" srcOrd="0" destOrd="0" presId="urn:microsoft.com/office/officeart/2005/8/layout/default"/>
    <dgm:cxn modelId="{CBAB4CEB-D521-4D21-B323-210691F3C436}" type="presOf" srcId="{E4B234E2-56F5-4F5B-BAE1-E9A65E19C604}" destId="{5ACCBEDD-2D1A-4524-A400-BB5677818D9B}" srcOrd="0" destOrd="0" presId="urn:microsoft.com/office/officeart/2005/8/layout/default"/>
    <dgm:cxn modelId="{B8808351-9DCE-44EB-9143-65341B29773B}" type="presParOf" srcId="{57676BE9-7CA2-46F6-A0E5-9B7F73888E46}" destId="{5ACCBEDD-2D1A-4524-A400-BB5677818D9B}" srcOrd="0" destOrd="0" presId="urn:microsoft.com/office/officeart/2005/8/layout/default"/>
    <dgm:cxn modelId="{945262FA-DF7C-4D23-98F5-4D7C6A614ABB}" type="presParOf" srcId="{57676BE9-7CA2-46F6-A0E5-9B7F73888E46}" destId="{98FA3145-360F-4BA4-A5BE-70BEE23CBE79}" srcOrd="1" destOrd="0" presId="urn:microsoft.com/office/officeart/2005/8/layout/default"/>
    <dgm:cxn modelId="{8435A97F-968A-4E32-8217-4F62C4A10D94}" type="presParOf" srcId="{57676BE9-7CA2-46F6-A0E5-9B7F73888E46}" destId="{EC52ABCB-0423-40E1-9A80-D03963402EC3}" srcOrd="2" destOrd="0" presId="urn:microsoft.com/office/officeart/2005/8/layout/default"/>
    <dgm:cxn modelId="{453C2C10-1E5C-49A5-93B3-3650C2440C39}" type="presParOf" srcId="{57676BE9-7CA2-46F6-A0E5-9B7F73888E46}" destId="{2D1EB72D-492F-4AD2-B952-1EE19667CF02}" srcOrd="3" destOrd="0" presId="urn:microsoft.com/office/officeart/2005/8/layout/default"/>
    <dgm:cxn modelId="{98A8411E-4602-4B45-9A77-787D9EE2B0B9}" type="presParOf" srcId="{57676BE9-7CA2-46F6-A0E5-9B7F73888E46}" destId="{99BB9A71-BAB3-473F-99B2-4D824757688A}" srcOrd="4" destOrd="0" presId="urn:microsoft.com/office/officeart/2005/8/layout/default"/>
    <dgm:cxn modelId="{AA38C101-8D7E-4058-B44A-04D0DD91F0FC}" type="presParOf" srcId="{57676BE9-7CA2-46F6-A0E5-9B7F73888E46}" destId="{F50559D4-7E99-4FB4-AFCD-B10544B5520D}" srcOrd="5" destOrd="0" presId="urn:microsoft.com/office/officeart/2005/8/layout/default"/>
    <dgm:cxn modelId="{7A538481-DF63-4091-8955-3C25C033B8F1}" type="presParOf" srcId="{57676BE9-7CA2-46F6-A0E5-9B7F73888E46}" destId="{6E013E1A-E0ED-468E-B419-0B324A21B537}" srcOrd="6" destOrd="0" presId="urn:microsoft.com/office/officeart/2005/8/layout/default"/>
    <dgm:cxn modelId="{DD85594D-2484-41C9-9164-7146FAEB8CEC}" type="presParOf" srcId="{57676BE9-7CA2-46F6-A0E5-9B7F73888E46}" destId="{16D6D2BD-2135-4F5B-AFBE-3CB00B27F666}" srcOrd="7" destOrd="0" presId="urn:microsoft.com/office/officeart/2005/8/layout/default"/>
    <dgm:cxn modelId="{7370C360-125A-4C9C-91A1-517F79A97DC0}" type="presParOf" srcId="{57676BE9-7CA2-46F6-A0E5-9B7F73888E46}" destId="{1610E346-35D9-47CD-81BA-38C7AD764F65}" srcOrd="8" destOrd="0" presId="urn:microsoft.com/office/officeart/2005/8/layout/default"/>
    <dgm:cxn modelId="{4D8B0807-5C71-4ABC-B5A4-4388606A9953}" type="presParOf" srcId="{57676BE9-7CA2-46F6-A0E5-9B7F73888E46}" destId="{9F6BDE04-8CA6-4196-8590-B0C58F46901B}" srcOrd="9" destOrd="0" presId="urn:microsoft.com/office/officeart/2005/8/layout/default"/>
    <dgm:cxn modelId="{11EF2492-1E88-4119-9D2A-2E4F81CC6979}" type="presParOf" srcId="{57676BE9-7CA2-46F6-A0E5-9B7F73888E46}" destId="{692F3BEE-8569-4907-8BBE-523DDDBE9356}" srcOrd="10" destOrd="0" presId="urn:microsoft.com/office/officeart/2005/8/layout/default"/>
    <dgm:cxn modelId="{5B593B4C-7DF1-4E05-AA85-0CD78FF3904A}" type="presParOf" srcId="{57676BE9-7CA2-46F6-A0E5-9B7F73888E46}" destId="{12B8FCF8-9CA1-4A6E-8DD6-1A0877416E98}" srcOrd="11" destOrd="0" presId="urn:microsoft.com/office/officeart/2005/8/layout/default"/>
    <dgm:cxn modelId="{37AE247B-D868-47EB-9E50-A380B470B24F}" type="presParOf" srcId="{57676BE9-7CA2-46F6-A0E5-9B7F73888E46}" destId="{BBB4C6F2-D9C6-4723-B5ED-EAC3BB7AB4BD}"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361447-0415-40B8-B4BF-9888D5766448}" type="doc">
      <dgm:prSet loTypeId="urn:microsoft.com/office/officeart/2005/8/layout/vList2" loCatId="list" qsTypeId="urn:microsoft.com/office/officeart/2005/8/quickstyle/simple1#1" qsCatId="simple" csTypeId="urn:microsoft.com/office/officeart/2005/8/colors/colorful5#1" csCatId="colorful"/>
      <dgm:spPr/>
      <dgm:t>
        <a:bodyPr/>
        <a:lstStyle/>
        <a:p>
          <a:endParaRPr lang="en-US"/>
        </a:p>
      </dgm:t>
    </dgm:pt>
    <dgm:pt modelId="{BEE3D808-AF1C-45B6-82F9-C551F84F1361}">
      <dgm:prSet/>
      <dgm:spPr/>
      <dgm:t>
        <a:bodyPr/>
        <a:lstStyle/>
        <a:p>
          <a:r>
            <a:rPr lang="en-US"/>
            <a:t>The quality or state of being exposed to the possibility of being attacked or harmed , either physically or emotionally.</a:t>
          </a:r>
        </a:p>
      </dgm:t>
    </dgm:pt>
    <dgm:pt modelId="{6B1BDD81-543A-4755-BEA7-2DF0022D2FBD}" type="parTrans" cxnId="{858D9E65-46B7-497C-B2B6-53D294C5E5AF}">
      <dgm:prSet/>
      <dgm:spPr/>
      <dgm:t>
        <a:bodyPr/>
        <a:lstStyle/>
        <a:p>
          <a:endParaRPr lang="en-US"/>
        </a:p>
      </dgm:t>
    </dgm:pt>
    <dgm:pt modelId="{9AE53000-C4F0-4808-AA8C-31B8B169906D}" type="sibTrans" cxnId="{858D9E65-46B7-497C-B2B6-53D294C5E5AF}">
      <dgm:prSet/>
      <dgm:spPr/>
      <dgm:t>
        <a:bodyPr/>
        <a:lstStyle/>
        <a:p>
          <a:endParaRPr lang="en-US"/>
        </a:p>
      </dgm:t>
    </dgm:pt>
    <dgm:pt modelId="{2AD71E9A-557B-4ED8-AA42-2FDCBF849211}">
      <dgm:prSet/>
      <dgm:spPr/>
      <dgm:t>
        <a:bodyPr/>
        <a:lstStyle/>
        <a:p>
          <a:r>
            <a:rPr lang="en-US"/>
            <a:t>Oxford Languages</a:t>
          </a:r>
        </a:p>
      </dgm:t>
    </dgm:pt>
    <dgm:pt modelId="{D15BA543-1744-4317-A89A-39E7C2B51538}" type="parTrans" cxnId="{16C33845-C6E4-478E-8D9E-C91563179057}">
      <dgm:prSet/>
      <dgm:spPr/>
      <dgm:t>
        <a:bodyPr/>
        <a:lstStyle/>
        <a:p>
          <a:endParaRPr lang="en-US"/>
        </a:p>
      </dgm:t>
    </dgm:pt>
    <dgm:pt modelId="{E1115C23-7740-4A9D-B2EE-C8EF369E5D6B}" type="sibTrans" cxnId="{16C33845-C6E4-478E-8D9E-C91563179057}">
      <dgm:prSet/>
      <dgm:spPr/>
      <dgm:t>
        <a:bodyPr/>
        <a:lstStyle/>
        <a:p>
          <a:endParaRPr lang="en-US"/>
        </a:p>
      </dgm:t>
    </dgm:pt>
    <dgm:pt modelId="{7EE55D62-C2D2-44D7-91BB-3FEC68B1810A}">
      <dgm:prSet/>
      <dgm:spPr/>
      <dgm:t>
        <a:bodyPr/>
        <a:lstStyle/>
        <a:p>
          <a:r>
            <a:rPr lang="en-US"/>
            <a:t>Someone who is vulnerable is weak and without protection, with the result that they are easily hurt physically or emotionally.</a:t>
          </a:r>
        </a:p>
      </dgm:t>
    </dgm:pt>
    <dgm:pt modelId="{9AA16C9A-4511-44C3-929C-C64004652AD6}" type="parTrans" cxnId="{6E43BA84-1083-441F-B054-6791F1FDAE6C}">
      <dgm:prSet/>
      <dgm:spPr/>
      <dgm:t>
        <a:bodyPr/>
        <a:lstStyle/>
        <a:p>
          <a:endParaRPr lang="en-US"/>
        </a:p>
      </dgm:t>
    </dgm:pt>
    <dgm:pt modelId="{A426C914-0E7A-486A-8060-98168A9687BD}" type="sibTrans" cxnId="{6E43BA84-1083-441F-B054-6791F1FDAE6C}">
      <dgm:prSet/>
      <dgm:spPr/>
      <dgm:t>
        <a:bodyPr/>
        <a:lstStyle/>
        <a:p>
          <a:endParaRPr lang="en-US"/>
        </a:p>
      </dgm:t>
    </dgm:pt>
    <dgm:pt modelId="{B492A0FF-0C68-4D1F-B2E5-12EBF0BECDB7}">
      <dgm:prSet/>
      <dgm:spPr/>
      <dgm:t>
        <a:bodyPr/>
        <a:lstStyle/>
        <a:p>
          <a:r>
            <a:rPr lang="en-US"/>
            <a:t>Collins English Dictionary</a:t>
          </a:r>
        </a:p>
      </dgm:t>
    </dgm:pt>
    <dgm:pt modelId="{18CFD556-F46F-487D-8E58-98AEB772C8F0}" type="parTrans" cxnId="{B90FD721-1529-40DA-8794-AAF6BB3A7C0A}">
      <dgm:prSet/>
      <dgm:spPr/>
      <dgm:t>
        <a:bodyPr/>
        <a:lstStyle/>
        <a:p>
          <a:endParaRPr lang="en-US"/>
        </a:p>
      </dgm:t>
    </dgm:pt>
    <dgm:pt modelId="{634F24CB-4C25-4267-BC12-D206D6C3701A}" type="sibTrans" cxnId="{B90FD721-1529-40DA-8794-AAF6BB3A7C0A}">
      <dgm:prSet/>
      <dgm:spPr/>
      <dgm:t>
        <a:bodyPr/>
        <a:lstStyle/>
        <a:p>
          <a:endParaRPr lang="en-US"/>
        </a:p>
      </dgm:t>
    </dgm:pt>
    <dgm:pt modelId="{02D64050-0CEA-46E2-A25B-B872B234C1A8}" type="pres">
      <dgm:prSet presAssocID="{29361447-0415-40B8-B4BF-9888D5766448}" presName="linear" presStyleCnt="0">
        <dgm:presLayoutVars>
          <dgm:animLvl val="lvl"/>
          <dgm:resizeHandles val="exact"/>
        </dgm:presLayoutVars>
      </dgm:prSet>
      <dgm:spPr/>
    </dgm:pt>
    <dgm:pt modelId="{07EF49C3-EB14-4CE2-8A51-A2C3FAD1BAA9}" type="pres">
      <dgm:prSet presAssocID="{BEE3D808-AF1C-45B6-82F9-C551F84F1361}" presName="parentText" presStyleLbl="node1" presStyleIdx="0" presStyleCnt="2">
        <dgm:presLayoutVars>
          <dgm:chMax val="0"/>
          <dgm:bulletEnabled val="1"/>
        </dgm:presLayoutVars>
      </dgm:prSet>
      <dgm:spPr/>
    </dgm:pt>
    <dgm:pt modelId="{2E164082-BFA2-4563-A54F-122E421620B2}" type="pres">
      <dgm:prSet presAssocID="{BEE3D808-AF1C-45B6-82F9-C551F84F1361}" presName="childText" presStyleLbl="revTx" presStyleIdx="0" presStyleCnt="2">
        <dgm:presLayoutVars>
          <dgm:bulletEnabled val="1"/>
        </dgm:presLayoutVars>
      </dgm:prSet>
      <dgm:spPr/>
    </dgm:pt>
    <dgm:pt modelId="{7EEEAE8D-33CC-4465-87F5-765809343B6A}" type="pres">
      <dgm:prSet presAssocID="{7EE55D62-C2D2-44D7-91BB-3FEC68B1810A}" presName="parentText" presStyleLbl="node1" presStyleIdx="1" presStyleCnt="2">
        <dgm:presLayoutVars>
          <dgm:chMax val="0"/>
          <dgm:bulletEnabled val="1"/>
        </dgm:presLayoutVars>
      </dgm:prSet>
      <dgm:spPr/>
    </dgm:pt>
    <dgm:pt modelId="{75F0AEEF-1B0A-4D7F-82EA-6876B8237510}" type="pres">
      <dgm:prSet presAssocID="{7EE55D62-C2D2-44D7-91BB-3FEC68B1810A}" presName="childText" presStyleLbl="revTx" presStyleIdx="1" presStyleCnt="2">
        <dgm:presLayoutVars>
          <dgm:bulletEnabled val="1"/>
        </dgm:presLayoutVars>
      </dgm:prSet>
      <dgm:spPr/>
    </dgm:pt>
  </dgm:ptLst>
  <dgm:cxnLst>
    <dgm:cxn modelId="{B90FD721-1529-40DA-8794-AAF6BB3A7C0A}" srcId="{7EE55D62-C2D2-44D7-91BB-3FEC68B1810A}" destId="{B492A0FF-0C68-4D1F-B2E5-12EBF0BECDB7}" srcOrd="0" destOrd="0" parTransId="{18CFD556-F46F-487D-8E58-98AEB772C8F0}" sibTransId="{634F24CB-4C25-4267-BC12-D206D6C3701A}"/>
    <dgm:cxn modelId="{3C9BC93E-CAB4-43F2-BC25-BD95EA60062F}" type="presOf" srcId="{7EE55D62-C2D2-44D7-91BB-3FEC68B1810A}" destId="{7EEEAE8D-33CC-4465-87F5-765809343B6A}" srcOrd="0" destOrd="0" presId="urn:microsoft.com/office/officeart/2005/8/layout/vList2"/>
    <dgm:cxn modelId="{16C33845-C6E4-478E-8D9E-C91563179057}" srcId="{BEE3D808-AF1C-45B6-82F9-C551F84F1361}" destId="{2AD71E9A-557B-4ED8-AA42-2FDCBF849211}" srcOrd="0" destOrd="0" parTransId="{D15BA543-1744-4317-A89A-39E7C2B51538}" sibTransId="{E1115C23-7740-4A9D-B2EE-C8EF369E5D6B}"/>
    <dgm:cxn modelId="{858D9E65-46B7-497C-B2B6-53D294C5E5AF}" srcId="{29361447-0415-40B8-B4BF-9888D5766448}" destId="{BEE3D808-AF1C-45B6-82F9-C551F84F1361}" srcOrd="0" destOrd="0" parTransId="{6B1BDD81-543A-4755-BEA7-2DF0022D2FBD}" sibTransId="{9AE53000-C4F0-4808-AA8C-31B8B169906D}"/>
    <dgm:cxn modelId="{17C7C26A-14A4-4144-A05C-A8DF49264B09}" type="presOf" srcId="{29361447-0415-40B8-B4BF-9888D5766448}" destId="{02D64050-0CEA-46E2-A25B-B872B234C1A8}" srcOrd="0" destOrd="0" presId="urn:microsoft.com/office/officeart/2005/8/layout/vList2"/>
    <dgm:cxn modelId="{6E43BA84-1083-441F-B054-6791F1FDAE6C}" srcId="{29361447-0415-40B8-B4BF-9888D5766448}" destId="{7EE55D62-C2D2-44D7-91BB-3FEC68B1810A}" srcOrd="1" destOrd="0" parTransId="{9AA16C9A-4511-44C3-929C-C64004652AD6}" sibTransId="{A426C914-0E7A-486A-8060-98168A9687BD}"/>
    <dgm:cxn modelId="{88D866A4-8B45-464C-918E-33AD5A2E0DAB}" type="presOf" srcId="{2AD71E9A-557B-4ED8-AA42-2FDCBF849211}" destId="{2E164082-BFA2-4563-A54F-122E421620B2}" srcOrd="0" destOrd="0" presId="urn:microsoft.com/office/officeart/2005/8/layout/vList2"/>
    <dgm:cxn modelId="{AB03F5CB-1F51-4EEA-A4BE-9EDC5BF1D2A5}" type="presOf" srcId="{BEE3D808-AF1C-45B6-82F9-C551F84F1361}" destId="{07EF49C3-EB14-4CE2-8A51-A2C3FAD1BAA9}" srcOrd="0" destOrd="0" presId="urn:microsoft.com/office/officeart/2005/8/layout/vList2"/>
    <dgm:cxn modelId="{43D073D9-1CE1-4CC0-8580-3A0D094153DE}" type="presOf" srcId="{B492A0FF-0C68-4D1F-B2E5-12EBF0BECDB7}" destId="{75F0AEEF-1B0A-4D7F-82EA-6876B8237510}" srcOrd="0" destOrd="0" presId="urn:microsoft.com/office/officeart/2005/8/layout/vList2"/>
    <dgm:cxn modelId="{37D223C9-65C9-491F-9588-24124EDEC073}" type="presParOf" srcId="{02D64050-0CEA-46E2-A25B-B872B234C1A8}" destId="{07EF49C3-EB14-4CE2-8A51-A2C3FAD1BAA9}" srcOrd="0" destOrd="0" presId="urn:microsoft.com/office/officeart/2005/8/layout/vList2"/>
    <dgm:cxn modelId="{BE9EC385-EE06-43D6-ABD5-50DBB5951A28}" type="presParOf" srcId="{02D64050-0CEA-46E2-A25B-B872B234C1A8}" destId="{2E164082-BFA2-4563-A54F-122E421620B2}" srcOrd="1" destOrd="0" presId="urn:microsoft.com/office/officeart/2005/8/layout/vList2"/>
    <dgm:cxn modelId="{8820A097-9346-4541-85D7-5E02871DD1EE}" type="presParOf" srcId="{02D64050-0CEA-46E2-A25B-B872B234C1A8}" destId="{7EEEAE8D-33CC-4465-87F5-765809343B6A}" srcOrd="2" destOrd="0" presId="urn:microsoft.com/office/officeart/2005/8/layout/vList2"/>
    <dgm:cxn modelId="{D13B6C22-1F78-4E63-B215-FAACA57FFF8B}" type="presParOf" srcId="{02D64050-0CEA-46E2-A25B-B872B234C1A8}" destId="{75F0AEEF-1B0A-4D7F-82EA-6876B823751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D25F31-5AD2-4845-8857-8C799A67670D}" type="doc">
      <dgm:prSet loTypeId="urn:microsoft.com/office/officeart/2008/layout/LinedList" loCatId="list" qsTypeId="urn:microsoft.com/office/officeart/2005/8/quickstyle/simple1#2" qsCatId="simple" csTypeId="urn:microsoft.com/office/officeart/2005/8/colors/colorful2#2" csCatId="colorful" phldr="1"/>
      <dgm:spPr/>
      <dgm:t>
        <a:bodyPr/>
        <a:lstStyle/>
        <a:p>
          <a:endParaRPr lang="en-US"/>
        </a:p>
      </dgm:t>
    </dgm:pt>
    <dgm:pt modelId="{594B1453-FA61-4FB1-B96E-FAA28BAE670E}">
      <dgm:prSet custT="1"/>
      <dgm:spPr/>
      <dgm:t>
        <a:bodyPr/>
        <a:lstStyle/>
        <a:p>
          <a:r>
            <a:rPr lang="en-GB" sz="2400" dirty="0"/>
            <a:t>Victims have gained traction over last 20 years </a:t>
          </a:r>
          <a:endParaRPr lang="en-US" sz="2400" dirty="0"/>
        </a:p>
      </dgm:t>
    </dgm:pt>
    <dgm:pt modelId="{4500A7B6-EE1F-4AC4-8760-978CA15A263D}" type="parTrans" cxnId="{19B2ECB6-5FC7-432C-B94E-82B7505FA556}">
      <dgm:prSet/>
      <dgm:spPr/>
      <dgm:t>
        <a:bodyPr/>
        <a:lstStyle/>
        <a:p>
          <a:endParaRPr lang="en-US"/>
        </a:p>
      </dgm:t>
    </dgm:pt>
    <dgm:pt modelId="{7D6AFCA1-721D-40E2-ACB2-F24B3563AE60}" type="sibTrans" cxnId="{19B2ECB6-5FC7-432C-B94E-82B7505FA556}">
      <dgm:prSet/>
      <dgm:spPr/>
      <dgm:t>
        <a:bodyPr/>
        <a:lstStyle/>
        <a:p>
          <a:endParaRPr lang="en-US"/>
        </a:p>
      </dgm:t>
    </dgm:pt>
    <dgm:pt modelId="{BD2022E3-3EA1-4A04-9EA8-26858A629404}">
      <dgm:prSet custT="1"/>
      <dgm:spPr/>
      <dgm:t>
        <a:bodyPr/>
        <a:lstStyle/>
        <a:p>
          <a:r>
            <a:rPr lang="en-GB" sz="2400" dirty="0"/>
            <a:t>Policing was not sympathetic to victims, vulnerable victims, vulnerability  and vulnerable witnesses. </a:t>
          </a:r>
          <a:endParaRPr lang="en-US" sz="2400" dirty="0"/>
        </a:p>
      </dgm:t>
    </dgm:pt>
    <dgm:pt modelId="{29BBE097-75A3-4349-AE5E-00AF286712E6}" type="parTrans" cxnId="{CF99EC79-9C3D-4E9F-902E-47C41A71852C}">
      <dgm:prSet/>
      <dgm:spPr/>
      <dgm:t>
        <a:bodyPr/>
        <a:lstStyle/>
        <a:p>
          <a:endParaRPr lang="en-US"/>
        </a:p>
      </dgm:t>
    </dgm:pt>
    <dgm:pt modelId="{1C88F8EC-D123-4C8B-AFC6-CF4E9098C7A2}" type="sibTrans" cxnId="{CF99EC79-9C3D-4E9F-902E-47C41A71852C}">
      <dgm:prSet/>
      <dgm:spPr/>
      <dgm:t>
        <a:bodyPr/>
        <a:lstStyle/>
        <a:p>
          <a:endParaRPr lang="en-US"/>
        </a:p>
      </dgm:t>
    </dgm:pt>
    <dgm:pt modelId="{A18A5916-8DB0-4A5E-912B-00629A618DF6}">
      <dgm:prSet custT="1"/>
      <dgm:spPr/>
      <dgm:t>
        <a:bodyPr/>
        <a:lstStyle/>
        <a:p>
          <a:r>
            <a:rPr lang="en-GB" sz="2400" dirty="0"/>
            <a:t>Left to defend themselves prior Youth Justice &amp; Criminal Evidence Act (1999) </a:t>
          </a:r>
          <a:endParaRPr lang="en-US" sz="2400" dirty="0"/>
        </a:p>
      </dgm:t>
    </dgm:pt>
    <dgm:pt modelId="{C2825368-2D91-4ABF-ABB1-F917C3C6297E}" type="parTrans" cxnId="{3F682ABE-A2DD-4189-99D9-8B934C8A7CD0}">
      <dgm:prSet/>
      <dgm:spPr/>
      <dgm:t>
        <a:bodyPr/>
        <a:lstStyle/>
        <a:p>
          <a:endParaRPr lang="en-US"/>
        </a:p>
      </dgm:t>
    </dgm:pt>
    <dgm:pt modelId="{9AF09C59-00AD-46CB-9A19-D42975D6D5D0}" type="sibTrans" cxnId="{3F682ABE-A2DD-4189-99D9-8B934C8A7CD0}">
      <dgm:prSet/>
      <dgm:spPr/>
      <dgm:t>
        <a:bodyPr/>
        <a:lstStyle/>
        <a:p>
          <a:endParaRPr lang="en-US"/>
        </a:p>
      </dgm:t>
    </dgm:pt>
    <dgm:pt modelId="{7BF24AC2-033B-4ECB-A717-C240548C778A}">
      <dgm:prSet custT="1"/>
      <dgm:spPr/>
      <dgm:t>
        <a:bodyPr/>
        <a:lstStyle/>
        <a:p>
          <a:r>
            <a:rPr lang="en-GB" sz="2400" dirty="0"/>
            <a:t>Special measures introduced, support and protection</a:t>
          </a:r>
          <a:endParaRPr lang="en-US" sz="2400" dirty="0"/>
        </a:p>
      </dgm:t>
    </dgm:pt>
    <dgm:pt modelId="{9F18E761-F591-4618-ABC9-7B418D38B16C}" type="parTrans" cxnId="{834BDCBC-452D-4E37-BE59-1E8313F7CE15}">
      <dgm:prSet/>
      <dgm:spPr/>
      <dgm:t>
        <a:bodyPr/>
        <a:lstStyle/>
        <a:p>
          <a:endParaRPr lang="en-US"/>
        </a:p>
      </dgm:t>
    </dgm:pt>
    <dgm:pt modelId="{AE7B53F6-7C50-4F21-9A9E-C240B151059F}" type="sibTrans" cxnId="{834BDCBC-452D-4E37-BE59-1E8313F7CE15}">
      <dgm:prSet/>
      <dgm:spPr/>
      <dgm:t>
        <a:bodyPr/>
        <a:lstStyle/>
        <a:p>
          <a:endParaRPr lang="en-US"/>
        </a:p>
      </dgm:t>
    </dgm:pt>
    <dgm:pt modelId="{6C25A008-C828-4230-9641-9CB22FA4CB4F}">
      <dgm:prSet custT="1"/>
      <dgm:spPr/>
      <dgm:t>
        <a:bodyPr/>
        <a:lstStyle/>
        <a:p>
          <a:r>
            <a:rPr lang="en-GB" sz="2400" dirty="0"/>
            <a:t>Death of Fiona Pilkington &amp; her daughter in 2007 – police &amp; other agencies looked at their responsibilities towards vulnerable members of society. </a:t>
          </a:r>
          <a:endParaRPr lang="en-US" sz="2400" dirty="0"/>
        </a:p>
      </dgm:t>
    </dgm:pt>
    <dgm:pt modelId="{05E14DB0-D4FB-4BA9-B064-66086DB08756}" type="parTrans" cxnId="{3FE82632-3F1F-445E-B1E8-DCDB0ECFEB13}">
      <dgm:prSet/>
      <dgm:spPr/>
      <dgm:t>
        <a:bodyPr/>
        <a:lstStyle/>
        <a:p>
          <a:endParaRPr lang="en-US"/>
        </a:p>
      </dgm:t>
    </dgm:pt>
    <dgm:pt modelId="{56477E0A-6BE9-4D16-BE2F-9EF50A585F98}" type="sibTrans" cxnId="{3FE82632-3F1F-445E-B1E8-DCDB0ECFEB13}">
      <dgm:prSet/>
      <dgm:spPr/>
      <dgm:t>
        <a:bodyPr/>
        <a:lstStyle/>
        <a:p>
          <a:endParaRPr lang="en-US"/>
        </a:p>
      </dgm:t>
    </dgm:pt>
    <dgm:pt modelId="{EB77AFE9-C3E8-4592-AED5-56132C13EEB5}">
      <dgm:prSet phldrT="[Text]" phldr="0"/>
      <dgm:spPr/>
      <dgm:t>
        <a:bodyPr/>
        <a:lstStyle/>
        <a:p>
          <a:pPr rtl="0"/>
          <a:r>
            <a:rPr lang="en-GB" sz="2400" dirty="0">
              <a:hlinkClick xmlns:r="http://schemas.openxmlformats.org/officeDocument/2006/relationships" r:id="rId1"/>
            </a:rPr>
            <a:t>The police rape interview that shocked 1980s Britain - BBC News</a:t>
          </a:r>
          <a:endParaRPr lang="en-GB" sz="2400" dirty="0">
            <a:latin typeface="Calibri Light"/>
          </a:endParaRPr>
        </a:p>
      </dgm:t>
    </dgm:pt>
    <dgm:pt modelId="{A460CC15-96CD-461D-B32F-0D274D1D5326}" type="parTrans" cxnId="{6C06E57C-29A0-4EC1-9E1D-482D9F816C13}">
      <dgm:prSet/>
      <dgm:spPr/>
    </dgm:pt>
    <dgm:pt modelId="{B9BA2054-3ECE-434A-8C92-F5F362F65FA7}" type="sibTrans" cxnId="{6C06E57C-29A0-4EC1-9E1D-482D9F816C13}">
      <dgm:prSet/>
      <dgm:spPr/>
    </dgm:pt>
    <dgm:pt modelId="{7B8658AD-CA26-48A2-A40B-2811632750EC}" type="pres">
      <dgm:prSet presAssocID="{D2D25F31-5AD2-4845-8857-8C799A67670D}" presName="vert0" presStyleCnt="0">
        <dgm:presLayoutVars>
          <dgm:dir/>
          <dgm:animOne val="branch"/>
          <dgm:animLvl val="lvl"/>
        </dgm:presLayoutVars>
      </dgm:prSet>
      <dgm:spPr/>
    </dgm:pt>
    <dgm:pt modelId="{E76D0BF4-BB17-406E-B199-167E80CB86FA}" type="pres">
      <dgm:prSet presAssocID="{594B1453-FA61-4FB1-B96E-FAA28BAE670E}" presName="thickLine" presStyleLbl="alignNode1" presStyleIdx="0" presStyleCnt="6"/>
      <dgm:spPr/>
    </dgm:pt>
    <dgm:pt modelId="{13C50AFF-76E6-4C3D-AFEC-3B6C81A28AFD}" type="pres">
      <dgm:prSet presAssocID="{594B1453-FA61-4FB1-B96E-FAA28BAE670E}" presName="horz1" presStyleCnt="0"/>
      <dgm:spPr/>
    </dgm:pt>
    <dgm:pt modelId="{F10539E6-A2EB-4894-81F7-6ACD573ACF2E}" type="pres">
      <dgm:prSet presAssocID="{594B1453-FA61-4FB1-B96E-FAA28BAE670E}" presName="tx1" presStyleLbl="revTx" presStyleIdx="0" presStyleCnt="6"/>
      <dgm:spPr/>
    </dgm:pt>
    <dgm:pt modelId="{5253D69B-0DB1-4514-AB38-17238B6BD3C7}" type="pres">
      <dgm:prSet presAssocID="{594B1453-FA61-4FB1-B96E-FAA28BAE670E}" presName="vert1" presStyleCnt="0"/>
      <dgm:spPr/>
    </dgm:pt>
    <dgm:pt modelId="{C23AC0C4-5D57-4224-AB78-B16B1D1D722F}" type="pres">
      <dgm:prSet presAssocID="{BD2022E3-3EA1-4A04-9EA8-26858A629404}" presName="thickLine" presStyleLbl="alignNode1" presStyleIdx="1" presStyleCnt="6"/>
      <dgm:spPr/>
    </dgm:pt>
    <dgm:pt modelId="{C95468C1-A30D-4454-BEC9-96E07D4E9192}" type="pres">
      <dgm:prSet presAssocID="{BD2022E3-3EA1-4A04-9EA8-26858A629404}" presName="horz1" presStyleCnt="0"/>
      <dgm:spPr/>
    </dgm:pt>
    <dgm:pt modelId="{5939D212-A45F-4034-8D4F-ABEDDB1B6F23}" type="pres">
      <dgm:prSet presAssocID="{BD2022E3-3EA1-4A04-9EA8-26858A629404}" presName="tx1" presStyleLbl="revTx" presStyleIdx="1" presStyleCnt="6"/>
      <dgm:spPr/>
    </dgm:pt>
    <dgm:pt modelId="{59819F1A-7577-45DE-B773-380C9B8573AF}" type="pres">
      <dgm:prSet presAssocID="{BD2022E3-3EA1-4A04-9EA8-26858A629404}" presName="vert1" presStyleCnt="0"/>
      <dgm:spPr/>
    </dgm:pt>
    <dgm:pt modelId="{F92097BE-3305-450B-BC3F-E5E7B4CC0513}" type="pres">
      <dgm:prSet presAssocID="{EB77AFE9-C3E8-4592-AED5-56132C13EEB5}" presName="thickLine" presStyleLbl="alignNode1" presStyleIdx="2" presStyleCnt="6"/>
      <dgm:spPr/>
    </dgm:pt>
    <dgm:pt modelId="{7EED71C3-6584-4831-A47D-F37BAA0E061F}" type="pres">
      <dgm:prSet presAssocID="{EB77AFE9-C3E8-4592-AED5-56132C13EEB5}" presName="horz1" presStyleCnt="0"/>
      <dgm:spPr/>
    </dgm:pt>
    <dgm:pt modelId="{E4222A7C-7457-479F-ABA5-F4FEFA646DB7}" type="pres">
      <dgm:prSet presAssocID="{EB77AFE9-C3E8-4592-AED5-56132C13EEB5}" presName="tx1" presStyleLbl="revTx" presStyleIdx="2" presStyleCnt="6"/>
      <dgm:spPr/>
    </dgm:pt>
    <dgm:pt modelId="{F327343D-D1B8-4FA3-96A7-25083457371F}" type="pres">
      <dgm:prSet presAssocID="{EB77AFE9-C3E8-4592-AED5-56132C13EEB5}" presName="vert1" presStyleCnt="0"/>
      <dgm:spPr/>
    </dgm:pt>
    <dgm:pt modelId="{7FE029C6-A072-457E-AA4D-A9F16AA6261B}" type="pres">
      <dgm:prSet presAssocID="{A18A5916-8DB0-4A5E-912B-00629A618DF6}" presName="thickLine" presStyleLbl="alignNode1" presStyleIdx="3" presStyleCnt="6"/>
      <dgm:spPr/>
    </dgm:pt>
    <dgm:pt modelId="{56482734-36F2-4EB1-8487-B38A0780AB0F}" type="pres">
      <dgm:prSet presAssocID="{A18A5916-8DB0-4A5E-912B-00629A618DF6}" presName="horz1" presStyleCnt="0"/>
      <dgm:spPr/>
    </dgm:pt>
    <dgm:pt modelId="{A6F864D4-9C5E-417D-9C10-06430BCCB1B0}" type="pres">
      <dgm:prSet presAssocID="{A18A5916-8DB0-4A5E-912B-00629A618DF6}" presName="tx1" presStyleLbl="revTx" presStyleIdx="3" presStyleCnt="6"/>
      <dgm:spPr/>
    </dgm:pt>
    <dgm:pt modelId="{EE5BD174-DA2E-4053-956E-65940EAC9383}" type="pres">
      <dgm:prSet presAssocID="{A18A5916-8DB0-4A5E-912B-00629A618DF6}" presName="vert1" presStyleCnt="0"/>
      <dgm:spPr/>
    </dgm:pt>
    <dgm:pt modelId="{22A59954-CB4A-424B-9CAB-CD2DE9E22FC9}" type="pres">
      <dgm:prSet presAssocID="{7BF24AC2-033B-4ECB-A717-C240548C778A}" presName="thickLine" presStyleLbl="alignNode1" presStyleIdx="4" presStyleCnt="6"/>
      <dgm:spPr/>
    </dgm:pt>
    <dgm:pt modelId="{03E4A5D9-DAD4-4CF3-B7B6-01E160289B51}" type="pres">
      <dgm:prSet presAssocID="{7BF24AC2-033B-4ECB-A717-C240548C778A}" presName="horz1" presStyleCnt="0"/>
      <dgm:spPr/>
    </dgm:pt>
    <dgm:pt modelId="{C407D50E-C407-4C67-906F-E842C43B9643}" type="pres">
      <dgm:prSet presAssocID="{7BF24AC2-033B-4ECB-A717-C240548C778A}" presName="tx1" presStyleLbl="revTx" presStyleIdx="4" presStyleCnt="6"/>
      <dgm:spPr/>
    </dgm:pt>
    <dgm:pt modelId="{88D0E9FC-1A1C-4CED-9BA0-7E7E243EE24B}" type="pres">
      <dgm:prSet presAssocID="{7BF24AC2-033B-4ECB-A717-C240548C778A}" presName="vert1" presStyleCnt="0"/>
      <dgm:spPr/>
    </dgm:pt>
    <dgm:pt modelId="{A3951371-F7BB-48EF-9BC8-C5FF31027016}" type="pres">
      <dgm:prSet presAssocID="{6C25A008-C828-4230-9641-9CB22FA4CB4F}" presName="thickLine" presStyleLbl="alignNode1" presStyleIdx="5" presStyleCnt="6"/>
      <dgm:spPr/>
    </dgm:pt>
    <dgm:pt modelId="{08794548-43DF-4266-9749-09CB0867DC76}" type="pres">
      <dgm:prSet presAssocID="{6C25A008-C828-4230-9641-9CB22FA4CB4F}" presName="horz1" presStyleCnt="0"/>
      <dgm:spPr/>
    </dgm:pt>
    <dgm:pt modelId="{9DDA320E-F39D-4143-800B-9977B4A15E1D}" type="pres">
      <dgm:prSet presAssocID="{6C25A008-C828-4230-9641-9CB22FA4CB4F}" presName="tx1" presStyleLbl="revTx" presStyleIdx="5" presStyleCnt="6" custScaleY="141347"/>
      <dgm:spPr/>
    </dgm:pt>
    <dgm:pt modelId="{8D916480-AE19-47BC-A3B7-383B9382256C}" type="pres">
      <dgm:prSet presAssocID="{6C25A008-C828-4230-9641-9CB22FA4CB4F}" presName="vert1" presStyleCnt="0"/>
      <dgm:spPr/>
    </dgm:pt>
  </dgm:ptLst>
  <dgm:cxnLst>
    <dgm:cxn modelId="{10F18004-7693-4706-84F2-FD77BE5A8171}" type="presOf" srcId="{A18A5916-8DB0-4A5E-912B-00629A618DF6}" destId="{A6F864D4-9C5E-417D-9C10-06430BCCB1B0}" srcOrd="0" destOrd="0" presId="urn:microsoft.com/office/officeart/2008/layout/LinedList"/>
    <dgm:cxn modelId="{54573F2A-845A-4A90-80B0-BC66AFA9857B}" type="presOf" srcId="{7BF24AC2-033B-4ECB-A717-C240548C778A}" destId="{C407D50E-C407-4C67-906F-E842C43B9643}" srcOrd="0" destOrd="0" presId="urn:microsoft.com/office/officeart/2008/layout/LinedList"/>
    <dgm:cxn modelId="{3FE82632-3F1F-445E-B1E8-DCDB0ECFEB13}" srcId="{D2D25F31-5AD2-4845-8857-8C799A67670D}" destId="{6C25A008-C828-4230-9641-9CB22FA4CB4F}" srcOrd="5" destOrd="0" parTransId="{05E14DB0-D4FB-4BA9-B064-66086DB08756}" sibTransId="{56477E0A-6BE9-4D16-BE2F-9EF50A585F98}"/>
    <dgm:cxn modelId="{35CB6560-0A3E-44B8-9372-6A7C10C744C6}" type="presOf" srcId="{594B1453-FA61-4FB1-B96E-FAA28BAE670E}" destId="{F10539E6-A2EB-4894-81F7-6ACD573ACF2E}" srcOrd="0" destOrd="0" presId="urn:microsoft.com/office/officeart/2008/layout/LinedList"/>
    <dgm:cxn modelId="{365B7241-FEF4-4D3C-AD52-1720668800EA}" type="presOf" srcId="{6C25A008-C828-4230-9641-9CB22FA4CB4F}" destId="{9DDA320E-F39D-4143-800B-9977B4A15E1D}" srcOrd="0" destOrd="0" presId="urn:microsoft.com/office/officeart/2008/layout/LinedList"/>
    <dgm:cxn modelId="{814CC66B-C978-44AB-8AC5-FE4766A5F6E9}" type="presOf" srcId="{BD2022E3-3EA1-4A04-9EA8-26858A629404}" destId="{5939D212-A45F-4034-8D4F-ABEDDB1B6F23}" srcOrd="0" destOrd="0" presId="urn:microsoft.com/office/officeart/2008/layout/LinedList"/>
    <dgm:cxn modelId="{CF99EC79-9C3D-4E9F-902E-47C41A71852C}" srcId="{D2D25F31-5AD2-4845-8857-8C799A67670D}" destId="{BD2022E3-3EA1-4A04-9EA8-26858A629404}" srcOrd="1" destOrd="0" parTransId="{29BBE097-75A3-4349-AE5E-00AF286712E6}" sibTransId="{1C88F8EC-D123-4C8B-AFC6-CF4E9098C7A2}"/>
    <dgm:cxn modelId="{6C06E57C-29A0-4EC1-9E1D-482D9F816C13}" srcId="{D2D25F31-5AD2-4845-8857-8C799A67670D}" destId="{EB77AFE9-C3E8-4592-AED5-56132C13EEB5}" srcOrd="2" destOrd="0" parTransId="{A460CC15-96CD-461D-B32F-0D274D1D5326}" sibTransId="{B9BA2054-3ECE-434A-8C92-F5F362F65FA7}"/>
    <dgm:cxn modelId="{9FCBFD86-110F-47C6-A743-1D8F21675634}" type="presOf" srcId="{EB77AFE9-C3E8-4592-AED5-56132C13EEB5}" destId="{E4222A7C-7457-479F-ABA5-F4FEFA646DB7}" srcOrd="0" destOrd="0" presId="urn:microsoft.com/office/officeart/2008/layout/LinedList"/>
    <dgm:cxn modelId="{7C9C37A9-A034-4A3C-9710-73A05D806DF0}" type="presOf" srcId="{D2D25F31-5AD2-4845-8857-8C799A67670D}" destId="{7B8658AD-CA26-48A2-A40B-2811632750EC}" srcOrd="0" destOrd="0" presId="urn:microsoft.com/office/officeart/2008/layout/LinedList"/>
    <dgm:cxn modelId="{19B2ECB6-5FC7-432C-B94E-82B7505FA556}" srcId="{D2D25F31-5AD2-4845-8857-8C799A67670D}" destId="{594B1453-FA61-4FB1-B96E-FAA28BAE670E}" srcOrd="0" destOrd="0" parTransId="{4500A7B6-EE1F-4AC4-8760-978CA15A263D}" sibTransId="{7D6AFCA1-721D-40E2-ACB2-F24B3563AE60}"/>
    <dgm:cxn modelId="{834BDCBC-452D-4E37-BE59-1E8313F7CE15}" srcId="{D2D25F31-5AD2-4845-8857-8C799A67670D}" destId="{7BF24AC2-033B-4ECB-A717-C240548C778A}" srcOrd="4" destOrd="0" parTransId="{9F18E761-F591-4618-ABC9-7B418D38B16C}" sibTransId="{AE7B53F6-7C50-4F21-9A9E-C240B151059F}"/>
    <dgm:cxn modelId="{3F682ABE-A2DD-4189-99D9-8B934C8A7CD0}" srcId="{D2D25F31-5AD2-4845-8857-8C799A67670D}" destId="{A18A5916-8DB0-4A5E-912B-00629A618DF6}" srcOrd="3" destOrd="0" parTransId="{C2825368-2D91-4ABF-ABB1-F917C3C6297E}" sibTransId="{9AF09C59-00AD-46CB-9A19-D42975D6D5D0}"/>
    <dgm:cxn modelId="{1F08B7A1-8D1F-4757-A06F-4A474C1C011E}" type="presParOf" srcId="{7B8658AD-CA26-48A2-A40B-2811632750EC}" destId="{E76D0BF4-BB17-406E-B199-167E80CB86FA}" srcOrd="0" destOrd="0" presId="urn:microsoft.com/office/officeart/2008/layout/LinedList"/>
    <dgm:cxn modelId="{27932D35-1BAC-423B-A4E1-45C8A014E5FE}" type="presParOf" srcId="{7B8658AD-CA26-48A2-A40B-2811632750EC}" destId="{13C50AFF-76E6-4C3D-AFEC-3B6C81A28AFD}" srcOrd="1" destOrd="0" presId="urn:microsoft.com/office/officeart/2008/layout/LinedList"/>
    <dgm:cxn modelId="{F9F34092-5F08-4250-BEC5-62CBA9836FD3}" type="presParOf" srcId="{13C50AFF-76E6-4C3D-AFEC-3B6C81A28AFD}" destId="{F10539E6-A2EB-4894-81F7-6ACD573ACF2E}" srcOrd="0" destOrd="0" presId="urn:microsoft.com/office/officeart/2008/layout/LinedList"/>
    <dgm:cxn modelId="{9761CA85-302D-4807-83B7-C411F4F7F0AD}" type="presParOf" srcId="{13C50AFF-76E6-4C3D-AFEC-3B6C81A28AFD}" destId="{5253D69B-0DB1-4514-AB38-17238B6BD3C7}" srcOrd="1" destOrd="0" presId="urn:microsoft.com/office/officeart/2008/layout/LinedList"/>
    <dgm:cxn modelId="{196F981F-3C28-4B7E-B795-0922F3F3C1F0}" type="presParOf" srcId="{7B8658AD-CA26-48A2-A40B-2811632750EC}" destId="{C23AC0C4-5D57-4224-AB78-B16B1D1D722F}" srcOrd="2" destOrd="0" presId="urn:microsoft.com/office/officeart/2008/layout/LinedList"/>
    <dgm:cxn modelId="{4E3AEE05-66F4-4E5E-B9D0-CE3DF3A9E13B}" type="presParOf" srcId="{7B8658AD-CA26-48A2-A40B-2811632750EC}" destId="{C95468C1-A30D-4454-BEC9-96E07D4E9192}" srcOrd="3" destOrd="0" presId="urn:microsoft.com/office/officeart/2008/layout/LinedList"/>
    <dgm:cxn modelId="{148A6D76-3195-4A24-8970-F39ACB87052B}" type="presParOf" srcId="{C95468C1-A30D-4454-BEC9-96E07D4E9192}" destId="{5939D212-A45F-4034-8D4F-ABEDDB1B6F23}" srcOrd="0" destOrd="0" presId="urn:microsoft.com/office/officeart/2008/layout/LinedList"/>
    <dgm:cxn modelId="{00D46D23-F334-4E3C-8A68-A03DE7016F4C}" type="presParOf" srcId="{C95468C1-A30D-4454-BEC9-96E07D4E9192}" destId="{59819F1A-7577-45DE-B773-380C9B8573AF}" srcOrd="1" destOrd="0" presId="urn:microsoft.com/office/officeart/2008/layout/LinedList"/>
    <dgm:cxn modelId="{149232AB-6AD9-450B-B90C-97E4DC316DD2}" type="presParOf" srcId="{7B8658AD-CA26-48A2-A40B-2811632750EC}" destId="{F92097BE-3305-450B-BC3F-E5E7B4CC0513}" srcOrd="4" destOrd="0" presId="urn:microsoft.com/office/officeart/2008/layout/LinedList"/>
    <dgm:cxn modelId="{354C9A3A-0BE5-4E51-9EC2-CF0201C32F36}" type="presParOf" srcId="{7B8658AD-CA26-48A2-A40B-2811632750EC}" destId="{7EED71C3-6584-4831-A47D-F37BAA0E061F}" srcOrd="5" destOrd="0" presId="urn:microsoft.com/office/officeart/2008/layout/LinedList"/>
    <dgm:cxn modelId="{F3904BE5-B47C-4A72-85F9-DF34E34ECCDF}" type="presParOf" srcId="{7EED71C3-6584-4831-A47D-F37BAA0E061F}" destId="{E4222A7C-7457-479F-ABA5-F4FEFA646DB7}" srcOrd="0" destOrd="0" presId="urn:microsoft.com/office/officeart/2008/layout/LinedList"/>
    <dgm:cxn modelId="{7E672A90-091C-48B3-8508-057726811D9F}" type="presParOf" srcId="{7EED71C3-6584-4831-A47D-F37BAA0E061F}" destId="{F327343D-D1B8-4FA3-96A7-25083457371F}" srcOrd="1" destOrd="0" presId="urn:microsoft.com/office/officeart/2008/layout/LinedList"/>
    <dgm:cxn modelId="{543D316C-882F-4545-9F17-AEE73007A445}" type="presParOf" srcId="{7B8658AD-CA26-48A2-A40B-2811632750EC}" destId="{7FE029C6-A072-457E-AA4D-A9F16AA6261B}" srcOrd="6" destOrd="0" presId="urn:microsoft.com/office/officeart/2008/layout/LinedList"/>
    <dgm:cxn modelId="{5390FEF0-B893-4B32-AE46-FED92ED0B482}" type="presParOf" srcId="{7B8658AD-CA26-48A2-A40B-2811632750EC}" destId="{56482734-36F2-4EB1-8487-B38A0780AB0F}" srcOrd="7" destOrd="0" presId="urn:microsoft.com/office/officeart/2008/layout/LinedList"/>
    <dgm:cxn modelId="{A056AF6E-B3ED-4708-9969-46B7872642AF}" type="presParOf" srcId="{56482734-36F2-4EB1-8487-B38A0780AB0F}" destId="{A6F864D4-9C5E-417D-9C10-06430BCCB1B0}" srcOrd="0" destOrd="0" presId="urn:microsoft.com/office/officeart/2008/layout/LinedList"/>
    <dgm:cxn modelId="{BB9CF2AD-AF35-445F-B1E1-5AE042708F3E}" type="presParOf" srcId="{56482734-36F2-4EB1-8487-B38A0780AB0F}" destId="{EE5BD174-DA2E-4053-956E-65940EAC9383}" srcOrd="1" destOrd="0" presId="urn:microsoft.com/office/officeart/2008/layout/LinedList"/>
    <dgm:cxn modelId="{1F6976CA-02F2-4DD8-B6BC-A7C609E30CB2}" type="presParOf" srcId="{7B8658AD-CA26-48A2-A40B-2811632750EC}" destId="{22A59954-CB4A-424B-9CAB-CD2DE9E22FC9}" srcOrd="8" destOrd="0" presId="urn:microsoft.com/office/officeart/2008/layout/LinedList"/>
    <dgm:cxn modelId="{6BA8A4B5-5580-494F-8543-1957D41662C5}" type="presParOf" srcId="{7B8658AD-CA26-48A2-A40B-2811632750EC}" destId="{03E4A5D9-DAD4-4CF3-B7B6-01E160289B51}" srcOrd="9" destOrd="0" presId="urn:microsoft.com/office/officeart/2008/layout/LinedList"/>
    <dgm:cxn modelId="{1D0E6DBE-1C54-4A2D-9AFB-1ED46A5DE5D0}" type="presParOf" srcId="{03E4A5D9-DAD4-4CF3-B7B6-01E160289B51}" destId="{C407D50E-C407-4C67-906F-E842C43B9643}" srcOrd="0" destOrd="0" presId="urn:microsoft.com/office/officeart/2008/layout/LinedList"/>
    <dgm:cxn modelId="{95A9BD1C-4043-4709-8961-AD641C1EFCA9}" type="presParOf" srcId="{03E4A5D9-DAD4-4CF3-B7B6-01E160289B51}" destId="{88D0E9FC-1A1C-4CED-9BA0-7E7E243EE24B}" srcOrd="1" destOrd="0" presId="urn:microsoft.com/office/officeart/2008/layout/LinedList"/>
    <dgm:cxn modelId="{22CBBF9D-C30E-49B4-A585-C17BE925F056}" type="presParOf" srcId="{7B8658AD-CA26-48A2-A40B-2811632750EC}" destId="{A3951371-F7BB-48EF-9BC8-C5FF31027016}" srcOrd="10" destOrd="0" presId="urn:microsoft.com/office/officeart/2008/layout/LinedList"/>
    <dgm:cxn modelId="{445F048F-C5CB-41E4-82DB-E6D38DD5B8AF}" type="presParOf" srcId="{7B8658AD-CA26-48A2-A40B-2811632750EC}" destId="{08794548-43DF-4266-9749-09CB0867DC76}" srcOrd="11" destOrd="0" presId="urn:microsoft.com/office/officeart/2008/layout/LinedList"/>
    <dgm:cxn modelId="{6BA4A40A-AF49-45A1-B7BA-DAD7E080BDD6}" type="presParOf" srcId="{08794548-43DF-4266-9749-09CB0867DC76}" destId="{9DDA320E-F39D-4143-800B-9977B4A15E1D}" srcOrd="0" destOrd="0" presId="urn:microsoft.com/office/officeart/2008/layout/LinedList"/>
    <dgm:cxn modelId="{240B5714-C568-4D78-AF87-EA2EF8BAA64D}" type="presParOf" srcId="{08794548-43DF-4266-9749-09CB0867DC76}" destId="{8D916480-AE19-47BC-A3B7-383B938225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46CBDE-DA10-432C-AC19-1A2E5446B80C}" type="doc">
      <dgm:prSet loTypeId="urn:microsoft.com/office/officeart/2008/layout/LinedList" loCatId="list" qsTypeId="urn:microsoft.com/office/officeart/2005/8/quickstyle/simple1#3" qsCatId="simple" csTypeId="urn:microsoft.com/office/officeart/2005/8/colors/colorful2#3" csCatId="colorful" phldr="1"/>
      <dgm:spPr/>
      <dgm:t>
        <a:bodyPr/>
        <a:lstStyle/>
        <a:p>
          <a:endParaRPr lang="en-US"/>
        </a:p>
      </dgm:t>
    </dgm:pt>
    <dgm:pt modelId="{691F5B6E-955C-4DC1-89F4-77082B22126D}">
      <dgm:prSet/>
      <dgm:spPr/>
      <dgm:t>
        <a:bodyPr/>
        <a:lstStyle/>
        <a:p>
          <a:r>
            <a:rPr lang="en-GB"/>
            <a:t>How we cope with being vulnerable will change from person to person</a:t>
          </a:r>
          <a:endParaRPr lang="en-US"/>
        </a:p>
      </dgm:t>
    </dgm:pt>
    <dgm:pt modelId="{DEF677C5-20D2-4399-938E-427BA4A81109}" type="parTrans" cxnId="{F2A1E89D-DF7B-4A17-BBD5-814E685D7269}">
      <dgm:prSet/>
      <dgm:spPr/>
      <dgm:t>
        <a:bodyPr/>
        <a:lstStyle/>
        <a:p>
          <a:endParaRPr lang="en-US"/>
        </a:p>
      </dgm:t>
    </dgm:pt>
    <dgm:pt modelId="{01CE2B98-259B-4A74-A8DE-EBEF79ECBB62}" type="sibTrans" cxnId="{F2A1E89D-DF7B-4A17-BBD5-814E685D7269}">
      <dgm:prSet/>
      <dgm:spPr/>
      <dgm:t>
        <a:bodyPr/>
        <a:lstStyle/>
        <a:p>
          <a:endParaRPr lang="en-US"/>
        </a:p>
      </dgm:t>
    </dgm:pt>
    <dgm:pt modelId="{0616FD34-81C7-4155-A7AE-973CB7D87BCE}">
      <dgm:prSet/>
      <dgm:spPr/>
      <dgm:t>
        <a:bodyPr/>
        <a:lstStyle/>
        <a:p>
          <a:r>
            <a:rPr lang="en-GB" dirty="0"/>
            <a:t>Not a weakness - Make a decision – fight or flight </a:t>
          </a:r>
          <a:endParaRPr lang="en-US" dirty="0"/>
        </a:p>
      </dgm:t>
    </dgm:pt>
    <dgm:pt modelId="{26A6D5F8-9EA3-43A3-A505-266AFE4F0DD9}" type="parTrans" cxnId="{36C8AE9A-3874-42A3-AF0C-5AE681F24B19}">
      <dgm:prSet/>
      <dgm:spPr/>
      <dgm:t>
        <a:bodyPr/>
        <a:lstStyle/>
        <a:p>
          <a:endParaRPr lang="en-US"/>
        </a:p>
      </dgm:t>
    </dgm:pt>
    <dgm:pt modelId="{F17F0D25-1FCF-456B-B7FA-9EECB5F12449}" type="sibTrans" cxnId="{36C8AE9A-3874-42A3-AF0C-5AE681F24B19}">
      <dgm:prSet/>
      <dgm:spPr/>
      <dgm:t>
        <a:bodyPr/>
        <a:lstStyle/>
        <a:p>
          <a:endParaRPr lang="en-US"/>
        </a:p>
      </dgm:t>
    </dgm:pt>
    <dgm:pt modelId="{9057431F-955B-4BFD-AD0B-EF516C7B0616}">
      <dgm:prSet/>
      <dgm:spPr/>
      <dgm:t>
        <a:bodyPr/>
        <a:lstStyle/>
        <a:p>
          <a:r>
            <a:rPr lang="en-GB"/>
            <a:t>Psychopaths personality </a:t>
          </a:r>
          <a:endParaRPr lang="en-US"/>
        </a:p>
      </dgm:t>
    </dgm:pt>
    <dgm:pt modelId="{5AAEABEE-3519-4109-A9C5-6360472F3E37}" type="parTrans" cxnId="{1EE4F122-F772-4851-94BF-AF8FD484A9CD}">
      <dgm:prSet/>
      <dgm:spPr/>
      <dgm:t>
        <a:bodyPr/>
        <a:lstStyle/>
        <a:p>
          <a:endParaRPr lang="en-US"/>
        </a:p>
      </dgm:t>
    </dgm:pt>
    <dgm:pt modelId="{7FBD4CD5-4659-43DA-B6F5-57FFAA50E646}" type="sibTrans" cxnId="{1EE4F122-F772-4851-94BF-AF8FD484A9CD}">
      <dgm:prSet/>
      <dgm:spPr/>
      <dgm:t>
        <a:bodyPr/>
        <a:lstStyle/>
        <a:p>
          <a:endParaRPr lang="en-US"/>
        </a:p>
      </dgm:t>
    </dgm:pt>
    <dgm:pt modelId="{8693A7D8-7FF1-4D36-A1B4-AE5BD6867010}">
      <dgm:prSet/>
      <dgm:spPr/>
      <dgm:t>
        <a:bodyPr/>
        <a:lstStyle/>
        <a:p>
          <a:endParaRPr lang="en-US" dirty="0"/>
        </a:p>
      </dgm:t>
    </dgm:pt>
    <dgm:pt modelId="{712F9531-B7E3-479D-BAF3-975ECD7EB425}" type="parTrans" cxnId="{3CB42454-A87B-409B-BC48-B99CE95515F9}">
      <dgm:prSet/>
      <dgm:spPr/>
      <dgm:t>
        <a:bodyPr/>
        <a:lstStyle/>
        <a:p>
          <a:endParaRPr lang="en-US"/>
        </a:p>
      </dgm:t>
    </dgm:pt>
    <dgm:pt modelId="{30EBE2E6-D106-41C8-9B8D-6B53703E57FC}" type="sibTrans" cxnId="{3CB42454-A87B-409B-BC48-B99CE95515F9}">
      <dgm:prSet/>
      <dgm:spPr/>
      <dgm:t>
        <a:bodyPr/>
        <a:lstStyle/>
        <a:p>
          <a:endParaRPr lang="en-US"/>
        </a:p>
      </dgm:t>
    </dgm:pt>
    <dgm:pt modelId="{1F6C6952-11A7-4E30-AD86-4278109FDE6C}" type="pres">
      <dgm:prSet presAssocID="{6846CBDE-DA10-432C-AC19-1A2E5446B80C}" presName="vert0" presStyleCnt="0">
        <dgm:presLayoutVars>
          <dgm:dir/>
          <dgm:animOne val="branch"/>
          <dgm:animLvl val="lvl"/>
        </dgm:presLayoutVars>
      </dgm:prSet>
      <dgm:spPr/>
    </dgm:pt>
    <dgm:pt modelId="{B6E8F052-51F8-4F52-A2E8-58655217335D}" type="pres">
      <dgm:prSet presAssocID="{691F5B6E-955C-4DC1-89F4-77082B22126D}" presName="thickLine" presStyleLbl="alignNode1" presStyleIdx="0" presStyleCnt="4"/>
      <dgm:spPr/>
    </dgm:pt>
    <dgm:pt modelId="{619DE6B6-ADDB-4AD2-9C49-D7A9697FA2E1}" type="pres">
      <dgm:prSet presAssocID="{691F5B6E-955C-4DC1-89F4-77082B22126D}" presName="horz1" presStyleCnt="0"/>
      <dgm:spPr/>
    </dgm:pt>
    <dgm:pt modelId="{3B2471BA-D2FB-482A-A988-1A6081E4B639}" type="pres">
      <dgm:prSet presAssocID="{691F5B6E-955C-4DC1-89F4-77082B22126D}" presName="tx1" presStyleLbl="revTx" presStyleIdx="0" presStyleCnt="4"/>
      <dgm:spPr/>
    </dgm:pt>
    <dgm:pt modelId="{E2C6A9C8-3545-48F3-89BA-E47F45C9A454}" type="pres">
      <dgm:prSet presAssocID="{691F5B6E-955C-4DC1-89F4-77082B22126D}" presName="vert1" presStyleCnt="0"/>
      <dgm:spPr/>
    </dgm:pt>
    <dgm:pt modelId="{D7BB50C0-4337-496A-B999-C632BE4C5576}" type="pres">
      <dgm:prSet presAssocID="{0616FD34-81C7-4155-A7AE-973CB7D87BCE}" presName="thickLine" presStyleLbl="alignNode1" presStyleIdx="1" presStyleCnt="4"/>
      <dgm:spPr/>
    </dgm:pt>
    <dgm:pt modelId="{79E70734-F16C-4394-851A-CC1686917E0C}" type="pres">
      <dgm:prSet presAssocID="{0616FD34-81C7-4155-A7AE-973CB7D87BCE}" presName="horz1" presStyleCnt="0"/>
      <dgm:spPr/>
    </dgm:pt>
    <dgm:pt modelId="{3B648C6E-8A93-48CE-8DC7-8C8EE1AF16EE}" type="pres">
      <dgm:prSet presAssocID="{0616FD34-81C7-4155-A7AE-973CB7D87BCE}" presName="tx1" presStyleLbl="revTx" presStyleIdx="1" presStyleCnt="4"/>
      <dgm:spPr/>
    </dgm:pt>
    <dgm:pt modelId="{C66BAE96-A50A-49B2-8EA8-74D2D4E3FB87}" type="pres">
      <dgm:prSet presAssocID="{0616FD34-81C7-4155-A7AE-973CB7D87BCE}" presName="vert1" presStyleCnt="0"/>
      <dgm:spPr/>
    </dgm:pt>
    <dgm:pt modelId="{F403D1E9-C083-44D8-B3B0-FB4F8AE82A84}" type="pres">
      <dgm:prSet presAssocID="{9057431F-955B-4BFD-AD0B-EF516C7B0616}" presName="thickLine" presStyleLbl="alignNode1" presStyleIdx="2" presStyleCnt="4"/>
      <dgm:spPr/>
    </dgm:pt>
    <dgm:pt modelId="{5381539F-1F37-495A-961E-5214C6614678}" type="pres">
      <dgm:prSet presAssocID="{9057431F-955B-4BFD-AD0B-EF516C7B0616}" presName="horz1" presStyleCnt="0"/>
      <dgm:spPr/>
    </dgm:pt>
    <dgm:pt modelId="{88D23B04-A762-49B4-8E32-1032A2880909}" type="pres">
      <dgm:prSet presAssocID="{9057431F-955B-4BFD-AD0B-EF516C7B0616}" presName="tx1" presStyleLbl="revTx" presStyleIdx="2" presStyleCnt="4"/>
      <dgm:spPr/>
    </dgm:pt>
    <dgm:pt modelId="{4D1361AE-EF89-40DB-A1C7-8FAE1099F8AD}" type="pres">
      <dgm:prSet presAssocID="{9057431F-955B-4BFD-AD0B-EF516C7B0616}" presName="vert1" presStyleCnt="0"/>
      <dgm:spPr/>
    </dgm:pt>
    <dgm:pt modelId="{552E732C-F2DE-4052-8893-5EB69E59FA78}" type="pres">
      <dgm:prSet presAssocID="{8693A7D8-7FF1-4D36-A1B4-AE5BD6867010}" presName="thickLine" presStyleLbl="alignNode1" presStyleIdx="3" presStyleCnt="4"/>
      <dgm:spPr/>
    </dgm:pt>
    <dgm:pt modelId="{4FF65D9E-6D81-4108-813D-332C8D05A447}" type="pres">
      <dgm:prSet presAssocID="{8693A7D8-7FF1-4D36-A1B4-AE5BD6867010}" presName="horz1" presStyleCnt="0"/>
      <dgm:spPr/>
    </dgm:pt>
    <dgm:pt modelId="{BF8B1919-972B-4A89-81CB-2FEE287BFE7B}" type="pres">
      <dgm:prSet presAssocID="{8693A7D8-7FF1-4D36-A1B4-AE5BD6867010}" presName="tx1" presStyleLbl="revTx" presStyleIdx="3" presStyleCnt="4"/>
      <dgm:spPr/>
    </dgm:pt>
    <dgm:pt modelId="{875EC052-5420-4766-A991-BDDC986AAC58}" type="pres">
      <dgm:prSet presAssocID="{8693A7D8-7FF1-4D36-A1B4-AE5BD6867010}" presName="vert1" presStyleCnt="0"/>
      <dgm:spPr/>
    </dgm:pt>
  </dgm:ptLst>
  <dgm:cxnLst>
    <dgm:cxn modelId="{5EED2F1C-B2A8-4BBA-A5BE-23219B9E2C68}" type="presOf" srcId="{8693A7D8-7FF1-4D36-A1B4-AE5BD6867010}" destId="{BF8B1919-972B-4A89-81CB-2FEE287BFE7B}" srcOrd="0" destOrd="0" presId="urn:microsoft.com/office/officeart/2008/layout/LinedList"/>
    <dgm:cxn modelId="{8F73071F-F9A6-480B-A01F-208F4CB2C8AD}" type="presOf" srcId="{0616FD34-81C7-4155-A7AE-973CB7D87BCE}" destId="{3B648C6E-8A93-48CE-8DC7-8C8EE1AF16EE}" srcOrd="0" destOrd="0" presId="urn:microsoft.com/office/officeart/2008/layout/LinedList"/>
    <dgm:cxn modelId="{BFACB522-4686-403F-8DB6-EA80957EE117}" type="presOf" srcId="{6846CBDE-DA10-432C-AC19-1A2E5446B80C}" destId="{1F6C6952-11A7-4E30-AD86-4278109FDE6C}" srcOrd="0" destOrd="0" presId="urn:microsoft.com/office/officeart/2008/layout/LinedList"/>
    <dgm:cxn modelId="{1EE4F122-F772-4851-94BF-AF8FD484A9CD}" srcId="{6846CBDE-DA10-432C-AC19-1A2E5446B80C}" destId="{9057431F-955B-4BFD-AD0B-EF516C7B0616}" srcOrd="2" destOrd="0" parTransId="{5AAEABEE-3519-4109-A9C5-6360472F3E37}" sibTransId="{7FBD4CD5-4659-43DA-B6F5-57FFAA50E646}"/>
    <dgm:cxn modelId="{98E7B73E-EE32-441B-8EF2-CC144B76BD24}" type="presOf" srcId="{691F5B6E-955C-4DC1-89F4-77082B22126D}" destId="{3B2471BA-D2FB-482A-A988-1A6081E4B639}" srcOrd="0" destOrd="0" presId="urn:microsoft.com/office/officeart/2008/layout/LinedList"/>
    <dgm:cxn modelId="{3CB42454-A87B-409B-BC48-B99CE95515F9}" srcId="{6846CBDE-DA10-432C-AC19-1A2E5446B80C}" destId="{8693A7D8-7FF1-4D36-A1B4-AE5BD6867010}" srcOrd="3" destOrd="0" parTransId="{712F9531-B7E3-479D-BAF3-975ECD7EB425}" sibTransId="{30EBE2E6-D106-41C8-9B8D-6B53703E57FC}"/>
    <dgm:cxn modelId="{9CA9547A-F564-45E7-B770-689DAB0E94B7}" type="presOf" srcId="{9057431F-955B-4BFD-AD0B-EF516C7B0616}" destId="{88D23B04-A762-49B4-8E32-1032A2880909}" srcOrd="0" destOrd="0" presId="urn:microsoft.com/office/officeart/2008/layout/LinedList"/>
    <dgm:cxn modelId="{36C8AE9A-3874-42A3-AF0C-5AE681F24B19}" srcId="{6846CBDE-DA10-432C-AC19-1A2E5446B80C}" destId="{0616FD34-81C7-4155-A7AE-973CB7D87BCE}" srcOrd="1" destOrd="0" parTransId="{26A6D5F8-9EA3-43A3-A505-266AFE4F0DD9}" sibTransId="{F17F0D25-1FCF-456B-B7FA-9EECB5F12449}"/>
    <dgm:cxn modelId="{F2A1E89D-DF7B-4A17-BBD5-814E685D7269}" srcId="{6846CBDE-DA10-432C-AC19-1A2E5446B80C}" destId="{691F5B6E-955C-4DC1-89F4-77082B22126D}" srcOrd="0" destOrd="0" parTransId="{DEF677C5-20D2-4399-938E-427BA4A81109}" sibTransId="{01CE2B98-259B-4A74-A8DE-EBEF79ECBB62}"/>
    <dgm:cxn modelId="{6F7CB00E-9363-46EB-A53C-2C7D00A6C0BA}" type="presParOf" srcId="{1F6C6952-11A7-4E30-AD86-4278109FDE6C}" destId="{B6E8F052-51F8-4F52-A2E8-58655217335D}" srcOrd="0" destOrd="0" presId="urn:microsoft.com/office/officeart/2008/layout/LinedList"/>
    <dgm:cxn modelId="{461D8DA8-5338-4716-AD8F-8181D3DFCB44}" type="presParOf" srcId="{1F6C6952-11A7-4E30-AD86-4278109FDE6C}" destId="{619DE6B6-ADDB-4AD2-9C49-D7A9697FA2E1}" srcOrd="1" destOrd="0" presId="urn:microsoft.com/office/officeart/2008/layout/LinedList"/>
    <dgm:cxn modelId="{9F51EC03-B8B8-43D9-82F1-855D0C3088D3}" type="presParOf" srcId="{619DE6B6-ADDB-4AD2-9C49-D7A9697FA2E1}" destId="{3B2471BA-D2FB-482A-A988-1A6081E4B639}" srcOrd="0" destOrd="0" presId="urn:microsoft.com/office/officeart/2008/layout/LinedList"/>
    <dgm:cxn modelId="{29D8279E-B741-4C22-83EB-B8ACE7C944A8}" type="presParOf" srcId="{619DE6B6-ADDB-4AD2-9C49-D7A9697FA2E1}" destId="{E2C6A9C8-3545-48F3-89BA-E47F45C9A454}" srcOrd="1" destOrd="0" presId="urn:microsoft.com/office/officeart/2008/layout/LinedList"/>
    <dgm:cxn modelId="{C6F14C03-4D74-4306-8763-2F93BA4CA56A}" type="presParOf" srcId="{1F6C6952-11A7-4E30-AD86-4278109FDE6C}" destId="{D7BB50C0-4337-496A-B999-C632BE4C5576}" srcOrd="2" destOrd="0" presId="urn:microsoft.com/office/officeart/2008/layout/LinedList"/>
    <dgm:cxn modelId="{8C24A268-41DF-41BE-86ED-957FDB126953}" type="presParOf" srcId="{1F6C6952-11A7-4E30-AD86-4278109FDE6C}" destId="{79E70734-F16C-4394-851A-CC1686917E0C}" srcOrd="3" destOrd="0" presId="urn:microsoft.com/office/officeart/2008/layout/LinedList"/>
    <dgm:cxn modelId="{4A19C901-134E-4865-BDF0-8381DF1E04A2}" type="presParOf" srcId="{79E70734-F16C-4394-851A-CC1686917E0C}" destId="{3B648C6E-8A93-48CE-8DC7-8C8EE1AF16EE}" srcOrd="0" destOrd="0" presId="urn:microsoft.com/office/officeart/2008/layout/LinedList"/>
    <dgm:cxn modelId="{4BA068A8-C7D9-4A2F-A6FE-3FB92E4B2BD8}" type="presParOf" srcId="{79E70734-F16C-4394-851A-CC1686917E0C}" destId="{C66BAE96-A50A-49B2-8EA8-74D2D4E3FB87}" srcOrd="1" destOrd="0" presId="urn:microsoft.com/office/officeart/2008/layout/LinedList"/>
    <dgm:cxn modelId="{B6E13EF0-C388-4D6A-B0D3-EBA8CF81FCD2}" type="presParOf" srcId="{1F6C6952-11A7-4E30-AD86-4278109FDE6C}" destId="{F403D1E9-C083-44D8-B3B0-FB4F8AE82A84}" srcOrd="4" destOrd="0" presId="urn:microsoft.com/office/officeart/2008/layout/LinedList"/>
    <dgm:cxn modelId="{19564D7F-06E4-4A55-A810-1F437B4EFC3F}" type="presParOf" srcId="{1F6C6952-11A7-4E30-AD86-4278109FDE6C}" destId="{5381539F-1F37-495A-961E-5214C6614678}" srcOrd="5" destOrd="0" presId="urn:microsoft.com/office/officeart/2008/layout/LinedList"/>
    <dgm:cxn modelId="{82D5E64A-5D78-4C21-B5A7-D4D40E28A44F}" type="presParOf" srcId="{5381539F-1F37-495A-961E-5214C6614678}" destId="{88D23B04-A762-49B4-8E32-1032A2880909}" srcOrd="0" destOrd="0" presId="urn:microsoft.com/office/officeart/2008/layout/LinedList"/>
    <dgm:cxn modelId="{BE01E74B-ABCA-456E-AB5A-C6A23D079450}" type="presParOf" srcId="{5381539F-1F37-495A-961E-5214C6614678}" destId="{4D1361AE-EF89-40DB-A1C7-8FAE1099F8AD}" srcOrd="1" destOrd="0" presId="urn:microsoft.com/office/officeart/2008/layout/LinedList"/>
    <dgm:cxn modelId="{9D6EEF26-9E5E-4505-A008-1B361EC32D0A}" type="presParOf" srcId="{1F6C6952-11A7-4E30-AD86-4278109FDE6C}" destId="{552E732C-F2DE-4052-8893-5EB69E59FA78}" srcOrd="6" destOrd="0" presId="urn:microsoft.com/office/officeart/2008/layout/LinedList"/>
    <dgm:cxn modelId="{0B7F8ECC-2BAB-4BFD-A975-FE1447D1FBF0}" type="presParOf" srcId="{1F6C6952-11A7-4E30-AD86-4278109FDE6C}" destId="{4FF65D9E-6D81-4108-813D-332C8D05A447}" srcOrd="7" destOrd="0" presId="urn:microsoft.com/office/officeart/2008/layout/LinedList"/>
    <dgm:cxn modelId="{88456FE3-25DB-473C-87C5-FEC2136580E6}" type="presParOf" srcId="{4FF65D9E-6D81-4108-813D-332C8D05A447}" destId="{BF8B1919-972B-4A89-81CB-2FEE287BFE7B}" srcOrd="0" destOrd="0" presId="urn:microsoft.com/office/officeart/2008/layout/LinedList"/>
    <dgm:cxn modelId="{94A22A03-ECF8-4A2B-ADAB-EDE20594883B}" type="presParOf" srcId="{4FF65D9E-6D81-4108-813D-332C8D05A447}" destId="{875EC052-5420-4766-A991-BDDC986AAC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082CC9-5364-44A9-BAEE-5FA4273FDCA9}" type="doc">
      <dgm:prSet loTypeId="urn:microsoft.com/office/officeart/2005/8/layout/vList2" loCatId="list" qsTypeId="urn:microsoft.com/office/officeart/2005/8/quickstyle/simple1#4" qsCatId="simple" csTypeId="urn:microsoft.com/office/officeart/2005/8/colors/colorful5#2" csCatId="colorful" phldr="1"/>
      <dgm:spPr/>
      <dgm:t>
        <a:bodyPr/>
        <a:lstStyle/>
        <a:p>
          <a:endParaRPr lang="en-US"/>
        </a:p>
      </dgm:t>
    </dgm:pt>
    <dgm:pt modelId="{7BB811EC-396D-4CE5-A189-5B67C5E0FE12}">
      <dgm:prSet/>
      <dgm:spPr/>
      <dgm:t>
        <a:bodyPr/>
        <a:lstStyle/>
        <a:p>
          <a:r>
            <a:rPr lang="en-GB"/>
            <a:t>Children (Always)</a:t>
          </a:r>
          <a:endParaRPr lang="en-US"/>
        </a:p>
      </dgm:t>
    </dgm:pt>
    <dgm:pt modelId="{8AA1059E-D7CF-4561-B7E4-B63DFA025511}" type="parTrans" cxnId="{B68E191E-C2EE-4104-BA23-9C401E28BA75}">
      <dgm:prSet/>
      <dgm:spPr/>
      <dgm:t>
        <a:bodyPr/>
        <a:lstStyle/>
        <a:p>
          <a:endParaRPr lang="en-US"/>
        </a:p>
      </dgm:t>
    </dgm:pt>
    <dgm:pt modelId="{B0FAA25D-7A25-4752-92E3-F2681E3C7710}" type="sibTrans" cxnId="{B68E191E-C2EE-4104-BA23-9C401E28BA75}">
      <dgm:prSet/>
      <dgm:spPr/>
      <dgm:t>
        <a:bodyPr/>
        <a:lstStyle/>
        <a:p>
          <a:endParaRPr lang="en-US"/>
        </a:p>
      </dgm:t>
    </dgm:pt>
    <dgm:pt modelId="{B917FF64-C599-435D-A99E-BAD6F5CCBBF2}">
      <dgm:prSet/>
      <dgm:spPr/>
      <dgm:t>
        <a:bodyPr/>
        <a:lstStyle/>
        <a:p>
          <a:r>
            <a:rPr lang="en-GB"/>
            <a:t>and</a:t>
          </a:r>
          <a:endParaRPr lang="en-US"/>
        </a:p>
      </dgm:t>
    </dgm:pt>
    <dgm:pt modelId="{F5777542-873F-4D0D-A9DA-65B6A55A5930}" type="parTrans" cxnId="{17FC91D5-2FFD-4AA1-BFC2-077E9F042307}">
      <dgm:prSet/>
      <dgm:spPr/>
      <dgm:t>
        <a:bodyPr/>
        <a:lstStyle/>
        <a:p>
          <a:endParaRPr lang="en-US"/>
        </a:p>
      </dgm:t>
    </dgm:pt>
    <dgm:pt modelId="{8BD760E4-02A9-4D14-B072-0249BF63F37E}" type="sibTrans" cxnId="{17FC91D5-2FFD-4AA1-BFC2-077E9F042307}">
      <dgm:prSet/>
      <dgm:spPr/>
      <dgm:t>
        <a:bodyPr/>
        <a:lstStyle/>
        <a:p>
          <a:endParaRPr lang="en-US"/>
        </a:p>
      </dgm:t>
    </dgm:pt>
    <dgm:pt modelId="{A5DBFAE5-4AA1-48C8-918A-915351EABF67}">
      <dgm:prSet/>
      <dgm:spPr/>
      <dgm:t>
        <a:bodyPr/>
        <a:lstStyle/>
        <a:p>
          <a:r>
            <a:rPr lang="en-GB" dirty="0"/>
            <a:t>Some adults </a:t>
          </a:r>
          <a:endParaRPr lang="en-US" dirty="0"/>
        </a:p>
      </dgm:t>
    </dgm:pt>
    <dgm:pt modelId="{C7826208-D52A-467A-A86C-1DB23BAD3125}" type="parTrans" cxnId="{9A6D2060-F2C0-47E1-9D81-390536FE73E3}">
      <dgm:prSet/>
      <dgm:spPr/>
      <dgm:t>
        <a:bodyPr/>
        <a:lstStyle/>
        <a:p>
          <a:endParaRPr lang="en-US"/>
        </a:p>
      </dgm:t>
    </dgm:pt>
    <dgm:pt modelId="{0FFFD8D9-46BC-4318-BA14-361B3E536988}" type="sibTrans" cxnId="{9A6D2060-F2C0-47E1-9D81-390536FE73E3}">
      <dgm:prSet/>
      <dgm:spPr/>
      <dgm:t>
        <a:bodyPr/>
        <a:lstStyle/>
        <a:p>
          <a:endParaRPr lang="en-US"/>
        </a:p>
      </dgm:t>
    </dgm:pt>
    <dgm:pt modelId="{3D8E8A06-3BE4-47D0-A1AD-CC7E964A75B5}" type="pres">
      <dgm:prSet presAssocID="{F1082CC9-5364-44A9-BAEE-5FA4273FDCA9}" presName="linear" presStyleCnt="0">
        <dgm:presLayoutVars>
          <dgm:animLvl val="lvl"/>
          <dgm:resizeHandles val="exact"/>
        </dgm:presLayoutVars>
      </dgm:prSet>
      <dgm:spPr/>
    </dgm:pt>
    <dgm:pt modelId="{8D0398A3-8C0C-404C-8736-AB5D27F0962F}" type="pres">
      <dgm:prSet presAssocID="{7BB811EC-396D-4CE5-A189-5B67C5E0FE12}" presName="parentText" presStyleLbl="node1" presStyleIdx="0" presStyleCnt="3">
        <dgm:presLayoutVars>
          <dgm:chMax val="0"/>
          <dgm:bulletEnabled val="1"/>
        </dgm:presLayoutVars>
      </dgm:prSet>
      <dgm:spPr/>
    </dgm:pt>
    <dgm:pt modelId="{BFC846F9-391D-4757-BE70-7E9E7CC252AC}" type="pres">
      <dgm:prSet presAssocID="{B0FAA25D-7A25-4752-92E3-F2681E3C7710}" presName="spacer" presStyleCnt="0"/>
      <dgm:spPr/>
    </dgm:pt>
    <dgm:pt modelId="{C3E4B007-A1C6-4E8A-B60D-2ED7781C6536}" type="pres">
      <dgm:prSet presAssocID="{B917FF64-C599-435D-A99E-BAD6F5CCBBF2}" presName="parentText" presStyleLbl="node1" presStyleIdx="1" presStyleCnt="3">
        <dgm:presLayoutVars>
          <dgm:chMax val="0"/>
          <dgm:bulletEnabled val="1"/>
        </dgm:presLayoutVars>
      </dgm:prSet>
      <dgm:spPr/>
    </dgm:pt>
    <dgm:pt modelId="{01CED67C-F6CC-437F-B20C-54F821091A73}" type="pres">
      <dgm:prSet presAssocID="{8BD760E4-02A9-4D14-B072-0249BF63F37E}" presName="spacer" presStyleCnt="0"/>
      <dgm:spPr/>
    </dgm:pt>
    <dgm:pt modelId="{D5236D14-0801-4267-A380-3299509204B5}" type="pres">
      <dgm:prSet presAssocID="{A5DBFAE5-4AA1-48C8-918A-915351EABF67}" presName="parentText" presStyleLbl="node1" presStyleIdx="2" presStyleCnt="3">
        <dgm:presLayoutVars>
          <dgm:chMax val="0"/>
          <dgm:bulletEnabled val="1"/>
        </dgm:presLayoutVars>
      </dgm:prSet>
      <dgm:spPr/>
    </dgm:pt>
  </dgm:ptLst>
  <dgm:cxnLst>
    <dgm:cxn modelId="{AF58920F-B799-4E08-84EC-42CDF0379A2A}" type="presOf" srcId="{B917FF64-C599-435D-A99E-BAD6F5CCBBF2}" destId="{C3E4B007-A1C6-4E8A-B60D-2ED7781C6536}" srcOrd="0" destOrd="0" presId="urn:microsoft.com/office/officeart/2005/8/layout/vList2"/>
    <dgm:cxn modelId="{B68E191E-C2EE-4104-BA23-9C401E28BA75}" srcId="{F1082CC9-5364-44A9-BAEE-5FA4273FDCA9}" destId="{7BB811EC-396D-4CE5-A189-5B67C5E0FE12}" srcOrd="0" destOrd="0" parTransId="{8AA1059E-D7CF-4561-B7E4-B63DFA025511}" sibTransId="{B0FAA25D-7A25-4752-92E3-F2681E3C7710}"/>
    <dgm:cxn modelId="{9A6D2060-F2C0-47E1-9D81-390536FE73E3}" srcId="{F1082CC9-5364-44A9-BAEE-5FA4273FDCA9}" destId="{A5DBFAE5-4AA1-48C8-918A-915351EABF67}" srcOrd="2" destOrd="0" parTransId="{C7826208-D52A-467A-A86C-1DB23BAD3125}" sibTransId="{0FFFD8D9-46BC-4318-BA14-361B3E536988}"/>
    <dgm:cxn modelId="{3ADA9E56-E039-4903-AA37-0F98832BC1C6}" type="presOf" srcId="{A5DBFAE5-4AA1-48C8-918A-915351EABF67}" destId="{D5236D14-0801-4267-A380-3299509204B5}" srcOrd="0" destOrd="0" presId="urn:microsoft.com/office/officeart/2005/8/layout/vList2"/>
    <dgm:cxn modelId="{7682BC86-45D3-41E7-A7EF-7F12C933908A}" type="presOf" srcId="{F1082CC9-5364-44A9-BAEE-5FA4273FDCA9}" destId="{3D8E8A06-3BE4-47D0-A1AD-CC7E964A75B5}" srcOrd="0" destOrd="0" presId="urn:microsoft.com/office/officeart/2005/8/layout/vList2"/>
    <dgm:cxn modelId="{17FC91D5-2FFD-4AA1-BFC2-077E9F042307}" srcId="{F1082CC9-5364-44A9-BAEE-5FA4273FDCA9}" destId="{B917FF64-C599-435D-A99E-BAD6F5CCBBF2}" srcOrd="1" destOrd="0" parTransId="{F5777542-873F-4D0D-A9DA-65B6A55A5930}" sibTransId="{8BD760E4-02A9-4D14-B072-0249BF63F37E}"/>
    <dgm:cxn modelId="{398B71E9-0A43-42C6-9FAE-99B6562139BB}" type="presOf" srcId="{7BB811EC-396D-4CE5-A189-5B67C5E0FE12}" destId="{8D0398A3-8C0C-404C-8736-AB5D27F0962F}" srcOrd="0" destOrd="0" presId="urn:microsoft.com/office/officeart/2005/8/layout/vList2"/>
    <dgm:cxn modelId="{56E0FD09-9627-440A-B228-FACC2E9EA776}" type="presParOf" srcId="{3D8E8A06-3BE4-47D0-A1AD-CC7E964A75B5}" destId="{8D0398A3-8C0C-404C-8736-AB5D27F0962F}" srcOrd="0" destOrd="0" presId="urn:microsoft.com/office/officeart/2005/8/layout/vList2"/>
    <dgm:cxn modelId="{A9D9C373-6A7A-4C5B-B2E0-DDC45176B9E4}" type="presParOf" srcId="{3D8E8A06-3BE4-47D0-A1AD-CC7E964A75B5}" destId="{BFC846F9-391D-4757-BE70-7E9E7CC252AC}" srcOrd="1" destOrd="0" presId="urn:microsoft.com/office/officeart/2005/8/layout/vList2"/>
    <dgm:cxn modelId="{BE321C58-AAC5-48A0-A179-A92E6E2252F0}" type="presParOf" srcId="{3D8E8A06-3BE4-47D0-A1AD-CC7E964A75B5}" destId="{C3E4B007-A1C6-4E8A-B60D-2ED7781C6536}" srcOrd="2" destOrd="0" presId="urn:microsoft.com/office/officeart/2005/8/layout/vList2"/>
    <dgm:cxn modelId="{F6713224-56D8-4D00-A1E8-2E6D32087D07}" type="presParOf" srcId="{3D8E8A06-3BE4-47D0-A1AD-CC7E964A75B5}" destId="{01CED67C-F6CC-437F-B20C-54F821091A73}" srcOrd="3" destOrd="0" presId="urn:microsoft.com/office/officeart/2005/8/layout/vList2"/>
    <dgm:cxn modelId="{870734DE-B934-481D-8F26-D3A26A86FBCA}" type="presParOf" srcId="{3D8E8A06-3BE4-47D0-A1AD-CC7E964A75B5}" destId="{D5236D14-0801-4267-A380-3299509204B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CCBEDD-2D1A-4524-A400-BB5677818D9B}">
      <dsp:nvSpPr>
        <dsp:cNvPr id="0" name=""/>
        <dsp:cNvSpPr/>
      </dsp:nvSpPr>
      <dsp:spPr>
        <a:xfrm>
          <a:off x="3080" y="587032"/>
          <a:ext cx="2444055" cy="146643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What and who do we mean by CJS? - Formal response to crime</a:t>
          </a:r>
          <a:endParaRPr lang="en-US" sz="1800" kern="1200" dirty="0">
            <a:solidFill>
              <a:schemeClr val="tx1"/>
            </a:solidFill>
          </a:endParaRPr>
        </a:p>
      </dsp:txBody>
      <dsp:txXfrm>
        <a:off x="3080" y="587032"/>
        <a:ext cx="2444055" cy="1466433"/>
      </dsp:txXfrm>
    </dsp:sp>
    <dsp:sp modelId="{EC52ABCB-0423-40E1-9A80-D03963402EC3}">
      <dsp:nvSpPr>
        <dsp:cNvPr id="0" name=""/>
        <dsp:cNvSpPr/>
      </dsp:nvSpPr>
      <dsp:spPr>
        <a:xfrm>
          <a:off x="2691541" y="587032"/>
          <a:ext cx="2444055" cy="1466433"/>
        </a:xfrm>
        <a:prstGeom prst="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One single jurisdiction that criminal procedures are fair, with policies, with control, within a system to deal with CJS</a:t>
          </a:r>
          <a:endParaRPr lang="en-US" sz="1800" kern="1200" dirty="0">
            <a:solidFill>
              <a:schemeClr val="tx1"/>
            </a:solidFill>
          </a:endParaRPr>
        </a:p>
      </dsp:txBody>
      <dsp:txXfrm>
        <a:off x="2691541" y="587032"/>
        <a:ext cx="2444055" cy="1466433"/>
      </dsp:txXfrm>
    </dsp:sp>
    <dsp:sp modelId="{99BB9A71-BAB3-473F-99B2-4D824757688A}">
      <dsp:nvSpPr>
        <dsp:cNvPr id="0" name=""/>
        <dsp:cNvSpPr/>
      </dsp:nvSpPr>
      <dsp:spPr>
        <a:xfrm>
          <a:off x="5380002" y="587032"/>
          <a:ext cx="2444055" cy="1466433"/>
        </a:xfrm>
        <a:prstGeom prst="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4 key systems:</a:t>
          </a:r>
          <a:endParaRPr lang="en-US" sz="1800" kern="1200" dirty="0">
            <a:solidFill>
              <a:schemeClr val="tx1"/>
            </a:solidFill>
          </a:endParaRPr>
        </a:p>
      </dsp:txBody>
      <dsp:txXfrm>
        <a:off x="5380002" y="587032"/>
        <a:ext cx="2444055" cy="1466433"/>
      </dsp:txXfrm>
    </dsp:sp>
    <dsp:sp modelId="{6E013E1A-E0ED-468E-B419-0B324A21B537}">
      <dsp:nvSpPr>
        <dsp:cNvPr id="0" name=""/>
        <dsp:cNvSpPr/>
      </dsp:nvSpPr>
      <dsp:spPr>
        <a:xfrm>
          <a:off x="8068463" y="587032"/>
          <a:ext cx="2444055" cy="1466433"/>
        </a:xfrm>
        <a:prstGeom prst="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Law – police / prosecution agencies - CPS</a:t>
          </a:r>
          <a:endParaRPr lang="en-US" sz="1800" kern="1200" dirty="0">
            <a:solidFill>
              <a:schemeClr val="tx1"/>
            </a:solidFill>
          </a:endParaRPr>
        </a:p>
      </dsp:txBody>
      <dsp:txXfrm>
        <a:off x="8068463" y="587032"/>
        <a:ext cx="2444055" cy="1466433"/>
      </dsp:txXfrm>
    </dsp:sp>
    <dsp:sp modelId="{1610E346-35D9-47CD-81BA-38C7AD764F65}">
      <dsp:nvSpPr>
        <dsp:cNvPr id="0" name=""/>
        <dsp:cNvSpPr/>
      </dsp:nvSpPr>
      <dsp:spPr>
        <a:xfrm>
          <a:off x="1347311" y="2297871"/>
          <a:ext cx="2444055" cy="1466433"/>
        </a:xfrm>
        <a:prstGeom prst="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Courts – decisions / sentencing / rights</a:t>
          </a:r>
          <a:endParaRPr lang="en-US" sz="1800" kern="1200" dirty="0">
            <a:solidFill>
              <a:schemeClr val="tx1"/>
            </a:solidFill>
          </a:endParaRPr>
        </a:p>
      </dsp:txBody>
      <dsp:txXfrm>
        <a:off x="1347311" y="2297871"/>
        <a:ext cx="2444055" cy="1466433"/>
      </dsp:txXfrm>
    </dsp:sp>
    <dsp:sp modelId="{692F3BEE-8569-4907-8BBE-523DDDBE9356}">
      <dsp:nvSpPr>
        <dsp:cNvPr id="0" name=""/>
        <dsp:cNvSpPr/>
      </dsp:nvSpPr>
      <dsp:spPr>
        <a:xfrm>
          <a:off x="4035772" y="2297871"/>
          <a:ext cx="2444055" cy="1466433"/>
        </a:xfrm>
        <a:prstGeom prst="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Penal system – Prisons / probation</a:t>
          </a:r>
          <a:endParaRPr lang="en-US" sz="1800" kern="1200" dirty="0">
            <a:solidFill>
              <a:schemeClr val="tx1"/>
            </a:solidFill>
          </a:endParaRPr>
        </a:p>
      </dsp:txBody>
      <dsp:txXfrm>
        <a:off x="4035772" y="2297871"/>
        <a:ext cx="2444055" cy="1466433"/>
      </dsp:txXfrm>
    </dsp:sp>
    <dsp:sp modelId="{BBB4C6F2-D9C6-4723-B5ED-EAC3BB7AB4BD}">
      <dsp:nvSpPr>
        <dsp:cNvPr id="0" name=""/>
        <dsp:cNvSpPr/>
      </dsp:nvSpPr>
      <dsp:spPr>
        <a:xfrm>
          <a:off x="6724233" y="2297871"/>
          <a:ext cx="2444055" cy="1466433"/>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Crime prevention – agencies to support/ address crime free environments / change behaviours </a:t>
          </a:r>
          <a:endParaRPr lang="en-US" sz="1800" kern="1200" dirty="0">
            <a:solidFill>
              <a:schemeClr val="tx1"/>
            </a:solidFill>
          </a:endParaRPr>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F49C3-EB14-4CE2-8A51-A2C3FAD1BAA9}">
      <dsp:nvSpPr>
        <dsp:cNvPr id="0" name=""/>
        <dsp:cNvSpPr/>
      </dsp:nvSpPr>
      <dsp:spPr>
        <a:xfrm>
          <a:off x="0" y="26513"/>
          <a:ext cx="6263640" cy="22124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The quality or state of being exposed to the possibility of being attacked or harmed , either physically or emotionally.</a:t>
          </a:r>
        </a:p>
      </dsp:txBody>
      <dsp:txXfrm>
        <a:off x="108004" y="134517"/>
        <a:ext cx="6047632" cy="1996462"/>
      </dsp:txXfrm>
    </dsp:sp>
    <dsp:sp modelId="{2E164082-BFA2-4563-A54F-122E421620B2}">
      <dsp:nvSpPr>
        <dsp:cNvPr id="0" name=""/>
        <dsp:cNvSpPr/>
      </dsp:nvSpPr>
      <dsp:spPr>
        <a:xfrm>
          <a:off x="0" y="2238984"/>
          <a:ext cx="626364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Oxford Languages</a:t>
          </a:r>
        </a:p>
      </dsp:txBody>
      <dsp:txXfrm>
        <a:off x="0" y="2238984"/>
        <a:ext cx="6263640" cy="513360"/>
      </dsp:txXfrm>
    </dsp:sp>
    <dsp:sp modelId="{7EEEAE8D-33CC-4465-87F5-765809343B6A}">
      <dsp:nvSpPr>
        <dsp:cNvPr id="0" name=""/>
        <dsp:cNvSpPr/>
      </dsp:nvSpPr>
      <dsp:spPr>
        <a:xfrm>
          <a:off x="0" y="2752343"/>
          <a:ext cx="6263640" cy="22124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Someone who is vulnerable is weak and without protection, with the result that they are easily hurt physically or emotionally.</a:t>
          </a:r>
        </a:p>
      </dsp:txBody>
      <dsp:txXfrm>
        <a:off x="108004" y="2860347"/>
        <a:ext cx="6047632" cy="1996462"/>
      </dsp:txXfrm>
    </dsp:sp>
    <dsp:sp modelId="{75F0AEEF-1B0A-4D7F-82EA-6876B8237510}">
      <dsp:nvSpPr>
        <dsp:cNvPr id="0" name=""/>
        <dsp:cNvSpPr/>
      </dsp:nvSpPr>
      <dsp:spPr>
        <a:xfrm>
          <a:off x="0" y="4964813"/>
          <a:ext cx="6263640" cy="513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87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a:t>Collins English Dictionary</a:t>
          </a:r>
        </a:p>
      </dsp:txBody>
      <dsp:txXfrm>
        <a:off x="0" y="4964813"/>
        <a:ext cx="6263640" cy="513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6D0BF4-BB17-406E-B199-167E80CB86FA}">
      <dsp:nvSpPr>
        <dsp:cNvPr id="0" name=""/>
        <dsp:cNvSpPr/>
      </dsp:nvSpPr>
      <dsp:spPr>
        <a:xfrm>
          <a:off x="0" y="3279"/>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0539E6-A2EB-4894-81F7-6ACD573ACF2E}">
      <dsp:nvSpPr>
        <dsp:cNvPr id="0" name=""/>
        <dsp:cNvSpPr/>
      </dsp:nvSpPr>
      <dsp:spPr>
        <a:xfrm>
          <a:off x="0" y="3279"/>
          <a:ext cx="6291714" cy="994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Victims have gained traction over last 20 years </a:t>
          </a:r>
          <a:endParaRPr lang="en-US" sz="2400" kern="1200" dirty="0"/>
        </a:p>
      </dsp:txBody>
      <dsp:txXfrm>
        <a:off x="0" y="3279"/>
        <a:ext cx="6291714" cy="994841"/>
      </dsp:txXfrm>
    </dsp:sp>
    <dsp:sp modelId="{C23AC0C4-5D57-4224-AB78-B16B1D1D722F}">
      <dsp:nvSpPr>
        <dsp:cNvPr id="0" name=""/>
        <dsp:cNvSpPr/>
      </dsp:nvSpPr>
      <dsp:spPr>
        <a:xfrm>
          <a:off x="0" y="998121"/>
          <a:ext cx="6291714"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39D212-A45F-4034-8D4F-ABEDDB1B6F23}">
      <dsp:nvSpPr>
        <dsp:cNvPr id="0" name=""/>
        <dsp:cNvSpPr/>
      </dsp:nvSpPr>
      <dsp:spPr>
        <a:xfrm>
          <a:off x="0" y="998121"/>
          <a:ext cx="6291714" cy="994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Policing was not sympathetic to victims, vulnerable victims, vulnerability  and vulnerable witnesses. </a:t>
          </a:r>
          <a:endParaRPr lang="en-US" sz="2400" kern="1200" dirty="0"/>
        </a:p>
      </dsp:txBody>
      <dsp:txXfrm>
        <a:off x="0" y="998121"/>
        <a:ext cx="6291714" cy="994841"/>
      </dsp:txXfrm>
    </dsp:sp>
    <dsp:sp modelId="{F92097BE-3305-450B-BC3F-E5E7B4CC0513}">
      <dsp:nvSpPr>
        <dsp:cNvPr id="0" name=""/>
        <dsp:cNvSpPr/>
      </dsp:nvSpPr>
      <dsp:spPr>
        <a:xfrm>
          <a:off x="0" y="1992962"/>
          <a:ext cx="6291714"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222A7C-7457-479F-ABA5-F4FEFA646DB7}">
      <dsp:nvSpPr>
        <dsp:cNvPr id="0" name=""/>
        <dsp:cNvSpPr/>
      </dsp:nvSpPr>
      <dsp:spPr>
        <a:xfrm>
          <a:off x="0" y="1992962"/>
          <a:ext cx="6291714" cy="994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rtl="0">
            <a:lnSpc>
              <a:spcPct val="90000"/>
            </a:lnSpc>
            <a:spcBef>
              <a:spcPct val="0"/>
            </a:spcBef>
            <a:spcAft>
              <a:spcPct val="35000"/>
            </a:spcAft>
            <a:buNone/>
          </a:pPr>
          <a:r>
            <a:rPr lang="en-GB" sz="2800" kern="1200" dirty="0">
              <a:hlinkClick xmlns:r="http://schemas.openxmlformats.org/officeDocument/2006/relationships" r:id="rId1"/>
            </a:rPr>
            <a:t>The police rape interview that shocked 1980s Britain - BBC News</a:t>
          </a:r>
          <a:endParaRPr lang="en-GB" sz="2800" kern="1200" dirty="0">
            <a:latin typeface="Calibri Light"/>
          </a:endParaRPr>
        </a:p>
      </dsp:txBody>
      <dsp:txXfrm>
        <a:off x="0" y="1992962"/>
        <a:ext cx="6291714" cy="994841"/>
      </dsp:txXfrm>
    </dsp:sp>
    <dsp:sp modelId="{7FE029C6-A072-457E-AA4D-A9F16AA6261B}">
      <dsp:nvSpPr>
        <dsp:cNvPr id="0" name=""/>
        <dsp:cNvSpPr/>
      </dsp:nvSpPr>
      <dsp:spPr>
        <a:xfrm>
          <a:off x="0" y="2987804"/>
          <a:ext cx="6291714"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F864D4-9C5E-417D-9C10-06430BCCB1B0}">
      <dsp:nvSpPr>
        <dsp:cNvPr id="0" name=""/>
        <dsp:cNvSpPr/>
      </dsp:nvSpPr>
      <dsp:spPr>
        <a:xfrm>
          <a:off x="0" y="2987804"/>
          <a:ext cx="6291714" cy="994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Left to defend themselves prior Youth Justice &amp; Criminal Evidence Act (1999) </a:t>
          </a:r>
          <a:endParaRPr lang="en-US" sz="2400" kern="1200" dirty="0"/>
        </a:p>
      </dsp:txBody>
      <dsp:txXfrm>
        <a:off x="0" y="2987804"/>
        <a:ext cx="6291714" cy="994841"/>
      </dsp:txXfrm>
    </dsp:sp>
    <dsp:sp modelId="{22A59954-CB4A-424B-9CAB-CD2DE9E22FC9}">
      <dsp:nvSpPr>
        <dsp:cNvPr id="0" name=""/>
        <dsp:cNvSpPr/>
      </dsp:nvSpPr>
      <dsp:spPr>
        <a:xfrm>
          <a:off x="0" y="3982646"/>
          <a:ext cx="6291714"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07D50E-C407-4C67-906F-E842C43B9643}">
      <dsp:nvSpPr>
        <dsp:cNvPr id="0" name=""/>
        <dsp:cNvSpPr/>
      </dsp:nvSpPr>
      <dsp:spPr>
        <a:xfrm>
          <a:off x="0" y="3982646"/>
          <a:ext cx="6291714" cy="9948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Special measures introduced, support and protection</a:t>
          </a:r>
          <a:endParaRPr lang="en-US" sz="2400" kern="1200" dirty="0"/>
        </a:p>
      </dsp:txBody>
      <dsp:txXfrm>
        <a:off x="0" y="3982646"/>
        <a:ext cx="6291714" cy="994841"/>
      </dsp:txXfrm>
    </dsp:sp>
    <dsp:sp modelId="{A3951371-F7BB-48EF-9BC8-C5FF31027016}">
      <dsp:nvSpPr>
        <dsp:cNvPr id="0" name=""/>
        <dsp:cNvSpPr/>
      </dsp:nvSpPr>
      <dsp:spPr>
        <a:xfrm>
          <a:off x="0" y="4977487"/>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DA320E-F39D-4143-800B-9977B4A15E1D}">
      <dsp:nvSpPr>
        <dsp:cNvPr id="0" name=""/>
        <dsp:cNvSpPr/>
      </dsp:nvSpPr>
      <dsp:spPr>
        <a:xfrm>
          <a:off x="0" y="4977487"/>
          <a:ext cx="6285569" cy="1406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Death of Fiona Pilkington &amp; her daughter in 2007 – police &amp; other agencies looked at their responsibilities towards vulnerable members of society. </a:t>
          </a:r>
          <a:endParaRPr lang="en-US" sz="2400" kern="1200" dirty="0"/>
        </a:p>
      </dsp:txBody>
      <dsp:txXfrm>
        <a:off x="0" y="4977487"/>
        <a:ext cx="6285569" cy="14061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E8F052-51F8-4F52-A2E8-58655217335D}">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2471BA-D2FB-482A-A988-1A6081E4B639}">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How we cope with being vulnerable will change from person to person</a:t>
          </a:r>
          <a:endParaRPr lang="en-US" sz="3300" kern="1200"/>
        </a:p>
      </dsp:txBody>
      <dsp:txXfrm>
        <a:off x="0" y="0"/>
        <a:ext cx="6492875" cy="1276350"/>
      </dsp:txXfrm>
    </dsp:sp>
    <dsp:sp modelId="{D7BB50C0-4337-496A-B999-C632BE4C5576}">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648C6E-8A93-48CE-8DC7-8C8EE1AF16EE}">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Not a weakness - Make a decision – fight or flight </a:t>
          </a:r>
          <a:endParaRPr lang="en-US" sz="3300" kern="1200" dirty="0"/>
        </a:p>
      </dsp:txBody>
      <dsp:txXfrm>
        <a:off x="0" y="1276350"/>
        <a:ext cx="6492875" cy="1276350"/>
      </dsp:txXfrm>
    </dsp:sp>
    <dsp:sp modelId="{F403D1E9-C083-44D8-B3B0-FB4F8AE82A84}">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D23B04-A762-49B4-8E32-1032A2880909}">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Psychopaths personality </a:t>
          </a:r>
          <a:endParaRPr lang="en-US" sz="3300" kern="1200"/>
        </a:p>
      </dsp:txBody>
      <dsp:txXfrm>
        <a:off x="0" y="2552700"/>
        <a:ext cx="6492875" cy="1276350"/>
      </dsp:txXfrm>
    </dsp:sp>
    <dsp:sp modelId="{552E732C-F2DE-4052-8893-5EB69E59FA78}">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8B1919-972B-4A89-81CB-2FEE287BFE7B}">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endParaRPr lang="en-US" sz="3300" kern="1200" dirty="0"/>
        </a:p>
      </dsp:txBody>
      <dsp:txXfrm>
        <a:off x="0" y="3829050"/>
        <a:ext cx="6492875" cy="12763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398A3-8C0C-404C-8736-AB5D27F0962F}">
      <dsp:nvSpPr>
        <dsp:cNvPr id="0" name=""/>
        <dsp:cNvSpPr/>
      </dsp:nvSpPr>
      <dsp:spPr>
        <a:xfrm>
          <a:off x="0" y="343178"/>
          <a:ext cx="6263640" cy="14870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Children (Always)</a:t>
          </a:r>
          <a:endParaRPr lang="en-US" sz="6200" kern="1200"/>
        </a:p>
      </dsp:txBody>
      <dsp:txXfrm>
        <a:off x="72593" y="415771"/>
        <a:ext cx="6118454" cy="1341884"/>
      </dsp:txXfrm>
    </dsp:sp>
    <dsp:sp modelId="{C3E4B007-A1C6-4E8A-B60D-2ED7781C6536}">
      <dsp:nvSpPr>
        <dsp:cNvPr id="0" name=""/>
        <dsp:cNvSpPr/>
      </dsp:nvSpPr>
      <dsp:spPr>
        <a:xfrm>
          <a:off x="0" y="2008808"/>
          <a:ext cx="6263640" cy="14870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a:t>and</a:t>
          </a:r>
          <a:endParaRPr lang="en-US" sz="6200" kern="1200"/>
        </a:p>
      </dsp:txBody>
      <dsp:txXfrm>
        <a:off x="72593" y="2081401"/>
        <a:ext cx="6118454" cy="1341884"/>
      </dsp:txXfrm>
    </dsp:sp>
    <dsp:sp modelId="{D5236D14-0801-4267-A380-3299509204B5}">
      <dsp:nvSpPr>
        <dsp:cNvPr id="0" name=""/>
        <dsp:cNvSpPr/>
      </dsp:nvSpPr>
      <dsp:spPr>
        <a:xfrm>
          <a:off x="0" y="3674438"/>
          <a:ext cx="6263640" cy="14870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GB" sz="6200" kern="1200" dirty="0"/>
            <a:t>Some adults </a:t>
          </a:r>
          <a:endParaRPr lang="en-US" sz="6200" kern="1200" dirty="0"/>
        </a:p>
      </dsp:txBody>
      <dsp:txXfrm>
        <a:off x="72593" y="3747031"/>
        <a:ext cx="6118454" cy="134188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B475ED-CF95-4A9E-894A-02191184FB76}" type="datetimeFigureOut">
              <a:rPr lang="en-GB" smtClean="0"/>
              <a:t>17/09/2026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21AD4F-4F0F-4A71-AF65-2582CC23EF52}" type="slidenum">
              <a:rPr lang="en-GB" smtClean="0"/>
              <a:t>‹#›</a:t>
            </a:fld>
            <a:endParaRPr lang="en-GB"/>
          </a:p>
        </p:txBody>
      </p:sp>
    </p:spTree>
    <p:extLst>
      <p:ext uri="{BB962C8B-B14F-4D97-AF65-F5344CB8AC3E}">
        <p14:creationId xmlns:p14="http://schemas.microsoft.com/office/powerpoint/2010/main" val="3500194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npcc.police.uk/SysSiteAssets/media/downloads/publications/publications-log/2019/national-vulnerability-action-plan-2020-2022.pdf"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issuesonline.co.uk/articles/a-brief-history-of-child-protection-legislation-in-the-uk-5899"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s://www.legislation.gov.uk/ukpga/Geo5/23-24/12"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lifeexpectancies/bulletins/nationallifetablesunitedkingdom/2016to2018" TargetMode="External"/><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ageuk.org.uk/globalassets/age-cymru/documents/information-guides-and-factsheets/fs78w.pdf" TargetMode="External"/><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ageuk.org.uk/Documents/EN-GB/For-professionals/Research/Financial_Abuse_Evidence_Review-Nov_2015.pdf?dtrk=true" TargetMode="External"/><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gov.uk/government/organisations/office-of-the-public-guardian/about" TargetMode="External"/><Relationship Id="rId2" Type="http://schemas.openxmlformats.org/officeDocument/2006/relationships/slide" Target="../slides/slide73.xml"/><Relationship Id="rId1" Type="http://schemas.openxmlformats.org/officeDocument/2006/relationships/notesMaster" Target="../notesMasters/notesMaster1.xml"/><Relationship Id="rId5" Type="http://schemas.openxmlformats.org/officeDocument/2006/relationships/hyperlink" Target="https://www.legislation.gov.uk/ukpga/2017/27/enacted" TargetMode="External"/><Relationship Id="rId4" Type="http://schemas.openxmlformats.org/officeDocument/2006/relationships/hyperlink" Target="https://www.legislation.gov.uk/ukpga/2005/9/contents" TargetMode="Externa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ucl.ac.uk/news/2017/jul/fear-crime-contagious-even-low-crime-communities" TargetMode="External"/><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brarysearch.uwtsd.ac.uk/discovery/search?vid=44WHELF_UWTSD:44WHELF_UWTSD_VU1&amp;tab=Everything&amp;search_scope=MyInst_and_CI&amp;lang=en&amp;displayMode=full&amp;bulkSize=10&amp;highlight=true&amp;dum=true&amp;query=any,contains,cite%20them%20right&amp;displayField=all</a:t>
            </a:r>
          </a:p>
        </p:txBody>
      </p:sp>
      <p:sp>
        <p:nvSpPr>
          <p:cNvPr id="4" name="Slide Number Placeholder 3"/>
          <p:cNvSpPr>
            <a:spLocks noGrp="1"/>
          </p:cNvSpPr>
          <p:nvPr>
            <p:ph type="sldNum" sz="quarter" idx="5"/>
          </p:nvPr>
        </p:nvSpPr>
        <p:spPr/>
        <p:txBody>
          <a:bodyPr/>
          <a:lstStyle/>
          <a:p>
            <a:fld id="{1821AD4F-4F0F-4A71-AF65-2582CC23EF52}" type="slidenum">
              <a:rPr lang="en-GB" smtClean="0"/>
              <a:t>6</a:t>
            </a:fld>
            <a:endParaRPr lang="en-GB"/>
          </a:p>
        </p:txBody>
      </p:sp>
    </p:spTree>
    <p:extLst>
      <p:ext uri="{BB962C8B-B14F-4D97-AF65-F5344CB8AC3E}">
        <p14:creationId xmlns:p14="http://schemas.microsoft.com/office/powerpoint/2010/main" val="2071392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dirty="0"/>
              <a:t>The Crown Prosecution Service (CPS) prosecutes criminal cases that have been investigated by the police and other investigative organisations in England and Wales. The CPS is independent, and we make our decisions independently of the police and government.</a:t>
            </a:r>
            <a:endParaRPr lang="en-US" dirty="0"/>
          </a:p>
          <a:p>
            <a:r>
              <a:rPr lang="en-GB" dirty="0"/>
              <a:t>Our duty is to make sure that the right person is prosecuted for the right offence, and to bring offenders to justice wherever possible.</a:t>
            </a:r>
            <a:endParaRPr lang="en-GB" dirty="0">
              <a:cs typeface="Calibri"/>
            </a:endParaRPr>
          </a:p>
          <a:p>
            <a:r>
              <a:rPr lang="en-GB" dirty="0"/>
              <a:t>The CPS:</a:t>
            </a:r>
            <a:endParaRPr lang="en-GB" dirty="0">
              <a:cs typeface="Calibri"/>
            </a:endParaRPr>
          </a:p>
          <a:p>
            <a:pPr marL="181103" indent="-181103">
              <a:buFont typeface="Arial"/>
              <a:buChar char="•"/>
            </a:pPr>
            <a:r>
              <a:rPr lang="en-GB" dirty="0"/>
              <a:t>decides which cases should be prosecuted; </a:t>
            </a:r>
            <a:endParaRPr lang="en-GB" dirty="0">
              <a:cs typeface="Calibri"/>
            </a:endParaRPr>
          </a:p>
          <a:p>
            <a:pPr marL="181103" indent="-181103">
              <a:buFont typeface="Arial"/>
              <a:buChar char="•"/>
            </a:pPr>
            <a:r>
              <a:rPr lang="en-GB" dirty="0"/>
              <a:t>determines the appropriate charges in more serious or complex cases, and advises the police during the early stages of investigations; </a:t>
            </a:r>
            <a:endParaRPr lang="en-GB" dirty="0">
              <a:cs typeface="Calibri"/>
            </a:endParaRPr>
          </a:p>
          <a:p>
            <a:pPr marL="181103" indent="-181103">
              <a:buFont typeface="Arial"/>
              <a:buChar char="•"/>
            </a:pPr>
            <a:r>
              <a:rPr lang="en-GB" dirty="0"/>
              <a:t>prepares cases and presents them at court; and </a:t>
            </a:r>
            <a:endParaRPr lang="en-GB" dirty="0">
              <a:cs typeface="Calibri"/>
            </a:endParaRPr>
          </a:p>
          <a:p>
            <a:pPr marL="181103" indent="-181103">
              <a:buFont typeface="Arial"/>
              <a:buChar char="•"/>
            </a:pPr>
            <a:r>
              <a:rPr lang="en-GB" dirty="0"/>
              <a:t>provides information, assistance and support to victims and prosecution witnesses. </a:t>
            </a:r>
            <a:endParaRPr lang="en-GB" dirty="0">
              <a:cs typeface="Calibri"/>
            </a:endParaRPr>
          </a:p>
          <a:p>
            <a:endParaRPr lang="en-GB" dirty="0"/>
          </a:p>
          <a:p>
            <a:r>
              <a:rPr lang="en-GB" dirty="0"/>
              <a:t>The National Probation Service was set up on 1 June 2014, along with 21 community rehabilitation companies (CRCs) that manage low and medium risk offenders. We work in partnership with the CRCs, with the courts, police and with private and voluntary sector partners in order to manage offenders safely and effectively.</a:t>
            </a:r>
            <a:endParaRPr lang="en-GB" dirty="0">
              <a:cs typeface="Calibri"/>
            </a:endParaRPr>
          </a:p>
          <a:p>
            <a:r>
              <a:rPr lang="en-GB" dirty="0"/>
              <a:t>We’re responsible for:</a:t>
            </a:r>
            <a:endParaRPr lang="en-GB" dirty="0">
              <a:cs typeface="Calibri"/>
            </a:endParaRPr>
          </a:p>
          <a:p>
            <a:pPr marL="181103" indent="-181103">
              <a:buFont typeface="Arial"/>
              <a:buChar char="•"/>
            </a:pPr>
            <a:r>
              <a:rPr lang="en-GB" dirty="0"/>
              <a:t>preparing pre-sentence reports for courts, to help them select the most appropriate sentence</a:t>
            </a:r>
            <a:endParaRPr lang="en-GB" dirty="0">
              <a:cs typeface="Calibri"/>
            </a:endParaRPr>
          </a:p>
          <a:p>
            <a:pPr marL="181103" indent="-181103">
              <a:buFont typeface="Arial"/>
              <a:buChar char="•"/>
            </a:pPr>
            <a:r>
              <a:rPr lang="en-GB" dirty="0"/>
              <a:t>managing approved premises for offenders with a residence requirement on their sentence</a:t>
            </a:r>
            <a:endParaRPr lang="en-GB" dirty="0">
              <a:cs typeface="Calibri"/>
            </a:endParaRPr>
          </a:p>
          <a:p>
            <a:pPr marL="181103" indent="-181103">
              <a:buFont typeface="Arial"/>
              <a:buChar char="•"/>
            </a:pPr>
            <a:r>
              <a:rPr lang="en-GB" dirty="0"/>
              <a:t>assessing offenders in prison to prepare them for release on licence to the community, when they will come under our supervision</a:t>
            </a:r>
            <a:endParaRPr lang="en-GB" dirty="0">
              <a:cs typeface="Calibri"/>
            </a:endParaRPr>
          </a:p>
          <a:p>
            <a:pPr marL="181103" indent="-181103">
              <a:buFont typeface="Arial"/>
              <a:buChar char="•"/>
            </a:pPr>
            <a:r>
              <a:rPr lang="en-GB" dirty="0"/>
              <a:t>helping all offenders serving sentences in the community to meet the requirements ordered by the courts</a:t>
            </a:r>
            <a:endParaRPr lang="en-GB" dirty="0">
              <a:cs typeface="Calibri"/>
            </a:endParaRPr>
          </a:p>
          <a:p>
            <a:pPr marL="181103" indent="-181103">
              <a:buFont typeface="Arial"/>
              <a:buChar char="•"/>
            </a:pPr>
            <a:r>
              <a:rPr lang="en-GB" dirty="0"/>
              <a:t>communicating with and prioritising the wellbeing of victims of serious sexual and violent offences, when the offender has received a prison sentence of 12 months or more, or is detained as a mental health patient</a:t>
            </a:r>
            <a:endParaRPr lang="en-GB" dirty="0">
              <a:cs typeface="Calibri"/>
            </a:endParaRPr>
          </a:p>
          <a:p>
            <a:r>
              <a:rPr lang="en-GB" dirty="0"/>
              <a:t>Our priorities</a:t>
            </a:r>
            <a:endParaRPr lang="en-GB" dirty="0">
              <a:cs typeface="Calibri"/>
            </a:endParaRPr>
          </a:p>
          <a:p>
            <a:r>
              <a:rPr lang="en-GB" dirty="0"/>
              <a:t>Our priority is to protect the public by the effective rehabilitation of high risk offenders, by tackling the causes of offending and enabling offenders to turn their lives around.</a:t>
            </a:r>
            <a:endParaRPr lang="en-GB" dirty="0">
              <a:cs typeface="Calibri"/>
            </a:endParaRPr>
          </a:p>
          <a:p>
            <a:endParaRPr lang="en-GB" dirty="0">
              <a:cs typeface="Calibri"/>
            </a:endParaRPr>
          </a:p>
        </p:txBody>
      </p:sp>
      <p:sp>
        <p:nvSpPr>
          <p:cNvPr id="4" name="Slide Number Placeholder 3"/>
          <p:cNvSpPr>
            <a:spLocks noGrp="1"/>
          </p:cNvSpPr>
          <p:nvPr>
            <p:ph type="sldNum" sz="quarter" idx="10"/>
          </p:nvPr>
        </p:nvSpPr>
        <p:spPr/>
        <p:txBody>
          <a:bodyPr/>
          <a:lstStyle/>
          <a:p>
            <a:fld id="{0B567636-85B6-4AF6-A680-E36E5590A85C}" type="slidenum">
              <a:rPr lang="en-GB" smtClean="0"/>
              <a:pPr/>
              <a:t>14</a:t>
            </a:fld>
            <a:endParaRPr lang="en-GB"/>
          </a:p>
        </p:txBody>
      </p:sp>
    </p:spTree>
    <p:extLst>
      <p:ext uri="{BB962C8B-B14F-4D97-AF65-F5344CB8AC3E}">
        <p14:creationId xmlns:p14="http://schemas.microsoft.com/office/powerpoint/2010/main" val="65639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202122"/>
                </a:solidFill>
                <a:highlight>
                  <a:srgbClr val="FFFFFF"/>
                </a:highlight>
              </a:rPr>
              <a:t>I</a:t>
            </a:r>
            <a:r>
              <a:rPr lang="en-GB" dirty="0">
                <a:solidFill>
                  <a:srgbClr val="202122"/>
                </a:solidFill>
                <a:highlight>
                  <a:srgbClr val="FFFFFF"/>
                </a:highlight>
              </a:rPr>
              <a:t>n June 2017, the police were called to the couple's home after neighbours had heard shouting. Upon admission to the hospital, doctors stated he was approximately 10 days away from death due to infections from burns he had sustained</a:t>
            </a:r>
            <a:endParaRPr lang="en-GB" dirty="0">
              <a:solidFill>
                <a:srgbClr val="202122"/>
              </a:solidFill>
              <a:highlight>
                <a:srgbClr val="FFFFFF"/>
              </a:highlight>
              <a:ea typeface="Calibri"/>
              <a:cs typeface="Calibri"/>
            </a:endParaRPr>
          </a:p>
          <a:p>
            <a:endParaRPr lang="en-GB" dirty="0">
              <a:solidFill>
                <a:srgbClr val="202122"/>
              </a:solidFill>
              <a:highlight>
                <a:srgbClr val="FFFFFF"/>
              </a:highlight>
              <a:ea typeface="Calibri"/>
              <a:cs typeface="Calibri"/>
            </a:endParaRPr>
          </a:p>
          <a:p>
            <a:r>
              <a:rPr lang="en-GB" dirty="0">
                <a:solidFill>
                  <a:srgbClr val="202122"/>
                </a:solidFill>
                <a:highlight>
                  <a:srgbClr val="FFFFFF"/>
                </a:highlight>
              </a:rPr>
              <a:t>Worth became the first woman to be convicted of the United Kingdom's coercive control  offence and in 2018 was jailed for a total of seven and half years for her crimes.</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16</a:t>
            </a:fld>
            <a:endParaRPr lang="en-GB"/>
          </a:p>
        </p:txBody>
      </p:sp>
    </p:spTree>
    <p:extLst>
      <p:ext uri="{BB962C8B-B14F-4D97-AF65-F5344CB8AC3E}">
        <p14:creationId xmlns:p14="http://schemas.microsoft.com/office/powerpoint/2010/main" val="3174704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Recognition of Male Victims of Domestic Abuse</a:t>
            </a:r>
            <a:endParaRPr lang="en-US"/>
          </a:p>
          <a:p>
            <a:pPr marL="285750" indent="-285750">
              <a:buFont typeface="Arial"/>
              <a:buChar char="•"/>
            </a:pPr>
            <a:r>
              <a:rPr lang="en-US" dirty="0"/>
              <a:t>The NVAP emphasizes that </a:t>
            </a:r>
            <a:r>
              <a:rPr lang="en-US" b="1" dirty="0"/>
              <a:t>vulnerability is not limited by gender</a:t>
            </a:r>
            <a:r>
              <a:rPr lang="en-US" dirty="0"/>
              <a:t>, age, or background. Alex Skeel’s case challenges the stereotype that domestic abuse victims are only women.</a:t>
            </a:r>
            <a:endParaRPr lang="en-GB" dirty="0"/>
          </a:p>
          <a:p>
            <a:pPr marL="285750" indent="-285750">
              <a:buFont typeface="Arial"/>
              <a:buChar char="•"/>
            </a:pPr>
            <a:r>
              <a:rPr lang="en-US" dirty="0"/>
              <a:t>His experience highlights the need for </a:t>
            </a:r>
            <a:r>
              <a:rPr lang="en-US" b="1" dirty="0"/>
              <a:t>gender-inclusive safeguarding practices</a:t>
            </a:r>
            <a:r>
              <a:rPr lang="en-US" dirty="0"/>
              <a:t>, which the NVAP supports through its </a:t>
            </a:r>
            <a:r>
              <a:rPr lang="en-US" b="1" dirty="0"/>
              <a:t>“Defining Vulnerability”</a:t>
            </a:r>
            <a:r>
              <a:rPr lang="en-US" dirty="0"/>
              <a:t> theme.</a:t>
            </a:r>
            <a:endParaRPr lang="en-GB" dirty="0"/>
          </a:p>
          <a:p>
            <a:r>
              <a:rPr lang="en-US" b="1" dirty="0"/>
              <a:t>Coercive Control and Psychological Abuse</a:t>
            </a:r>
            <a:endParaRPr lang="en-US" dirty="0"/>
          </a:p>
          <a:p>
            <a:pPr marL="171450" indent="-171450">
              <a:buFont typeface="Arial"/>
              <a:buChar char="•"/>
            </a:pPr>
            <a:r>
              <a:rPr lang="en-US" dirty="0"/>
              <a:t>One of the NVAP’s aims is to improve police understanding of </a:t>
            </a:r>
            <a:r>
              <a:rPr lang="en-US" b="1" dirty="0"/>
              <a:t>non-physical forms of abuse</a:t>
            </a:r>
            <a:r>
              <a:rPr lang="en-US" dirty="0"/>
              <a:t>, such as coercive control—exactly what Alex endured.</a:t>
            </a:r>
            <a:endParaRPr lang="en-US" dirty="0">
              <a:ea typeface="Calibri"/>
              <a:cs typeface="Calibri"/>
            </a:endParaRPr>
          </a:p>
          <a:p>
            <a:pPr marL="171450" indent="-171450">
              <a:buFont typeface="Arial"/>
              <a:buChar char="•"/>
            </a:pPr>
            <a:r>
              <a:rPr lang="en-US" dirty="0"/>
              <a:t>His case was the </a:t>
            </a:r>
            <a:r>
              <a:rPr lang="en-US" b="1" dirty="0"/>
              <a:t>first in the UK where a woman was convicted under the coercive control law</a:t>
            </a:r>
            <a:r>
              <a:rPr lang="en-US" dirty="0"/>
              <a:t>, showing the importance of </a:t>
            </a:r>
            <a:r>
              <a:rPr lang="en-US" b="1" dirty="0"/>
              <a:t>training officers to spot less visible forms of abuse</a:t>
            </a:r>
            <a:r>
              <a:rPr lang="en-US" dirty="0"/>
              <a:t>. </a:t>
            </a:r>
          </a:p>
          <a:p>
            <a:pPr marL="171450" indent="-171450">
              <a:buFont typeface="Arial"/>
              <a:buChar char="•"/>
            </a:pPr>
            <a:endParaRPr lang="en-US" dirty="0">
              <a:ea typeface="Calibri"/>
              <a:cs typeface="Calibri"/>
            </a:endParaRPr>
          </a:p>
          <a:p>
            <a:pPr>
              <a:buFont typeface="Arial"/>
              <a:buChar char="•"/>
            </a:pPr>
            <a:r>
              <a:rPr lang="en-US" b="1"/>
              <a:t>Early Identification and Multi-Agency Response</a:t>
            </a:r>
            <a:endParaRPr lang="en-US" dirty="0">
              <a:ea typeface="Calibri"/>
              <a:cs typeface="Calibri"/>
            </a:endParaRPr>
          </a:p>
          <a:p>
            <a:pPr>
              <a:buFont typeface="Arial"/>
              <a:buChar char="•"/>
            </a:pPr>
            <a:r>
              <a:rPr lang="en-US"/>
              <a:t>NVAP promotes </a:t>
            </a:r>
            <a:r>
              <a:rPr lang="en-US" b="1"/>
              <a:t>early intervention</a:t>
            </a:r>
            <a:r>
              <a:rPr lang="en-US"/>
              <a:t> and </a:t>
            </a:r>
            <a:r>
              <a:rPr lang="en-US" b="1"/>
              <a:t>multi-agency safeguarding hubs (MASH)</a:t>
            </a:r>
            <a:r>
              <a:rPr lang="en-US"/>
              <a:t> to prevent escalation of harm.</a:t>
            </a:r>
          </a:p>
          <a:p>
            <a:pPr>
              <a:buFont typeface="Arial"/>
              <a:buChar char="•"/>
            </a:pPr>
            <a:r>
              <a:rPr lang="en-US"/>
              <a:t>In Alex’s case, </a:t>
            </a:r>
            <a:r>
              <a:rPr lang="en-US" b="1" err="1"/>
              <a:t>neighbours’</a:t>
            </a:r>
            <a:r>
              <a:rPr lang="en-US" b="1"/>
              <a:t> reports and police intervention</a:t>
            </a:r>
            <a:r>
              <a:rPr lang="en-US"/>
              <a:t> were crucial in saving his life. This underscores the NVAP’s focus on </a:t>
            </a:r>
            <a:r>
              <a:rPr lang="en-US" b="1"/>
              <a:t>community awareness and proactive policing</a:t>
            </a:r>
            <a:r>
              <a:rPr lang="en-US"/>
              <a:t>.</a:t>
            </a:r>
          </a:p>
          <a:p>
            <a:pPr marL="171450" indent="-171450">
              <a:buFont typeface="Arial"/>
              <a:buChar char="•"/>
            </a:pPr>
            <a:endParaRPr lang="en-US" dirty="0">
              <a:ea typeface="Calibri"/>
              <a:cs typeface="Calibri"/>
            </a:endParaRPr>
          </a:p>
          <a:p>
            <a:pPr marL="171450" indent="-171450">
              <a:buFont typeface="Arial"/>
              <a:buChar char="•"/>
            </a:pPr>
            <a:endParaRPr lang="en-US" dirty="0">
              <a:ea typeface="Calibri"/>
              <a:cs typeface="Calibri"/>
            </a:endParaRPr>
          </a:p>
          <a:p>
            <a:pPr>
              <a:buFont typeface="Arial"/>
              <a:buChar char="•"/>
            </a:pPr>
            <a:r>
              <a:rPr lang="en-US" b="1"/>
              <a:t>Victim-</a:t>
            </a:r>
            <a:r>
              <a:rPr lang="en-US" b="1" err="1"/>
              <a:t>Centred</a:t>
            </a:r>
            <a:r>
              <a:rPr lang="en-US" b="1"/>
              <a:t> Policing</a:t>
            </a:r>
            <a:endParaRPr lang="en-US" dirty="0"/>
          </a:p>
          <a:p>
            <a:pPr>
              <a:buFont typeface="Arial"/>
              <a:buChar char="•"/>
            </a:pPr>
            <a:r>
              <a:rPr lang="en-US"/>
              <a:t>The NVAP encourages forces to </a:t>
            </a:r>
            <a:r>
              <a:rPr lang="en-US" b="1"/>
              <a:t>treat victims with dignity and respect</a:t>
            </a:r>
            <a:r>
              <a:rPr lang="en-US"/>
              <a:t>, ensuring their voices are heard.</a:t>
            </a:r>
          </a:p>
          <a:p>
            <a:pPr>
              <a:buFont typeface="Arial"/>
              <a:buChar char="•"/>
            </a:pPr>
            <a:r>
              <a:rPr lang="en-US"/>
              <a:t>Alex now works with charities like </a:t>
            </a:r>
            <a:r>
              <a:rPr lang="en-US" b="1" err="1"/>
              <a:t>ManKind</a:t>
            </a:r>
            <a:r>
              <a:rPr lang="en-US" b="1"/>
              <a:t> Initiative</a:t>
            </a:r>
            <a:r>
              <a:rPr lang="en-US"/>
              <a:t>, advocating for better support for male victims—an area the NVAP seeks to strengthen.</a:t>
            </a:r>
          </a:p>
          <a:p>
            <a:pPr marL="171450" indent="-171450">
              <a:buFont typeface="Arial"/>
              <a:buChar char="•"/>
            </a:pPr>
            <a:endParaRPr lang="en-US" dirty="0">
              <a:ea typeface="Calibri"/>
              <a:cs typeface="Calibri"/>
            </a:endParaRPr>
          </a:p>
          <a:p>
            <a:pPr marL="171450" indent="-171450">
              <a:buFont typeface="Arial"/>
              <a:buChar char="•"/>
            </a:pPr>
            <a:r>
              <a:rPr lang="en-US" dirty="0"/>
              <a:t>Workforce Training and Officer Norms</a:t>
            </a:r>
          </a:p>
          <a:p>
            <a:pPr marL="171450" indent="-171450">
              <a:buFont typeface="Arial"/>
              <a:buChar char="•"/>
            </a:pPr>
            <a:r>
              <a:rPr lang="en-US" dirty="0"/>
              <a:t>The case of Alex Skeel exemplifies the importance of the National Vulnerability Action Plan’s emphasis on </a:t>
            </a:r>
            <a:r>
              <a:rPr lang="en-US" dirty="0" err="1"/>
              <a:t>recognising</a:t>
            </a:r>
            <a:r>
              <a:rPr lang="en-US" dirty="0"/>
              <a:t> all forms of vulnerability, including male victims of domestic abuse. His experience underscores the need for police training on coercive control, early intervention, and victim-</a:t>
            </a:r>
            <a:r>
              <a:rPr lang="en-US" dirty="0" err="1"/>
              <a:t>centred</a:t>
            </a:r>
            <a:r>
              <a:rPr lang="en-US" dirty="0"/>
              <a:t> approaches—core principles of the NVAP.</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17</a:t>
            </a:fld>
            <a:endParaRPr lang="en-GB"/>
          </a:p>
        </p:txBody>
      </p:sp>
    </p:spTree>
    <p:extLst>
      <p:ext uri="{BB962C8B-B14F-4D97-AF65-F5344CB8AC3E}">
        <p14:creationId xmlns:p14="http://schemas.microsoft.com/office/powerpoint/2010/main" val="2816890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of us that fear vulnerability because somewhere in our lives, we’ve been hurt before. Weather it be a heart break, a rejection or a criticism. It made us aware of ourselves and we consciously avoid the possibility of being vulnerable again by dodging situations that could cause us the same pain, embarrassment or sense of rejection again.</a:t>
            </a:r>
          </a:p>
        </p:txBody>
      </p:sp>
      <p:sp>
        <p:nvSpPr>
          <p:cNvPr id="4" name="Slide Number Placeholder 3"/>
          <p:cNvSpPr>
            <a:spLocks noGrp="1"/>
          </p:cNvSpPr>
          <p:nvPr>
            <p:ph type="sldNum" sz="quarter" idx="5"/>
          </p:nvPr>
        </p:nvSpPr>
        <p:spPr/>
        <p:txBody>
          <a:bodyPr/>
          <a:lstStyle/>
          <a:p>
            <a:fld id="{0B567636-85B6-4AF6-A680-E36E5590A85C}" type="slidenum">
              <a:rPr lang="en-GB" smtClean="0"/>
              <a:pPr/>
              <a:t>20</a:t>
            </a:fld>
            <a:endParaRPr lang="en-GB" dirty="0"/>
          </a:p>
        </p:txBody>
      </p:sp>
    </p:spTree>
    <p:extLst>
      <p:ext uri="{BB962C8B-B14F-4D97-AF65-F5344CB8AC3E}">
        <p14:creationId xmlns:p14="http://schemas.microsoft.com/office/powerpoint/2010/main" val="21447265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national-vulnerability-action-plan-2020-2022.pdf</a:t>
            </a:r>
            <a:endParaRPr lang="en-US"/>
          </a:p>
        </p:txBody>
      </p:sp>
      <p:sp>
        <p:nvSpPr>
          <p:cNvPr id="4" name="Slide Number Placeholder 3"/>
          <p:cNvSpPr>
            <a:spLocks noGrp="1"/>
          </p:cNvSpPr>
          <p:nvPr>
            <p:ph type="sldNum" sz="quarter" idx="5"/>
          </p:nvPr>
        </p:nvSpPr>
        <p:spPr/>
        <p:txBody>
          <a:bodyPr/>
          <a:lstStyle/>
          <a:p>
            <a:fld id="{0B567636-85B6-4AF6-A680-E36E5590A85C}" type="slidenum">
              <a:rPr lang="en-GB" smtClean="0"/>
              <a:pPr/>
              <a:t>22</a:t>
            </a:fld>
            <a:endParaRPr lang="en-GB" dirty="0"/>
          </a:p>
        </p:txBody>
      </p:sp>
    </p:spTree>
    <p:extLst>
      <p:ext uri="{BB962C8B-B14F-4D97-AF65-F5344CB8AC3E}">
        <p14:creationId xmlns:p14="http://schemas.microsoft.com/office/powerpoint/2010/main" val="2456586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 a way of understanding harm in society that goes </a:t>
            </a:r>
            <a:r>
              <a:rPr lang="en-US" b="1" dirty="0"/>
              <a:t>beyond what is legally defined as crime</a:t>
            </a:r>
            <a:r>
              <a:rPr lang="en-US" dirty="0"/>
              <a:t>. Instead of focusing only on criminal acts, it looks at </a:t>
            </a:r>
            <a:r>
              <a:rPr lang="en-US" b="1" dirty="0"/>
              <a:t>how social structures and institutions cause harm</a:t>
            </a:r>
            <a:r>
              <a:rPr lang="en-US" dirty="0"/>
              <a:t>, even when those harms are not illegal.</a:t>
            </a:r>
          </a:p>
          <a:p>
            <a:endParaRPr lang="en-US" dirty="0">
              <a:ea typeface="Calibri"/>
              <a:cs typeface="Calibri"/>
            </a:endParaRPr>
          </a:p>
          <a:p>
            <a:pPr marL="171450" indent="-171450">
              <a:buFont typeface="Arial"/>
              <a:buChar char="•"/>
            </a:pPr>
            <a:r>
              <a:rPr lang="en-US" b="1"/>
              <a:t>Harm vs. Crime</a:t>
            </a:r>
            <a:endParaRPr lang="en-US"/>
          </a:p>
          <a:p>
            <a:pPr marL="171450" indent="-171450">
              <a:buFont typeface="Arial"/>
              <a:buChar char="•"/>
            </a:pPr>
            <a:r>
              <a:rPr lang="en-US"/>
              <a:t>Not all harm is criminal, and not all crime is harmful.</a:t>
            </a:r>
          </a:p>
          <a:p>
            <a:pPr marL="171450" indent="-171450">
              <a:buFont typeface="Arial"/>
              <a:buChar char="•"/>
            </a:pPr>
            <a:r>
              <a:rPr lang="en-US"/>
              <a:t>For example, </a:t>
            </a:r>
            <a:r>
              <a:rPr lang="en-US" b="1"/>
              <a:t>poverty</a:t>
            </a:r>
            <a:r>
              <a:rPr lang="en-US"/>
              <a:t>, </a:t>
            </a:r>
            <a:r>
              <a:rPr lang="en-US" b="1"/>
              <a:t>homelessness</a:t>
            </a:r>
            <a:r>
              <a:rPr lang="en-US"/>
              <a:t>, and </a:t>
            </a:r>
            <a:r>
              <a:rPr lang="en-US" b="1"/>
              <a:t>workplace exploitation</a:t>
            </a:r>
            <a:r>
              <a:rPr lang="en-US"/>
              <a:t> may not be crimes, but they cause serious harm to individuals and communities.</a:t>
            </a:r>
          </a:p>
          <a:p>
            <a:pPr marL="171450" indent="-171450">
              <a:buFont typeface="Arial"/>
              <a:buChar char="•"/>
            </a:pPr>
            <a:r>
              <a:rPr lang="en-US" b="1"/>
              <a:t>Human Needs Framework</a:t>
            </a:r>
            <a:endParaRPr lang="en-US"/>
          </a:p>
          <a:p>
            <a:pPr marL="171450" indent="-171450">
              <a:buFont typeface="Arial"/>
              <a:buChar char="•"/>
            </a:pPr>
            <a:r>
              <a:rPr lang="en-US" dirty="0"/>
              <a:t>Pemberton defines harm as anything that </a:t>
            </a:r>
            <a:r>
              <a:rPr lang="en-US" b="1" dirty="0"/>
              <a:t>prevents people from meeting their basic human needs</a:t>
            </a:r>
            <a:r>
              <a:rPr lang="en-US" dirty="0"/>
              <a:t>, such as: </a:t>
            </a:r>
            <a:endParaRPr lang="en-US" dirty="0">
              <a:ea typeface="Calibri"/>
              <a:cs typeface="Calibri"/>
            </a:endParaRPr>
          </a:p>
          <a:p>
            <a:pPr marL="628650" lvl="1" indent="-171450">
              <a:buFont typeface="Arial"/>
              <a:buChar char="•"/>
            </a:pPr>
            <a:r>
              <a:rPr lang="en-US" dirty="0"/>
              <a:t>Physical and mental health</a:t>
            </a:r>
            <a:endParaRPr lang="en-US" dirty="0">
              <a:ea typeface="Calibri"/>
              <a:cs typeface="Calibri"/>
            </a:endParaRPr>
          </a:p>
          <a:p>
            <a:pPr marL="628650" lvl="1" indent="-171450">
              <a:buFont typeface="Arial"/>
              <a:buChar char="•"/>
            </a:pPr>
            <a:r>
              <a:rPr lang="en-US" dirty="0"/>
              <a:t>Autonomy and freedom</a:t>
            </a:r>
            <a:endParaRPr lang="en-US" dirty="0">
              <a:ea typeface="Calibri"/>
              <a:cs typeface="Calibri"/>
            </a:endParaRPr>
          </a:p>
          <a:p>
            <a:pPr marL="628650" lvl="1" indent="-171450">
              <a:buFont typeface="Arial"/>
              <a:buChar char="•"/>
            </a:pPr>
            <a:r>
              <a:rPr lang="en-US" dirty="0"/>
              <a:t>Social connection and recognition</a:t>
            </a:r>
            <a:endParaRPr lang="en-US" dirty="0">
              <a:ea typeface="Calibri"/>
              <a:cs typeface="Calibri"/>
            </a:endParaRPr>
          </a:p>
          <a:p>
            <a:pPr marL="628650" lvl="1" indent="-171450">
              <a:buFont typeface="Arial"/>
              <a:buChar char="•"/>
            </a:pPr>
            <a:r>
              <a:rPr lang="en-US" b="1" dirty="0"/>
              <a:t>Structural and Institutional Harm</a:t>
            </a:r>
            <a:endParaRPr lang="en-US" dirty="0"/>
          </a:p>
          <a:p>
            <a:pPr marL="171450" indent="-171450">
              <a:buFont typeface="Arial"/>
              <a:buChar char="•"/>
            </a:pPr>
            <a:r>
              <a:rPr lang="en-US" dirty="0"/>
              <a:t>Harm can be caused by </a:t>
            </a:r>
            <a:r>
              <a:rPr lang="en-US" b="1" dirty="0"/>
              <a:t>economic systems</a:t>
            </a:r>
            <a:r>
              <a:rPr lang="en-US" dirty="0"/>
              <a:t>, </a:t>
            </a:r>
            <a:r>
              <a:rPr lang="en-US" b="1" dirty="0"/>
              <a:t>government policies</a:t>
            </a:r>
            <a:r>
              <a:rPr lang="en-US" dirty="0"/>
              <a:t>, or </a:t>
            </a:r>
            <a:r>
              <a:rPr lang="en-US" b="1" dirty="0"/>
              <a:t>social norms</a:t>
            </a:r>
            <a:r>
              <a:rPr lang="en-US" dirty="0"/>
              <a:t>.</a:t>
            </a:r>
            <a:endParaRPr lang="en-US" dirty="0">
              <a:ea typeface="Calibri"/>
              <a:cs typeface="Calibri"/>
            </a:endParaRPr>
          </a:p>
          <a:p>
            <a:pPr marL="171450" indent="-171450">
              <a:buFont typeface="Arial"/>
              <a:buChar char="•"/>
            </a:pPr>
            <a:r>
              <a:rPr lang="en-US" dirty="0"/>
              <a:t>These harms are often </a:t>
            </a:r>
            <a:r>
              <a:rPr lang="en-US" b="1" dirty="0"/>
              <a:t>invisible or normalized</a:t>
            </a:r>
            <a:r>
              <a:rPr lang="en-US" dirty="0"/>
              <a:t>, especially when they benefit powerful groups.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26</a:t>
            </a:fld>
            <a:endParaRPr lang="en-GB"/>
          </a:p>
        </p:txBody>
      </p:sp>
    </p:spTree>
    <p:extLst>
      <p:ext uri="{BB962C8B-B14F-4D97-AF65-F5344CB8AC3E}">
        <p14:creationId xmlns:p14="http://schemas.microsoft.com/office/powerpoint/2010/main" val="827760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Gwyneth Paltrow, Jennifer Lawerance, Uma Thurman, Angelina Joley </a:t>
            </a:r>
          </a:p>
          <a:p>
            <a:r>
              <a:rPr lang="en-US" dirty="0">
                <a:cs typeface="Calibri"/>
              </a:rPr>
              <a:t>First used in 2027 but then 2017 after the Weinstein case. </a:t>
            </a:r>
          </a:p>
        </p:txBody>
      </p:sp>
      <p:sp>
        <p:nvSpPr>
          <p:cNvPr id="4" name="Slide Number Placeholder 3"/>
          <p:cNvSpPr>
            <a:spLocks noGrp="1"/>
          </p:cNvSpPr>
          <p:nvPr>
            <p:ph type="sldNum" sz="quarter" idx="5"/>
          </p:nvPr>
        </p:nvSpPr>
        <p:spPr/>
        <p:txBody>
          <a:bodyPr/>
          <a:lstStyle/>
          <a:p>
            <a:fld id="{1821AD4F-4F0F-4A71-AF65-2582CC23EF52}" type="slidenum">
              <a:rPr lang="en-GB" smtClean="0"/>
              <a:t>28</a:t>
            </a:fld>
            <a:endParaRPr lang="en-GB"/>
          </a:p>
        </p:txBody>
      </p:sp>
    </p:spTree>
    <p:extLst>
      <p:ext uri="{BB962C8B-B14F-4D97-AF65-F5344CB8AC3E}">
        <p14:creationId xmlns:p14="http://schemas.microsoft.com/office/powerpoint/2010/main" val="9237084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b="1" dirty="0"/>
              <a:t>Aim</a:t>
            </a:r>
            <a:br>
              <a:rPr lang="en-GB" b="1" dirty="0">
                <a:cs typeface="+mn-lt"/>
              </a:rPr>
            </a:br>
            <a:r>
              <a:rPr lang="en-GB" b="1" dirty="0"/>
              <a:t>To strengthen protections for children and clarify and simplify the existing patchwork of legislation.</a:t>
            </a:r>
            <a:endParaRPr lang="en-GB" dirty="0"/>
          </a:p>
          <a:p>
            <a:pPr marL="285750" indent="-285750">
              <a:lnSpc>
                <a:spcPct val="90000"/>
              </a:lnSpc>
              <a:spcBef>
                <a:spcPts val="1000"/>
              </a:spcBef>
              <a:buFont typeface="Arial"/>
              <a:buChar char="•"/>
            </a:pPr>
            <a:r>
              <a:rPr lang="en-GB" b="1" dirty="0"/>
              <a:t>1889 criminal acts impose against abusing children</a:t>
            </a:r>
            <a:endParaRPr lang="en-GB" dirty="0"/>
          </a:p>
          <a:p>
            <a:pPr lvl="1">
              <a:lnSpc>
                <a:spcPct val="90000"/>
              </a:lnSpc>
              <a:spcBef>
                <a:spcPts val="500"/>
              </a:spcBef>
              <a:buFont typeface="Arial"/>
              <a:buChar char="•"/>
            </a:pPr>
            <a:r>
              <a:rPr lang="en-GB" b="1" dirty="0"/>
              <a:t>1822 First UK animal welfare law</a:t>
            </a:r>
            <a:endParaRPr lang="en-US" dirty="0"/>
          </a:p>
          <a:p>
            <a:pPr marL="285750" indent="-285750">
              <a:lnSpc>
                <a:spcPct val="90000"/>
              </a:lnSpc>
              <a:spcBef>
                <a:spcPts val="1000"/>
              </a:spcBef>
              <a:buFont typeface="Arial"/>
              <a:buChar char="•"/>
            </a:pPr>
            <a:r>
              <a:rPr lang="en-GB" b="1" dirty="0"/>
              <a:t>1904 NSPCC and abuse of children</a:t>
            </a:r>
            <a:endParaRPr lang="en-GB" dirty="0"/>
          </a:p>
          <a:p>
            <a:endParaRPr lang="en-US" dirty="0">
              <a:ea typeface="Calibri"/>
              <a:cs typeface="Calibri"/>
            </a:endParaRPr>
          </a:p>
          <a:p>
            <a:endParaRPr lang="en-US" dirty="0">
              <a:ea typeface="Calibri"/>
              <a:cs typeface="Calibri"/>
            </a:endParaRPr>
          </a:p>
          <a:p>
            <a:r>
              <a:rPr lang="en-US" dirty="0">
                <a:solidFill>
                  <a:srgbClr val="444444"/>
                </a:solidFill>
                <a:hlinkClick r:id="rId3"/>
              </a:rPr>
              <a:t>https://www.issuesonline.co.uk/articles/a-brief-history-of-child-protection-legislation-in-the-uk-5899</a:t>
            </a:r>
            <a:endParaRPr lang="en-US" dirty="0">
              <a:solidFill>
                <a:srgbClr val="444444"/>
              </a:solidFill>
            </a:endParaRPr>
          </a:p>
          <a:p>
            <a:endParaRPr lang="en-US" dirty="0">
              <a:solidFill>
                <a:srgbClr val="444444"/>
              </a:solidFill>
            </a:endParaRPr>
          </a:p>
          <a:p>
            <a:r>
              <a:rPr lang="en-US" dirty="0">
                <a:solidFill>
                  <a:srgbClr val="444444"/>
                </a:solidFill>
                <a:hlinkClick r:id="rId4"/>
              </a:rPr>
              <a:t>https://www.legislation.gov.uk/ukpga/Geo5/23-24/12</a:t>
            </a:r>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33</a:t>
            </a:fld>
            <a:endParaRPr lang="en-GB"/>
          </a:p>
        </p:txBody>
      </p:sp>
    </p:spTree>
    <p:extLst>
      <p:ext uri="{BB962C8B-B14F-4D97-AF65-F5344CB8AC3E}">
        <p14:creationId xmlns:p14="http://schemas.microsoft.com/office/powerpoint/2010/main" val="28958996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Anyone who misuses drugs or alcohol can be considered to be in vulnerable circumstances. However, some population groups are subject to high risks. Their circumstances can hinder recovery and increase inequality. People using substance misuse services may need extra support temporarily or long-term either because of their personal circumstances, the health conditions they have, or other needs and complexities. Some people are particularly vulnerable to complications during detoxification and withdrawal.</a:t>
            </a:r>
          </a:p>
        </p:txBody>
      </p:sp>
      <p:sp>
        <p:nvSpPr>
          <p:cNvPr id="4" name="Slide Number Placeholder 3"/>
          <p:cNvSpPr>
            <a:spLocks noGrp="1"/>
          </p:cNvSpPr>
          <p:nvPr>
            <p:ph type="sldNum" sz="quarter" idx="5"/>
          </p:nvPr>
        </p:nvSpPr>
        <p:spPr/>
        <p:txBody>
          <a:bodyPr/>
          <a:lstStyle/>
          <a:p>
            <a:fld id="{1821AD4F-4F0F-4A71-AF65-2582CC23EF52}" type="slidenum">
              <a:rPr lang="en-GB" smtClean="0"/>
              <a:t>35</a:t>
            </a:fld>
            <a:endParaRPr lang="en-GB"/>
          </a:p>
        </p:txBody>
      </p:sp>
    </p:spTree>
    <p:extLst>
      <p:ext uri="{BB962C8B-B14F-4D97-AF65-F5344CB8AC3E}">
        <p14:creationId xmlns:p14="http://schemas.microsoft.com/office/powerpoint/2010/main" val="10303943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https://gov.wales/review-evidence-socio-economic-disadvantage-and-inequalities-outcome-summary-html</a:t>
            </a:r>
          </a:p>
        </p:txBody>
      </p:sp>
      <p:sp>
        <p:nvSpPr>
          <p:cNvPr id="4" name="Slide Number Placeholder 3"/>
          <p:cNvSpPr>
            <a:spLocks noGrp="1"/>
          </p:cNvSpPr>
          <p:nvPr>
            <p:ph type="sldNum" sz="quarter" idx="5"/>
          </p:nvPr>
        </p:nvSpPr>
        <p:spPr/>
        <p:txBody>
          <a:bodyPr/>
          <a:lstStyle/>
          <a:p>
            <a:fld id="{1821AD4F-4F0F-4A71-AF65-2582CC23EF52}" type="slidenum">
              <a:rPr lang="en-GB" smtClean="0"/>
              <a:t>37</a:t>
            </a:fld>
            <a:endParaRPr lang="en-GB"/>
          </a:p>
        </p:txBody>
      </p:sp>
    </p:spTree>
    <p:extLst>
      <p:ext uri="{BB962C8B-B14F-4D97-AF65-F5344CB8AC3E}">
        <p14:creationId xmlns:p14="http://schemas.microsoft.com/office/powerpoint/2010/main" val="15601500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Definition taken from “In Safe Hands”, Welsh Assembly Guidance (2000) as seen in Wales Interim Policy and Procedures for the protection of Vulnerable Adults from abuse. Found on </a:t>
            </a:r>
            <a:r>
              <a:rPr lang="en-US" dirty="0" err="1"/>
              <a:t>socialcare.wales</a:t>
            </a:r>
            <a:endParaRPr lang="en-US" dirty="0" err="1">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44</a:t>
            </a:fld>
            <a:endParaRPr lang="en-GB"/>
          </a:p>
        </p:txBody>
      </p:sp>
    </p:spTree>
    <p:extLst>
      <p:ext uri="{BB962C8B-B14F-4D97-AF65-F5344CB8AC3E}">
        <p14:creationId xmlns:p14="http://schemas.microsoft.com/office/powerpoint/2010/main" val="5801710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 society for the protection of cruelty to children</a:t>
            </a:r>
          </a:p>
        </p:txBody>
      </p:sp>
      <p:sp>
        <p:nvSpPr>
          <p:cNvPr id="4" name="Slide Number Placeholder 3"/>
          <p:cNvSpPr>
            <a:spLocks noGrp="1"/>
          </p:cNvSpPr>
          <p:nvPr>
            <p:ph type="sldNum" sz="quarter" idx="5"/>
          </p:nvPr>
        </p:nvSpPr>
        <p:spPr/>
        <p:txBody>
          <a:bodyPr/>
          <a:lstStyle/>
          <a:p>
            <a:fld id="{0B567636-85B6-4AF6-A680-E36E5590A85C}" type="slidenum">
              <a:rPr lang="en-GB" smtClean="0"/>
              <a:pPr/>
              <a:t>45</a:t>
            </a:fld>
            <a:endParaRPr lang="en-GB"/>
          </a:p>
        </p:txBody>
      </p:sp>
    </p:spTree>
    <p:extLst>
      <p:ext uri="{BB962C8B-B14F-4D97-AF65-F5344CB8AC3E}">
        <p14:creationId xmlns:p14="http://schemas.microsoft.com/office/powerpoint/2010/main" val="37662599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of Attorney.</a:t>
            </a:r>
          </a:p>
          <a:p>
            <a:endParaRPr lang="en-GB" dirty="0"/>
          </a:p>
        </p:txBody>
      </p:sp>
      <p:sp>
        <p:nvSpPr>
          <p:cNvPr id="4" name="Slide Number Placeholder 3"/>
          <p:cNvSpPr>
            <a:spLocks noGrp="1"/>
          </p:cNvSpPr>
          <p:nvPr>
            <p:ph type="sldNum" sz="quarter" idx="10"/>
          </p:nvPr>
        </p:nvSpPr>
        <p:spPr/>
        <p:txBody>
          <a:bodyPr/>
          <a:lstStyle/>
          <a:p>
            <a:fld id="{0B567636-85B6-4AF6-A680-E36E5590A85C}" type="slidenum">
              <a:rPr lang="en-GB" smtClean="0"/>
              <a:pPr/>
              <a:t>49</a:t>
            </a:fld>
            <a:endParaRPr lang="en-GB" dirty="0"/>
          </a:p>
        </p:txBody>
      </p:sp>
    </p:spTree>
    <p:extLst>
      <p:ext uri="{BB962C8B-B14F-4D97-AF65-F5344CB8AC3E}">
        <p14:creationId xmlns:p14="http://schemas.microsoft.com/office/powerpoint/2010/main" val="23986237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50</a:t>
            </a:fld>
            <a:endParaRPr lang="en-GB"/>
          </a:p>
        </p:txBody>
      </p:sp>
    </p:spTree>
    <p:extLst>
      <p:ext uri="{BB962C8B-B14F-4D97-AF65-F5344CB8AC3E}">
        <p14:creationId xmlns:p14="http://schemas.microsoft.com/office/powerpoint/2010/main" val="21115498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https://www.ncbi.nlm.nih.gov/pmc/articles/PMC6382270/</a:t>
            </a:r>
          </a:p>
        </p:txBody>
      </p:sp>
      <p:sp>
        <p:nvSpPr>
          <p:cNvPr id="4" name="Slide Number Placeholder 3"/>
          <p:cNvSpPr>
            <a:spLocks noGrp="1"/>
          </p:cNvSpPr>
          <p:nvPr>
            <p:ph type="sldNum" sz="quarter" idx="5"/>
          </p:nvPr>
        </p:nvSpPr>
        <p:spPr/>
        <p:txBody>
          <a:bodyPr/>
          <a:lstStyle/>
          <a:p>
            <a:fld id="{1821AD4F-4F0F-4A71-AF65-2582CC23EF52}" type="slidenum">
              <a:rPr lang="en-GB" smtClean="0"/>
              <a:t>52</a:t>
            </a:fld>
            <a:endParaRPr lang="en-GB"/>
          </a:p>
        </p:txBody>
      </p:sp>
    </p:spTree>
    <p:extLst>
      <p:ext uri="{BB962C8B-B14F-4D97-AF65-F5344CB8AC3E}">
        <p14:creationId xmlns:p14="http://schemas.microsoft.com/office/powerpoint/2010/main" val="28597476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394B"/>
                </a:solidFill>
                <a:effectLst/>
                <a:latin typeface="canada-type-gibson"/>
              </a:rPr>
              <a:t>The Act provides the legal framework for improving the well-being of people who need care and support, and carers who need support, and for transforming social services in Wales.</a:t>
            </a:r>
          </a:p>
          <a:p>
            <a:pPr algn="l"/>
            <a:r>
              <a:rPr lang="en-GB" b="1" i="0" dirty="0">
                <a:solidFill>
                  <a:srgbClr val="37394B"/>
                </a:solidFill>
                <a:effectLst/>
                <a:latin typeface="canada-type-gibson"/>
              </a:rPr>
              <a:t>Voice and control</a:t>
            </a:r>
            <a:r>
              <a:rPr lang="en-GB" b="0" i="0" dirty="0">
                <a:solidFill>
                  <a:srgbClr val="37394B"/>
                </a:solidFill>
                <a:effectLst/>
                <a:latin typeface="canada-type-gibson"/>
              </a:rPr>
              <a:t> – putting the individual and their needs, at the centre of their care, and giving them a voice in, and control over reaching the outcomes that help them achieve well-being.</a:t>
            </a:r>
          </a:p>
          <a:p>
            <a:pPr algn="l"/>
            <a:r>
              <a:rPr lang="en-GB" b="1" i="0" dirty="0">
                <a:solidFill>
                  <a:srgbClr val="37394B"/>
                </a:solidFill>
                <a:effectLst/>
                <a:latin typeface="canada-type-gibson"/>
              </a:rPr>
              <a:t>Prevention and early intervention</a:t>
            </a:r>
            <a:r>
              <a:rPr lang="en-GB" b="0" i="0" dirty="0">
                <a:solidFill>
                  <a:srgbClr val="37394B"/>
                </a:solidFill>
                <a:effectLst/>
                <a:latin typeface="canada-type-gibson"/>
              </a:rPr>
              <a:t> – increasing preventative services within the community to minimise the escalation of critical need.</a:t>
            </a:r>
          </a:p>
          <a:p>
            <a:pPr algn="l"/>
            <a:r>
              <a:rPr lang="en-GB" b="1" i="0" dirty="0">
                <a:solidFill>
                  <a:srgbClr val="37394B"/>
                </a:solidFill>
                <a:effectLst/>
                <a:latin typeface="canada-type-gibson"/>
              </a:rPr>
              <a:t>Well-being</a:t>
            </a:r>
            <a:r>
              <a:rPr lang="en-GB" b="0" i="0" dirty="0">
                <a:solidFill>
                  <a:srgbClr val="37394B"/>
                </a:solidFill>
                <a:effectLst/>
                <a:latin typeface="canada-type-gibson"/>
              </a:rPr>
              <a:t> – supporting people to achieve their own well-being and measuring the success of care and support.</a:t>
            </a:r>
          </a:p>
          <a:p>
            <a:pPr algn="l"/>
            <a:r>
              <a:rPr lang="en-GB" b="1" i="0" dirty="0">
                <a:solidFill>
                  <a:srgbClr val="37394B"/>
                </a:solidFill>
                <a:effectLst/>
                <a:latin typeface="canada-type-gibson"/>
              </a:rPr>
              <a:t>Co-production</a:t>
            </a:r>
            <a:r>
              <a:rPr lang="en-GB" b="0" i="0" dirty="0">
                <a:solidFill>
                  <a:srgbClr val="37394B"/>
                </a:solidFill>
                <a:effectLst/>
                <a:latin typeface="canada-type-gibson"/>
              </a:rPr>
              <a:t> – encouraging individuals to become more involved in the design and delivery of services.</a:t>
            </a:r>
          </a:p>
          <a:p>
            <a:endParaRPr lang="en-GB" b="0" i="0" dirty="0">
              <a:solidFill>
                <a:srgbClr val="37394B"/>
              </a:solidFill>
              <a:effectLst/>
              <a:latin typeface="canada-type-gibson"/>
            </a:endParaRPr>
          </a:p>
          <a:p>
            <a:r>
              <a:rPr lang="en-GB" dirty="0"/>
              <a:t>https://www.legislation.gov.uk/anaw/2014/4/pdfs/anaw_20140004_en.pdf</a:t>
            </a:r>
          </a:p>
        </p:txBody>
      </p:sp>
      <p:sp>
        <p:nvSpPr>
          <p:cNvPr id="4" name="Slide Number Placeholder 3"/>
          <p:cNvSpPr>
            <a:spLocks noGrp="1"/>
          </p:cNvSpPr>
          <p:nvPr>
            <p:ph type="sldNum" sz="quarter" idx="5"/>
          </p:nvPr>
        </p:nvSpPr>
        <p:spPr/>
        <p:txBody>
          <a:bodyPr/>
          <a:lstStyle/>
          <a:p>
            <a:fld id="{1821AD4F-4F0F-4A71-AF65-2582CC23EF52}" type="slidenum">
              <a:rPr lang="en-GB" smtClean="0"/>
              <a:t>53</a:t>
            </a:fld>
            <a:endParaRPr lang="en-GB"/>
          </a:p>
        </p:txBody>
      </p:sp>
    </p:spTree>
    <p:extLst>
      <p:ext uri="{BB962C8B-B14F-4D97-AF65-F5344CB8AC3E}">
        <p14:creationId xmlns:p14="http://schemas.microsoft.com/office/powerpoint/2010/main" val="32151713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dirty="0"/>
              <a:t>Relevant partners include local authorities, probation services, NHS Trusts, the sectary of state,  Welsh Ministers and police. </a:t>
            </a:r>
          </a:p>
          <a:p>
            <a:pPr marL="285750" indent="-285750">
              <a:lnSpc>
                <a:spcPct val="90000"/>
              </a:lnSpc>
              <a:spcBef>
                <a:spcPts val="1000"/>
              </a:spcBef>
              <a:buFont typeface="Arial"/>
              <a:buChar char="•"/>
            </a:pPr>
            <a:r>
              <a:rPr lang="en-US" dirty="0"/>
              <a:t>Serving Police officers have a duty to report to any or suspected incident involving any adults at risk regardless of where they work or their role.  The duty is to report to the local authority of that area.  </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54</a:t>
            </a:fld>
            <a:endParaRPr lang="en-GB"/>
          </a:p>
        </p:txBody>
      </p:sp>
    </p:spTree>
    <p:extLst>
      <p:ext uri="{BB962C8B-B14F-4D97-AF65-F5344CB8AC3E}">
        <p14:creationId xmlns:p14="http://schemas.microsoft.com/office/powerpoint/2010/main" val="39380268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https://www.ons.gov.uk/peoplepopulationandcommunity/birthsdeathsandmarriages/lifeexpectancies/bulletins/nationallifetablesunitedkingdom/2016to2018</a:t>
            </a:r>
            <a:endParaRPr lang="en-GB" dirty="0"/>
          </a:p>
        </p:txBody>
      </p:sp>
      <p:sp>
        <p:nvSpPr>
          <p:cNvPr id="4" name="Slide Number Placeholder 3"/>
          <p:cNvSpPr>
            <a:spLocks noGrp="1"/>
          </p:cNvSpPr>
          <p:nvPr>
            <p:ph type="sldNum" sz="quarter" idx="5"/>
          </p:nvPr>
        </p:nvSpPr>
        <p:spPr/>
        <p:txBody>
          <a:bodyPr/>
          <a:lstStyle/>
          <a:p>
            <a:fld id="{39589E75-4883-4FF5-8951-A7722E2939F4}" type="slidenum">
              <a:rPr lang="en-GB" smtClean="0"/>
              <a:t>65</a:t>
            </a:fld>
            <a:endParaRPr lang="en-GB"/>
          </a:p>
        </p:txBody>
      </p:sp>
    </p:spTree>
    <p:extLst>
      <p:ext uri="{BB962C8B-B14F-4D97-AF65-F5344CB8AC3E}">
        <p14:creationId xmlns:p14="http://schemas.microsoft.com/office/powerpoint/2010/main" val="32368697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https://www.tandfonline.com/doi/abs/10.1300/J083v46n03_13?journalCode=wger20</a:t>
            </a:r>
          </a:p>
        </p:txBody>
      </p:sp>
      <p:sp>
        <p:nvSpPr>
          <p:cNvPr id="4" name="Slide Number Placeholder 3"/>
          <p:cNvSpPr>
            <a:spLocks noGrp="1"/>
          </p:cNvSpPr>
          <p:nvPr>
            <p:ph type="sldNum" sz="quarter" idx="5"/>
          </p:nvPr>
        </p:nvSpPr>
        <p:spPr/>
        <p:txBody>
          <a:bodyPr/>
          <a:lstStyle/>
          <a:p>
            <a:fld id="{1821AD4F-4F0F-4A71-AF65-2582CC23EF52}" type="slidenum">
              <a:rPr lang="en-GB" smtClean="0"/>
              <a:t>66</a:t>
            </a:fld>
            <a:endParaRPr lang="en-GB"/>
          </a:p>
        </p:txBody>
      </p:sp>
    </p:spTree>
    <p:extLst>
      <p:ext uri="{BB962C8B-B14F-4D97-AF65-F5344CB8AC3E}">
        <p14:creationId xmlns:p14="http://schemas.microsoft.com/office/powerpoint/2010/main" val="28362169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https://www.ageuk.org.uk/latest-press/articles/2020/04/280000-people-aged-60-to-74-experienced-domestic-abuse/</a:t>
            </a:r>
            <a:endParaRPr lang="en-US" dirty="0">
              <a:ea typeface="+mn-ea"/>
              <a:cs typeface="+mn-cs"/>
            </a:endParaRPr>
          </a:p>
          <a:p>
            <a:r>
              <a:rPr lang="en-GB" dirty="0">
                <a:hlinkClick r:id="rId3"/>
              </a:rPr>
              <a:t>https://www.ageuk.org.uk/globalassets/age-cymru/documents/information-guides-and-factsheets/fs78w.pdf</a:t>
            </a:r>
            <a:endParaRPr lang="en-GB" dirty="0">
              <a:ea typeface="Calibri"/>
              <a:cs typeface="Calibri"/>
              <a:hlinkClick r:id="rId3"/>
            </a:endParaRPr>
          </a:p>
          <a:p>
            <a:r>
              <a:rPr lang="en-GB" dirty="0"/>
              <a:t>https://statswales.gov.wales/Catalogue/Health-and-Social-Care/Social-Services/Adult-Services/Adult-Safeguarding/adultssuspectedofbeingatrisk-by-localauthority-measure</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39589E75-4883-4FF5-8951-A7722E2939F4}" type="slidenum">
              <a:rPr lang="en-GB" smtClean="0"/>
              <a:t>68</a:t>
            </a:fld>
            <a:endParaRPr lang="en-GB"/>
          </a:p>
        </p:txBody>
      </p:sp>
    </p:spTree>
    <p:extLst>
      <p:ext uri="{BB962C8B-B14F-4D97-AF65-F5344CB8AC3E}">
        <p14:creationId xmlns:p14="http://schemas.microsoft.com/office/powerpoint/2010/main" val="13074347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https://www.ageuk.org.uk/Documents/EN-GB/For-professionals/Research/Financial_Abuse_Evidence_Review-Nov_2015.pdf?dtrk=true</a:t>
            </a:r>
            <a:endParaRPr lang="en-GB" dirty="0"/>
          </a:p>
        </p:txBody>
      </p:sp>
      <p:sp>
        <p:nvSpPr>
          <p:cNvPr id="4" name="Slide Number Placeholder 3"/>
          <p:cNvSpPr>
            <a:spLocks noGrp="1"/>
          </p:cNvSpPr>
          <p:nvPr>
            <p:ph type="sldNum" sz="quarter" idx="5"/>
          </p:nvPr>
        </p:nvSpPr>
        <p:spPr/>
        <p:txBody>
          <a:bodyPr/>
          <a:lstStyle/>
          <a:p>
            <a:fld id="{39589E75-4883-4FF5-8951-A7722E2939F4}" type="slidenum">
              <a:rPr lang="en-GB" smtClean="0"/>
              <a:t>69</a:t>
            </a:fld>
            <a:endParaRPr lang="en-GB"/>
          </a:p>
        </p:txBody>
      </p:sp>
    </p:spTree>
    <p:extLst>
      <p:ext uri="{BB962C8B-B14F-4D97-AF65-F5344CB8AC3E}">
        <p14:creationId xmlns:p14="http://schemas.microsoft.com/office/powerpoint/2010/main" val="8625062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hlinkClick r:id="rId3"/>
              </a:rPr>
              <a:t>https://www.gov.uk/government/organisations/office-of-the-public-guardian/about</a:t>
            </a:r>
            <a:endParaRPr lang="en-GB" dirty="0"/>
          </a:p>
          <a:p>
            <a:r>
              <a:rPr lang="en-GB" dirty="0">
                <a:hlinkClick r:id="rId4"/>
              </a:rPr>
              <a:t>https://www.legislation.gov.uk/ukpga/2005/9/contents</a:t>
            </a:r>
            <a:endParaRPr lang="en-GB" dirty="0"/>
          </a:p>
          <a:p>
            <a:r>
              <a:rPr lang="en-GB" dirty="0">
                <a:hlinkClick r:id="rId5"/>
              </a:rPr>
              <a:t>https://www.legislation.gov.uk/ukpga/2017/27/enacted</a:t>
            </a:r>
          </a:p>
          <a:p>
            <a:endParaRPr lang="en-GB" dirty="0">
              <a:cs typeface="Calibri" panose="020F0502020204030204"/>
            </a:endParaRPr>
          </a:p>
          <a:p>
            <a:r>
              <a:rPr lang="en-GB" dirty="0"/>
              <a:t>The Office of the Public Guardian in England and Wales is a government body that, within the framework of the Mental Capacity Act 2005, polices the activities of deputies, attorneys and guardians who act to protect the financial affairs of people who lack the mental capacity for making decisions about such things</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39589E75-4883-4FF5-8951-A7722E2939F4}" type="slidenum">
              <a:rPr lang="en-GB" smtClean="0"/>
              <a:t>72</a:t>
            </a:fld>
            <a:endParaRPr lang="en-GB"/>
          </a:p>
        </p:txBody>
      </p:sp>
    </p:spTree>
    <p:extLst>
      <p:ext uri="{BB962C8B-B14F-4D97-AF65-F5344CB8AC3E}">
        <p14:creationId xmlns:p14="http://schemas.microsoft.com/office/powerpoint/2010/main" val="35706363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https://www.ucl.ac.uk/news/2017/jul/fear-crime-contagious-even-low-crime-communities</a:t>
            </a:r>
            <a:endParaRPr lang="en-US" dirty="0"/>
          </a:p>
          <a:p>
            <a:r>
              <a:rPr lang="en-US" dirty="0"/>
              <a:t>https://www.ethnicity-facts-figures.service.gov.uk/crime-justice-and-the-law/crime-and-reoffending/fear-of-crime/latest</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1821AD4F-4F0F-4A71-AF65-2582CC23EF52}" type="slidenum">
              <a:rPr lang="en-GB" smtClean="0"/>
              <a:t>76</a:t>
            </a:fld>
            <a:endParaRPr lang="en-GB"/>
          </a:p>
        </p:txBody>
      </p:sp>
    </p:spTree>
    <p:extLst>
      <p:ext uri="{BB962C8B-B14F-4D97-AF65-F5344CB8AC3E}">
        <p14:creationId xmlns:p14="http://schemas.microsoft.com/office/powerpoint/2010/main" val="247256860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79</a:t>
            </a:fld>
            <a:endParaRPr lang="en-GB"/>
          </a:p>
        </p:txBody>
      </p:sp>
    </p:spTree>
    <p:extLst>
      <p:ext uri="{BB962C8B-B14F-4D97-AF65-F5344CB8AC3E}">
        <p14:creationId xmlns:p14="http://schemas.microsoft.com/office/powerpoint/2010/main" val="31555848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567636-85B6-4AF6-A680-E36E5590A85C}" type="slidenum">
              <a:rPr lang="en-GB" smtClean="0"/>
              <a:pPr/>
              <a:t>83</a:t>
            </a:fld>
            <a:endParaRPr lang="en-GB"/>
          </a:p>
        </p:txBody>
      </p:sp>
    </p:spTree>
    <p:extLst>
      <p:ext uri="{BB962C8B-B14F-4D97-AF65-F5344CB8AC3E}">
        <p14:creationId xmlns:p14="http://schemas.microsoft.com/office/powerpoint/2010/main" val="1715230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17/09/2026</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17/09/2026</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17/09/2026</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17/09/2026</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17/09/2026</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17/09/2026</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17/09/2026</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17/09/2026</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17/09/2026</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17/09/2026</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17/09/2026</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17/09/2026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17/09/2026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17/09/2026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17/09/2026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17/09/2026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17/09/2026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7">
            <a:extLst>
              <a:ext uri="{FF2B5EF4-FFF2-40B4-BE49-F238E27FC236}">
                <a16:creationId xmlns:a16="http://schemas.microsoft.com/office/drawing/2014/main" id="{272AC697-2C8A-FED7-9D32-F6BF9FD7D532}"/>
              </a:ext>
            </a:extLst>
          </p:cNvPr>
          <p:cNvSpPr>
            <a:spLocks noChangeArrowheads="1"/>
          </p:cNvSpPr>
          <p:nvPr userDrawn="1"/>
        </p:nvSpPr>
        <p:spPr bwMode="auto">
          <a:xfrm>
            <a:off x="0" y="-171450"/>
            <a:ext cx="12192000" cy="1295400"/>
          </a:xfrm>
          <a:prstGeom prst="rect">
            <a:avLst/>
          </a:prstGeom>
          <a:solidFill>
            <a:schemeClr val="tx1"/>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1" charset="-128"/>
              </a:defRPr>
            </a:lvl1pPr>
            <a:lvl2pPr marL="742950" indent="-285750">
              <a:defRPr sz="2400">
                <a:solidFill>
                  <a:schemeClr val="tx1"/>
                </a:solidFill>
                <a:latin typeface="Arial" charset="0"/>
                <a:ea typeface="ＭＳ Ｐゴシック" pitchFamily="1" charset="-128"/>
              </a:defRPr>
            </a:lvl2pPr>
            <a:lvl3pPr marL="1143000" indent="-228600">
              <a:defRPr sz="2400">
                <a:solidFill>
                  <a:schemeClr val="tx1"/>
                </a:solidFill>
                <a:latin typeface="Arial" charset="0"/>
                <a:ea typeface="ＭＳ Ｐゴシック" pitchFamily="1" charset="-128"/>
              </a:defRPr>
            </a:lvl3pPr>
            <a:lvl4pPr marL="1600200" indent="-228600">
              <a:defRPr sz="2400">
                <a:solidFill>
                  <a:schemeClr val="tx1"/>
                </a:solidFill>
                <a:latin typeface="Arial" charset="0"/>
                <a:ea typeface="ＭＳ Ｐゴシック" pitchFamily="1" charset="-128"/>
              </a:defRPr>
            </a:lvl4pPr>
            <a:lvl5pPr marL="2057400" indent="-228600">
              <a:defRPr sz="2400">
                <a:solidFill>
                  <a:schemeClr val="tx1"/>
                </a:solidFill>
                <a:latin typeface="Arial" charset="0"/>
                <a:ea typeface="ＭＳ Ｐゴシック" pitchFamily="1"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1"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1"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1"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1" charset="-128"/>
              </a:defRPr>
            </a:lvl9pPr>
          </a:lstStyle>
          <a:p>
            <a:pPr>
              <a:defRPr/>
            </a:pPr>
            <a:endParaRPr lang="en-GB" altLang="en-US" sz="2400"/>
          </a:p>
        </p:txBody>
      </p:sp>
      <p:pic>
        <p:nvPicPr>
          <p:cNvPr id="5" name="Picture 8" descr="New Badge chosen-small">
            <a:extLst>
              <a:ext uri="{FF2B5EF4-FFF2-40B4-BE49-F238E27FC236}">
                <a16:creationId xmlns:a16="http://schemas.microsoft.com/office/drawing/2014/main" id="{840F8E6D-EE99-038E-353F-DED2E8FCCE21}"/>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203200" y="-76200"/>
            <a:ext cx="37592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6" name="Rectangle 2"/>
          <p:cNvSpPr>
            <a:spLocks noGrp="1" noChangeArrowheads="1"/>
          </p:cNvSpPr>
          <p:nvPr>
            <p:ph type="ctrTitle"/>
          </p:nvPr>
        </p:nvSpPr>
        <p:spPr>
          <a:xfrm>
            <a:off x="914400" y="2286000"/>
            <a:ext cx="10363200" cy="1143000"/>
          </a:xfrm>
        </p:spPr>
        <p:txBody>
          <a:bodyPr/>
          <a:lstStyle>
            <a:lvl1pPr algn="ctr">
              <a:defRPr>
                <a:solidFill>
                  <a:schemeClr val="folHlink"/>
                </a:solidFill>
              </a:defRPr>
            </a:lvl1pPr>
          </a:lstStyle>
          <a:p>
            <a:pPr lvl="0"/>
            <a:r>
              <a:rPr lang="en-US" noProof="0"/>
              <a:t>PR and Marketing</a:t>
            </a:r>
          </a:p>
        </p:txBody>
      </p:sp>
      <p:sp>
        <p:nvSpPr>
          <p:cNvPr id="6147" name="Rectangle 3"/>
          <p:cNvSpPr>
            <a:spLocks noGrp="1" noChangeArrowheads="1"/>
          </p:cNvSpPr>
          <p:nvPr>
            <p:ph type="subTitle" idx="1"/>
          </p:nvPr>
        </p:nvSpPr>
        <p:spPr>
          <a:xfrm>
            <a:off x="1871133" y="3789363"/>
            <a:ext cx="8534400" cy="1752600"/>
          </a:xfrm>
        </p:spPr>
        <p:txBody>
          <a:bodyPr/>
          <a:lstStyle>
            <a:lvl1pPr marL="0" indent="0" algn="ctr">
              <a:buFontTx/>
              <a:buNone/>
              <a:defRPr/>
            </a:lvl1pPr>
          </a:lstStyle>
          <a:p>
            <a:pPr lvl="0"/>
            <a:r>
              <a:rPr lang="en-US" noProof="0"/>
              <a:t>Creating the right impression…the Dyfed Powys Police way!</a:t>
            </a:r>
          </a:p>
        </p:txBody>
      </p:sp>
      <p:sp>
        <p:nvSpPr>
          <p:cNvPr id="6" name="Rectangle 4">
            <a:extLst>
              <a:ext uri="{FF2B5EF4-FFF2-40B4-BE49-F238E27FC236}">
                <a16:creationId xmlns:a16="http://schemas.microsoft.com/office/drawing/2014/main" id="{8907A604-226B-147C-31DB-2C598C162F4A}"/>
              </a:ext>
            </a:extLst>
          </p:cNvPr>
          <p:cNvSpPr>
            <a:spLocks noGrp="1" noChangeArrowheads="1"/>
          </p:cNvSpPr>
          <p:nvPr>
            <p:ph type="dt" sz="half" idx="10"/>
          </p:nvPr>
        </p:nvSpPr>
        <p:spPr/>
        <p:txBody>
          <a:bodyPr/>
          <a:lstStyle>
            <a:lvl1pPr>
              <a:defRPr/>
            </a:lvl1pPr>
          </a:lstStyle>
          <a:p>
            <a:pPr>
              <a:defRPr/>
            </a:pPr>
            <a:endParaRPr lang="en-US"/>
          </a:p>
        </p:txBody>
      </p:sp>
      <p:sp>
        <p:nvSpPr>
          <p:cNvPr id="7" name="Rectangle 5">
            <a:extLst>
              <a:ext uri="{FF2B5EF4-FFF2-40B4-BE49-F238E27FC236}">
                <a16:creationId xmlns:a16="http://schemas.microsoft.com/office/drawing/2014/main" id="{20A4601E-8A50-AD43-6D86-48F5B990CDA3}"/>
              </a:ext>
            </a:extLst>
          </p:cNvPr>
          <p:cNvSpPr>
            <a:spLocks noGrp="1" noChangeArrowheads="1"/>
          </p:cNvSpPr>
          <p:nvPr>
            <p:ph type="ftr" sz="quarter" idx="11"/>
          </p:nvPr>
        </p:nvSpPr>
        <p:spPr/>
        <p:txBody>
          <a:bodyPr/>
          <a:lstStyle>
            <a:lvl1pPr>
              <a:defRPr/>
            </a:lvl1pPr>
          </a:lstStyle>
          <a:p>
            <a:pPr>
              <a:defRPr/>
            </a:pPr>
            <a:endParaRPr lang="en-US"/>
          </a:p>
        </p:txBody>
      </p:sp>
      <p:sp>
        <p:nvSpPr>
          <p:cNvPr id="8" name="Rectangle 6">
            <a:extLst>
              <a:ext uri="{FF2B5EF4-FFF2-40B4-BE49-F238E27FC236}">
                <a16:creationId xmlns:a16="http://schemas.microsoft.com/office/drawing/2014/main" id="{1ECEAEA7-645B-49B6-0373-66ECA8C5FE1B}"/>
              </a:ext>
            </a:extLst>
          </p:cNvPr>
          <p:cNvSpPr>
            <a:spLocks noGrp="1" noChangeArrowheads="1"/>
          </p:cNvSpPr>
          <p:nvPr>
            <p:ph type="sldNum" sz="quarter" idx="12"/>
          </p:nvPr>
        </p:nvSpPr>
        <p:spPr/>
        <p:txBody>
          <a:bodyPr/>
          <a:lstStyle>
            <a:lvl1pPr>
              <a:defRPr/>
            </a:lvl1pPr>
          </a:lstStyle>
          <a:p>
            <a:fld id="{FB65379A-749A-4996-9CEE-A8F6A4BED3E3}" type="slidenum">
              <a:rPr lang="en-US" altLang="en-US"/>
              <a:pPr/>
              <a:t>‹#›</a:t>
            </a:fld>
            <a:endParaRPr lang="en-US" altLang="en-US"/>
          </a:p>
        </p:txBody>
      </p:sp>
    </p:spTree>
    <p:extLst>
      <p:ext uri="{BB962C8B-B14F-4D97-AF65-F5344CB8AC3E}">
        <p14:creationId xmlns:p14="http://schemas.microsoft.com/office/powerpoint/2010/main" val="25565670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B059064D-BF48-7980-D560-1C21069C82E0}"/>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6FF015C-C0D6-0BAE-B2BE-EBB81AE98909}"/>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101FEE90-D464-E683-9736-9093BCEAD4E8}"/>
              </a:ext>
            </a:extLst>
          </p:cNvPr>
          <p:cNvSpPr>
            <a:spLocks noGrp="1" noChangeArrowheads="1"/>
          </p:cNvSpPr>
          <p:nvPr>
            <p:ph type="sldNum" sz="quarter" idx="12"/>
          </p:nvPr>
        </p:nvSpPr>
        <p:spPr>
          <a:ln/>
        </p:spPr>
        <p:txBody>
          <a:bodyPr/>
          <a:lstStyle>
            <a:lvl1pPr>
              <a:defRPr/>
            </a:lvl1pPr>
          </a:lstStyle>
          <a:p>
            <a:fld id="{73BBE638-BDEF-47C6-955C-D45AC16A5512}" type="slidenum">
              <a:rPr lang="en-US" altLang="en-US"/>
              <a:pPr/>
              <a:t>‹#›</a:t>
            </a:fld>
            <a:endParaRPr lang="en-US" altLang="en-US"/>
          </a:p>
        </p:txBody>
      </p:sp>
    </p:spTree>
    <p:extLst>
      <p:ext uri="{BB962C8B-B14F-4D97-AF65-F5344CB8AC3E}">
        <p14:creationId xmlns:p14="http://schemas.microsoft.com/office/powerpoint/2010/main" val="11893015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FB88A307-9B52-D17E-A886-94675F42A3DA}"/>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CE4F12B-A0EC-2F60-402D-552209935C1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83A29405-87FD-2453-A927-3B2EAAA0D57B}"/>
              </a:ext>
            </a:extLst>
          </p:cNvPr>
          <p:cNvSpPr>
            <a:spLocks noGrp="1" noChangeArrowheads="1"/>
          </p:cNvSpPr>
          <p:nvPr>
            <p:ph type="sldNum" sz="quarter" idx="12"/>
          </p:nvPr>
        </p:nvSpPr>
        <p:spPr>
          <a:ln/>
        </p:spPr>
        <p:txBody>
          <a:bodyPr/>
          <a:lstStyle>
            <a:lvl1pPr>
              <a:defRPr/>
            </a:lvl1pPr>
          </a:lstStyle>
          <a:p>
            <a:fld id="{EA9A4EEF-8ACD-4F7D-AF61-835E7D2A8A45}" type="slidenum">
              <a:rPr lang="en-US" altLang="en-US"/>
              <a:pPr/>
              <a:t>‹#›</a:t>
            </a:fld>
            <a:endParaRPr lang="en-US" altLang="en-US"/>
          </a:p>
        </p:txBody>
      </p:sp>
    </p:spTree>
    <p:extLst>
      <p:ext uri="{BB962C8B-B14F-4D97-AF65-F5344CB8AC3E}">
        <p14:creationId xmlns:p14="http://schemas.microsoft.com/office/powerpoint/2010/main" val="18175310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44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981200"/>
            <a:ext cx="508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91FCBCCB-8591-32B7-4B50-769E90FD8B65}"/>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C6922029-917E-4D57-E70A-8FAD6620DBED}"/>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463196CF-6902-1324-7E9B-2F6319765D81}"/>
              </a:ext>
            </a:extLst>
          </p:cNvPr>
          <p:cNvSpPr>
            <a:spLocks noGrp="1" noChangeArrowheads="1"/>
          </p:cNvSpPr>
          <p:nvPr>
            <p:ph type="sldNum" sz="quarter" idx="12"/>
          </p:nvPr>
        </p:nvSpPr>
        <p:spPr>
          <a:ln/>
        </p:spPr>
        <p:txBody>
          <a:bodyPr/>
          <a:lstStyle>
            <a:lvl1pPr>
              <a:defRPr/>
            </a:lvl1pPr>
          </a:lstStyle>
          <a:p>
            <a:fld id="{B54BFACC-0742-4D74-A7D6-5C70E0ABD0E0}" type="slidenum">
              <a:rPr lang="en-US" altLang="en-US"/>
              <a:pPr/>
              <a:t>‹#›</a:t>
            </a:fld>
            <a:endParaRPr lang="en-US" altLang="en-US"/>
          </a:p>
        </p:txBody>
      </p:sp>
    </p:spTree>
    <p:extLst>
      <p:ext uri="{BB962C8B-B14F-4D97-AF65-F5344CB8AC3E}">
        <p14:creationId xmlns:p14="http://schemas.microsoft.com/office/powerpoint/2010/main" val="588848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A9838B92-DD01-D45E-3BB4-57A15323FC24}"/>
              </a:ext>
            </a:extLst>
          </p:cNvPr>
          <p:cNvSpPr>
            <a:spLocks noGrp="1" noChangeArrowheads="1"/>
          </p:cNvSpPr>
          <p:nvPr>
            <p:ph type="dt" sz="half" idx="10"/>
          </p:nvPr>
        </p:nvSpPr>
        <p:spPr>
          <a:ln/>
        </p:spPr>
        <p:txBody>
          <a:bodyPr/>
          <a:lstStyle>
            <a:lvl1pPr>
              <a:defRPr/>
            </a:lvl1pPr>
          </a:lstStyle>
          <a:p>
            <a:pPr>
              <a:defRPr/>
            </a:pPr>
            <a:endParaRPr lang="en-US"/>
          </a:p>
        </p:txBody>
      </p:sp>
      <p:sp>
        <p:nvSpPr>
          <p:cNvPr id="8" name="Rectangle 5">
            <a:extLst>
              <a:ext uri="{FF2B5EF4-FFF2-40B4-BE49-F238E27FC236}">
                <a16:creationId xmlns:a16="http://schemas.microsoft.com/office/drawing/2014/main" id="{91CE2027-D3CC-ABAA-0AE2-254BD07A731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9" name="Rectangle 6">
            <a:extLst>
              <a:ext uri="{FF2B5EF4-FFF2-40B4-BE49-F238E27FC236}">
                <a16:creationId xmlns:a16="http://schemas.microsoft.com/office/drawing/2014/main" id="{C424FA5D-B7C3-4997-A7E8-D0105BA7029B}"/>
              </a:ext>
            </a:extLst>
          </p:cNvPr>
          <p:cNvSpPr>
            <a:spLocks noGrp="1" noChangeArrowheads="1"/>
          </p:cNvSpPr>
          <p:nvPr>
            <p:ph type="sldNum" sz="quarter" idx="12"/>
          </p:nvPr>
        </p:nvSpPr>
        <p:spPr>
          <a:ln/>
        </p:spPr>
        <p:txBody>
          <a:bodyPr/>
          <a:lstStyle>
            <a:lvl1pPr>
              <a:defRPr/>
            </a:lvl1pPr>
          </a:lstStyle>
          <a:p>
            <a:fld id="{5E161342-9CF4-4F73-9CC8-11FEF64FD781}" type="slidenum">
              <a:rPr lang="en-US" altLang="en-US"/>
              <a:pPr/>
              <a:t>‹#›</a:t>
            </a:fld>
            <a:endParaRPr lang="en-US" altLang="en-US"/>
          </a:p>
        </p:txBody>
      </p:sp>
    </p:spTree>
    <p:extLst>
      <p:ext uri="{BB962C8B-B14F-4D97-AF65-F5344CB8AC3E}">
        <p14:creationId xmlns:p14="http://schemas.microsoft.com/office/powerpoint/2010/main" val="13814058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23A3523D-B1BC-B9DA-7726-61E1433E5A01}"/>
              </a:ext>
            </a:extLst>
          </p:cNvPr>
          <p:cNvSpPr>
            <a:spLocks noGrp="1" noChangeArrowheads="1"/>
          </p:cNvSpPr>
          <p:nvPr>
            <p:ph type="dt" sz="half" idx="10"/>
          </p:nvPr>
        </p:nvSpPr>
        <p:spPr>
          <a:ln/>
        </p:spPr>
        <p:txBody>
          <a:bodyPr/>
          <a:lstStyle>
            <a:lvl1pPr>
              <a:defRPr/>
            </a:lvl1pPr>
          </a:lstStyle>
          <a:p>
            <a:pPr>
              <a:defRPr/>
            </a:pPr>
            <a:endParaRPr lang="en-US"/>
          </a:p>
        </p:txBody>
      </p:sp>
      <p:sp>
        <p:nvSpPr>
          <p:cNvPr id="4" name="Rectangle 5">
            <a:extLst>
              <a:ext uri="{FF2B5EF4-FFF2-40B4-BE49-F238E27FC236}">
                <a16:creationId xmlns:a16="http://schemas.microsoft.com/office/drawing/2014/main" id="{0C35EF5F-17F7-47DF-EE75-76E390E46BDA}"/>
              </a:ext>
            </a:extLst>
          </p:cNvPr>
          <p:cNvSpPr>
            <a:spLocks noGrp="1" noChangeArrowheads="1"/>
          </p:cNvSpPr>
          <p:nvPr>
            <p:ph type="ftr" sz="quarter" idx="11"/>
          </p:nvPr>
        </p:nvSpPr>
        <p:spPr>
          <a:ln/>
        </p:spPr>
        <p:txBody>
          <a:bodyPr/>
          <a:lstStyle>
            <a:lvl1pPr>
              <a:defRPr/>
            </a:lvl1pPr>
          </a:lstStyle>
          <a:p>
            <a:pPr>
              <a:defRPr/>
            </a:pPr>
            <a:endParaRPr lang="en-US"/>
          </a:p>
        </p:txBody>
      </p:sp>
      <p:sp>
        <p:nvSpPr>
          <p:cNvPr id="5" name="Rectangle 6">
            <a:extLst>
              <a:ext uri="{FF2B5EF4-FFF2-40B4-BE49-F238E27FC236}">
                <a16:creationId xmlns:a16="http://schemas.microsoft.com/office/drawing/2014/main" id="{E9BEF3B4-7736-BC6A-6188-893B4AD74E4A}"/>
              </a:ext>
            </a:extLst>
          </p:cNvPr>
          <p:cNvSpPr>
            <a:spLocks noGrp="1" noChangeArrowheads="1"/>
          </p:cNvSpPr>
          <p:nvPr>
            <p:ph type="sldNum" sz="quarter" idx="12"/>
          </p:nvPr>
        </p:nvSpPr>
        <p:spPr>
          <a:ln/>
        </p:spPr>
        <p:txBody>
          <a:bodyPr/>
          <a:lstStyle>
            <a:lvl1pPr>
              <a:defRPr/>
            </a:lvl1pPr>
          </a:lstStyle>
          <a:p>
            <a:fld id="{A1FA0CB7-2CFF-4E66-B452-9197A35EB404}" type="slidenum">
              <a:rPr lang="en-US" altLang="en-US"/>
              <a:pPr/>
              <a:t>‹#›</a:t>
            </a:fld>
            <a:endParaRPr lang="en-US" altLang="en-US"/>
          </a:p>
        </p:txBody>
      </p:sp>
    </p:spTree>
    <p:extLst>
      <p:ext uri="{BB962C8B-B14F-4D97-AF65-F5344CB8AC3E}">
        <p14:creationId xmlns:p14="http://schemas.microsoft.com/office/powerpoint/2010/main" val="41919597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927E8229-FE5D-733A-C8B6-3B562B3F057F}"/>
              </a:ext>
            </a:extLst>
          </p:cNvPr>
          <p:cNvSpPr>
            <a:spLocks noGrp="1" noChangeArrowheads="1"/>
          </p:cNvSpPr>
          <p:nvPr>
            <p:ph type="dt" sz="half" idx="10"/>
          </p:nvPr>
        </p:nvSpPr>
        <p:spPr>
          <a:ln/>
        </p:spPr>
        <p:txBody>
          <a:bodyPr/>
          <a:lstStyle>
            <a:lvl1pPr>
              <a:defRPr/>
            </a:lvl1pPr>
          </a:lstStyle>
          <a:p>
            <a:pPr>
              <a:defRPr/>
            </a:pPr>
            <a:endParaRPr lang="en-US"/>
          </a:p>
        </p:txBody>
      </p:sp>
      <p:sp>
        <p:nvSpPr>
          <p:cNvPr id="3" name="Rectangle 5">
            <a:extLst>
              <a:ext uri="{FF2B5EF4-FFF2-40B4-BE49-F238E27FC236}">
                <a16:creationId xmlns:a16="http://schemas.microsoft.com/office/drawing/2014/main" id="{DC6C92C0-425B-74EF-EEBB-18C8D0A3FBD5}"/>
              </a:ext>
            </a:extLst>
          </p:cNvPr>
          <p:cNvSpPr>
            <a:spLocks noGrp="1" noChangeArrowheads="1"/>
          </p:cNvSpPr>
          <p:nvPr>
            <p:ph type="ftr" sz="quarter" idx="11"/>
          </p:nvPr>
        </p:nvSpPr>
        <p:spPr>
          <a:ln/>
        </p:spPr>
        <p:txBody>
          <a:bodyPr/>
          <a:lstStyle>
            <a:lvl1pPr>
              <a:defRPr/>
            </a:lvl1pPr>
          </a:lstStyle>
          <a:p>
            <a:pPr>
              <a:defRPr/>
            </a:pPr>
            <a:endParaRPr lang="en-US"/>
          </a:p>
        </p:txBody>
      </p:sp>
      <p:sp>
        <p:nvSpPr>
          <p:cNvPr id="4" name="Rectangle 6">
            <a:extLst>
              <a:ext uri="{FF2B5EF4-FFF2-40B4-BE49-F238E27FC236}">
                <a16:creationId xmlns:a16="http://schemas.microsoft.com/office/drawing/2014/main" id="{E57D30E4-75F1-5ACD-ACAC-5DF0BF796C2C}"/>
              </a:ext>
            </a:extLst>
          </p:cNvPr>
          <p:cNvSpPr>
            <a:spLocks noGrp="1" noChangeArrowheads="1"/>
          </p:cNvSpPr>
          <p:nvPr>
            <p:ph type="sldNum" sz="quarter" idx="12"/>
          </p:nvPr>
        </p:nvSpPr>
        <p:spPr>
          <a:ln/>
        </p:spPr>
        <p:txBody>
          <a:bodyPr/>
          <a:lstStyle>
            <a:lvl1pPr>
              <a:defRPr/>
            </a:lvl1pPr>
          </a:lstStyle>
          <a:p>
            <a:fld id="{77AC0866-B468-434C-93B4-4D19E3E9D4F5}" type="slidenum">
              <a:rPr lang="en-US" altLang="en-US"/>
              <a:pPr/>
              <a:t>‹#›</a:t>
            </a:fld>
            <a:endParaRPr lang="en-US" altLang="en-US"/>
          </a:p>
        </p:txBody>
      </p:sp>
    </p:spTree>
    <p:extLst>
      <p:ext uri="{BB962C8B-B14F-4D97-AF65-F5344CB8AC3E}">
        <p14:creationId xmlns:p14="http://schemas.microsoft.com/office/powerpoint/2010/main" val="28492146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261EE470-1FCB-6BF7-5502-DE642A21D7E1}"/>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36382452-BCE8-38F4-95DE-74E4CD38EFB8}"/>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17D24159-CB47-6E2C-9ADB-A594988943A0}"/>
              </a:ext>
            </a:extLst>
          </p:cNvPr>
          <p:cNvSpPr>
            <a:spLocks noGrp="1" noChangeArrowheads="1"/>
          </p:cNvSpPr>
          <p:nvPr>
            <p:ph type="sldNum" sz="quarter" idx="12"/>
          </p:nvPr>
        </p:nvSpPr>
        <p:spPr>
          <a:ln/>
        </p:spPr>
        <p:txBody>
          <a:bodyPr/>
          <a:lstStyle>
            <a:lvl1pPr>
              <a:defRPr/>
            </a:lvl1pPr>
          </a:lstStyle>
          <a:p>
            <a:fld id="{A24B076C-87C6-46F0-86F8-91815F6CB582}" type="slidenum">
              <a:rPr lang="en-US" altLang="en-US"/>
              <a:pPr/>
              <a:t>‹#›</a:t>
            </a:fld>
            <a:endParaRPr lang="en-US" altLang="en-US"/>
          </a:p>
        </p:txBody>
      </p:sp>
    </p:spTree>
    <p:extLst>
      <p:ext uri="{BB962C8B-B14F-4D97-AF65-F5344CB8AC3E}">
        <p14:creationId xmlns:p14="http://schemas.microsoft.com/office/powerpoint/2010/main" val="269317452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3D74653A-3D3D-48B7-1AC8-FA1374157C4B}"/>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5">
            <a:extLst>
              <a:ext uri="{FF2B5EF4-FFF2-40B4-BE49-F238E27FC236}">
                <a16:creationId xmlns:a16="http://schemas.microsoft.com/office/drawing/2014/main" id="{275D7B5C-93D9-A5F1-88E6-B60335D1178E}"/>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6">
            <a:extLst>
              <a:ext uri="{FF2B5EF4-FFF2-40B4-BE49-F238E27FC236}">
                <a16:creationId xmlns:a16="http://schemas.microsoft.com/office/drawing/2014/main" id="{CC68BD7D-0E7A-B312-3EF9-68DB79BC6081}"/>
              </a:ext>
            </a:extLst>
          </p:cNvPr>
          <p:cNvSpPr>
            <a:spLocks noGrp="1" noChangeArrowheads="1"/>
          </p:cNvSpPr>
          <p:nvPr>
            <p:ph type="sldNum" sz="quarter" idx="12"/>
          </p:nvPr>
        </p:nvSpPr>
        <p:spPr>
          <a:ln/>
        </p:spPr>
        <p:txBody>
          <a:bodyPr/>
          <a:lstStyle>
            <a:lvl1pPr>
              <a:defRPr/>
            </a:lvl1pPr>
          </a:lstStyle>
          <a:p>
            <a:fld id="{BE9D235E-30B1-4840-8D63-374BFBA919C7}" type="slidenum">
              <a:rPr lang="en-US" altLang="en-US"/>
              <a:pPr/>
              <a:t>‹#›</a:t>
            </a:fld>
            <a:endParaRPr lang="en-US" altLang="en-US"/>
          </a:p>
        </p:txBody>
      </p:sp>
    </p:spTree>
    <p:extLst>
      <p:ext uri="{BB962C8B-B14F-4D97-AF65-F5344CB8AC3E}">
        <p14:creationId xmlns:p14="http://schemas.microsoft.com/office/powerpoint/2010/main" val="3066586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70A8D231-0322-39DA-446F-EA9B67692BD8}"/>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F7D3822D-7303-9D4D-361A-D2F7B4E31E0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04111191-CF35-181F-9ADF-7D849E8DE6C5}"/>
              </a:ext>
            </a:extLst>
          </p:cNvPr>
          <p:cNvSpPr>
            <a:spLocks noGrp="1" noChangeArrowheads="1"/>
          </p:cNvSpPr>
          <p:nvPr>
            <p:ph type="sldNum" sz="quarter" idx="12"/>
          </p:nvPr>
        </p:nvSpPr>
        <p:spPr>
          <a:ln/>
        </p:spPr>
        <p:txBody>
          <a:bodyPr/>
          <a:lstStyle>
            <a:lvl1pPr>
              <a:defRPr/>
            </a:lvl1pPr>
          </a:lstStyle>
          <a:p>
            <a:fld id="{81366BF7-61EF-49F3-83E5-037459F5CC0F}" type="slidenum">
              <a:rPr lang="en-US" altLang="en-US"/>
              <a:pPr/>
              <a:t>‹#›</a:t>
            </a:fld>
            <a:endParaRPr lang="en-US" altLang="en-US"/>
          </a:p>
        </p:txBody>
      </p:sp>
    </p:spTree>
    <p:extLst>
      <p:ext uri="{BB962C8B-B14F-4D97-AF65-F5344CB8AC3E}">
        <p14:creationId xmlns:p14="http://schemas.microsoft.com/office/powerpoint/2010/main" val="7321042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2851" y="0"/>
            <a:ext cx="2637367" cy="60960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4400" y="0"/>
            <a:ext cx="7715251" cy="6096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A8473802-B6F0-C4CA-AF51-7F8E07C0CA13}"/>
              </a:ext>
            </a:extLst>
          </p:cNvPr>
          <p:cNvSpPr>
            <a:spLocks noGrp="1" noChangeArrowheads="1"/>
          </p:cNvSpPr>
          <p:nvPr>
            <p:ph type="dt" sz="half" idx="10"/>
          </p:nvPr>
        </p:nvSpPr>
        <p:spPr>
          <a:ln/>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7E814E4F-02B1-1A5D-3B49-6114082890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5231CB6B-6ECA-E92E-AEE6-FAAACEDA4B14}"/>
              </a:ext>
            </a:extLst>
          </p:cNvPr>
          <p:cNvSpPr>
            <a:spLocks noGrp="1" noChangeArrowheads="1"/>
          </p:cNvSpPr>
          <p:nvPr>
            <p:ph type="sldNum" sz="quarter" idx="12"/>
          </p:nvPr>
        </p:nvSpPr>
        <p:spPr>
          <a:ln/>
        </p:spPr>
        <p:txBody>
          <a:bodyPr/>
          <a:lstStyle>
            <a:lvl1pPr>
              <a:defRPr/>
            </a:lvl1pPr>
          </a:lstStyle>
          <a:p>
            <a:fld id="{FD22D46F-D633-4689-8AA1-4ED728812DA6}" type="slidenum">
              <a:rPr lang="en-US" altLang="en-US"/>
              <a:pPr/>
              <a:t>‹#›</a:t>
            </a:fld>
            <a:endParaRPr lang="en-US" altLang="en-US"/>
          </a:p>
        </p:txBody>
      </p:sp>
    </p:spTree>
    <p:extLst>
      <p:ext uri="{BB962C8B-B14F-4D97-AF65-F5344CB8AC3E}">
        <p14:creationId xmlns:p14="http://schemas.microsoft.com/office/powerpoint/2010/main" val="319147612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594784" y="1268413"/>
            <a:ext cx="10972800" cy="6477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609600" y="1916114"/>
            <a:ext cx="5384800" cy="4033837"/>
          </a:xfrm>
        </p:spPr>
        <p:txBody>
          <a:bodyPr/>
          <a:lstStyle/>
          <a:p>
            <a:pPr lvl="0"/>
            <a:endParaRPr lang="en-GB" noProof="0"/>
          </a:p>
        </p:txBody>
      </p:sp>
      <p:sp>
        <p:nvSpPr>
          <p:cNvPr id="4" name="Text Placeholder 3"/>
          <p:cNvSpPr>
            <a:spLocks noGrp="1"/>
          </p:cNvSpPr>
          <p:nvPr>
            <p:ph type="body" sz="half" idx="2"/>
          </p:nvPr>
        </p:nvSpPr>
        <p:spPr>
          <a:xfrm>
            <a:off x="6197600" y="1916114"/>
            <a:ext cx="5384800" cy="4033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Footer Placeholder 4">
            <a:extLst>
              <a:ext uri="{FF2B5EF4-FFF2-40B4-BE49-F238E27FC236}">
                <a16:creationId xmlns:a16="http://schemas.microsoft.com/office/drawing/2014/main" id="{E7A12605-9CB7-8B58-9BA1-C605AD4BC594}"/>
              </a:ext>
            </a:extLst>
          </p:cNvPr>
          <p:cNvSpPr>
            <a:spLocks noGrp="1"/>
          </p:cNvSpPr>
          <p:nvPr>
            <p:ph type="ftr" sz="quarter" idx="10"/>
          </p:nvPr>
        </p:nvSpPr>
        <p:spPr>
          <a:xfrm>
            <a:off x="9144000" y="6453189"/>
            <a:ext cx="3048000" cy="244475"/>
          </a:xfrm>
        </p:spPr>
        <p:txBody>
          <a:bodyPr/>
          <a:lstStyle>
            <a:lvl1pPr>
              <a:defRPr/>
            </a:lvl1pPr>
          </a:lstStyle>
          <a:p>
            <a:pPr>
              <a:defRPr/>
            </a:pPr>
            <a:r>
              <a:rPr lang="en-US"/>
              <a:t>Version 2.1 January 2010</a:t>
            </a:r>
            <a:endParaRPr lang="en-GB"/>
          </a:p>
        </p:txBody>
      </p:sp>
    </p:spTree>
    <p:extLst>
      <p:ext uri="{BB962C8B-B14F-4D97-AF65-F5344CB8AC3E}">
        <p14:creationId xmlns:p14="http://schemas.microsoft.com/office/powerpoint/2010/main" val="4181362931"/>
      </p:ext>
    </p:extLst>
  </p:cSld>
  <p:clrMapOvr>
    <a:masterClrMapping/>
  </p:clrMapOvr>
  <p:transition spd="med">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594784" y="1268413"/>
            <a:ext cx="10972800" cy="6477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916114"/>
            <a:ext cx="5384800" cy="40338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16114"/>
            <a:ext cx="5384800" cy="4033837"/>
          </a:xfrm>
        </p:spPr>
        <p:txBody>
          <a:bodyPr/>
          <a:lstStyle/>
          <a:p>
            <a:pPr lvl="0"/>
            <a:endParaRPr lang="en-GB" noProof="0"/>
          </a:p>
        </p:txBody>
      </p:sp>
      <p:sp>
        <p:nvSpPr>
          <p:cNvPr id="5" name="Footer Placeholder 4">
            <a:extLst>
              <a:ext uri="{FF2B5EF4-FFF2-40B4-BE49-F238E27FC236}">
                <a16:creationId xmlns:a16="http://schemas.microsoft.com/office/drawing/2014/main" id="{A9C55E78-14E3-1004-96DD-AB6E6F4C3199}"/>
              </a:ext>
            </a:extLst>
          </p:cNvPr>
          <p:cNvSpPr>
            <a:spLocks noGrp="1"/>
          </p:cNvSpPr>
          <p:nvPr>
            <p:ph type="ftr" sz="quarter" idx="10"/>
          </p:nvPr>
        </p:nvSpPr>
        <p:spPr>
          <a:xfrm>
            <a:off x="9144000" y="6453189"/>
            <a:ext cx="3048000" cy="244475"/>
          </a:xfrm>
        </p:spPr>
        <p:txBody>
          <a:bodyPr/>
          <a:lstStyle>
            <a:lvl1pPr>
              <a:defRPr/>
            </a:lvl1pPr>
          </a:lstStyle>
          <a:p>
            <a:pPr>
              <a:defRPr/>
            </a:pPr>
            <a:r>
              <a:rPr lang="en-US"/>
              <a:t>Version 2.1 January 2010</a:t>
            </a:r>
            <a:endParaRPr lang="en-GB"/>
          </a:p>
        </p:txBody>
      </p:sp>
    </p:spTree>
    <p:extLst>
      <p:ext uri="{BB962C8B-B14F-4D97-AF65-F5344CB8AC3E}">
        <p14:creationId xmlns:p14="http://schemas.microsoft.com/office/powerpoint/2010/main" val="3823302940"/>
      </p:ext>
    </p:extLst>
  </p:cSld>
  <p:clrMapOvr>
    <a:masterClrMapping/>
  </p:clrMapOvr>
  <p:transition spd="med">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761633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423243970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F0523-C706-476A-B48F-9DCD64BEAC66}" type="datetimeFigureOut">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6957948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DF0523-C706-476A-B48F-9DCD64BEAC66}" type="datetimeFigureOut">
              <a:rPr lang="en-GB" smtClean="0"/>
              <a:t>17/09/2026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666865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DF0523-C706-476A-B48F-9DCD64BEAC66}" type="datetimeFigureOut">
              <a:rPr lang="en-GB" smtClean="0"/>
              <a:t>17/09/2026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72200459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DF0523-C706-476A-B48F-9DCD64BEAC66}" type="datetimeFigureOut">
              <a:rPr lang="en-GB" smtClean="0"/>
              <a:t>17/09/2026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84702253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DF0523-C706-476A-B48F-9DCD64BEAC66}" type="datetimeFigureOut">
              <a:rPr lang="en-GB" smtClean="0"/>
              <a:t>17/09/2026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2725136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17/09/2026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0236021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17/09/2026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326077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4895133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43159857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17/09/2026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64011707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56890678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DE6FC5-2DB5-4598-8471-BE4F5067D41E}" type="datetimeFigureOut">
              <a:rPr lang="en-GB" smtClean="0"/>
              <a:pPr/>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9096456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DE6FC5-2DB5-4598-8471-BE4F5067D41E}" type="datetimeFigureOut">
              <a:rPr lang="en-GB" smtClean="0"/>
              <a:pPr/>
              <a:t>17/09/2026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4306978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DE6FC5-2DB5-4598-8471-BE4F5067D41E}" type="datetimeFigureOut">
              <a:rPr lang="en-GB" smtClean="0"/>
              <a:pPr/>
              <a:t>17/09/2026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228379715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DE6FC5-2DB5-4598-8471-BE4F5067D41E}" type="datetimeFigureOut">
              <a:rPr lang="en-GB" smtClean="0"/>
              <a:pPr/>
              <a:t>17/09/2026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58099256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E6FC5-2DB5-4598-8471-BE4F5067D41E}" type="datetimeFigureOut">
              <a:rPr lang="en-GB" smtClean="0"/>
              <a:pPr/>
              <a:t>17/09/2026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84962392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17/09/2026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33765970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DE6FC5-2DB5-4598-8471-BE4F5067D41E}" type="datetimeFigureOut">
              <a:rPr lang="en-GB" smtClean="0"/>
              <a:pPr/>
              <a:t>17/09/2026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118193776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4778431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DE6FC5-2DB5-4598-8471-BE4F5067D41E}" type="datetimeFigureOut">
              <a:rPr lang="en-GB" smtClean="0"/>
              <a:pPr/>
              <a:t>17/09/2026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1E3D0B-6B24-4BED-A733-6E2B43C42E41}" type="slidenum">
              <a:rPr lang="en-GB" smtClean="0"/>
              <a:pPr/>
              <a:t>‹#›</a:t>
            </a:fld>
            <a:endParaRPr lang="en-GB"/>
          </a:p>
        </p:txBody>
      </p:sp>
    </p:spTree>
    <p:extLst>
      <p:ext uri="{BB962C8B-B14F-4D97-AF65-F5344CB8AC3E}">
        <p14:creationId xmlns:p14="http://schemas.microsoft.com/office/powerpoint/2010/main" val="3158407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image" Target="../media/image1.jpeg"/><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3.jp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theme" Target="../theme/theme6.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17/09/2026</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17/09/2026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6" name="Rectangle 7">
            <a:extLst>
              <a:ext uri="{FF2B5EF4-FFF2-40B4-BE49-F238E27FC236}">
                <a16:creationId xmlns:a16="http://schemas.microsoft.com/office/drawing/2014/main" id="{46A2481D-BBA9-417C-A8D5-C93083A4F356}"/>
              </a:ext>
            </a:extLst>
          </p:cNvPr>
          <p:cNvSpPr>
            <a:spLocks noChangeArrowheads="1"/>
          </p:cNvSpPr>
          <p:nvPr userDrawn="1"/>
        </p:nvSpPr>
        <p:spPr bwMode="auto">
          <a:xfrm>
            <a:off x="0" y="0"/>
            <a:ext cx="12192000" cy="1123950"/>
          </a:xfrm>
          <a:prstGeom prst="rect">
            <a:avLst/>
          </a:prstGeom>
          <a:solidFill>
            <a:schemeClr val="tx1"/>
          </a:solidFill>
          <a:ln w="9525">
            <a:solidFill>
              <a:schemeClr val="tx1"/>
            </a:solidFill>
            <a:miter lim="800000"/>
            <a:headEnd/>
            <a:tailEnd/>
          </a:ln>
        </p:spPr>
        <p:txBody>
          <a:bodyPr wrap="none" anchor="ctr"/>
          <a:lstStyle>
            <a:lvl1pPr>
              <a:defRPr sz="2400">
                <a:solidFill>
                  <a:schemeClr val="tx1"/>
                </a:solidFill>
                <a:latin typeface="Arial" charset="0"/>
                <a:ea typeface="ＭＳ Ｐゴシック" pitchFamily="1" charset="-128"/>
              </a:defRPr>
            </a:lvl1pPr>
            <a:lvl2pPr marL="742950" indent="-285750">
              <a:defRPr sz="2400">
                <a:solidFill>
                  <a:schemeClr val="tx1"/>
                </a:solidFill>
                <a:latin typeface="Arial" charset="0"/>
                <a:ea typeface="ＭＳ Ｐゴシック" pitchFamily="1" charset="-128"/>
              </a:defRPr>
            </a:lvl2pPr>
            <a:lvl3pPr marL="1143000" indent="-228600">
              <a:defRPr sz="2400">
                <a:solidFill>
                  <a:schemeClr val="tx1"/>
                </a:solidFill>
                <a:latin typeface="Arial" charset="0"/>
                <a:ea typeface="ＭＳ Ｐゴシック" pitchFamily="1" charset="-128"/>
              </a:defRPr>
            </a:lvl3pPr>
            <a:lvl4pPr marL="1600200" indent="-228600">
              <a:defRPr sz="2400">
                <a:solidFill>
                  <a:schemeClr val="tx1"/>
                </a:solidFill>
                <a:latin typeface="Arial" charset="0"/>
                <a:ea typeface="ＭＳ Ｐゴシック" pitchFamily="1" charset="-128"/>
              </a:defRPr>
            </a:lvl4pPr>
            <a:lvl5pPr marL="2057400" indent="-228600">
              <a:defRPr sz="2400">
                <a:solidFill>
                  <a:schemeClr val="tx1"/>
                </a:solidFill>
                <a:latin typeface="Arial" charset="0"/>
                <a:ea typeface="ＭＳ Ｐゴシック" pitchFamily="1"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1"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1"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1"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1" charset="-128"/>
              </a:defRPr>
            </a:lvl9pPr>
          </a:lstStyle>
          <a:p>
            <a:pPr algn="ctr">
              <a:defRPr/>
            </a:pPr>
            <a:endParaRPr lang="en-GB" altLang="en-US" sz="3200" b="1">
              <a:solidFill>
                <a:schemeClr val="bg2"/>
              </a:solidFill>
              <a:latin typeface="Arial Black" pitchFamily="34" charset="0"/>
            </a:endParaRPr>
          </a:p>
        </p:txBody>
      </p:sp>
      <p:sp>
        <p:nvSpPr>
          <p:cNvPr id="1027" name="Rectangle 2">
            <a:extLst>
              <a:ext uri="{FF2B5EF4-FFF2-40B4-BE49-F238E27FC236}">
                <a16:creationId xmlns:a16="http://schemas.microsoft.com/office/drawing/2014/main" id="{BF53C71F-2D72-9EBF-210D-89854084DDC4}"/>
              </a:ext>
            </a:extLst>
          </p:cNvPr>
          <p:cNvSpPr>
            <a:spLocks noGrp="1" noChangeArrowheads="1"/>
          </p:cNvSpPr>
          <p:nvPr>
            <p:ph type="title"/>
          </p:nvPr>
        </p:nvSpPr>
        <p:spPr bwMode="auto">
          <a:xfrm>
            <a:off x="4751918" y="0"/>
            <a:ext cx="67183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endParaRPr lang="en-GB" altLang="en-US"/>
          </a:p>
        </p:txBody>
      </p:sp>
      <p:sp>
        <p:nvSpPr>
          <p:cNvPr id="1028" name="Rectangle 3">
            <a:extLst>
              <a:ext uri="{FF2B5EF4-FFF2-40B4-BE49-F238E27FC236}">
                <a16:creationId xmlns:a16="http://schemas.microsoft.com/office/drawing/2014/main" id="{3808A2F4-FAFB-256A-1B8A-2223CC0B2E65}"/>
              </a:ext>
            </a:extLst>
          </p:cNvPr>
          <p:cNvSpPr>
            <a:spLocks noGrp="1" noChangeArrowheads="1"/>
          </p:cNvSpPr>
          <p:nvPr>
            <p:ph type="body" idx="1"/>
          </p:nvPr>
        </p:nvSpPr>
        <p:spPr bwMode="auto">
          <a:xfrm>
            <a:off x="914400" y="1981200"/>
            <a:ext cx="10363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124" name="Rectangle 4">
            <a:extLst>
              <a:ext uri="{FF2B5EF4-FFF2-40B4-BE49-F238E27FC236}">
                <a16:creationId xmlns:a16="http://schemas.microsoft.com/office/drawing/2014/main" id="{469ED588-4C87-4BA6-96A5-1E427905C1F7}"/>
              </a:ext>
            </a:extLst>
          </p:cNvPr>
          <p:cNvSpPr>
            <a:spLocks noGrp="1" noChangeArrowheads="1"/>
          </p:cNvSpPr>
          <p:nvPr>
            <p:ph type="dt" sz="half" idx="2"/>
          </p:nvPr>
        </p:nvSpPr>
        <p:spPr bwMode="auto">
          <a:xfrm>
            <a:off x="914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atin typeface="Arial" charset="0"/>
                <a:ea typeface="+mn-ea"/>
              </a:defRPr>
            </a:lvl1pPr>
          </a:lstStyle>
          <a:p>
            <a:pPr>
              <a:defRPr/>
            </a:pPr>
            <a:endParaRPr lang="en-US"/>
          </a:p>
        </p:txBody>
      </p:sp>
      <p:sp>
        <p:nvSpPr>
          <p:cNvPr id="5125" name="Rectangle 5">
            <a:extLst>
              <a:ext uri="{FF2B5EF4-FFF2-40B4-BE49-F238E27FC236}">
                <a16:creationId xmlns:a16="http://schemas.microsoft.com/office/drawing/2014/main" id="{C0A1873F-A8CE-41F0-AFB7-AD8D3C1EAF71}"/>
              </a:ext>
            </a:extLst>
          </p:cNvPr>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atin typeface="Arial" charset="0"/>
                <a:ea typeface="+mn-ea"/>
              </a:defRPr>
            </a:lvl1pPr>
          </a:lstStyle>
          <a:p>
            <a:pPr>
              <a:defRPr/>
            </a:pPr>
            <a:endParaRPr lang="en-US"/>
          </a:p>
        </p:txBody>
      </p:sp>
      <p:sp>
        <p:nvSpPr>
          <p:cNvPr id="5126" name="Rectangle 6">
            <a:extLst>
              <a:ext uri="{FF2B5EF4-FFF2-40B4-BE49-F238E27FC236}">
                <a16:creationId xmlns:a16="http://schemas.microsoft.com/office/drawing/2014/main" id="{6152FCDD-E3E1-4C69-8D28-A94F5F07C812}"/>
              </a:ext>
            </a:extLst>
          </p:cNvPr>
          <p:cNvSpPr>
            <a:spLocks noGrp="1" noChangeArrowheads="1"/>
          </p:cNvSpPr>
          <p:nvPr>
            <p:ph type="sldNum" sz="quarter" idx="4"/>
          </p:nvPr>
        </p:nvSpPr>
        <p:spPr bwMode="auto">
          <a:xfrm>
            <a:off x="87376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ea typeface="Osaka" pitchFamily="1" charset="-128"/>
              </a:defRPr>
            </a:lvl1pPr>
          </a:lstStyle>
          <a:p>
            <a:fld id="{2833A795-17CC-4138-9954-0DEC4BA38E70}" type="slidenum">
              <a:rPr lang="en-US" altLang="en-US"/>
              <a:pPr/>
              <a:t>‹#›</a:t>
            </a:fld>
            <a:endParaRPr lang="en-US" altLang="en-US"/>
          </a:p>
        </p:txBody>
      </p:sp>
      <p:pic>
        <p:nvPicPr>
          <p:cNvPr id="1032" name="Picture 8" descr="New Badge chosen-small">
            <a:extLst>
              <a:ext uri="{FF2B5EF4-FFF2-40B4-BE49-F238E27FC236}">
                <a16:creationId xmlns:a16="http://schemas.microsoft.com/office/drawing/2014/main" id="{EE1916FB-387C-5996-8EB6-F1C10F61508B}"/>
              </a:ext>
            </a:extLst>
          </p:cNvPr>
          <p:cNvPicPr>
            <a:picLocks noChangeAspect="1" noChangeArrowheads="1"/>
          </p:cNvPicPr>
          <p:nvPr userDrawn="1"/>
        </p:nvPicPr>
        <p:blipFill>
          <a:blip r:embed="rId15">
            <a:extLst>
              <a:ext uri="{28A0092B-C50C-407E-A947-70E740481C1C}">
                <a14:useLocalDpi xmlns:a14="http://schemas.microsoft.com/office/drawing/2010/main" val="0"/>
              </a:ext>
            </a:extLst>
          </a:blip>
          <a:srcRect/>
          <a:stretch>
            <a:fillRect/>
          </a:stretch>
        </p:blipFill>
        <p:spPr bwMode="auto">
          <a:xfrm>
            <a:off x="203200" y="49214"/>
            <a:ext cx="3352800"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hl" descr=" ">
            <a:extLst>
              <a:ext uri="{FF2B5EF4-FFF2-40B4-BE49-F238E27FC236}">
                <a16:creationId xmlns:a16="http://schemas.microsoft.com/office/drawing/2014/main" id="{1F046050-F4B5-4E99-A035-759ECE64B0E2}"/>
              </a:ext>
            </a:extLst>
          </p:cNvPr>
          <p:cNvSpPr txBox="1"/>
          <p:nvPr userDrawn="1"/>
        </p:nvSpPr>
        <p:spPr>
          <a:xfrm>
            <a:off x="0" y="0"/>
            <a:ext cx="12192000" cy="223838"/>
          </a:xfrm>
          <a:prstGeom prst="rect">
            <a:avLst/>
          </a:prstGeom>
          <a:noFill/>
        </p:spPr>
        <p:txBody>
          <a:bodyPr>
            <a:spAutoFit/>
          </a:bodyPr>
          <a:lstStyle/>
          <a:p>
            <a:pPr>
              <a:defRPr/>
            </a:pPr>
            <a:r>
              <a:rPr lang="en-GB" sz="850">
                <a:solidFill>
                  <a:srgbClr val="000000"/>
                </a:solidFill>
                <a:latin typeface="Microsoft Sans Serif" panose="020B0604020202020204" pitchFamily="34" charset="0"/>
              </a:rPr>
              <a:t> </a:t>
            </a:r>
          </a:p>
        </p:txBody>
      </p:sp>
      <p:sp>
        <p:nvSpPr>
          <p:cNvPr id="3" name="fl" descr=" ">
            <a:extLst>
              <a:ext uri="{FF2B5EF4-FFF2-40B4-BE49-F238E27FC236}">
                <a16:creationId xmlns:a16="http://schemas.microsoft.com/office/drawing/2014/main" id="{862BBCDE-0483-4EF4-B98A-BA23EA06B624}"/>
              </a:ext>
            </a:extLst>
          </p:cNvPr>
          <p:cNvSpPr txBox="1"/>
          <p:nvPr userDrawn="1"/>
        </p:nvSpPr>
        <p:spPr>
          <a:xfrm>
            <a:off x="0" y="6537325"/>
            <a:ext cx="12192000" cy="223838"/>
          </a:xfrm>
          <a:prstGeom prst="rect">
            <a:avLst/>
          </a:prstGeom>
          <a:noFill/>
        </p:spPr>
        <p:txBody>
          <a:bodyPr>
            <a:spAutoFit/>
          </a:bodyPr>
          <a:lstStyle/>
          <a:p>
            <a:pPr>
              <a:defRPr/>
            </a:pPr>
            <a:r>
              <a:rPr lang="en-GB" sz="850">
                <a:solidFill>
                  <a:srgbClr val="000000"/>
                </a:solidFill>
                <a:latin typeface="Microsoft Sans Serif" panose="020B0604020202020204" pitchFamily="34" charset="0"/>
              </a:rPr>
              <a:t> </a:t>
            </a:r>
          </a:p>
        </p:txBody>
      </p:sp>
    </p:spTree>
  </p:cSld>
  <p:clrMap bg1="dk2" tx1="lt1" bg2="dk1" tx2="lt2" accent1="accent1" accent2="accent2" accent3="accent3" accent4="accent4" accent5="accent5" accent6="accent6" hlink="hlink" folHlink="folHlink"/>
  <p:sldLayoutIdLst>
    <p:sldLayoutId id="2147483978"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9" r:id="rId12"/>
    <p:sldLayoutId id="2147483980" r:id="rId13"/>
  </p:sldLayoutIdLst>
  <p:txStyles>
    <p:titleStyle>
      <a:lvl1pPr algn="l" rtl="0" eaLnBrk="0" fontAlgn="base" hangingPunct="0">
        <a:spcBef>
          <a:spcPct val="0"/>
        </a:spcBef>
        <a:spcAft>
          <a:spcPct val="0"/>
        </a:spcAft>
        <a:defRPr sz="3200" b="1">
          <a:solidFill>
            <a:schemeClr val="bg2"/>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p:titleStyle>
    <p:body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F0523-C706-476A-B48F-9DCD64BEAC66}" type="datetimeFigureOut">
              <a:rPr lang="en-GB" smtClean="0"/>
              <a:t>17/09/2026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BBBBA9-AC66-46C9-B822-35C890F66E3D}" type="slidenum">
              <a:rPr lang="en-GB" smtClean="0"/>
              <a:t>‹#›</a:t>
            </a:fld>
            <a:endParaRPr lang="en-GB"/>
          </a:p>
        </p:txBody>
      </p:sp>
    </p:spTree>
    <p:extLst>
      <p:ext uri="{BB962C8B-B14F-4D97-AF65-F5344CB8AC3E}">
        <p14:creationId xmlns:p14="http://schemas.microsoft.com/office/powerpoint/2010/main" val="289590680"/>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DE6FC5-2DB5-4598-8471-BE4F5067D41E}" type="datetimeFigureOut">
              <a:rPr lang="en-GB" smtClean="0"/>
              <a:pPr/>
              <a:t>17/09/2026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61E3D0B-6B24-4BED-A733-6E2B43C42E41}" type="slidenum">
              <a:rPr lang="en-GB" smtClean="0"/>
              <a:pPr/>
              <a:t>‹#›</a:t>
            </a:fld>
            <a:endParaRPr lang="en-GB"/>
          </a:p>
        </p:txBody>
      </p:sp>
    </p:spTree>
    <p:extLst>
      <p:ext uri="{BB962C8B-B14F-4D97-AF65-F5344CB8AC3E}">
        <p14:creationId xmlns:p14="http://schemas.microsoft.com/office/powerpoint/2010/main" val="4228027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gov.uk/guidance/support-for-family-members-of-british-nationals-in-ukraine-and-ukrainian-nationals-in-ukraine-and-the-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6.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bc.co.uk/iplayer/episode/p0700912/abused-by-my-girlfriend"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64.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4.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slideLayout" Target="../slideLayouts/slideLayout64.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youtube.com/watch?v=51gdmOKs4E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youtube.com/watch?v=YWvdmYsJWx8" TargetMode="Externa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vVQPgE5s3pM"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hyperlink" Target="https://www.youtube.com/watch?v=lALupHU5A-0"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5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hyperlink" Target="https://www.college.police.uk/app/risk/risk" TargetMode="Externa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hyperlink" Target="https://www.youtube.com/watch?v=2eP6fL0M2BE&amp;list=PLiC_gpE7y050oJx53a6Fdga_3G6waROEK&amp;index=6" TargetMode="External"/><Relationship Id="rId2" Type="http://schemas.openxmlformats.org/officeDocument/2006/relationships/image" Target="../media/image30.jpeg"/><Relationship Id="rId1" Type="http://schemas.openxmlformats.org/officeDocument/2006/relationships/slideLayout" Target="../slideLayouts/slideLayout64.xml"/></Relationships>
</file>

<file path=ppt/slides/_rels/slide63.xml.rels><?xml version="1.0" encoding="UTF-8" standalone="yes"?>
<Relationships xmlns="http://schemas.openxmlformats.org/package/2006/relationships"><Relationship Id="rId3" Type="http://schemas.openxmlformats.org/officeDocument/2006/relationships/hyperlink" Target="https://www.college.police.uk/article/identifying-vulnerability-new-guidelines-support-police" TargetMode="External"/><Relationship Id="rId2" Type="http://schemas.openxmlformats.org/officeDocument/2006/relationships/image" Target="../media/image14.sv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5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3.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3.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3.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3.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3.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53.xml"/></Relationships>
</file>

<file path=ppt/slides/_rels/slide75.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slideLayout" Target="../slideLayouts/slideLayout53.xml"/></Relationships>
</file>

<file path=ppt/slides/_rels/slide7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59.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4.xml"/></Relationships>
</file>

<file path=ppt/slides/_rels/slide78.xml.rels><?xml version="1.0" encoding="UTF-8" standalone="yes"?>
<Relationships xmlns="http://schemas.openxmlformats.org/package/2006/relationships"><Relationship Id="rId2" Type="http://schemas.openxmlformats.org/officeDocument/2006/relationships/hyperlink" Target="https://www.bbc.co.uk/news/uk-49923129" TargetMode="External"/><Relationship Id="rId1" Type="http://schemas.openxmlformats.org/officeDocument/2006/relationships/slideLayout" Target="../slideLayouts/slideLayout64.xml"/></Relationships>
</file>

<file path=ppt/slides/_rels/slide79.xml.rels><?xml version="1.0" encoding="UTF-8" standalone="yes"?>
<Relationships xmlns="http://schemas.openxmlformats.org/package/2006/relationships"><Relationship Id="rId2" Type="http://schemas.openxmlformats.org/officeDocument/2006/relationships/hyperlink" Target="https://www.bbc.co.uk/news/uk-63139443" TargetMode="External"/><Relationship Id="rId1" Type="http://schemas.openxmlformats.org/officeDocument/2006/relationships/slideLayout" Target="../slideLayouts/slideLayout64.xml"/></Relationships>
</file>

<file path=ppt/slides/_rels/slide80.xml.rels><?xml version="1.0" encoding="UTF-8" standalone="yes"?>
<Relationships xmlns="http://schemas.openxmlformats.org/package/2006/relationships"><Relationship Id="rId3" Type="http://schemas.openxmlformats.org/officeDocument/2006/relationships/hyperlink" Target="https://www.independent.co.uk/news/uk/home-news/uk-terror-concerns-higher-other-countries-isis-terrorism-attacks-study-ipsos-mori-britain-a8147691.html" TargetMode="External"/><Relationship Id="rId2" Type="http://schemas.openxmlformats.org/officeDocument/2006/relationships/notesSlide" Target="../notesSlides/notesSlide25.xml"/><Relationship Id="rId1" Type="http://schemas.openxmlformats.org/officeDocument/2006/relationships/slideLayout" Target="../slideLayouts/slideLayout64.xml"/></Relationships>
</file>

<file path=ppt/slides/_rels/slide8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4.xml"/></Relationships>
</file>

<file path=ppt/slides/_rels/slide82.xml.rels><?xml version="1.0" encoding="UTF-8" standalone="yes"?>
<Relationships xmlns="http://schemas.openxmlformats.org/package/2006/relationships"><Relationship Id="rId2" Type="http://schemas.openxmlformats.org/officeDocument/2006/relationships/hyperlink" Target="https://www.theguardian.com/commentisfree/2015/jan/13/distorted-fears-cost-lives-terrorism-murders" TargetMode="External"/><Relationship Id="rId1" Type="http://schemas.openxmlformats.org/officeDocument/2006/relationships/slideLayout" Target="../slideLayouts/slideLayout64.xml"/></Relationships>
</file>

<file path=ppt/slides/_rels/slide83.xml.rels><?xml version="1.0" encoding="UTF-8" standalone="yes"?>
<Relationships xmlns="http://schemas.openxmlformats.org/package/2006/relationships"><Relationship Id="rId3" Type="http://schemas.openxmlformats.org/officeDocument/2006/relationships/hyperlink" Target="https://www.ons.gov.uk/peoplepopulationandcommunity/crimeandjustice/articles/publicperceptionsofcrimeinenglandandwales/yearendingmarch2016#worry-about-crime" TargetMode="External"/><Relationship Id="rId2" Type="http://schemas.openxmlformats.org/officeDocument/2006/relationships/hyperlink" Target="http://www.ons.gov.uk/" TargetMode="External"/><Relationship Id="rId1" Type="http://schemas.openxmlformats.org/officeDocument/2006/relationships/slideLayout" Target="../slideLayouts/slideLayout64.xml"/></Relationships>
</file>

<file path=ppt/slides/_rels/slide84.xml.rels><?xml version="1.0" encoding="UTF-8" standalone="yes"?>
<Relationships xmlns="http://schemas.openxmlformats.org/package/2006/relationships"><Relationship Id="rId3" Type="http://schemas.openxmlformats.org/officeDocument/2006/relationships/hyperlink" Target="https://www.cps.gov.uk/legal-guidance/victims-crime-code-practice-cps-legal-guidance" TargetMode="External"/><Relationship Id="rId2" Type="http://schemas.openxmlformats.org/officeDocument/2006/relationships/notesSlide" Target="../notesSlides/notesSlide26.xml"/><Relationship Id="rId1" Type="http://schemas.openxmlformats.org/officeDocument/2006/relationships/slideLayout" Target="../slideLayouts/slideLayout64.xml"/><Relationship Id="rId6" Type="http://schemas.openxmlformats.org/officeDocument/2006/relationships/hyperlink" Target="http://clok.uclan.ac.uk/19620/1/Defining%20Vulnerability%20-%20From%20the%20Conceptual%20to%20the%20Operational%20-%20Clok%20version%20Aug%202017.pdf" TargetMode="External"/><Relationship Id="rId5" Type="http://schemas.openxmlformats.org/officeDocument/2006/relationships/hyperlink" Target="https://assets.publishing.service.gov.uk/government/uploads/system/uploads/attachment_data/file/405397/6.379_Supporting_guidance_web_doc_v3.pdf" TargetMode="External"/><Relationship Id="rId4" Type="http://schemas.openxmlformats.org/officeDocument/2006/relationships/hyperlink" Target="https://www.victimsupport.org.uk/help-and-support/get-help/support-near-you/wales/south-wales" TargetMode="External"/></Relationships>
</file>

<file path=ppt/slides/_rels/slide85.xml.rels><?xml version="1.0" encoding="UTF-8" standalone="yes"?>
<Relationships xmlns="http://schemas.openxmlformats.org/package/2006/relationships"><Relationship Id="rId8" Type="http://schemas.openxmlformats.org/officeDocument/2006/relationships/hyperlink" Target="https://www.bbc.co.uk/news/uk-wales-41248567" TargetMode="External"/><Relationship Id="rId3" Type="http://schemas.openxmlformats.org/officeDocument/2006/relationships/hyperlink" Target="https://www.ons.gov.uk/peoplepopulationandcommunity/birthsdeathsandmarriages/lifeexpectancies/bulletins/nationallifetablesunitedkingdom/2016to2018" TargetMode="External"/><Relationship Id="rId7" Type="http://schemas.openxmlformats.org/officeDocument/2006/relationships/hyperlink" Target="https://www.cps.gov.uk/legal-guidance/older-people-prosecuting-crimes-against" TargetMode="External"/><Relationship Id="rId2" Type="http://schemas.openxmlformats.org/officeDocument/2006/relationships/hyperlink" Target="https://journals.sagepub.com/doi/abs/10.1177/073346480001900206" TargetMode="External"/><Relationship Id="rId1" Type="http://schemas.openxmlformats.org/officeDocument/2006/relationships/slideLayout" Target="../slideLayouts/slideLayout64.xml"/><Relationship Id="rId6" Type="http://schemas.openxmlformats.org/officeDocument/2006/relationships/hyperlink" Target="https://www.ageuk.org.uk/globalassets/age-cymru/documents/information-guides-and-factsheets/fs78w.pdf" TargetMode="External"/><Relationship Id="rId5" Type="http://schemas.openxmlformats.org/officeDocument/2006/relationships/hyperlink" Target="https://jmlevinemd.com/elder-neglect-and-abuse-a-primer-for-primary-care-physicians/" TargetMode="External"/><Relationship Id="rId10" Type="http://schemas.openxmlformats.org/officeDocument/2006/relationships/hyperlink" Target="http://www.cpa.org.uk/information/reviews/financialabuse240408%5b1%5d.pdf" TargetMode="External"/><Relationship Id="rId4" Type="http://schemas.openxmlformats.org/officeDocument/2006/relationships/hyperlink" Target="https://www.ons.gov.uk/peoplepopulationandcommunity/birthsdeathsandmarriages/ageing/articles/livinglongerisage70thenewage65/2019-11-19" TargetMode="External"/><Relationship Id="rId9" Type="http://schemas.openxmlformats.org/officeDocument/2006/relationships/hyperlink" Target="https://www.theguardian.com/uk-news/2019/jul/17/police-letting-down-older-victims-of-say-inspe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85241" y="1008993"/>
            <a:ext cx="9231410" cy="3542045"/>
          </a:xfrm>
        </p:spPr>
        <p:txBody>
          <a:bodyPr anchor="b">
            <a:normAutofit/>
          </a:bodyPr>
          <a:lstStyle/>
          <a:p>
            <a:pPr algn="l"/>
            <a:r>
              <a:rPr lang="en-GB" sz="7200" dirty="0"/>
              <a:t>Policing Vulnerability and Risk</a:t>
            </a:r>
          </a:p>
        </p:txBody>
      </p:sp>
      <p:sp>
        <p:nvSpPr>
          <p:cNvPr id="3" name="Subtitle 2"/>
          <p:cNvSpPr>
            <a:spLocks noGrp="1"/>
          </p:cNvSpPr>
          <p:nvPr>
            <p:ph type="subTitle" idx="1"/>
          </p:nvPr>
        </p:nvSpPr>
        <p:spPr>
          <a:xfrm>
            <a:off x="1285241" y="4582814"/>
            <a:ext cx="7132335" cy="1312657"/>
          </a:xfrm>
        </p:spPr>
        <p:txBody>
          <a:bodyPr anchor="t">
            <a:normAutofit lnSpcReduction="10000"/>
          </a:bodyPr>
          <a:lstStyle/>
          <a:p>
            <a:pPr algn="l"/>
            <a:r>
              <a:rPr lang="en-GB" dirty="0"/>
              <a:t>BMPL5015 </a:t>
            </a:r>
          </a:p>
          <a:p>
            <a:pPr algn="l"/>
            <a:r>
              <a:rPr lang="en-GB">
                <a:cs typeface="Calibri"/>
              </a:rPr>
              <a:t>2026</a:t>
            </a:r>
          </a:p>
          <a:p>
            <a:pPr algn="l"/>
            <a:r>
              <a:rPr lang="en-GB">
                <a:ea typeface="Calibri"/>
                <a:cs typeface="Calibri"/>
              </a:rPr>
              <a:t>j.davies2@uwtsd.ac.uk</a:t>
            </a:r>
            <a:endParaRPr lang="en-GB" dirty="0">
              <a:ea typeface="Calibri"/>
              <a:cs typeface="Calibri"/>
            </a:endParaRPr>
          </a:p>
        </p:txBody>
      </p:sp>
    </p:spTree>
    <p:extLst>
      <p:ext uri="{BB962C8B-B14F-4D97-AF65-F5344CB8AC3E}">
        <p14:creationId xmlns:p14="http://schemas.microsoft.com/office/powerpoint/2010/main" val="291551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par>
                                <p:cTn id="18" presetID="10" presetClass="entr" presetSubtype="0" fill="hold" grpId="0" nodeType="withEffect">
                                  <p:stCondLst>
                                    <p:cond delay="500"/>
                                  </p:stCondLst>
                                  <p:iterate type="lt">
                                    <p:tmPct val="10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6A2C-AC4D-512C-615E-2F44F111F9F3}"/>
              </a:ext>
            </a:extLst>
          </p:cNvPr>
          <p:cNvSpPr>
            <a:spLocks noGrp="1"/>
          </p:cNvSpPr>
          <p:nvPr>
            <p:ph type="title"/>
          </p:nvPr>
        </p:nvSpPr>
        <p:spPr/>
        <p:txBody>
          <a:bodyPr/>
          <a:lstStyle/>
          <a:p>
            <a:r>
              <a:rPr lang="en-GB" dirty="0">
                <a:cs typeface="Calibri Light"/>
              </a:rPr>
              <a:t>Introductions </a:t>
            </a:r>
            <a:endParaRPr lang="en-GB" dirty="0"/>
          </a:p>
        </p:txBody>
      </p:sp>
      <p:pic>
        <p:nvPicPr>
          <p:cNvPr id="4" name="Picture 4" descr="Curious dog poking his head into view">
            <a:extLst>
              <a:ext uri="{FF2B5EF4-FFF2-40B4-BE49-F238E27FC236}">
                <a16:creationId xmlns:a16="http://schemas.microsoft.com/office/drawing/2014/main" id="{2FF927F0-F238-02F1-445F-5B6A6C6EACFA}"/>
              </a:ext>
            </a:extLst>
          </p:cNvPr>
          <p:cNvPicPr>
            <a:picLocks noGrp="1" noChangeAspect="1"/>
          </p:cNvPicPr>
          <p:nvPr>
            <p:ph idx="1"/>
          </p:nvPr>
        </p:nvPicPr>
        <p:blipFill>
          <a:blip r:embed="rId2"/>
          <a:stretch>
            <a:fillRect/>
          </a:stretch>
        </p:blipFill>
        <p:spPr>
          <a:xfrm>
            <a:off x="1385884" y="2390069"/>
            <a:ext cx="9420232" cy="4464227"/>
          </a:xfrm>
        </p:spPr>
      </p:pic>
    </p:spTree>
    <p:extLst>
      <p:ext uri="{BB962C8B-B14F-4D97-AF65-F5344CB8AC3E}">
        <p14:creationId xmlns:p14="http://schemas.microsoft.com/office/powerpoint/2010/main" val="2392258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63877"/>
            <a:ext cx="1898476" cy="4930246"/>
          </a:xfrm>
        </p:spPr>
        <p:txBody>
          <a:bodyPr>
            <a:normAutofit/>
          </a:bodyPr>
          <a:lstStyle/>
          <a:p>
            <a:pPr algn="r"/>
            <a:r>
              <a:rPr lang="en-GB" sz="2400" b="1" dirty="0">
                <a:solidFill>
                  <a:schemeClr val="accent1"/>
                </a:solidFill>
              </a:rPr>
              <a:t>What is your Module all about?</a:t>
            </a:r>
            <a:endParaRPr lang="en-GB" sz="2400" dirty="0">
              <a:solidFill>
                <a:schemeClr val="accent1"/>
              </a:solidFill>
            </a:endParaRPr>
          </a:p>
        </p:txBody>
      </p:sp>
      <p:sp>
        <p:nvSpPr>
          <p:cNvPr id="15" name="Content Placeholder 2"/>
          <p:cNvSpPr>
            <a:spLocks noGrp="1"/>
          </p:cNvSpPr>
          <p:nvPr>
            <p:ph idx="1"/>
          </p:nvPr>
        </p:nvSpPr>
        <p:spPr>
          <a:xfrm>
            <a:off x="3207617" y="323012"/>
            <a:ext cx="8146183" cy="6218092"/>
          </a:xfrm>
        </p:spPr>
        <p:txBody>
          <a:bodyPr vert="horz" lIns="91440" tIns="45720" rIns="91440" bIns="45720" rtlCol="0" anchor="ctr">
            <a:noAutofit/>
          </a:bodyPr>
          <a:lstStyle/>
          <a:p>
            <a:endParaRPr lang="en-GB" b="1" dirty="0"/>
          </a:p>
          <a:p>
            <a:pPr algn="just"/>
            <a:endParaRPr lang="en-GB" sz="1600" dirty="0">
              <a:ea typeface="+mn-lt"/>
              <a:cs typeface="+mn-lt"/>
            </a:endParaRPr>
          </a:p>
          <a:p>
            <a:pPr algn="just"/>
            <a:r>
              <a:rPr lang="en-GB" sz="2400" dirty="0">
                <a:ea typeface="+mn-lt"/>
                <a:cs typeface="+mn-lt"/>
              </a:rPr>
              <a:t>Defining and identifying vulnerability in the context of operational policing </a:t>
            </a:r>
            <a:endParaRPr lang="en-GB" sz="1000" dirty="0">
              <a:latin typeface="Arial"/>
              <a:ea typeface="+mn-lt"/>
              <a:cs typeface="Arial"/>
            </a:endParaRPr>
          </a:p>
          <a:p>
            <a:pPr algn="just"/>
            <a:r>
              <a:rPr lang="en-GB" sz="2400" dirty="0">
                <a:ea typeface="+mn-lt"/>
                <a:cs typeface="+mn-lt"/>
              </a:rPr>
              <a:t>National drivers from professional and ethical services</a:t>
            </a:r>
            <a:endParaRPr lang="en-GB" sz="1000" dirty="0">
              <a:latin typeface="Arial"/>
              <a:ea typeface="+mn-lt"/>
              <a:cs typeface="Arial"/>
            </a:endParaRPr>
          </a:p>
          <a:p>
            <a:pPr algn="just"/>
            <a:r>
              <a:rPr lang="en-GB" sz="2400" dirty="0">
                <a:ea typeface="+mn-lt"/>
                <a:cs typeface="+mn-lt"/>
              </a:rPr>
              <a:t>Understand personal aspects of vulnerability and trauma</a:t>
            </a:r>
          </a:p>
          <a:p>
            <a:pPr algn="just"/>
            <a:r>
              <a:rPr lang="en-GB" sz="2400" dirty="0">
                <a:ea typeface="+mn-lt"/>
                <a:cs typeface="+mn-lt"/>
              </a:rPr>
              <a:t>Understand factors can result in harm, vulnerability or victims</a:t>
            </a:r>
          </a:p>
          <a:p>
            <a:pPr algn="just"/>
            <a:r>
              <a:rPr lang="en-GB" sz="2400" dirty="0">
                <a:ea typeface="+mn-lt"/>
                <a:cs typeface="+mn-lt"/>
              </a:rPr>
              <a:t>Support by the police for vulnerable people / how vulnerability people respond</a:t>
            </a:r>
          </a:p>
          <a:p>
            <a:pPr algn="just"/>
            <a:r>
              <a:rPr lang="en-GB" sz="2400" dirty="0">
                <a:ea typeface="+mn-lt"/>
                <a:cs typeface="+mn-lt"/>
              </a:rPr>
              <a:t>Understand theories about the onset of offending</a:t>
            </a:r>
          </a:p>
          <a:p>
            <a:pPr algn="just"/>
            <a:r>
              <a:rPr lang="en-GB" sz="2400" dirty="0">
                <a:ea typeface="+mn-lt"/>
                <a:cs typeface="+mn-lt"/>
              </a:rPr>
              <a:t>Understand the impact upon the offending curve of early intervention</a:t>
            </a:r>
            <a:endParaRPr lang="en-GB" sz="2400" dirty="0">
              <a:cs typeface="Calibri"/>
            </a:endParaRPr>
          </a:p>
          <a:p>
            <a:pPr algn="just"/>
            <a:r>
              <a:rPr lang="en-GB" sz="2400" dirty="0">
                <a:ea typeface="+mn-lt"/>
                <a:cs typeface="+mn-lt"/>
              </a:rPr>
              <a:t>Analyse the issue of youth gangs targeting vulnerable people</a:t>
            </a:r>
          </a:p>
          <a:p>
            <a:pPr algn="just"/>
            <a:r>
              <a:rPr lang="en-GB" sz="2400" dirty="0">
                <a:ea typeface="+mn-lt"/>
                <a:cs typeface="+mn-lt"/>
              </a:rPr>
              <a:t>Evaluate what works in relation to tackling repeat victimisation and repeat offending</a:t>
            </a:r>
            <a:endParaRPr lang="en-GB" sz="2400" dirty="0">
              <a:cs typeface="Calibri"/>
            </a:endParaRPr>
          </a:p>
          <a:p>
            <a:endParaRPr lang="en-GB" sz="2000" b="1" dirty="0">
              <a:cs typeface="Calibri"/>
            </a:endParaRPr>
          </a:p>
          <a:p>
            <a:endParaRPr lang="en-GB" sz="2400" b="1" dirty="0"/>
          </a:p>
          <a:p>
            <a:endParaRPr lang="en-GB" sz="2400" dirty="0"/>
          </a:p>
        </p:txBody>
      </p:sp>
    </p:spTree>
    <p:extLst>
      <p:ext uri="{BB962C8B-B14F-4D97-AF65-F5344CB8AC3E}">
        <p14:creationId xmlns:p14="http://schemas.microsoft.com/office/powerpoint/2010/main" val="3548091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Warnings and Feelings</a:t>
            </a:r>
          </a:p>
        </p:txBody>
      </p:sp>
      <p:sp>
        <p:nvSpPr>
          <p:cNvPr id="11" name="Oval 10">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r="-3" b="12497"/>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3" name="Oval 12">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3"/>
          <a:srcRect l="9375" r="26339"/>
          <a:stretch/>
        </p:blipFill>
        <p:spPr>
          <a:xfrm>
            <a:off x="4610101"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5" name="Oval 14">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4"/>
          <a:srcRect r="33248" b="-3"/>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Tree>
    <p:extLst>
      <p:ext uri="{BB962C8B-B14F-4D97-AF65-F5344CB8AC3E}">
        <p14:creationId xmlns:p14="http://schemas.microsoft.com/office/powerpoint/2010/main" val="198694639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8908-65F8-CA9D-9F24-DB857AA28DD0}"/>
              </a:ext>
            </a:extLst>
          </p:cNvPr>
          <p:cNvSpPr>
            <a:spLocks noGrp="1"/>
          </p:cNvSpPr>
          <p:nvPr>
            <p:ph type="title"/>
          </p:nvPr>
        </p:nvSpPr>
        <p:spPr>
          <a:xfrm>
            <a:off x="838200" y="365125"/>
            <a:ext cx="10515600" cy="958675"/>
          </a:xfrm>
        </p:spPr>
        <p:txBody>
          <a:bodyPr/>
          <a:lstStyle/>
          <a:p>
            <a:r>
              <a:rPr lang="en-GB" dirty="0">
                <a:cs typeface="Calibri Light"/>
              </a:rPr>
              <a:t>Welcome</a:t>
            </a:r>
            <a:endParaRPr lang="en-GB" dirty="0"/>
          </a:p>
        </p:txBody>
      </p:sp>
      <p:sp>
        <p:nvSpPr>
          <p:cNvPr id="3" name="Content Placeholder 2">
            <a:extLst>
              <a:ext uri="{FF2B5EF4-FFF2-40B4-BE49-F238E27FC236}">
                <a16:creationId xmlns:a16="http://schemas.microsoft.com/office/drawing/2014/main" id="{88B8E5ED-3E7A-14BA-0395-512EC3A3B954}"/>
              </a:ext>
            </a:extLst>
          </p:cNvPr>
          <p:cNvSpPr>
            <a:spLocks noGrp="1"/>
          </p:cNvSpPr>
          <p:nvPr>
            <p:ph idx="1"/>
          </p:nvPr>
        </p:nvSpPr>
        <p:spPr>
          <a:xfrm>
            <a:off x="838200" y="1456267"/>
            <a:ext cx="10515600" cy="4720696"/>
          </a:xfrm>
        </p:spPr>
        <p:txBody>
          <a:bodyPr vert="horz" lIns="91440" tIns="45720" rIns="91440" bIns="45720" rtlCol="0" anchor="t">
            <a:normAutofit/>
          </a:bodyPr>
          <a:lstStyle/>
          <a:p>
            <a:pPr marL="0" indent="0">
              <a:buNone/>
            </a:pPr>
            <a:r>
              <a:rPr lang="en-GB" dirty="0">
                <a:cs typeface="Calibri"/>
              </a:rPr>
              <a:t>Expectations </a:t>
            </a:r>
            <a:endParaRPr lang="en-US" dirty="0"/>
          </a:p>
          <a:p>
            <a:r>
              <a:rPr lang="en-GB" dirty="0">
                <a:cs typeface="Calibri"/>
              </a:rPr>
              <a:t>Attendance</a:t>
            </a:r>
          </a:p>
          <a:p>
            <a:r>
              <a:rPr lang="en-GB" dirty="0">
                <a:cs typeface="Calibri"/>
              </a:rPr>
              <a:t>Schedule on Moodle</a:t>
            </a:r>
          </a:p>
          <a:p>
            <a:r>
              <a:rPr lang="en-GB" dirty="0">
                <a:cs typeface="Calibri"/>
              </a:rPr>
              <a:t>Participation</a:t>
            </a:r>
          </a:p>
          <a:p>
            <a:pPr lvl="1"/>
            <a:r>
              <a:rPr lang="en-GB" dirty="0">
                <a:cs typeface="Calibri"/>
              </a:rPr>
              <a:t>Class hours on timetable</a:t>
            </a:r>
            <a:endParaRPr lang="en-GB" dirty="0">
              <a:ea typeface="Calibri"/>
              <a:cs typeface="Calibri"/>
            </a:endParaRPr>
          </a:p>
          <a:p>
            <a:r>
              <a:rPr lang="en-GB" dirty="0">
                <a:cs typeface="Calibri"/>
              </a:rPr>
              <a:t>Email if you can’t attend</a:t>
            </a:r>
          </a:p>
          <a:p>
            <a:r>
              <a:rPr lang="en-GB" dirty="0">
                <a:cs typeface="Calibri"/>
              </a:rPr>
              <a:t>Student rep </a:t>
            </a:r>
          </a:p>
          <a:p>
            <a:r>
              <a:rPr lang="en-GB" dirty="0">
                <a:cs typeface="Calibri"/>
              </a:rPr>
              <a:t>Library – Use it!</a:t>
            </a:r>
            <a:endParaRPr lang="en-GB" dirty="0"/>
          </a:p>
          <a:p>
            <a:r>
              <a:rPr lang="en-GB" dirty="0">
                <a:cs typeface="Calibri"/>
              </a:rPr>
              <a:t>Consider what year you are</a:t>
            </a:r>
          </a:p>
          <a:p>
            <a:endParaRPr lang="en-GB" dirty="0">
              <a:cs typeface="Calibri"/>
            </a:endParaRPr>
          </a:p>
          <a:p>
            <a:endParaRPr lang="en-GB" dirty="0">
              <a:cs typeface="Calibri"/>
            </a:endParaRPr>
          </a:p>
          <a:p>
            <a:endParaRPr lang="en-GB" dirty="0">
              <a:cs typeface="Calibri"/>
            </a:endParaRPr>
          </a:p>
        </p:txBody>
      </p:sp>
      <p:pic>
        <p:nvPicPr>
          <p:cNvPr id="4" name="Graphic 8" descr="Award ribbon with star">
            <a:extLst>
              <a:ext uri="{FF2B5EF4-FFF2-40B4-BE49-F238E27FC236}">
                <a16:creationId xmlns:a16="http://schemas.microsoft.com/office/drawing/2014/main" id="{A7BD68DE-83E8-2BAA-0774-14B3B7A51020}"/>
              </a:ext>
            </a:extLst>
          </p:cNvPr>
          <p:cNvPicPr>
            <a:picLocks noGrp="1" noChangeAspect="1"/>
          </p:cNvPicPr>
          <p:nvPr/>
        </p:nvPicPr>
        <p:blipFill>
          <a:blip>
            <a:extLst>
              <a:ext uri="{96DAC541-7B7A-43D3-8B79-37D633B846F1}">
                <asvg:svgBlip xmlns:asvg="http://schemas.microsoft.com/office/drawing/2016/SVG/main" r:embed="rId2"/>
              </a:ext>
            </a:extLst>
          </a:blip>
          <a:stretch>
            <a:fillRect/>
          </a:stretch>
        </p:blipFill>
        <p:spPr>
          <a:xfrm>
            <a:off x="7721599" y="1098903"/>
            <a:ext cx="3632201" cy="4176889"/>
          </a:xfrm>
          <a:prstGeom prst="rect">
            <a:avLst/>
          </a:prstGeom>
        </p:spPr>
      </p:pic>
    </p:spTree>
    <p:extLst>
      <p:ext uri="{BB962C8B-B14F-4D97-AF65-F5344CB8AC3E}">
        <p14:creationId xmlns:p14="http://schemas.microsoft.com/office/powerpoint/2010/main" val="1005156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B6E83-D3A6-E1CB-A303-B9F197754759}"/>
              </a:ext>
            </a:extLst>
          </p:cNvPr>
          <p:cNvSpPr>
            <a:spLocks noGrp="1"/>
          </p:cNvSpPr>
          <p:nvPr>
            <p:ph type="title"/>
          </p:nvPr>
        </p:nvSpPr>
        <p:spPr>
          <a:xfrm>
            <a:off x="838200" y="365125"/>
            <a:ext cx="10515600" cy="915035"/>
          </a:xfrm>
        </p:spPr>
        <p:txBody>
          <a:bodyPr/>
          <a:lstStyle/>
          <a:p>
            <a:r>
              <a:rPr lang="en-GB" dirty="0"/>
              <a:t>Referencing Help</a:t>
            </a:r>
          </a:p>
        </p:txBody>
      </p:sp>
      <p:sp>
        <p:nvSpPr>
          <p:cNvPr id="3" name="Content Placeholder 2">
            <a:extLst>
              <a:ext uri="{FF2B5EF4-FFF2-40B4-BE49-F238E27FC236}">
                <a16:creationId xmlns:a16="http://schemas.microsoft.com/office/drawing/2014/main" id="{C64D86AE-0C10-42C3-36DC-0F7445688A80}"/>
              </a:ext>
            </a:extLst>
          </p:cNvPr>
          <p:cNvSpPr>
            <a:spLocks noGrp="1"/>
          </p:cNvSpPr>
          <p:nvPr>
            <p:ph idx="1"/>
          </p:nvPr>
        </p:nvSpPr>
        <p:spPr/>
        <p:txBody>
          <a:bodyPr vert="horz" lIns="91440" tIns="45720" rIns="91440" bIns="45720" rtlCol="0" anchor="t">
            <a:normAutofit/>
          </a:bodyPr>
          <a:lstStyle/>
          <a:p>
            <a:r>
              <a:rPr lang="en-GB" dirty="0"/>
              <a:t>Harvard Referencing Handbook  - Use it</a:t>
            </a:r>
            <a:endParaRPr lang="en-US" dirty="0"/>
          </a:p>
          <a:p>
            <a:endParaRPr lang="en-GB" dirty="0"/>
          </a:p>
          <a:p>
            <a:r>
              <a:rPr lang="en-GB" dirty="0"/>
              <a:t>Cite them Right – via library </a:t>
            </a:r>
          </a:p>
          <a:p>
            <a:endParaRPr lang="en-GB" dirty="0"/>
          </a:p>
        </p:txBody>
      </p:sp>
      <p:pic>
        <p:nvPicPr>
          <p:cNvPr id="5" name="Picture 4">
            <a:extLst>
              <a:ext uri="{FF2B5EF4-FFF2-40B4-BE49-F238E27FC236}">
                <a16:creationId xmlns:a16="http://schemas.microsoft.com/office/drawing/2014/main" id="{DCC8C8A2-F7EB-1BFA-3759-F96BD9D70ACE}"/>
              </a:ext>
            </a:extLst>
          </p:cNvPr>
          <p:cNvPicPr>
            <a:picLocks noChangeAspect="1"/>
          </p:cNvPicPr>
          <p:nvPr/>
        </p:nvPicPr>
        <p:blipFill>
          <a:blip r:embed="rId3"/>
          <a:stretch>
            <a:fillRect/>
          </a:stretch>
        </p:blipFill>
        <p:spPr>
          <a:xfrm>
            <a:off x="1868372" y="3429000"/>
            <a:ext cx="5729461" cy="2455483"/>
          </a:xfrm>
          <a:prstGeom prst="rect">
            <a:avLst/>
          </a:prstGeom>
        </p:spPr>
      </p:pic>
    </p:spTree>
    <p:extLst>
      <p:ext uri="{BB962C8B-B14F-4D97-AF65-F5344CB8AC3E}">
        <p14:creationId xmlns:p14="http://schemas.microsoft.com/office/powerpoint/2010/main" val="3161207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16872-0CD2-710A-133A-6BF63E15910B}"/>
              </a:ext>
            </a:extLst>
          </p:cNvPr>
          <p:cNvSpPr>
            <a:spLocks noGrp="1"/>
          </p:cNvSpPr>
          <p:nvPr>
            <p:ph type="title"/>
          </p:nvPr>
        </p:nvSpPr>
        <p:spPr>
          <a:xfrm>
            <a:off x="838200" y="365125"/>
            <a:ext cx="10515600" cy="775230"/>
          </a:xfrm>
        </p:spPr>
        <p:txBody>
          <a:bodyPr/>
          <a:lstStyle/>
          <a:p>
            <a:r>
              <a:rPr lang="en-GB" dirty="0">
                <a:cs typeface="Calibri Light"/>
              </a:rPr>
              <a:t>Sources for assignments </a:t>
            </a:r>
            <a:endParaRPr lang="en-GB" dirty="0"/>
          </a:p>
        </p:txBody>
      </p:sp>
      <p:sp>
        <p:nvSpPr>
          <p:cNvPr id="3" name="Content Placeholder 2">
            <a:extLst>
              <a:ext uri="{FF2B5EF4-FFF2-40B4-BE49-F238E27FC236}">
                <a16:creationId xmlns:a16="http://schemas.microsoft.com/office/drawing/2014/main" id="{6F0D2618-A7D7-77E7-ED80-B5055595BA5B}"/>
              </a:ext>
            </a:extLst>
          </p:cNvPr>
          <p:cNvSpPr>
            <a:spLocks noGrp="1"/>
          </p:cNvSpPr>
          <p:nvPr>
            <p:ph idx="1"/>
          </p:nvPr>
        </p:nvSpPr>
        <p:spPr/>
        <p:txBody>
          <a:bodyPr vert="horz" lIns="91440" tIns="45720" rIns="91440" bIns="45720" rtlCol="0" anchor="t">
            <a:normAutofit fontScale="62500" lnSpcReduction="20000"/>
          </a:bodyPr>
          <a:lstStyle/>
          <a:p>
            <a:r>
              <a:rPr lang="en-GB" dirty="0">
                <a:cs typeface="Calibri"/>
              </a:rPr>
              <a:t>Library – Books and Journals (British Journal Criminology/Police journals)</a:t>
            </a:r>
          </a:p>
          <a:p>
            <a:r>
              <a:rPr lang="en-GB" dirty="0">
                <a:ea typeface="+mn-lt"/>
                <a:cs typeface="+mn-lt"/>
              </a:rPr>
              <a:t>Webpages</a:t>
            </a:r>
            <a:endParaRPr lang="en-US" dirty="0">
              <a:ea typeface="+mn-lt"/>
              <a:cs typeface="+mn-lt"/>
            </a:endParaRPr>
          </a:p>
          <a:p>
            <a:r>
              <a:rPr lang="en-GB" dirty="0">
                <a:cs typeface="Calibri"/>
              </a:rPr>
              <a:t>CoP</a:t>
            </a:r>
          </a:p>
          <a:p>
            <a:r>
              <a:rPr lang="en-GB" dirty="0">
                <a:cs typeface="Calibri"/>
              </a:rPr>
              <a:t>PCC</a:t>
            </a:r>
          </a:p>
          <a:p>
            <a:r>
              <a:rPr lang="en-GB" dirty="0">
                <a:cs typeface="Calibri"/>
              </a:rPr>
              <a:t>LA including departments</a:t>
            </a:r>
          </a:p>
          <a:p>
            <a:pPr>
              <a:lnSpc>
                <a:spcPct val="114999"/>
              </a:lnSpc>
              <a:spcAft>
                <a:spcPts val="600"/>
              </a:spcAft>
            </a:pPr>
            <a:r>
              <a:rPr lang="en-GB" dirty="0">
                <a:ea typeface="+mn-lt"/>
                <a:cs typeface="+mn-lt"/>
              </a:rPr>
              <a:t>Independent Office for Police Conduct - IOPC</a:t>
            </a:r>
          </a:p>
          <a:p>
            <a:pPr>
              <a:lnSpc>
                <a:spcPct val="114999"/>
              </a:lnSpc>
              <a:spcAft>
                <a:spcPts val="600"/>
              </a:spcAft>
            </a:pPr>
            <a:r>
              <a:rPr lang="en-GB" dirty="0">
                <a:ea typeface="+mn-lt"/>
                <a:cs typeface="+mn-lt"/>
              </a:rPr>
              <a:t>National Police Chiefs Council- NPCC</a:t>
            </a:r>
          </a:p>
          <a:p>
            <a:pPr>
              <a:lnSpc>
                <a:spcPct val="114999"/>
              </a:lnSpc>
              <a:spcAft>
                <a:spcPts val="600"/>
              </a:spcAft>
            </a:pPr>
            <a:r>
              <a:rPr lang="en-GB" dirty="0">
                <a:ea typeface="+mn-lt"/>
                <a:cs typeface="+mn-lt"/>
              </a:rPr>
              <a:t>Police Federation of England &amp; Wales – PF</a:t>
            </a:r>
          </a:p>
          <a:p>
            <a:r>
              <a:rPr lang="en-GB" dirty="0">
                <a:cs typeface="Calibri"/>
              </a:rPr>
              <a:t>Government webpages/documents – Gov.uk (referencing error)</a:t>
            </a:r>
          </a:p>
          <a:p>
            <a:pPr lvl="1"/>
            <a:r>
              <a:rPr lang="en-GB" dirty="0">
                <a:cs typeface="Calibri"/>
              </a:rPr>
              <a:t>Gov.uk (2019) </a:t>
            </a:r>
          </a:p>
          <a:p>
            <a:pPr lvl="1"/>
            <a:r>
              <a:rPr lang="en-GB" dirty="0">
                <a:ea typeface="+mn-lt"/>
                <a:cs typeface="+mn-lt"/>
                <a:hlinkClick r:id="rId2"/>
              </a:rPr>
              <a:t>https://www.gov.uk/guidance/support-for-family-members-of-british-nationals-in-ukraine-and-ukrainian-nationals-in-ukraine-and-the-uk</a:t>
            </a:r>
            <a:endParaRPr lang="en-GB" dirty="0">
              <a:cs typeface="Calibri"/>
            </a:endParaRPr>
          </a:p>
          <a:p>
            <a:pPr lvl="1"/>
            <a:r>
              <a:rPr lang="en-GB" dirty="0">
                <a:cs typeface="Calibri"/>
              </a:rPr>
              <a:t>Home Office (2022) </a:t>
            </a:r>
            <a:r>
              <a:rPr lang="en-GB" b="1" dirty="0"/>
              <a:t>UK visa support for Ukrainian nationals. Not </a:t>
            </a:r>
            <a:r>
              <a:rPr lang="en-GB" dirty="0"/>
              <a:t>Gov.uk (2022)…........</a:t>
            </a:r>
            <a:br>
              <a:rPr lang="en-GB" dirty="0">
                <a:ea typeface="+mn-lt"/>
                <a:cs typeface="+mn-lt"/>
              </a:rPr>
            </a:br>
            <a:endParaRPr lang="en-GB" dirty="0">
              <a:cs typeface="Calibri"/>
            </a:endParaRPr>
          </a:p>
        </p:txBody>
      </p:sp>
    </p:spTree>
    <p:extLst>
      <p:ext uri="{BB962C8B-B14F-4D97-AF65-F5344CB8AC3E}">
        <p14:creationId xmlns:p14="http://schemas.microsoft.com/office/powerpoint/2010/main" val="1071156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Assignment 1</a:t>
            </a:r>
            <a:endParaRPr lang="en-GB" sz="5400">
              <a:ea typeface="Calibri Light"/>
              <a:cs typeface="Calibri Light"/>
            </a:endParaRP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07911"/>
            <a:ext cx="4545513" cy="3385656"/>
          </a:xfrm>
        </p:spPr>
        <p:txBody>
          <a:bodyPr vert="horz" lIns="91440" tIns="45720" rIns="91440" bIns="45720" rtlCol="0" anchor="t">
            <a:normAutofit/>
          </a:bodyPr>
          <a:lstStyle/>
          <a:p>
            <a:r>
              <a:rPr lang="en-GB" sz="3200" dirty="0"/>
              <a:t> </a:t>
            </a:r>
            <a:r>
              <a:rPr lang="en-GB" sz="3200" b="1" dirty="0"/>
              <a:t>2,000-word essay  (50%)</a:t>
            </a:r>
            <a:endParaRPr lang="en-GB" sz="3200" b="1" dirty="0">
              <a:ea typeface="Calibri"/>
              <a:cs typeface="Calibri"/>
            </a:endParaRPr>
          </a:p>
          <a:p>
            <a:r>
              <a:rPr lang="en-GB" sz="3200" b="1" dirty="0"/>
              <a:t>Submission date : 6th November 2026 by 23:59hrs</a:t>
            </a:r>
          </a:p>
          <a:p>
            <a:r>
              <a:rPr lang="en-GB" sz="3200" b="1" dirty="0">
                <a:ea typeface="Calibri"/>
                <a:cs typeface="Calibri"/>
              </a:rPr>
              <a:t>One question </a:t>
            </a:r>
          </a:p>
          <a:p>
            <a:endParaRPr lang="en-GB" sz="2200" dirty="0"/>
          </a:p>
          <a:p>
            <a:endParaRPr lang="en-GB" sz="2200" dirty="0"/>
          </a:p>
          <a:p>
            <a:endParaRPr lang="en-GB" sz="2200" dirty="0"/>
          </a:p>
          <a:p>
            <a:endParaRPr lang="en-GB" sz="2200" dirty="0"/>
          </a:p>
        </p:txBody>
      </p:sp>
      <p:pic>
        <p:nvPicPr>
          <p:cNvPr id="5" name="Picture 4" descr="Pen placed on top of a signature line">
            <a:extLst>
              <a:ext uri="{FF2B5EF4-FFF2-40B4-BE49-F238E27FC236}">
                <a16:creationId xmlns:a16="http://schemas.microsoft.com/office/drawing/2014/main" id="{C61341B7-BD08-9867-E5BE-C10F8C125D6A}"/>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2551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66EB63-B9B6-90E4-A706-44CC92F4033C}"/>
              </a:ext>
            </a:extLst>
          </p:cNvPr>
          <p:cNvSpPr>
            <a:spLocks noGrp="1"/>
          </p:cNvSpPr>
          <p:nvPr>
            <p:ph type="title"/>
          </p:nvPr>
        </p:nvSpPr>
        <p:spPr>
          <a:xfrm>
            <a:off x="1171074" y="1396686"/>
            <a:ext cx="3240506" cy="4064628"/>
          </a:xfrm>
        </p:spPr>
        <p:txBody>
          <a:bodyPr>
            <a:normAutofit/>
          </a:bodyPr>
          <a:lstStyle/>
          <a:p>
            <a:r>
              <a:rPr lang="en-GB">
                <a:solidFill>
                  <a:srgbClr val="FFFFFF"/>
                </a:solidFill>
              </a:rPr>
              <a:t>Question 1 </a:t>
            </a:r>
            <a:endParaRPr lang="en-GB" dirty="0">
              <a:solidFill>
                <a:srgbClr val="FFFFFF"/>
              </a:solidFill>
            </a:endParaRPr>
          </a:p>
        </p:txBody>
      </p:sp>
      <p:sp>
        <p:nvSpPr>
          <p:cNvPr id="21" name="Arc 20">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C97ACEA-9674-E7BA-E4D0-AD8CF2B00E9E}"/>
              </a:ext>
            </a:extLst>
          </p:cNvPr>
          <p:cNvSpPr>
            <a:spLocks noGrp="1"/>
          </p:cNvSpPr>
          <p:nvPr>
            <p:ph idx="1"/>
          </p:nvPr>
        </p:nvSpPr>
        <p:spPr>
          <a:xfrm>
            <a:off x="5370153" y="1274618"/>
            <a:ext cx="5536397" cy="5187601"/>
          </a:xfrm>
        </p:spPr>
        <p:txBody>
          <a:bodyPr vert="horz" lIns="91440" tIns="45720" rIns="91440" bIns="45720" rtlCol="0" anchor="t">
            <a:noAutofit/>
          </a:bodyPr>
          <a:lstStyle/>
          <a:p>
            <a:r>
              <a:rPr lang="en-GB" sz="1400" b="1" dirty="0">
                <a:highlight>
                  <a:srgbClr val="FFFFFF"/>
                </a:highlight>
                <a:ea typeface="Calibri"/>
                <a:cs typeface="Calibri"/>
              </a:rPr>
              <a:t>S</a:t>
            </a:r>
            <a:r>
              <a:rPr lang="en-GB" sz="1400" b="1" dirty="0">
                <a:ea typeface="Calibri"/>
                <a:cs typeface="Calibri"/>
              </a:rPr>
              <a:t>hould vulnerability be viewed within policing as a risk factor, a safeguarding concern, or both? Critically discuss.</a:t>
            </a:r>
          </a:p>
          <a:p>
            <a:endParaRPr lang="en-GB" sz="1400" dirty="0">
              <a:ea typeface="Calibri"/>
              <a:cs typeface="Calibri"/>
            </a:endParaRPr>
          </a:p>
          <a:p>
            <a:r>
              <a:rPr lang="en-GB" sz="1500" dirty="0">
                <a:latin typeface="Calibri"/>
                <a:ea typeface="Calibri"/>
                <a:cs typeface="Calibri"/>
              </a:rPr>
              <a:t>This question requires you to evaluate competing perspectives rather than simply describe vulnerability. </a:t>
            </a:r>
          </a:p>
          <a:p>
            <a:r>
              <a:rPr lang="en-GB" sz="1500" dirty="0">
                <a:latin typeface="Calibri"/>
                <a:ea typeface="Calibri"/>
                <a:cs typeface="Calibri"/>
              </a:rPr>
              <a:t> </a:t>
            </a:r>
            <a:r>
              <a:rPr lang="en-GB" sz="1500" b="1" dirty="0">
                <a:latin typeface="Calibri"/>
                <a:ea typeface="Calibri"/>
                <a:cs typeface="Calibri"/>
              </a:rPr>
              <a:t>"critically discuss"</a:t>
            </a:r>
            <a:r>
              <a:rPr lang="en-GB" sz="1500" dirty="0">
                <a:latin typeface="Calibri"/>
                <a:ea typeface="Calibri"/>
                <a:cs typeface="Calibri"/>
              </a:rPr>
              <a:t> means they should consider both strengths and limitations, as well as competing viewpoints.</a:t>
            </a:r>
          </a:p>
          <a:p>
            <a:r>
              <a:rPr lang="en-GB" sz="1500" dirty="0">
                <a:latin typeface="Calibri"/>
                <a:ea typeface="Calibri"/>
                <a:cs typeface="Calibri"/>
              </a:rPr>
              <a:t>A strong critical argument is that vulnerability should be viewed within policing as both a risk factor and a safeguarding concern.</a:t>
            </a:r>
          </a:p>
          <a:p>
            <a:r>
              <a:rPr lang="en-GB" sz="1500" dirty="0">
                <a:latin typeface="Calibri"/>
                <a:ea typeface="Calibri"/>
                <a:cs typeface="Calibri"/>
              </a:rPr>
              <a:t>Policing is fundamentally concerned with identifying and preventing harm. </a:t>
            </a:r>
          </a:p>
          <a:p>
            <a:r>
              <a:rPr lang="en-GB" sz="1500" dirty="0">
                <a:latin typeface="Calibri"/>
                <a:ea typeface="Calibri"/>
                <a:cs typeface="Calibri"/>
              </a:rPr>
              <a:t>Vulnerability should primarily be viewed as a safeguarding concern.</a:t>
            </a:r>
          </a:p>
          <a:p>
            <a:r>
              <a:rPr lang="en-GB" sz="1500" dirty="0">
                <a:latin typeface="Calibri"/>
                <a:ea typeface="Calibri"/>
                <a:cs typeface="Calibri"/>
              </a:rPr>
              <a:t>Students should demonstrate an understanding of:</a:t>
            </a:r>
          </a:p>
          <a:p>
            <a:r>
              <a:rPr lang="en-GB" sz="1500" dirty="0">
                <a:latin typeface="Calibri"/>
                <a:ea typeface="Calibri"/>
                <a:cs typeface="Calibri"/>
              </a:rPr>
              <a:t>Vulnerability</a:t>
            </a:r>
          </a:p>
          <a:p>
            <a:r>
              <a:rPr lang="en-GB" sz="1500" dirty="0">
                <a:latin typeface="Calibri"/>
                <a:ea typeface="Calibri"/>
                <a:cs typeface="Calibri"/>
              </a:rPr>
              <a:t>Risk factor</a:t>
            </a:r>
          </a:p>
          <a:p>
            <a:r>
              <a:rPr lang="en-GB" sz="1500" dirty="0">
                <a:latin typeface="Calibri"/>
                <a:ea typeface="Calibri"/>
                <a:cs typeface="Calibri"/>
              </a:rPr>
              <a:t>Safeguarding concern</a:t>
            </a:r>
          </a:p>
          <a:p>
            <a:r>
              <a:rPr lang="en-GB" sz="1500" dirty="0">
                <a:latin typeface="Calibri"/>
                <a:ea typeface="Calibri"/>
                <a:cs typeface="Calibri"/>
              </a:rPr>
              <a:t>The role of policing in protecting vulnerable people</a:t>
            </a:r>
          </a:p>
          <a:p>
            <a:endParaRPr lang="en-GB" sz="1200" dirty="0">
              <a:highlight>
                <a:srgbClr val="C6C6C6"/>
              </a:highlight>
              <a:ea typeface="Calibri"/>
              <a:cs typeface="Calibri"/>
            </a:endParaRPr>
          </a:p>
        </p:txBody>
      </p:sp>
    </p:spTree>
    <p:extLst>
      <p:ext uri="{BB962C8B-B14F-4D97-AF65-F5344CB8AC3E}">
        <p14:creationId xmlns:p14="http://schemas.microsoft.com/office/powerpoint/2010/main" val="1066157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58FCE-9CC1-CCB2-0791-9B2CFABD216E}"/>
              </a:ext>
            </a:extLst>
          </p:cNvPr>
          <p:cNvSpPr>
            <a:spLocks noGrp="1"/>
          </p:cNvSpPr>
          <p:nvPr>
            <p:ph type="title"/>
          </p:nvPr>
        </p:nvSpPr>
        <p:spPr>
          <a:xfrm>
            <a:off x="838200" y="365125"/>
            <a:ext cx="10515600" cy="821660"/>
          </a:xfrm>
        </p:spPr>
        <p:txBody>
          <a:bodyPr vert="horz" lIns="91440" tIns="45720" rIns="91440" bIns="45720" rtlCol="0" anchor="ctr">
            <a:noAutofit/>
          </a:bodyPr>
          <a:lstStyle/>
          <a:p>
            <a:pPr marL="228600" indent="-228600">
              <a:spcBef>
                <a:spcPts val="1000"/>
              </a:spcBef>
            </a:pPr>
            <a:br>
              <a:rPr lang="en-GB" sz="2400" dirty="0">
                <a:latin typeface="Calibri"/>
                <a:ea typeface="Calibri"/>
                <a:cs typeface="Calibri"/>
              </a:rPr>
            </a:br>
            <a:r>
              <a:rPr lang="en-GB" sz="2400">
                <a:latin typeface="Calibri"/>
                <a:ea typeface="Calibri"/>
                <a:cs typeface="Calibri"/>
              </a:rPr>
              <a:t>Should vulnerability be viewed within policing as a risk factor, a safeguarding</a:t>
            </a:r>
            <a:r>
              <a:rPr lang="en-GB" sz="2400" dirty="0">
                <a:latin typeface="Calibri"/>
                <a:ea typeface="Calibri"/>
                <a:cs typeface="Calibri"/>
              </a:rPr>
              <a:t> concern, or both? Critically discuss.</a:t>
            </a:r>
          </a:p>
          <a:p>
            <a:endParaRPr lang="en-GB" sz="2400" dirty="0">
              <a:latin typeface="Calibri"/>
              <a:ea typeface="Calibri"/>
              <a:cs typeface="Calibri"/>
            </a:endParaRPr>
          </a:p>
        </p:txBody>
      </p:sp>
      <p:sp>
        <p:nvSpPr>
          <p:cNvPr id="3" name="Content Placeholder 2">
            <a:extLst>
              <a:ext uri="{FF2B5EF4-FFF2-40B4-BE49-F238E27FC236}">
                <a16:creationId xmlns:a16="http://schemas.microsoft.com/office/drawing/2014/main" id="{3FAC0F3E-763B-BCAD-7019-347EA4AB7995}"/>
              </a:ext>
            </a:extLst>
          </p:cNvPr>
          <p:cNvSpPr>
            <a:spLocks noGrp="1"/>
          </p:cNvSpPr>
          <p:nvPr>
            <p:ph idx="1"/>
          </p:nvPr>
        </p:nvSpPr>
        <p:spPr>
          <a:xfrm>
            <a:off x="838200" y="1216026"/>
            <a:ext cx="10515600" cy="4960937"/>
          </a:xfrm>
        </p:spPr>
        <p:txBody>
          <a:bodyPr vert="horz" lIns="91440" tIns="45720" rIns="91440" bIns="45720" rtlCol="0" anchor="t">
            <a:normAutofit/>
          </a:bodyPr>
          <a:lstStyle/>
          <a:p>
            <a:r>
              <a:rPr lang="en-GB" sz="1400" dirty="0">
                <a:ea typeface="Calibri"/>
                <a:cs typeface="Calibri"/>
              </a:rPr>
              <a:t>How vulnerability increases the likelihood of harm, victimisation or exploitation.</a:t>
            </a:r>
            <a:endParaRPr lang="en-US">
              <a:ea typeface="Calibri"/>
              <a:cs typeface="Calibri"/>
            </a:endParaRPr>
          </a:p>
          <a:p>
            <a:r>
              <a:rPr lang="en-GB" sz="1400" dirty="0">
                <a:ea typeface="Calibri"/>
                <a:cs typeface="Calibri"/>
              </a:rPr>
              <a:t>The importance of prioritising resources and managing threats. / policies</a:t>
            </a:r>
          </a:p>
          <a:p>
            <a:r>
              <a:rPr lang="en-GB" sz="1400" dirty="0">
                <a:ea typeface="Calibri"/>
                <a:cs typeface="Calibri"/>
              </a:rPr>
              <a:t>Examples such as domestic abuse, missing persons, child exploitation or mental health </a:t>
            </a:r>
          </a:p>
          <a:p>
            <a:r>
              <a:rPr lang="en-GB" sz="1400" dirty="0">
                <a:ea typeface="Calibri"/>
                <a:cs typeface="Calibri"/>
              </a:rPr>
              <a:t>Whether risk assessments can become bureaucratic.</a:t>
            </a:r>
          </a:p>
          <a:p>
            <a:r>
              <a:rPr lang="en-GB" sz="1400" dirty="0">
                <a:ea typeface="Calibri"/>
                <a:cs typeface="Calibri"/>
              </a:rPr>
              <a:t>Whether people are reduced to "risk scores".</a:t>
            </a:r>
          </a:p>
          <a:p>
            <a:r>
              <a:rPr lang="en-GB" sz="1400" dirty="0">
                <a:ea typeface="Calibri"/>
                <a:cs typeface="Calibri"/>
              </a:rPr>
              <a:t>Potential for stigmatisation or labelling.</a:t>
            </a:r>
          </a:p>
          <a:p>
            <a:r>
              <a:rPr lang="en-GB" sz="1400" dirty="0">
                <a:ea typeface="Calibri"/>
                <a:cs typeface="Calibri"/>
              </a:rPr>
              <a:t>Explore the argument that vulnerability is a safeguarding concern</a:t>
            </a:r>
          </a:p>
          <a:p>
            <a:r>
              <a:rPr lang="en-GB" sz="1400" dirty="0">
                <a:ea typeface="Calibri"/>
                <a:cs typeface="Calibri"/>
              </a:rPr>
              <a:t>Students should discuss:</a:t>
            </a:r>
          </a:p>
          <a:p>
            <a:r>
              <a:rPr lang="en-GB" sz="1400" dirty="0">
                <a:ea typeface="Calibri"/>
                <a:cs typeface="Calibri"/>
              </a:rPr>
              <a:t>The police duty to protect vulnerable people.</a:t>
            </a:r>
          </a:p>
          <a:p>
            <a:r>
              <a:rPr lang="en-GB" sz="1400" dirty="0">
                <a:ea typeface="Calibri"/>
                <a:cs typeface="Calibri"/>
              </a:rPr>
              <a:t>Public protection and victim-centred approaches.</a:t>
            </a:r>
          </a:p>
          <a:p>
            <a:r>
              <a:rPr lang="en-GB" sz="1400" dirty="0">
                <a:ea typeface="Calibri"/>
                <a:cs typeface="Calibri"/>
              </a:rPr>
              <a:t>Multi-agency safeguarding arrangements.</a:t>
            </a:r>
          </a:p>
          <a:p>
            <a:r>
              <a:rPr lang="en-GB" sz="1400" dirty="0">
                <a:ea typeface="Calibri"/>
                <a:cs typeface="Calibri"/>
              </a:rPr>
              <a:t>Prevention of harm and early intervention.</a:t>
            </a:r>
            <a:endParaRPr lang="en-US" sz="1400">
              <a:ea typeface="Calibri"/>
              <a:cs typeface="Calibri"/>
            </a:endParaRPr>
          </a:p>
          <a:p>
            <a:r>
              <a:rPr lang="en-GB" sz="1400" dirty="0">
                <a:ea typeface="Calibri"/>
                <a:cs typeface="Calibri"/>
              </a:rPr>
              <a:t>Critically analyse both perspectives</a:t>
            </a:r>
          </a:p>
          <a:p>
            <a:r>
              <a:rPr lang="en-GB" sz="1400" dirty="0">
                <a:ea typeface="Calibri"/>
                <a:cs typeface="Calibri"/>
              </a:rPr>
              <a:t>This is where higher marks are gained.</a:t>
            </a:r>
          </a:p>
          <a:p>
            <a:r>
              <a:rPr lang="en-GB" sz="1400" dirty="0">
                <a:ea typeface="Calibri"/>
                <a:cs typeface="Calibri"/>
              </a:rPr>
              <a:t>Students should not simply describe both sides.</a:t>
            </a:r>
          </a:p>
          <a:p>
            <a:endParaRPr lang="en-GB" sz="1100" dirty="0">
              <a:latin typeface="Segoe UI"/>
              <a:cs typeface="Segoe UI"/>
            </a:endParaRPr>
          </a:p>
          <a:p>
            <a:endParaRPr lang="en-GB" sz="1200"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1779741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9A31FAE-7BF2-D8E9-92D6-BC2284F4B25B}"/>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B76C9B-D380-B911-5E36-80198A5D5E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02B628B6-BAB6-7743-75F2-0AACF6629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D9230A-37CD-A71C-7D54-CF92E0562F1F}"/>
              </a:ext>
            </a:extLst>
          </p:cNvPr>
          <p:cNvSpPr>
            <a:spLocks noGrp="1"/>
          </p:cNvSpPr>
          <p:nvPr>
            <p:ph type="title"/>
          </p:nvPr>
        </p:nvSpPr>
        <p:spPr>
          <a:xfrm>
            <a:off x="1171074" y="1396686"/>
            <a:ext cx="3240506" cy="4064628"/>
          </a:xfrm>
        </p:spPr>
        <p:txBody>
          <a:bodyPr>
            <a:normAutofit/>
          </a:bodyPr>
          <a:lstStyle/>
          <a:p>
            <a:r>
              <a:rPr lang="en-GB">
                <a:solidFill>
                  <a:srgbClr val="FFFFFF"/>
                </a:solidFill>
              </a:rPr>
              <a:t>Question 2 </a:t>
            </a:r>
            <a:endParaRPr lang="en-GB" dirty="0">
              <a:solidFill>
                <a:srgbClr val="FFFFFF"/>
              </a:solidFill>
            </a:endParaRPr>
          </a:p>
        </p:txBody>
      </p:sp>
      <p:sp>
        <p:nvSpPr>
          <p:cNvPr id="21" name="Arc 20">
            <a:extLst>
              <a:ext uri="{FF2B5EF4-FFF2-40B4-BE49-F238E27FC236}">
                <a16:creationId xmlns:a16="http://schemas.microsoft.com/office/drawing/2014/main" id="{BD2BDAFC-83DA-993D-E147-8A490F2F6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3" name="Oval 22">
            <a:extLst>
              <a:ext uri="{FF2B5EF4-FFF2-40B4-BE49-F238E27FC236}">
                <a16:creationId xmlns:a16="http://schemas.microsoft.com/office/drawing/2014/main" id="{1F2315A4-A6A6-F79A-A544-C7F845F76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1384321-7AC0-6128-0A32-D6E55447AEC1}"/>
              </a:ext>
            </a:extLst>
          </p:cNvPr>
          <p:cNvSpPr>
            <a:spLocks noGrp="1"/>
          </p:cNvSpPr>
          <p:nvPr>
            <p:ph idx="1"/>
          </p:nvPr>
        </p:nvSpPr>
        <p:spPr>
          <a:xfrm>
            <a:off x="5370153" y="1274618"/>
            <a:ext cx="5536397" cy="5187601"/>
          </a:xfrm>
        </p:spPr>
        <p:txBody>
          <a:bodyPr vert="horz" lIns="91440" tIns="45720" rIns="91440" bIns="45720" rtlCol="0" anchor="t">
            <a:normAutofit lnSpcReduction="10000"/>
          </a:bodyPr>
          <a:lstStyle/>
          <a:p>
            <a:r>
              <a:rPr lang="en-GB" sz="1200" b="1" dirty="0">
                <a:highlight>
                  <a:srgbClr val="FFFFFF"/>
                </a:highlight>
                <a:ea typeface="Calibri"/>
                <a:cs typeface="Calibri"/>
              </a:rPr>
              <a:t>To what extent does vulnerability influence police decision-making? Critically discuss the challenges officers face when balancing safeguarding responsibilities.</a:t>
            </a:r>
            <a:endParaRPr lang="en-GB" sz="1200" dirty="0">
              <a:highlight>
                <a:srgbClr val="C6C6C6"/>
              </a:highlight>
              <a:ea typeface="Calibri"/>
              <a:cs typeface="Calibri"/>
            </a:endParaRPr>
          </a:p>
          <a:p>
            <a:r>
              <a:rPr lang="en-GB" sz="1100" dirty="0">
                <a:latin typeface="Segoe UI"/>
                <a:ea typeface="Calibri"/>
                <a:cs typeface="Segoe UI"/>
              </a:rPr>
              <a:t>The phrase </a:t>
            </a:r>
            <a:r>
              <a:rPr lang="en-GB" sz="1100" b="1" dirty="0">
                <a:latin typeface="Segoe UI"/>
                <a:ea typeface="Calibri"/>
                <a:cs typeface="Segoe UI"/>
              </a:rPr>
              <a:t>"to what extent"</a:t>
            </a:r>
            <a:r>
              <a:rPr lang="en-GB" sz="1100" dirty="0">
                <a:latin typeface="Segoe UI"/>
                <a:ea typeface="Calibri"/>
                <a:cs typeface="Segoe UI"/>
              </a:rPr>
              <a:t> means to evaluate how significant vulnerability is in police decision-making rather than simply stating that it has an influence.</a:t>
            </a:r>
            <a:endParaRPr lang="en-GB" sz="1500" dirty="0">
              <a:ea typeface="Calibri"/>
              <a:cs typeface="Calibri"/>
            </a:endParaRPr>
          </a:p>
          <a:p>
            <a:r>
              <a:rPr lang="en-GB" sz="1100" dirty="0">
                <a:latin typeface="Segoe UI"/>
                <a:ea typeface="Calibri"/>
                <a:cs typeface="Segoe UI"/>
              </a:rPr>
              <a:t>The phrase </a:t>
            </a:r>
            <a:r>
              <a:rPr lang="en-GB" sz="1100" b="1" dirty="0">
                <a:latin typeface="Segoe UI"/>
                <a:ea typeface="Calibri"/>
                <a:cs typeface="Segoe UI"/>
              </a:rPr>
              <a:t>"critically discuss"</a:t>
            </a:r>
            <a:r>
              <a:rPr lang="en-GB" sz="1100" dirty="0">
                <a:latin typeface="Segoe UI"/>
                <a:ea typeface="Calibri"/>
                <a:cs typeface="Segoe UI"/>
              </a:rPr>
              <a:t> means you should consider both strengths and limitations, as well as competing viewpoints.</a:t>
            </a:r>
            <a:endParaRPr lang="en-GB" dirty="0"/>
          </a:p>
          <a:p>
            <a:r>
              <a:rPr lang="en-GB" sz="1100" b="1" dirty="0">
                <a:latin typeface="Segoe UI"/>
                <a:ea typeface="Calibri"/>
                <a:cs typeface="Segoe UI"/>
              </a:rPr>
              <a:t>Evaluate how much vulnerability affects police decision-making</a:t>
            </a:r>
            <a:r>
              <a:rPr lang="en-GB" sz="1100" dirty="0">
                <a:latin typeface="Segoe UI"/>
                <a:ea typeface="Calibri"/>
                <a:cs typeface="Segoe UI"/>
              </a:rPr>
              <a:t> ("to what extent").</a:t>
            </a:r>
            <a:endParaRPr lang="en-GB" sz="1500" dirty="0">
              <a:ea typeface="Calibri"/>
              <a:cs typeface="Calibri"/>
            </a:endParaRPr>
          </a:p>
          <a:p>
            <a:r>
              <a:rPr lang="en-GB" sz="1100" b="1" dirty="0">
                <a:latin typeface="Segoe UI"/>
                <a:ea typeface="Calibri"/>
                <a:cs typeface="Segoe UI"/>
              </a:rPr>
              <a:t>Critically analyse the difficulties officers face when trying to protect vulnerable people while also carrying out other policing duties.</a:t>
            </a:r>
            <a:endParaRPr lang="en-GB" dirty="0"/>
          </a:p>
          <a:p>
            <a:r>
              <a:rPr lang="en-GB" sz="1100" dirty="0">
                <a:latin typeface="Segoe UI"/>
                <a:ea typeface="Calibri"/>
                <a:cs typeface="Segoe UI"/>
              </a:rPr>
              <a:t>This is not asking </a:t>
            </a:r>
            <a:r>
              <a:rPr lang="en-GB" sz="1100" b="1" dirty="0">
                <a:latin typeface="Segoe UI"/>
                <a:ea typeface="Calibri"/>
                <a:cs typeface="Segoe UI"/>
              </a:rPr>
              <a:t>whether</a:t>
            </a:r>
            <a:r>
              <a:rPr lang="en-GB" sz="1100" dirty="0">
                <a:latin typeface="Segoe UI"/>
                <a:ea typeface="Calibri"/>
                <a:cs typeface="Segoe UI"/>
              </a:rPr>
              <a:t> vulnerability influences decisions, because it clearly does. It is asking </a:t>
            </a:r>
            <a:r>
              <a:rPr lang="en-GB" sz="1100" b="1" dirty="0">
                <a:latin typeface="Segoe UI"/>
                <a:ea typeface="Calibri"/>
                <a:cs typeface="Segoe UI"/>
              </a:rPr>
              <a:t>how much</a:t>
            </a:r>
            <a:r>
              <a:rPr lang="en-GB" sz="1100" dirty="0">
                <a:latin typeface="Segoe UI"/>
                <a:ea typeface="Calibri"/>
                <a:cs typeface="Segoe UI"/>
              </a:rPr>
              <a:t> influence it has and whether there are limits to that influence.</a:t>
            </a:r>
            <a:endParaRPr lang="en-GB" sz="1500" dirty="0">
              <a:ea typeface="Calibri"/>
              <a:cs typeface="Calibri"/>
            </a:endParaRPr>
          </a:p>
          <a:p>
            <a:r>
              <a:rPr lang="en-GB" sz="1100" b="1" dirty="0">
                <a:latin typeface="Segoe UI"/>
                <a:ea typeface="Calibri"/>
                <a:cs typeface="Segoe UI"/>
              </a:rPr>
              <a:t>Arguments that vulnerability strongly influences decisions</a:t>
            </a:r>
            <a:endParaRPr lang="en-GB" sz="1100" dirty="0">
              <a:latin typeface="Segoe UI"/>
              <a:ea typeface="Calibri"/>
              <a:cs typeface="Segoe UI"/>
            </a:endParaRPr>
          </a:p>
          <a:p>
            <a:r>
              <a:rPr lang="en-GB" sz="1100" dirty="0">
                <a:latin typeface="Segoe UI"/>
                <a:ea typeface="Calibri"/>
                <a:cs typeface="Segoe UI"/>
              </a:rPr>
              <a:t>Safeguarding is a core policing responsibility.</a:t>
            </a:r>
            <a:endParaRPr lang="en-GB" dirty="0"/>
          </a:p>
          <a:p>
            <a:r>
              <a:rPr lang="en-GB" sz="1100" dirty="0">
                <a:latin typeface="Segoe UI"/>
                <a:ea typeface="Calibri"/>
                <a:cs typeface="Segoe UI"/>
              </a:rPr>
              <a:t>Multi-agency working requires police to identify and protect vulnerable people.</a:t>
            </a:r>
            <a:endParaRPr lang="en-GB" dirty="0"/>
          </a:p>
          <a:p>
            <a:pPr>
              <a:buFont typeface="Arial" panose="020B0604020202020204" pitchFamily="34" charset="0"/>
              <a:buChar char="•"/>
            </a:pPr>
            <a:endParaRPr lang="en-GB" sz="1100" dirty="0">
              <a:latin typeface="Segoe UI"/>
              <a:ea typeface="Calibri"/>
              <a:cs typeface="Segoe UI"/>
            </a:endParaRPr>
          </a:p>
          <a:p>
            <a:r>
              <a:rPr lang="en-GB" sz="1100" b="1" dirty="0">
                <a:latin typeface="Segoe UI"/>
                <a:ea typeface="Calibri"/>
                <a:cs typeface="Segoe UI"/>
              </a:rPr>
              <a:t>Arguments that influence may be limited</a:t>
            </a:r>
            <a:endParaRPr lang="en-GB" sz="1500" dirty="0">
              <a:ea typeface="Calibri"/>
              <a:cs typeface="Calibri"/>
            </a:endParaRPr>
          </a:p>
          <a:p>
            <a:r>
              <a:rPr lang="en-GB" sz="1100" dirty="0">
                <a:latin typeface="Segoe UI"/>
                <a:ea typeface="Calibri"/>
                <a:cs typeface="Segoe UI"/>
              </a:rPr>
              <a:t>Lack of resources.</a:t>
            </a:r>
            <a:endParaRPr lang="en-GB" dirty="0"/>
          </a:p>
          <a:p>
            <a:r>
              <a:rPr lang="en-GB" sz="1100" dirty="0">
                <a:latin typeface="Segoe UI"/>
                <a:ea typeface="Calibri"/>
                <a:cs typeface="Segoe UI"/>
              </a:rPr>
              <a:t>High workloads.</a:t>
            </a:r>
            <a:endParaRPr lang="en-GB" dirty="0"/>
          </a:p>
          <a:p>
            <a:r>
              <a:rPr lang="en-GB" sz="1100" dirty="0">
                <a:latin typeface="Segoe UI"/>
                <a:ea typeface="Calibri"/>
                <a:cs typeface="Segoe UI"/>
              </a:rPr>
              <a:t>Inconsistent officer understanding of vulnerability</a:t>
            </a:r>
            <a:endParaRPr lang="en-GB" dirty="0"/>
          </a:p>
          <a:p>
            <a:r>
              <a:rPr lang="en-GB" sz="1500" dirty="0">
                <a:ea typeface="Calibri"/>
                <a:cs typeface="Calibri"/>
              </a:rPr>
              <a:t>targets</a:t>
            </a:r>
          </a:p>
        </p:txBody>
      </p:sp>
    </p:spTree>
    <p:extLst>
      <p:ext uri="{BB962C8B-B14F-4D97-AF65-F5344CB8AC3E}">
        <p14:creationId xmlns:p14="http://schemas.microsoft.com/office/powerpoint/2010/main" val="1969031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351D8-DAA1-CF74-4AC3-7860B8129859}"/>
              </a:ext>
            </a:extLst>
          </p:cNvPr>
          <p:cNvSpPr>
            <a:spLocks noGrp="1"/>
          </p:cNvSpPr>
          <p:nvPr>
            <p:ph type="title"/>
          </p:nvPr>
        </p:nvSpPr>
        <p:spPr>
          <a:xfrm>
            <a:off x="838200" y="365125"/>
            <a:ext cx="10515600" cy="831675"/>
          </a:xfrm>
        </p:spPr>
        <p:txBody>
          <a:bodyPr/>
          <a:lstStyle/>
          <a:p>
            <a:r>
              <a:rPr lang="en-GB" dirty="0">
                <a:ea typeface="Calibri Light"/>
                <a:cs typeface="Calibri Light"/>
              </a:rPr>
              <a:t>Question 2 what is it about – balancing  </a:t>
            </a:r>
            <a:endParaRPr lang="en-GB" dirty="0"/>
          </a:p>
        </p:txBody>
      </p:sp>
      <p:sp>
        <p:nvSpPr>
          <p:cNvPr id="3" name="Content Placeholder 2">
            <a:extLst>
              <a:ext uri="{FF2B5EF4-FFF2-40B4-BE49-F238E27FC236}">
                <a16:creationId xmlns:a16="http://schemas.microsoft.com/office/drawing/2014/main" id="{34F00561-1169-1251-891A-40425413B1A3}"/>
              </a:ext>
            </a:extLst>
          </p:cNvPr>
          <p:cNvSpPr>
            <a:spLocks noGrp="1"/>
          </p:cNvSpPr>
          <p:nvPr>
            <p:ph idx="1"/>
          </p:nvPr>
        </p:nvSpPr>
        <p:spPr>
          <a:xfrm>
            <a:off x="838200" y="1444626"/>
            <a:ext cx="10515600" cy="5014559"/>
          </a:xfrm>
        </p:spPr>
        <p:txBody>
          <a:bodyPr vert="horz" lIns="91440" tIns="45720" rIns="91440" bIns="45720" rtlCol="0" anchor="t">
            <a:noAutofit/>
          </a:bodyPr>
          <a:lstStyle/>
          <a:p>
            <a:r>
              <a:rPr lang="en-GB" sz="1800" dirty="0">
                <a:latin typeface="Calibri"/>
                <a:ea typeface="Calibri"/>
                <a:cs typeface="Calibri"/>
              </a:rPr>
              <a:t>Protection</a:t>
            </a:r>
            <a:r>
              <a:rPr lang="en-GB" sz="1800" dirty="0"/>
              <a:t> versus individual rights</a:t>
            </a:r>
            <a:endParaRPr lang="en-US" sz="1800">
              <a:ea typeface="Calibri"/>
              <a:cs typeface="Calibri"/>
            </a:endParaRPr>
          </a:p>
          <a:p>
            <a:r>
              <a:rPr lang="en-GB" sz="1800" dirty="0">
                <a:latin typeface="Calibri"/>
                <a:ea typeface="Calibri"/>
                <a:cs typeface="Calibri"/>
              </a:rPr>
              <a:t>Officers may want to protect a vulnerable person but must also respect:</a:t>
            </a:r>
          </a:p>
          <a:p>
            <a:r>
              <a:rPr lang="en-GB" sz="1800" dirty="0">
                <a:latin typeface="Calibri"/>
                <a:ea typeface="Calibri"/>
                <a:cs typeface="Calibri"/>
              </a:rPr>
              <a:t>Human rights. /  Privacy /  Consent.</a:t>
            </a:r>
          </a:p>
          <a:p>
            <a:r>
              <a:rPr lang="en-GB" sz="1800" dirty="0">
                <a:latin typeface="Calibri"/>
                <a:ea typeface="Calibri"/>
                <a:cs typeface="Calibri"/>
              </a:rPr>
              <a:t>Example: An adult with mental health issues may refuse support, creating a dilemma between safeguarding and respecting personal choice.</a:t>
            </a:r>
            <a:endParaRPr lang="en-GB" sz="1800">
              <a:latin typeface="Calibri"/>
              <a:ea typeface="Calibri"/>
              <a:cs typeface="Calibri"/>
            </a:endParaRPr>
          </a:p>
          <a:p>
            <a:r>
              <a:rPr lang="en-GB" sz="1800" dirty="0"/>
              <a:t>Resources</a:t>
            </a:r>
            <a:endParaRPr lang="en-GB" sz="1800">
              <a:ea typeface="Calibri"/>
              <a:cs typeface="Calibri"/>
            </a:endParaRPr>
          </a:p>
          <a:p>
            <a:r>
              <a:rPr lang="en-GB" sz="1800" dirty="0">
                <a:latin typeface="Calibri"/>
                <a:ea typeface="Calibri"/>
                <a:cs typeface="Calibri"/>
              </a:rPr>
              <a:t>Increasing demand involving mental health, domestic abuse and child protection. / Fewer officers and specialist teams / time</a:t>
            </a:r>
          </a:p>
          <a:p>
            <a:r>
              <a:rPr lang="en-GB" sz="1800" dirty="0"/>
              <a:t>Risk assessment</a:t>
            </a:r>
            <a:endParaRPr lang="en-GB" sz="1800">
              <a:ea typeface="Calibri"/>
              <a:cs typeface="Calibri"/>
            </a:endParaRPr>
          </a:p>
          <a:p>
            <a:r>
              <a:rPr lang="en-GB" sz="1800" dirty="0">
                <a:latin typeface="Calibri"/>
                <a:ea typeface="Calibri"/>
                <a:cs typeface="Calibri"/>
              </a:rPr>
              <a:t>Officers often make decisions with incomplete information / mistakes or missed opportunities </a:t>
            </a:r>
            <a:endParaRPr lang="en-GB" sz="1800">
              <a:latin typeface="Calibri"/>
              <a:ea typeface="Calibri"/>
              <a:cs typeface="Calibri"/>
            </a:endParaRPr>
          </a:p>
          <a:p>
            <a:r>
              <a:rPr lang="en-GB" sz="1800" dirty="0"/>
              <a:t>Multi-agency working</a:t>
            </a:r>
            <a:endParaRPr lang="en-GB" sz="1800">
              <a:ea typeface="Calibri"/>
              <a:cs typeface="Calibri"/>
            </a:endParaRPr>
          </a:p>
          <a:p>
            <a:r>
              <a:rPr lang="en-GB" sz="1800" dirty="0">
                <a:latin typeface="Calibri"/>
                <a:ea typeface="Calibri"/>
                <a:cs typeface="Calibri"/>
              </a:rPr>
              <a:t>Effective safeguarding depends on cooperation with: policing</a:t>
            </a:r>
            <a:r>
              <a:rPr lang="en-GB" sz="1800" dirty="0"/>
              <a:t> priorities / Crime</a:t>
            </a:r>
            <a:r>
              <a:rPr lang="en-GB" sz="1800" dirty="0">
                <a:latin typeface="Calibri"/>
                <a:ea typeface="Calibri"/>
                <a:cs typeface="Calibri"/>
              </a:rPr>
              <a:t> detection / Public protection / Emergency response / Community reassurance.</a:t>
            </a:r>
          </a:p>
          <a:p>
            <a:endParaRPr lang="en-GB" sz="1800" dirty="0">
              <a:solidFill>
                <a:srgbClr val="000000"/>
              </a:solidFill>
              <a:latin typeface="Calibri"/>
              <a:ea typeface="Calibri"/>
              <a:cs typeface="Calibri"/>
            </a:endParaRPr>
          </a:p>
          <a:p>
            <a:endParaRPr lang="en-GB" sz="1100" dirty="0">
              <a:solidFill>
                <a:srgbClr val="000000"/>
              </a:solidFill>
              <a:latin typeface="Segoe UI"/>
              <a:ea typeface="Calibri"/>
              <a:cs typeface="Segoe UI"/>
            </a:endParaRPr>
          </a:p>
        </p:txBody>
      </p:sp>
    </p:spTree>
    <p:extLst>
      <p:ext uri="{BB962C8B-B14F-4D97-AF65-F5344CB8AC3E}">
        <p14:creationId xmlns:p14="http://schemas.microsoft.com/office/powerpoint/2010/main" val="10152079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C02F6C-0EF2-EAD7-0857-1CADEA1E2637}"/>
              </a:ext>
            </a:extLst>
          </p:cNvPr>
          <p:cNvSpPr>
            <a:spLocks noGrp="1"/>
          </p:cNvSpPr>
          <p:nvPr>
            <p:ph type="title"/>
          </p:nvPr>
        </p:nvSpPr>
        <p:spPr>
          <a:xfrm>
            <a:off x="838200" y="451389"/>
            <a:ext cx="10501223" cy="391035"/>
          </a:xfrm>
        </p:spPr>
        <p:txBody>
          <a:bodyPr>
            <a:normAutofit fontScale="90000"/>
          </a:bodyPr>
          <a:lstStyle/>
          <a:p>
            <a:br>
              <a:rPr lang="en-GB" sz="2800">
                <a:ea typeface="+mj-lt"/>
                <a:cs typeface="+mj-lt"/>
              </a:rPr>
            </a:br>
            <a:r>
              <a:rPr lang="en-GB" sz="2800" b="1">
                <a:ea typeface="+mj-lt"/>
                <a:cs typeface="+mj-lt"/>
              </a:rPr>
              <a:t>Assignment 2:</a:t>
            </a:r>
            <a:br>
              <a:rPr lang="en-GB" sz="2800" b="1">
                <a:ea typeface="+mj-lt"/>
                <a:cs typeface="+mj-lt"/>
              </a:rPr>
            </a:br>
            <a:endParaRPr lang="en-GB" sz="2800" b="1">
              <a:ea typeface="+mj-lt"/>
              <a:cs typeface="+mj-lt"/>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E627EDB-4AF4-4F41-A72F-338DE8438076}"/>
              </a:ext>
            </a:extLst>
          </p:cNvPr>
          <p:cNvSpPr>
            <a:spLocks noGrp="1"/>
          </p:cNvSpPr>
          <p:nvPr>
            <p:ph idx="1"/>
          </p:nvPr>
        </p:nvSpPr>
        <p:spPr>
          <a:xfrm>
            <a:off x="838200" y="862343"/>
            <a:ext cx="11076317" cy="5544656"/>
          </a:xfrm>
        </p:spPr>
        <p:txBody>
          <a:bodyPr vert="horz" lIns="91440" tIns="45720" rIns="91440" bIns="45720" rtlCol="0" anchor="t">
            <a:normAutofit/>
          </a:bodyPr>
          <a:lstStyle/>
          <a:p>
            <a:r>
              <a:rPr lang="en-GB" sz="2000" dirty="0">
                <a:ea typeface="+mn-lt"/>
                <a:cs typeface="+mn-lt"/>
              </a:rPr>
              <a:t>Presentation Assessment - Individual / Dates to be confirmed – to be discussed for January 2027</a:t>
            </a:r>
          </a:p>
          <a:p>
            <a:r>
              <a:rPr lang="en-GB" sz="2000" dirty="0">
                <a:highlight>
                  <a:srgbClr val="FFFFFF"/>
                </a:highlight>
                <a:latin typeface="Calibri"/>
                <a:ea typeface="Roboto"/>
                <a:cs typeface="Roboto"/>
              </a:rPr>
              <a:t>15 minutes per person – will be recorded.</a:t>
            </a:r>
            <a:endParaRPr lang="en-GB" sz="2000" dirty="0">
              <a:highlight>
                <a:srgbClr val="FFFFFF"/>
              </a:highlight>
              <a:ea typeface="Roboto"/>
              <a:cs typeface="Times New Roman"/>
            </a:endParaRPr>
          </a:p>
          <a:p>
            <a:r>
              <a:rPr lang="en-GB" sz="2000" dirty="0">
                <a:highlight>
                  <a:srgbClr val="FFFFFF"/>
                </a:highlight>
                <a:ea typeface="Roboto"/>
                <a:cs typeface="Roboto"/>
              </a:rPr>
              <a:t>Questions – Choose 1</a:t>
            </a:r>
          </a:p>
          <a:p>
            <a:r>
              <a:rPr lang="en-GB" sz="2000" dirty="0">
                <a:highlight>
                  <a:srgbClr val="FFFFFF"/>
                </a:highlight>
                <a:ea typeface="Calibri"/>
                <a:cs typeface="Calibri"/>
              </a:rPr>
              <a:t>You are also required to create and upload a PowerPoint Presentation to Turnitin that accompanies your presentation.</a:t>
            </a:r>
            <a:endParaRPr lang="en-GB" sz="2000" dirty="0">
              <a:highlight>
                <a:srgbClr val="C6C6C6"/>
              </a:highlight>
              <a:ea typeface="Calibri"/>
              <a:cs typeface="Calibri"/>
            </a:endParaRPr>
          </a:p>
          <a:p>
            <a:r>
              <a:rPr lang="en-GB" sz="2000" dirty="0">
                <a:highlight>
                  <a:srgbClr val="FFFFFF"/>
                </a:highlight>
                <a:ea typeface="Calibri"/>
                <a:cs typeface="Calibri"/>
              </a:rPr>
              <a:t>Presentation structure: Introduction / Main body / Conclusion / Reference list.</a:t>
            </a:r>
            <a:endParaRPr lang="en-GB" sz="2000" dirty="0">
              <a:highlight>
                <a:srgbClr val="C6C6C6"/>
              </a:highlight>
              <a:ea typeface="Calibri"/>
              <a:cs typeface="Calibri"/>
            </a:endParaRPr>
          </a:p>
          <a:p>
            <a:r>
              <a:rPr lang="en-GB" sz="2000" dirty="0">
                <a:highlight>
                  <a:srgbClr val="FFFFFF"/>
                </a:highlight>
                <a:ea typeface="Calibri"/>
                <a:cs typeface="Calibri"/>
              </a:rPr>
              <a:t>Additional Information:</a:t>
            </a:r>
            <a:endParaRPr lang="en-GB" sz="2000" dirty="0">
              <a:highlight>
                <a:srgbClr val="C6C6C6"/>
              </a:highlight>
              <a:ea typeface="Calibri"/>
              <a:cs typeface="Calibri"/>
            </a:endParaRPr>
          </a:p>
          <a:p>
            <a:r>
              <a:rPr lang="en-GB" sz="2000" dirty="0">
                <a:highlight>
                  <a:srgbClr val="FFFFFF"/>
                </a:highlight>
                <a:ea typeface="Calibri"/>
                <a:cs typeface="Calibri"/>
              </a:rPr>
              <a:t>Avoid overcrowding slides with text. You can use bullet points and visuals to support your speech.</a:t>
            </a:r>
            <a:endParaRPr lang="en-GB" sz="2000" dirty="0">
              <a:highlight>
                <a:srgbClr val="C6C6C6"/>
              </a:highlight>
              <a:ea typeface="Calibri"/>
              <a:cs typeface="Calibri"/>
            </a:endParaRPr>
          </a:p>
          <a:p>
            <a:r>
              <a:rPr lang="en-GB" sz="2000" dirty="0">
                <a:highlight>
                  <a:srgbClr val="FFFFFF"/>
                </a:highlight>
                <a:ea typeface="Calibri"/>
                <a:cs typeface="Calibri"/>
              </a:rPr>
              <a:t>Don't read off the PowerPoint</a:t>
            </a:r>
          </a:p>
          <a:p>
            <a:r>
              <a:rPr lang="en-GB" sz="2000" dirty="0">
                <a:highlight>
                  <a:srgbClr val="FFFFFF"/>
                </a:highlight>
                <a:ea typeface="Calibri"/>
                <a:cs typeface="Calibri"/>
              </a:rPr>
              <a:t>Ensure you stay within the time limit</a:t>
            </a:r>
            <a:endParaRPr lang="en-GB" sz="2000" dirty="0">
              <a:highlight>
                <a:srgbClr val="C6C6C6"/>
              </a:highlight>
              <a:ea typeface="Calibri"/>
              <a:cs typeface="Calibri"/>
            </a:endParaRPr>
          </a:p>
          <a:p>
            <a:endParaRPr lang="en-GB" sz="2000" dirty="0">
              <a:ea typeface="Calibri"/>
              <a:cs typeface="Calibri"/>
            </a:endParaRPr>
          </a:p>
        </p:txBody>
      </p:sp>
    </p:spTree>
    <p:extLst>
      <p:ext uri="{BB962C8B-B14F-4D97-AF65-F5344CB8AC3E}">
        <p14:creationId xmlns:p14="http://schemas.microsoft.com/office/powerpoint/2010/main" val="3538543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BA22B9-D19F-C53C-1A3C-8EA36E083C2B}"/>
              </a:ext>
            </a:extLst>
          </p:cNvPr>
          <p:cNvSpPr>
            <a:spLocks noGrp="1"/>
          </p:cNvSpPr>
          <p:nvPr>
            <p:ph type="title"/>
          </p:nvPr>
        </p:nvSpPr>
        <p:spPr>
          <a:xfrm>
            <a:off x="6657715" y="467271"/>
            <a:ext cx="4195674" cy="2052522"/>
          </a:xfrm>
        </p:spPr>
        <p:txBody>
          <a:bodyPr anchor="b">
            <a:normAutofit/>
          </a:bodyPr>
          <a:lstStyle/>
          <a:p>
            <a:r>
              <a:rPr lang="en-GB" sz="5600">
                <a:ea typeface="Calibri Light"/>
                <a:cs typeface="Calibri Light"/>
              </a:rPr>
              <a:t>REMEMBER!</a:t>
            </a:r>
            <a:endParaRPr lang="en-GB" sz="5600"/>
          </a:p>
        </p:txBody>
      </p:sp>
      <p:sp>
        <p:nvSpPr>
          <p:cNvPr id="11" name="Oval 10">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F76E2D0-1695-7248-710E-5382F927CC70}"/>
              </a:ext>
            </a:extLst>
          </p:cNvPr>
          <p:cNvPicPr>
            <a:picLocks noChangeAspect="1"/>
          </p:cNvPicPr>
          <p:nvPr/>
        </p:nvPicPr>
        <p:blipFill>
          <a:blip r:embed="rId2"/>
          <a:srcRect l="22664" r="12879" b="1"/>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EC1CC471-37C3-D533-551B-F1ACF1C9D172}"/>
              </a:ext>
            </a:extLst>
          </p:cNvPr>
          <p:cNvSpPr>
            <a:spLocks noGrp="1"/>
          </p:cNvSpPr>
          <p:nvPr>
            <p:ph idx="1"/>
          </p:nvPr>
        </p:nvSpPr>
        <p:spPr>
          <a:xfrm>
            <a:off x="6657715" y="2990818"/>
            <a:ext cx="4195673" cy="2913872"/>
          </a:xfrm>
        </p:spPr>
        <p:txBody>
          <a:bodyPr vert="horz" lIns="91440" tIns="45720" rIns="91440" bIns="45720" rtlCol="0" anchor="t">
            <a:normAutofit/>
          </a:bodyPr>
          <a:lstStyle/>
          <a:p>
            <a:r>
              <a:rPr lang="en-GB" sz="2000" dirty="0">
                <a:solidFill>
                  <a:schemeClr val="tx1">
                    <a:alpha val="80000"/>
                  </a:schemeClr>
                </a:solidFill>
                <a:ea typeface="Calibri"/>
                <a:cs typeface="Calibri"/>
              </a:rPr>
              <a:t>The AI statements</a:t>
            </a:r>
          </a:p>
          <a:p>
            <a:r>
              <a:rPr lang="en-GB" sz="2000" dirty="0">
                <a:solidFill>
                  <a:schemeClr val="tx1">
                    <a:alpha val="80000"/>
                  </a:schemeClr>
                </a:solidFill>
                <a:ea typeface="Calibri"/>
                <a:cs typeface="Calibri"/>
              </a:rPr>
              <a:t>Must be included in ALL submitted work</a:t>
            </a:r>
          </a:p>
          <a:p>
            <a:r>
              <a:rPr lang="en-GB" sz="2000" dirty="0">
                <a:solidFill>
                  <a:schemeClr val="tx1">
                    <a:alpha val="80000"/>
                  </a:schemeClr>
                </a:solidFill>
                <a:ea typeface="Calibri"/>
                <a:cs typeface="Calibri"/>
              </a:rPr>
              <a:t>Your responsibility to declare </a:t>
            </a:r>
          </a:p>
          <a:p>
            <a:endParaRPr lang="en-GB" sz="2000">
              <a:solidFill>
                <a:srgbClr val="000000">
                  <a:alpha val="80000"/>
                </a:srgbClr>
              </a:solidFill>
              <a:ea typeface="Calibri"/>
              <a:cs typeface="Calibri"/>
            </a:endParaRPr>
          </a:p>
        </p:txBody>
      </p:sp>
      <p:sp>
        <p:nvSpPr>
          <p:cNvPr id="17"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87355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79123B6-13C3-4435-A5AA-6F5D4FD1818A}"/>
              </a:ext>
            </a:extLst>
          </p:cNvPr>
          <p:cNvPicPr>
            <a:picLocks noChangeAspect="1"/>
          </p:cNvPicPr>
          <p:nvPr/>
        </p:nvPicPr>
        <p:blipFill rotWithShape="1">
          <a:blip r:embed="rId3">
            <a:duotone>
              <a:schemeClr val="bg2">
                <a:shade val="45000"/>
                <a:satMod val="135000"/>
              </a:schemeClr>
              <a:prstClr val="white"/>
            </a:duotone>
          </a:blip>
          <a:srcRect t="11756" b="3975"/>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dirty="0"/>
              <a:t>Criminal Justice System</a:t>
            </a:r>
          </a:p>
        </p:txBody>
      </p:sp>
      <p:graphicFrame>
        <p:nvGraphicFramePr>
          <p:cNvPr id="5" name="Content Placeholder 2">
            <a:extLst>
              <a:ext uri="{FF2B5EF4-FFF2-40B4-BE49-F238E27FC236}">
                <a16:creationId xmlns:a16="http://schemas.microsoft.com/office/drawing/2014/main" id="{7146636B-19B4-4041-BE53-B1D9A380D24E}"/>
              </a:ext>
            </a:extLst>
          </p:cNvPr>
          <p:cNvGraphicFramePr>
            <a:graphicFrameLocks noGrp="1"/>
          </p:cNvGraphicFramePr>
          <p:nvPr>
            <p:ph idx="1"/>
            <p:extLst>
              <p:ext uri="{D42A27DB-BD31-4B8C-83A1-F6EECF244321}">
                <p14:modId xmlns:p14="http://schemas.microsoft.com/office/powerpoint/2010/main" val="3331851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0383B6-405E-9637-5A8E-0084DD3B56AD}"/>
              </a:ext>
            </a:extLst>
          </p:cNvPr>
          <p:cNvSpPr>
            <a:spLocks noGrp="1"/>
          </p:cNvSpPr>
          <p:nvPr>
            <p:ph type="title"/>
          </p:nvPr>
        </p:nvSpPr>
        <p:spPr>
          <a:xfrm>
            <a:off x="965199" y="851517"/>
            <a:ext cx="5130795" cy="426609"/>
          </a:xfrm>
        </p:spPr>
        <p:txBody>
          <a:bodyPr>
            <a:normAutofit/>
          </a:bodyPr>
          <a:lstStyle/>
          <a:p>
            <a:r>
              <a:rPr lang="en-GB" sz="1600" dirty="0">
                <a:cs typeface="Calibri Light"/>
              </a:rPr>
              <a:t>Task</a:t>
            </a:r>
            <a:endParaRPr lang="en-GB" sz="4000" dirty="0"/>
          </a:p>
        </p:txBody>
      </p:sp>
      <p:sp>
        <p:nvSpPr>
          <p:cNvPr id="3" name="Content Placeholder 2">
            <a:extLst>
              <a:ext uri="{FF2B5EF4-FFF2-40B4-BE49-F238E27FC236}">
                <a16:creationId xmlns:a16="http://schemas.microsoft.com/office/drawing/2014/main" id="{65066D0F-FD47-86CB-09F7-4797C72DE832}"/>
              </a:ext>
            </a:extLst>
          </p:cNvPr>
          <p:cNvSpPr>
            <a:spLocks noGrp="1"/>
          </p:cNvSpPr>
          <p:nvPr>
            <p:ph idx="1"/>
          </p:nvPr>
        </p:nvSpPr>
        <p:spPr>
          <a:xfrm>
            <a:off x="965200" y="1601900"/>
            <a:ext cx="4048344" cy="4432806"/>
          </a:xfrm>
        </p:spPr>
        <p:txBody>
          <a:bodyPr vert="horz" lIns="91440" tIns="45720" rIns="91440" bIns="45720" rtlCol="0" anchor="t">
            <a:normAutofit fontScale="85000" lnSpcReduction="20000"/>
          </a:bodyPr>
          <a:lstStyle/>
          <a:p>
            <a:r>
              <a:rPr lang="en-GB" sz="4000" dirty="0">
                <a:cs typeface="Calibri"/>
              </a:rPr>
              <a:t>What does </a:t>
            </a:r>
            <a:r>
              <a:rPr lang="en-GB" sz="4000" b="1" dirty="0">
                <a:cs typeface="Calibri"/>
              </a:rPr>
              <a:t>Vulnerability</a:t>
            </a:r>
            <a:r>
              <a:rPr lang="en-GB" sz="4000" dirty="0">
                <a:cs typeface="Calibri"/>
              </a:rPr>
              <a:t> mean to you?</a:t>
            </a:r>
            <a:endParaRPr lang="en-US" dirty="0"/>
          </a:p>
          <a:p>
            <a:endParaRPr lang="en-GB" sz="4000" dirty="0">
              <a:ea typeface="+mn-lt"/>
              <a:cs typeface="+mn-lt"/>
            </a:endParaRPr>
          </a:p>
          <a:p>
            <a:r>
              <a:rPr lang="en-GB" sz="4000" dirty="0">
                <a:ea typeface="+mn-lt"/>
                <a:cs typeface="+mn-lt"/>
              </a:rPr>
              <a:t>Who has ever felt vulnerable?</a:t>
            </a:r>
          </a:p>
          <a:p>
            <a:r>
              <a:rPr lang="en-US" sz="4000" dirty="0">
                <a:ea typeface="+mn-lt"/>
                <a:cs typeface="+mn-lt"/>
              </a:rPr>
              <a:t>Been a victim of crime?</a:t>
            </a:r>
          </a:p>
          <a:p>
            <a:pPr marL="0" indent="0">
              <a:buNone/>
            </a:pPr>
            <a:endParaRPr lang="en-GB" sz="4000" dirty="0">
              <a:cs typeface="Calibri"/>
            </a:endParaRPr>
          </a:p>
          <a:p>
            <a:r>
              <a:rPr lang="en-GB" sz="4000" dirty="0">
                <a:cs typeface="Calibri"/>
              </a:rPr>
              <a:t>Discuss</a:t>
            </a:r>
          </a:p>
        </p:txBody>
      </p:sp>
      <p:sp>
        <p:nvSpPr>
          <p:cNvPr id="12" name="Freeform: Shape 11">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AFCC101B-12E8-E36A-B285-F3D3E91B3CD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535330" y="2105470"/>
            <a:ext cx="3217333" cy="3217333"/>
          </a:xfrm>
          <a:prstGeom prst="rect">
            <a:avLst/>
          </a:prstGeom>
        </p:spPr>
      </p:pic>
    </p:spTree>
    <p:extLst>
      <p:ext uri="{BB962C8B-B14F-4D97-AF65-F5344CB8AC3E}">
        <p14:creationId xmlns:p14="http://schemas.microsoft.com/office/powerpoint/2010/main" val="897363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8BD87-39DA-171F-83DA-045B0615C9DF}"/>
              </a:ext>
            </a:extLst>
          </p:cNvPr>
          <p:cNvSpPr>
            <a:spLocks noGrp="1"/>
          </p:cNvSpPr>
          <p:nvPr>
            <p:ph type="title"/>
          </p:nvPr>
        </p:nvSpPr>
        <p:spPr/>
        <p:txBody>
          <a:bodyPr/>
          <a:lstStyle/>
          <a:p>
            <a:r>
              <a:rPr lang="en-GB" dirty="0">
                <a:ea typeface="Calibri Light"/>
                <a:cs typeface="Calibri Light"/>
              </a:rPr>
              <a:t>Relationships </a:t>
            </a:r>
            <a:endParaRPr lang="en-GB" dirty="0"/>
          </a:p>
        </p:txBody>
      </p:sp>
      <p:sp>
        <p:nvSpPr>
          <p:cNvPr id="3" name="Content Placeholder 2">
            <a:extLst>
              <a:ext uri="{FF2B5EF4-FFF2-40B4-BE49-F238E27FC236}">
                <a16:creationId xmlns:a16="http://schemas.microsoft.com/office/drawing/2014/main" id="{1200E133-1069-F006-03C2-84327AE1D3D9}"/>
              </a:ext>
            </a:extLst>
          </p:cNvPr>
          <p:cNvSpPr>
            <a:spLocks noGrp="1"/>
          </p:cNvSpPr>
          <p:nvPr>
            <p:ph idx="1"/>
          </p:nvPr>
        </p:nvSpPr>
        <p:spPr/>
        <p:txBody>
          <a:bodyPr vert="horz" lIns="91440" tIns="45720" rIns="91440" bIns="45720" rtlCol="0" anchor="t">
            <a:normAutofit/>
          </a:bodyPr>
          <a:lstStyle/>
          <a:p>
            <a:endParaRPr lang="en-GB" dirty="0">
              <a:ea typeface="+mn-lt"/>
              <a:cs typeface="+mn-lt"/>
            </a:endParaRPr>
          </a:p>
          <a:p>
            <a:r>
              <a:rPr lang="en-GB" sz="2000">
                <a:solidFill>
                  <a:srgbClr val="141414"/>
                </a:solidFill>
                <a:ea typeface="+mn-lt"/>
                <a:cs typeface="+mn-lt"/>
              </a:rPr>
              <a:t>Jordan Worth, 22 </a:t>
            </a:r>
          </a:p>
          <a:p>
            <a:r>
              <a:rPr lang="en-GB" sz="2000" dirty="0">
                <a:solidFill>
                  <a:srgbClr val="141414"/>
                </a:solidFill>
                <a:ea typeface="+mn-lt"/>
                <a:cs typeface="+mn-lt"/>
              </a:rPr>
              <a:t>Alex Skeel, 22</a:t>
            </a:r>
            <a:endParaRPr lang="en-GB" sz="2000">
              <a:ea typeface="Calibri"/>
              <a:cs typeface="Calibri"/>
            </a:endParaRPr>
          </a:p>
          <a:p>
            <a:r>
              <a:rPr lang="en-GB" sz="2000">
                <a:solidFill>
                  <a:srgbClr val="141414"/>
                </a:solidFill>
                <a:ea typeface="+mn-lt"/>
                <a:cs typeface="+mn-lt"/>
              </a:rPr>
              <a:t>2017</a:t>
            </a:r>
            <a:endParaRPr lang="en-GB" sz="2000" dirty="0">
              <a:solidFill>
                <a:srgbClr val="141414"/>
              </a:solidFill>
              <a:ea typeface="+mn-lt"/>
              <a:cs typeface="+mn-lt"/>
            </a:endParaRPr>
          </a:p>
          <a:p>
            <a:endParaRPr lang="en-GB" sz="1200" dirty="0">
              <a:solidFill>
                <a:srgbClr val="141414"/>
              </a:solidFill>
              <a:ea typeface="+mn-lt"/>
              <a:cs typeface="+mn-lt"/>
            </a:endParaRPr>
          </a:p>
        </p:txBody>
      </p:sp>
      <p:pic>
        <p:nvPicPr>
          <p:cNvPr id="4" name="Picture 3" descr="A person and person taking a selfie&#10;&#10;AI-generated content may be incorrect.">
            <a:extLst>
              <a:ext uri="{FF2B5EF4-FFF2-40B4-BE49-F238E27FC236}">
                <a16:creationId xmlns:a16="http://schemas.microsoft.com/office/drawing/2014/main" id="{2BF7DA94-93B2-FD55-7F80-A19BC3F47F22}"/>
              </a:ext>
            </a:extLst>
          </p:cNvPr>
          <p:cNvPicPr>
            <a:picLocks noChangeAspect="1"/>
          </p:cNvPicPr>
          <p:nvPr/>
        </p:nvPicPr>
        <p:blipFill>
          <a:blip r:embed="rId3"/>
          <a:stretch>
            <a:fillRect/>
          </a:stretch>
        </p:blipFill>
        <p:spPr>
          <a:xfrm>
            <a:off x="4495372" y="1915363"/>
            <a:ext cx="6288363" cy="4162010"/>
          </a:xfrm>
          <a:prstGeom prst="rect">
            <a:avLst/>
          </a:prstGeom>
        </p:spPr>
      </p:pic>
    </p:spTree>
    <p:extLst>
      <p:ext uri="{BB962C8B-B14F-4D97-AF65-F5344CB8AC3E}">
        <p14:creationId xmlns:p14="http://schemas.microsoft.com/office/powerpoint/2010/main" val="25359591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DCA15-303D-1397-5BFC-CCE600401A0E}"/>
              </a:ext>
            </a:extLst>
          </p:cNvPr>
          <p:cNvSpPr>
            <a:spLocks noGrp="1"/>
          </p:cNvSpPr>
          <p:nvPr>
            <p:ph type="title"/>
          </p:nvPr>
        </p:nvSpPr>
        <p:spPr>
          <a:xfrm>
            <a:off x="838200" y="365125"/>
            <a:ext cx="10515600" cy="678582"/>
          </a:xfrm>
        </p:spPr>
        <p:txBody>
          <a:bodyPr>
            <a:normAutofit fontScale="90000"/>
          </a:bodyPr>
          <a:lstStyle/>
          <a:p>
            <a:r>
              <a:rPr lang="en-GB" dirty="0">
                <a:ea typeface="Calibri Light"/>
                <a:cs typeface="Calibri Light"/>
              </a:rPr>
              <a:t>Abused by my Girlfriend </a:t>
            </a:r>
            <a:endParaRPr lang="en-GB" dirty="0"/>
          </a:p>
        </p:txBody>
      </p:sp>
      <p:sp>
        <p:nvSpPr>
          <p:cNvPr id="3" name="Content Placeholder 2">
            <a:extLst>
              <a:ext uri="{FF2B5EF4-FFF2-40B4-BE49-F238E27FC236}">
                <a16:creationId xmlns:a16="http://schemas.microsoft.com/office/drawing/2014/main" id="{04B4A933-E523-4A5E-F888-F3BF1B1CC418}"/>
              </a:ext>
            </a:extLst>
          </p:cNvPr>
          <p:cNvSpPr>
            <a:spLocks noGrp="1"/>
          </p:cNvSpPr>
          <p:nvPr>
            <p:ph idx="1"/>
          </p:nvPr>
        </p:nvSpPr>
        <p:spPr>
          <a:xfrm>
            <a:off x="320616" y="1049248"/>
            <a:ext cx="11033184" cy="5429639"/>
          </a:xfrm>
        </p:spPr>
        <p:txBody>
          <a:bodyPr vert="horz" lIns="91440" tIns="45720" rIns="91440" bIns="45720" rtlCol="0" anchor="t">
            <a:normAutofit/>
          </a:bodyPr>
          <a:lstStyle/>
          <a:p>
            <a:r>
              <a:rPr lang="en-GB" dirty="0">
                <a:ea typeface="Calibri"/>
                <a:cs typeface="Calibri"/>
                <a:hlinkClick r:id="rId3"/>
              </a:rPr>
              <a:t>Abused By My Girlfriend - BBC iPlayer</a:t>
            </a:r>
            <a:endParaRPr lang="en-GB">
              <a:ea typeface="Calibri"/>
              <a:cs typeface="Calibri"/>
            </a:endParaRPr>
          </a:p>
          <a:p>
            <a:r>
              <a:rPr lang="en-GB" sz="1600" dirty="0">
                <a:solidFill>
                  <a:srgbClr val="141414"/>
                </a:solidFill>
                <a:ea typeface="+mn-lt"/>
                <a:cs typeface="+mn-lt"/>
              </a:rPr>
              <a:t>Isolated him from friends and family</a:t>
            </a:r>
          </a:p>
          <a:p>
            <a:r>
              <a:rPr lang="en-GB" sz="1600" dirty="0">
                <a:solidFill>
                  <a:srgbClr val="141414"/>
                </a:solidFill>
                <a:ea typeface="+mn-lt"/>
                <a:cs typeface="+mn-lt"/>
              </a:rPr>
              <a:t>Took over Facebook account &amp; emails</a:t>
            </a:r>
          </a:p>
          <a:p>
            <a:r>
              <a:rPr lang="en-GB" sz="1600">
                <a:solidFill>
                  <a:srgbClr val="141414"/>
                </a:solidFill>
                <a:ea typeface="+mn-lt"/>
                <a:cs typeface="+mn-lt"/>
              </a:rPr>
              <a:t>Deny food – lost 5 stone</a:t>
            </a:r>
          </a:p>
          <a:p>
            <a:r>
              <a:rPr lang="en-GB" sz="1600" dirty="0">
                <a:solidFill>
                  <a:srgbClr val="141414"/>
                </a:solidFill>
                <a:ea typeface="+mn-lt"/>
                <a:cs typeface="+mn-lt"/>
              </a:rPr>
              <a:t>Telling him don't like certain clothes, colour of clothes, hair cut</a:t>
            </a:r>
          </a:p>
          <a:p>
            <a:r>
              <a:rPr lang="en-GB" sz="1600" dirty="0">
                <a:solidFill>
                  <a:srgbClr val="141414"/>
                </a:solidFill>
                <a:ea typeface="+mn-lt"/>
                <a:cs typeface="+mn-lt"/>
              </a:rPr>
              <a:t>Mental Abuse</a:t>
            </a:r>
          </a:p>
          <a:p>
            <a:r>
              <a:rPr lang="en-GB" sz="1600" dirty="0">
                <a:solidFill>
                  <a:srgbClr val="141414"/>
                </a:solidFill>
                <a:ea typeface="+mn-lt"/>
                <a:cs typeface="+mn-lt"/>
              </a:rPr>
              <a:t>Physical abuse -  broken teeth, </a:t>
            </a:r>
          </a:p>
          <a:p>
            <a:r>
              <a:rPr lang="en-GB" sz="1600">
                <a:solidFill>
                  <a:srgbClr val="141414"/>
                </a:solidFill>
                <a:ea typeface="+mn-lt"/>
                <a:cs typeface="+mn-lt"/>
              </a:rPr>
              <a:t>Asleep when hit with bottle - 'what are you thinking of'</a:t>
            </a:r>
          </a:p>
          <a:p>
            <a:r>
              <a:rPr lang="en-GB" sz="1600" dirty="0">
                <a:solidFill>
                  <a:srgbClr val="141414"/>
                </a:solidFill>
                <a:ea typeface="+mn-lt"/>
                <a:cs typeface="+mn-lt"/>
              </a:rPr>
              <a:t>Hit him with hammer</a:t>
            </a:r>
          </a:p>
          <a:p>
            <a:r>
              <a:rPr lang="en-GB" sz="1600" dirty="0">
                <a:solidFill>
                  <a:srgbClr val="141414"/>
                </a:solidFill>
                <a:ea typeface="+mn-lt"/>
                <a:cs typeface="+mn-lt"/>
              </a:rPr>
              <a:t>Boiling water over him</a:t>
            </a:r>
          </a:p>
          <a:p>
            <a:r>
              <a:rPr lang="en-GB" sz="1600" dirty="0">
                <a:solidFill>
                  <a:srgbClr val="141414"/>
                </a:solidFill>
                <a:ea typeface="+mn-lt"/>
                <a:cs typeface="+mn-lt"/>
              </a:rPr>
              <a:t>Hit with a Laptop charger</a:t>
            </a:r>
          </a:p>
          <a:p>
            <a:r>
              <a:rPr lang="en-GB" sz="1600" dirty="0">
                <a:solidFill>
                  <a:srgbClr val="141414"/>
                </a:solidFill>
                <a:ea typeface="+mn-lt"/>
                <a:cs typeface="+mn-lt"/>
              </a:rPr>
              <a:t>'go and die, no one wants you' </a:t>
            </a:r>
          </a:p>
          <a:p>
            <a:r>
              <a:rPr lang="en-GB" sz="1600" dirty="0">
                <a:solidFill>
                  <a:srgbClr val="141414"/>
                </a:solidFill>
                <a:ea typeface="+mn-lt"/>
                <a:cs typeface="+mn-lt"/>
              </a:rPr>
              <a:t>Used knives – slashed him several times</a:t>
            </a:r>
          </a:p>
          <a:p>
            <a:r>
              <a:rPr lang="en-GB" sz="1600" dirty="0">
                <a:solidFill>
                  <a:srgbClr val="141414"/>
                </a:solidFill>
                <a:ea typeface="+mn-lt"/>
                <a:cs typeface="+mn-lt"/>
              </a:rPr>
              <a:t>Used her makeup to cover bruises </a:t>
            </a:r>
          </a:p>
          <a:p>
            <a:r>
              <a:rPr lang="en-GB" sz="1600" dirty="0">
                <a:solidFill>
                  <a:srgbClr val="141414"/>
                </a:solidFill>
                <a:ea typeface="+mn-lt"/>
                <a:cs typeface="+mn-lt"/>
              </a:rPr>
              <a:t>10 days away from death</a:t>
            </a:r>
          </a:p>
          <a:p>
            <a:endParaRPr lang="en-GB" sz="1200" dirty="0">
              <a:solidFill>
                <a:srgbClr val="141414"/>
              </a:solidFill>
              <a:ea typeface="+mn-lt"/>
              <a:cs typeface="+mn-lt"/>
            </a:endParaRPr>
          </a:p>
          <a:p>
            <a:endParaRPr lang="en-GB" sz="1200" dirty="0">
              <a:solidFill>
                <a:srgbClr val="141414"/>
              </a:solidFill>
              <a:ea typeface="+mn-lt"/>
              <a:cs typeface="+mn-lt"/>
            </a:endParaRPr>
          </a:p>
          <a:p>
            <a:endParaRPr lang="en-GB" sz="1200" dirty="0">
              <a:solidFill>
                <a:srgbClr val="141414"/>
              </a:solidFill>
              <a:ea typeface="+mn-lt"/>
              <a:cs typeface="+mn-lt"/>
            </a:endParaRPr>
          </a:p>
        </p:txBody>
      </p:sp>
      <p:pic>
        <p:nvPicPr>
          <p:cNvPr id="4" name="Picture 3" descr="A person with his hand on his head&#10;&#10;AI-generated content may be incorrect.">
            <a:extLst>
              <a:ext uri="{FF2B5EF4-FFF2-40B4-BE49-F238E27FC236}">
                <a16:creationId xmlns:a16="http://schemas.microsoft.com/office/drawing/2014/main" id="{42200E63-AEB1-8F58-74C8-C525F5790C59}"/>
              </a:ext>
            </a:extLst>
          </p:cNvPr>
          <p:cNvPicPr>
            <a:picLocks noChangeAspect="1"/>
          </p:cNvPicPr>
          <p:nvPr/>
        </p:nvPicPr>
        <p:blipFill>
          <a:blip r:embed="rId4"/>
          <a:stretch>
            <a:fillRect/>
          </a:stretch>
        </p:blipFill>
        <p:spPr>
          <a:xfrm>
            <a:off x="7292681" y="1712863"/>
            <a:ext cx="3659756" cy="4065377"/>
          </a:xfrm>
          <a:prstGeom prst="rect">
            <a:avLst/>
          </a:prstGeom>
        </p:spPr>
      </p:pic>
    </p:spTree>
    <p:extLst>
      <p:ext uri="{BB962C8B-B14F-4D97-AF65-F5344CB8AC3E}">
        <p14:creationId xmlns:p14="http://schemas.microsoft.com/office/powerpoint/2010/main" val="2734908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9E5E3-840A-BABF-965F-8FFAF3890EE1}"/>
              </a:ext>
            </a:extLst>
          </p:cNvPr>
          <p:cNvSpPr>
            <a:spLocks noGrp="1"/>
          </p:cNvSpPr>
          <p:nvPr>
            <p:ph type="title"/>
          </p:nvPr>
        </p:nvSpPr>
        <p:spPr>
          <a:xfrm>
            <a:off x="960100" y="978102"/>
            <a:ext cx="10588434" cy="1062644"/>
          </a:xfrm>
        </p:spPr>
        <p:txBody>
          <a:bodyPr anchor="b">
            <a:normAutofit/>
          </a:bodyPr>
          <a:lstStyle/>
          <a:p>
            <a:r>
              <a:rPr lang="en-GB" dirty="0"/>
              <a:t>Vulnerability </a:t>
            </a:r>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5" name="Graphic 4" descr="Clipboard Mixed with solid fill">
            <a:extLst>
              <a:ext uri="{FF2B5EF4-FFF2-40B4-BE49-F238E27FC236}">
                <a16:creationId xmlns:a16="http://schemas.microsoft.com/office/drawing/2014/main" id="{08CC7CDE-342C-A7C1-BC35-26A73E062A6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28074" y="2969255"/>
            <a:ext cx="1907322" cy="2928114"/>
          </a:xfrm>
          <a:prstGeom prst="rect">
            <a:avLst/>
          </a:prstGeom>
        </p:spPr>
      </p:pic>
      <p:sp>
        <p:nvSpPr>
          <p:cNvPr id="3" name="Content Placeholder 2">
            <a:extLst>
              <a:ext uri="{FF2B5EF4-FFF2-40B4-BE49-F238E27FC236}">
                <a16:creationId xmlns:a16="http://schemas.microsoft.com/office/drawing/2014/main" id="{EE5D82C5-AFFF-3E2D-C2BA-81DCD3D7E6DA}"/>
              </a:ext>
            </a:extLst>
          </p:cNvPr>
          <p:cNvSpPr>
            <a:spLocks noGrp="1"/>
          </p:cNvSpPr>
          <p:nvPr>
            <p:ph idx="1"/>
          </p:nvPr>
        </p:nvSpPr>
        <p:spPr>
          <a:xfrm>
            <a:off x="3934562" y="2682433"/>
            <a:ext cx="7231075" cy="3819598"/>
          </a:xfrm>
        </p:spPr>
        <p:txBody>
          <a:bodyPr vert="horz" lIns="91440" tIns="45720" rIns="91440" bIns="45720" rtlCol="0" anchor="t">
            <a:normAutofit/>
          </a:bodyPr>
          <a:lstStyle/>
          <a:p>
            <a:r>
              <a:rPr lang="en-GB" dirty="0"/>
              <a:t>Being exposed to the possibility of being attacked or harmed, either physically or emotionally </a:t>
            </a:r>
            <a:endParaRPr lang="en-GB" dirty="0">
              <a:ea typeface="Calibri"/>
              <a:cs typeface="Calibri"/>
            </a:endParaRPr>
          </a:p>
          <a:p>
            <a:r>
              <a:rPr lang="en-GB" dirty="0">
                <a:ea typeface="Calibri"/>
                <a:cs typeface="Calibri"/>
              </a:rPr>
              <a:t>Consider what you know about society and the individuals that make up local communities. How would you define vulnerability in a general sense to include those who are at more risk of haem than others?</a:t>
            </a:r>
          </a:p>
          <a:p>
            <a:endParaRPr lang="en-GB" sz="2400" dirty="0"/>
          </a:p>
          <a:p>
            <a:endParaRPr lang="en-GB" sz="2400" dirty="0"/>
          </a:p>
        </p:txBody>
      </p:sp>
    </p:spTree>
    <p:extLst>
      <p:ext uri="{BB962C8B-B14F-4D97-AF65-F5344CB8AC3E}">
        <p14:creationId xmlns:p14="http://schemas.microsoft.com/office/powerpoint/2010/main" val="13089795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91BB0-1ED1-4868-B7AD-875D8B6BD10D}"/>
              </a:ext>
            </a:extLst>
          </p:cNvPr>
          <p:cNvSpPr>
            <a:spLocks noGrp="1"/>
          </p:cNvSpPr>
          <p:nvPr>
            <p:ph type="title"/>
          </p:nvPr>
        </p:nvSpPr>
        <p:spPr>
          <a:xfrm>
            <a:off x="838200" y="365125"/>
            <a:ext cx="10515600" cy="894243"/>
          </a:xfrm>
        </p:spPr>
        <p:txBody>
          <a:bodyPr/>
          <a:lstStyle/>
          <a:p>
            <a:r>
              <a:rPr lang="en-GB" dirty="0">
                <a:ea typeface="Calibri Light"/>
                <a:cs typeface="Calibri Light"/>
              </a:rPr>
              <a:t>Discuss </a:t>
            </a:r>
            <a:endParaRPr lang="en-US" dirty="0"/>
          </a:p>
        </p:txBody>
      </p:sp>
      <p:sp>
        <p:nvSpPr>
          <p:cNvPr id="3" name="Content Placeholder 2">
            <a:extLst>
              <a:ext uri="{FF2B5EF4-FFF2-40B4-BE49-F238E27FC236}">
                <a16:creationId xmlns:a16="http://schemas.microsoft.com/office/drawing/2014/main" id="{ECD092E3-DAEE-44BE-8480-8D2BD4E9AE0B}"/>
              </a:ext>
            </a:extLst>
          </p:cNvPr>
          <p:cNvSpPr>
            <a:spLocks noGrp="1"/>
          </p:cNvSpPr>
          <p:nvPr>
            <p:ph idx="1"/>
          </p:nvPr>
        </p:nvSpPr>
        <p:spPr/>
        <p:txBody>
          <a:bodyPr vert="horz" lIns="91440" tIns="45720" rIns="91440" bIns="45720" rtlCol="0" anchor="t">
            <a:normAutofit/>
          </a:bodyPr>
          <a:lstStyle/>
          <a:p>
            <a:r>
              <a:rPr lang="en-GB" dirty="0">
                <a:ea typeface="Calibri"/>
                <a:cs typeface="Calibri"/>
              </a:rPr>
              <a:t>Five situations or circumstances that could render a person vulnerable to the risk of harm </a:t>
            </a:r>
          </a:p>
          <a:p>
            <a:r>
              <a:rPr lang="en-GB" dirty="0">
                <a:ea typeface="Calibri"/>
                <a:cs typeface="Calibri"/>
              </a:rPr>
              <a:t>Mental Health</a:t>
            </a:r>
          </a:p>
          <a:p>
            <a:r>
              <a:rPr lang="en-GB" dirty="0">
                <a:ea typeface="Calibri"/>
                <a:cs typeface="Calibri"/>
              </a:rPr>
              <a:t>Age – young or old</a:t>
            </a:r>
          </a:p>
          <a:p>
            <a:r>
              <a:rPr lang="en-GB" dirty="0">
                <a:ea typeface="Calibri"/>
                <a:cs typeface="Calibri"/>
              </a:rPr>
              <a:t>Disability</a:t>
            </a:r>
          </a:p>
          <a:p>
            <a:r>
              <a:rPr lang="en-GB" dirty="0">
                <a:ea typeface="Calibri"/>
                <a:cs typeface="Calibri"/>
              </a:rPr>
              <a:t>Location of the individual</a:t>
            </a:r>
          </a:p>
          <a:p>
            <a:r>
              <a:rPr lang="en-GB" dirty="0">
                <a:ea typeface="Calibri"/>
                <a:cs typeface="Calibri"/>
              </a:rPr>
              <a:t>Under the influence of drink or drugs</a:t>
            </a:r>
          </a:p>
          <a:p>
            <a:endParaRPr lang="en-GB" dirty="0">
              <a:ea typeface="Calibri"/>
              <a:cs typeface="Calibri"/>
            </a:endParaRPr>
          </a:p>
        </p:txBody>
      </p:sp>
    </p:spTree>
    <p:extLst>
      <p:ext uri="{BB962C8B-B14F-4D97-AF65-F5344CB8AC3E}">
        <p14:creationId xmlns:p14="http://schemas.microsoft.com/office/powerpoint/2010/main" val="2258244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4CD8F-3B5E-4A25-BA56-76CA8B51E462}"/>
              </a:ext>
            </a:extLst>
          </p:cNvPr>
          <p:cNvSpPr>
            <a:spLocks noGrp="1"/>
          </p:cNvSpPr>
          <p:nvPr>
            <p:ph type="title"/>
          </p:nvPr>
        </p:nvSpPr>
        <p:spPr>
          <a:xfrm>
            <a:off x="770467" y="322792"/>
            <a:ext cx="10515600" cy="676275"/>
          </a:xfrm>
        </p:spPr>
        <p:txBody>
          <a:bodyPr>
            <a:normAutofit/>
          </a:bodyPr>
          <a:lstStyle/>
          <a:p>
            <a:r>
              <a:rPr lang="en-GB" sz="3200" dirty="0"/>
              <a:t>Vulnerable or Vulnerability </a:t>
            </a:r>
          </a:p>
        </p:txBody>
      </p:sp>
      <p:sp>
        <p:nvSpPr>
          <p:cNvPr id="3" name="Content Placeholder 2">
            <a:extLst>
              <a:ext uri="{FF2B5EF4-FFF2-40B4-BE49-F238E27FC236}">
                <a16:creationId xmlns:a16="http://schemas.microsoft.com/office/drawing/2014/main" id="{A0907CE4-2790-46B4-89A8-4929CD665CA9}"/>
              </a:ext>
            </a:extLst>
          </p:cNvPr>
          <p:cNvSpPr>
            <a:spLocks noGrp="1"/>
          </p:cNvSpPr>
          <p:nvPr>
            <p:ph idx="1"/>
          </p:nvPr>
        </p:nvSpPr>
        <p:spPr>
          <a:xfrm>
            <a:off x="838200" y="1075267"/>
            <a:ext cx="10515600" cy="5101696"/>
          </a:xfrm>
        </p:spPr>
        <p:txBody>
          <a:bodyPr/>
          <a:lstStyle/>
          <a:p>
            <a:r>
              <a:rPr lang="en-GB" dirty="0"/>
              <a:t>Vulnerable - </a:t>
            </a:r>
            <a:r>
              <a:rPr lang="en-GB" i="1" dirty="0"/>
              <a:t> E</a:t>
            </a:r>
            <a:r>
              <a:rPr lang="en-GB" dirty="0"/>
              <a:t>xposed to the possibility of being attacked or harmed, either physically or emotionally.</a:t>
            </a:r>
          </a:p>
          <a:p>
            <a:endParaRPr lang="en-GB" dirty="0"/>
          </a:p>
          <a:p>
            <a:r>
              <a:rPr lang="en-GB" dirty="0"/>
              <a:t>Vulnerability —To be in a vulnerable position due to health, age, disabilities (or something that you have no control over) that could leave you in risk of psychological and physical harm.</a:t>
            </a:r>
          </a:p>
          <a:p>
            <a:r>
              <a:rPr lang="en-GB" dirty="0"/>
              <a:t>Sometimes we have no control over our position</a:t>
            </a:r>
          </a:p>
          <a:p>
            <a:r>
              <a:rPr lang="en-GB" dirty="0"/>
              <a:t>Vulnerability can be long or short term</a:t>
            </a:r>
          </a:p>
          <a:p>
            <a:pPr algn="ctr"/>
            <a:endParaRPr lang="en-GB" b="1" dirty="0"/>
          </a:p>
          <a:p>
            <a:pPr algn="ctr"/>
            <a:r>
              <a:rPr lang="en-GB" b="1" dirty="0"/>
              <a:t>Personal Factors + Situational Factors = Vulnerability</a:t>
            </a:r>
          </a:p>
          <a:p>
            <a:endParaRPr lang="en-GB" b="1" dirty="0"/>
          </a:p>
        </p:txBody>
      </p:sp>
    </p:spTree>
    <p:extLst>
      <p:ext uri="{BB962C8B-B14F-4D97-AF65-F5344CB8AC3E}">
        <p14:creationId xmlns:p14="http://schemas.microsoft.com/office/powerpoint/2010/main" val="18900515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A704D9-388F-485E-2AD2-81A01E9DC420}"/>
              </a:ext>
            </a:extLst>
          </p:cNvPr>
          <p:cNvSpPr>
            <a:spLocks noGrp="1"/>
          </p:cNvSpPr>
          <p:nvPr>
            <p:ph type="title"/>
          </p:nvPr>
        </p:nvSpPr>
        <p:spPr>
          <a:xfrm>
            <a:off x="524741" y="620392"/>
            <a:ext cx="3808268" cy="5504688"/>
          </a:xfrm>
        </p:spPr>
        <p:txBody>
          <a:bodyPr>
            <a:normAutofit/>
          </a:bodyPr>
          <a:lstStyle/>
          <a:p>
            <a:r>
              <a:rPr lang="en-US" sz="6000">
                <a:solidFill>
                  <a:schemeClr val="bg1"/>
                </a:solidFill>
                <a:cs typeface="Calibri Light"/>
              </a:rPr>
              <a:t>Definition </a:t>
            </a:r>
          </a:p>
        </p:txBody>
      </p:sp>
      <p:sp>
        <p:nvSpPr>
          <p:cNvPr id="7" name="TextBox 6">
            <a:extLst>
              <a:ext uri="{FF2B5EF4-FFF2-40B4-BE49-F238E27FC236}">
                <a16:creationId xmlns:a16="http://schemas.microsoft.com/office/drawing/2014/main" id="{29EB4FC7-791F-2E30-3708-A7820BAAE1B5}"/>
              </a:ext>
            </a:extLst>
          </p:cNvPr>
          <p:cNvSpPr txBox="1"/>
          <p:nvPr/>
        </p:nvSpPr>
        <p:spPr>
          <a:xfrm>
            <a:off x="1217341" y="3707780"/>
            <a:ext cx="9757317" cy="1143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9" name="Content Placeholder 5">
            <a:extLst>
              <a:ext uri="{FF2B5EF4-FFF2-40B4-BE49-F238E27FC236}">
                <a16:creationId xmlns:a16="http://schemas.microsoft.com/office/drawing/2014/main" id="{306EFE1C-527D-CE4E-5BD0-90476E942009}"/>
              </a:ext>
            </a:extLst>
          </p:cNvPr>
          <p:cNvGraphicFramePr>
            <a:graphicFrameLocks noGrp="1"/>
          </p:cNvGraphicFramePr>
          <p:nvPr>
            <p:ph idx="1"/>
            <p:extLst>
              <p:ext uri="{D42A27DB-BD31-4B8C-83A1-F6EECF244321}">
                <p14:modId xmlns:p14="http://schemas.microsoft.com/office/powerpoint/2010/main" val="4200982771"/>
              </p:ext>
            </p:extLst>
          </p:nvPr>
        </p:nvGraphicFramePr>
        <p:xfrm>
          <a:off x="5356877" y="676148"/>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21758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42271"/>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63959" y="365126"/>
            <a:ext cx="11864081" cy="6288594"/>
          </a:xfrm>
        </p:spPr>
      </p:pic>
    </p:spTree>
    <p:extLst>
      <p:ext uri="{BB962C8B-B14F-4D97-AF65-F5344CB8AC3E}">
        <p14:creationId xmlns:p14="http://schemas.microsoft.com/office/powerpoint/2010/main" val="26818524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8301A-D572-1E75-821E-2846A73E1BA9}"/>
              </a:ext>
            </a:extLst>
          </p:cNvPr>
          <p:cNvSpPr>
            <a:spLocks noGrp="1"/>
          </p:cNvSpPr>
          <p:nvPr>
            <p:ph type="title"/>
          </p:nvPr>
        </p:nvSpPr>
        <p:spPr>
          <a:xfrm>
            <a:off x="761800" y="762001"/>
            <a:ext cx="5334197" cy="1708242"/>
          </a:xfrm>
        </p:spPr>
        <p:txBody>
          <a:bodyPr anchor="ctr">
            <a:normAutofit/>
          </a:bodyPr>
          <a:lstStyle/>
          <a:p>
            <a:r>
              <a:rPr lang="en-GB" sz="4000"/>
              <a:t>Police approach to Vulnerability</a:t>
            </a:r>
          </a:p>
        </p:txBody>
      </p:sp>
      <p:sp>
        <p:nvSpPr>
          <p:cNvPr id="3" name="Content Placeholder 2">
            <a:extLst>
              <a:ext uri="{FF2B5EF4-FFF2-40B4-BE49-F238E27FC236}">
                <a16:creationId xmlns:a16="http://schemas.microsoft.com/office/drawing/2014/main" id="{1A101800-871A-D571-2289-7FC3C37A64DA}"/>
              </a:ext>
            </a:extLst>
          </p:cNvPr>
          <p:cNvSpPr>
            <a:spLocks noGrp="1"/>
          </p:cNvSpPr>
          <p:nvPr>
            <p:ph idx="1"/>
          </p:nvPr>
        </p:nvSpPr>
        <p:spPr>
          <a:xfrm>
            <a:off x="891196" y="2470244"/>
            <a:ext cx="5334197" cy="3769835"/>
          </a:xfrm>
        </p:spPr>
        <p:txBody>
          <a:bodyPr anchor="ctr">
            <a:normAutofit/>
          </a:bodyPr>
          <a:lstStyle/>
          <a:p>
            <a:r>
              <a:rPr lang="en-GB" sz="2000" b="0" i="0" dirty="0">
                <a:effectLst/>
                <a:latin typeface="Calibri"/>
                <a:ea typeface="Calibri"/>
                <a:cs typeface="Calibri"/>
              </a:rPr>
              <a:t>College of Policing approach to recognising vulnerability-related risk is:</a:t>
            </a:r>
          </a:p>
          <a:p>
            <a:r>
              <a:rPr lang="en-GB" sz="2000" b="0" i="0" dirty="0">
                <a:effectLst/>
                <a:latin typeface="Calibri"/>
                <a:ea typeface="Calibri"/>
                <a:cs typeface="Calibri"/>
              </a:rPr>
              <a:t>vulnerabilities are features of individuals</a:t>
            </a:r>
          </a:p>
          <a:p>
            <a:r>
              <a:rPr lang="en-GB" sz="2000" dirty="0">
                <a:latin typeface="Calibri"/>
                <a:ea typeface="Calibri"/>
                <a:cs typeface="Calibri"/>
              </a:rPr>
              <a:t>T</a:t>
            </a:r>
            <a:r>
              <a:rPr lang="en-GB" sz="2000" b="0" i="0" dirty="0">
                <a:effectLst/>
                <a:latin typeface="Calibri"/>
                <a:ea typeface="Calibri"/>
                <a:cs typeface="Calibri"/>
              </a:rPr>
              <a:t>hat harm – or the risk of harm – occurs when relevant vulnerabilities interact with the individual’s situation.</a:t>
            </a:r>
            <a:r>
              <a:rPr lang="en-GB" sz="2000" dirty="0">
                <a:latin typeface="Calibri"/>
                <a:ea typeface="Calibri"/>
                <a:cs typeface="Calibri"/>
              </a:rPr>
              <a:t> </a:t>
            </a:r>
            <a:endParaRPr lang="en-GB" sz="2000" b="0" i="0" dirty="0">
              <a:effectLst/>
              <a:latin typeface="Calibri"/>
              <a:ea typeface="Calibri"/>
              <a:cs typeface="Calibri"/>
            </a:endParaRPr>
          </a:p>
          <a:p>
            <a:r>
              <a:rPr lang="en-GB" sz="2000" b="0" i="0" dirty="0">
                <a:effectLst/>
                <a:latin typeface="Calibri"/>
                <a:ea typeface="Calibri"/>
                <a:cs typeface="Calibri"/>
              </a:rPr>
              <a:t>For example, an individual with a learning disability may not be at risk of harm if they receive suitable support and protection that helps to prevent them from being exploited or abused.</a:t>
            </a:r>
            <a:endParaRPr lang="en-GB" sz="2000" dirty="0">
              <a:latin typeface="Calibri"/>
              <a:ea typeface="Calibri"/>
              <a:cs typeface="Calibri"/>
            </a:endParaRPr>
          </a:p>
        </p:txBody>
      </p:sp>
      <p:pic>
        <p:nvPicPr>
          <p:cNvPr id="5" name="Picture 4">
            <a:extLst>
              <a:ext uri="{FF2B5EF4-FFF2-40B4-BE49-F238E27FC236}">
                <a16:creationId xmlns:a16="http://schemas.microsoft.com/office/drawing/2014/main" id="{DC3BB434-EDEF-AD42-A958-3BE65F778C17}"/>
              </a:ext>
            </a:extLst>
          </p:cNvPr>
          <p:cNvPicPr>
            <a:picLocks noChangeAspect="1"/>
          </p:cNvPicPr>
          <p:nvPr/>
        </p:nvPicPr>
        <p:blipFill rotWithShape="1">
          <a:blip r:embed="rId2"/>
          <a:srcRect l="3683" r="10030"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711185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1AF50-7941-37E5-1481-CE21B189D2BC}"/>
              </a:ext>
            </a:extLst>
          </p:cNvPr>
          <p:cNvSpPr>
            <a:spLocks noGrp="1"/>
          </p:cNvSpPr>
          <p:nvPr>
            <p:ph type="title"/>
          </p:nvPr>
        </p:nvSpPr>
        <p:spPr>
          <a:xfrm>
            <a:off x="838200" y="365125"/>
            <a:ext cx="10515600" cy="577941"/>
          </a:xfrm>
        </p:spPr>
        <p:txBody>
          <a:bodyPr>
            <a:normAutofit fontScale="90000"/>
          </a:bodyPr>
          <a:lstStyle/>
          <a:p>
            <a:r>
              <a:rPr lang="en-GB" dirty="0">
                <a:ea typeface="Calibri Light"/>
                <a:cs typeface="Calibri Light"/>
              </a:rPr>
              <a:t>Police Definition</a:t>
            </a:r>
            <a:endParaRPr lang="en-GB" dirty="0" err="1"/>
          </a:p>
        </p:txBody>
      </p:sp>
      <p:sp>
        <p:nvSpPr>
          <p:cNvPr id="3" name="Content Placeholder 2">
            <a:extLst>
              <a:ext uri="{FF2B5EF4-FFF2-40B4-BE49-F238E27FC236}">
                <a16:creationId xmlns:a16="http://schemas.microsoft.com/office/drawing/2014/main" id="{342199FD-E27F-53F1-05C4-D46B9BE5A7BF}"/>
              </a:ext>
            </a:extLst>
          </p:cNvPr>
          <p:cNvSpPr>
            <a:spLocks noGrp="1"/>
          </p:cNvSpPr>
          <p:nvPr>
            <p:ph idx="1"/>
          </p:nvPr>
        </p:nvSpPr>
        <p:spPr>
          <a:xfrm>
            <a:off x="838200" y="1279286"/>
            <a:ext cx="10515600" cy="4897677"/>
          </a:xfrm>
        </p:spPr>
        <p:txBody>
          <a:bodyPr vert="horz" lIns="91440" tIns="45720" rIns="91440" bIns="45720" rtlCol="0" anchor="t">
            <a:normAutofit/>
          </a:bodyPr>
          <a:lstStyle/>
          <a:p>
            <a:r>
              <a:rPr lang="en-GB" dirty="0">
                <a:ea typeface="Calibri"/>
                <a:cs typeface="Calibri"/>
              </a:rPr>
              <a:t>THRIVE – started to be used by Police in 2021</a:t>
            </a:r>
          </a:p>
          <a:p>
            <a:r>
              <a:rPr lang="en-GB" i="1" u="sng" dirty="0">
                <a:ea typeface="Calibri"/>
                <a:cs typeface="Calibri"/>
              </a:rPr>
              <a:t>A person is vulnerable if, as a result of their situation or circumstances, they are unable to take care of or protect themselves of others from harm or exploitation</a:t>
            </a:r>
            <a:r>
              <a:rPr lang="en-GB" dirty="0"/>
              <a:t> </a:t>
            </a:r>
            <a:r>
              <a:rPr lang="en-GB" dirty="0">
                <a:ea typeface="Calibri"/>
                <a:cs typeface="Calibri"/>
              </a:rPr>
              <a:t>(College of Policing, 2024)</a:t>
            </a:r>
          </a:p>
          <a:p>
            <a:r>
              <a:rPr lang="en-GB" dirty="0">
                <a:ea typeface="Calibri"/>
                <a:cs typeface="Calibri"/>
              </a:rPr>
              <a:t>Can we agree with these words?</a:t>
            </a:r>
          </a:p>
          <a:p>
            <a:r>
              <a:rPr lang="en-GB" dirty="0">
                <a:ea typeface="Calibri"/>
                <a:cs typeface="Calibri"/>
              </a:rPr>
              <a:t>Has policing always been like this?</a:t>
            </a:r>
          </a:p>
          <a:p>
            <a:r>
              <a:rPr lang="en-GB" dirty="0">
                <a:ea typeface="Calibri"/>
                <a:cs typeface="Calibri"/>
              </a:rPr>
              <a:t>What issues does this definition cover?</a:t>
            </a:r>
          </a:p>
          <a:p>
            <a:r>
              <a:rPr lang="en-GB" dirty="0">
                <a:ea typeface="Calibri"/>
                <a:cs typeface="Calibri"/>
              </a:rPr>
              <a:t>THRIVE – Threat, harm, risk, investigation, vulnerability &amp; engagement. </a:t>
            </a:r>
          </a:p>
          <a:p>
            <a:endParaRPr lang="en-GB"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2677357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E0D07D7F-5461-DDEF-CC3D-7A679E696B47}"/>
              </a:ext>
            </a:extLst>
          </p:cNvPr>
          <p:cNvSpPr>
            <a:spLocks noGrp="1"/>
          </p:cNvSpPr>
          <p:nvPr>
            <p:ph type="title"/>
          </p:nvPr>
        </p:nvSpPr>
        <p:spPr>
          <a:xfrm>
            <a:off x="838200" y="643467"/>
            <a:ext cx="2951205" cy="5571066"/>
          </a:xfrm>
        </p:spPr>
        <p:txBody>
          <a:bodyPr>
            <a:normAutofit/>
          </a:bodyPr>
          <a:lstStyle/>
          <a:p>
            <a:r>
              <a:rPr lang="en-GB">
                <a:solidFill>
                  <a:srgbClr val="FFFFFF"/>
                </a:solidFill>
              </a:rPr>
              <a:t>Past</a:t>
            </a:r>
          </a:p>
        </p:txBody>
      </p:sp>
      <p:graphicFrame>
        <p:nvGraphicFramePr>
          <p:cNvPr id="5" name="Content Placeholder 2">
            <a:extLst>
              <a:ext uri="{FF2B5EF4-FFF2-40B4-BE49-F238E27FC236}">
                <a16:creationId xmlns:a16="http://schemas.microsoft.com/office/drawing/2014/main" id="{8A308F70-3CB6-5C63-0549-F99EF743F752}"/>
              </a:ext>
            </a:extLst>
          </p:cNvPr>
          <p:cNvGraphicFramePr>
            <a:graphicFrameLocks noGrp="1"/>
          </p:cNvGraphicFramePr>
          <p:nvPr>
            <p:ph idx="1"/>
            <p:extLst>
              <p:ext uri="{D42A27DB-BD31-4B8C-83A1-F6EECF244321}">
                <p14:modId xmlns:p14="http://schemas.microsoft.com/office/powerpoint/2010/main" val="2071755744"/>
              </p:ext>
            </p:extLst>
          </p:nvPr>
        </p:nvGraphicFramePr>
        <p:xfrm>
          <a:off x="5207640" y="207818"/>
          <a:ext cx="6291714" cy="6386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72147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2647E-50B2-9D7A-EEA2-07C30DC53F85}"/>
              </a:ext>
            </a:extLst>
          </p:cNvPr>
          <p:cNvSpPr>
            <a:spLocks noGrp="1"/>
          </p:cNvSpPr>
          <p:nvPr>
            <p:ph type="title"/>
          </p:nvPr>
        </p:nvSpPr>
        <p:spPr/>
        <p:txBody>
          <a:bodyPr/>
          <a:lstStyle/>
          <a:p>
            <a:r>
              <a:rPr lang="en-GB" dirty="0"/>
              <a:t>What is Harm or Risk of Harm?</a:t>
            </a:r>
            <a:endParaRPr lang="en-US" dirty="0"/>
          </a:p>
        </p:txBody>
      </p:sp>
      <p:sp>
        <p:nvSpPr>
          <p:cNvPr id="3" name="Content Placeholder 2">
            <a:extLst>
              <a:ext uri="{FF2B5EF4-FFF2-40B4-BE49-F238E27FC236}">
                <a16:creationId xmlns:a16="http://schemas.microsoft.com/office/drawing/2014/main" id="{4A39BF2D-BD78-6650-978F-963987BD6232}"/>
              </a:ext>
            </a:extLst>
          </p:cNvPr>
          <p:cNvSpPr>
            <a:spLocks noGrp="1"/>
          </p:cNvSpPr>
          <p:nvPr>
            <p:ph idx="1"/>
          </p:nvPr>
        </p:nvSpPr>
        <p:spPr>
          <a:xfrm>
            <a:off x="838200" y="1696229"/>
            <a:ext cx="10515600" cy="4480734"/>
          </a:xfrm>
        </p:spPr>
        <p:txBody>
          <a:bodyPr vert="horz" lIns="91440" tIns="45720" rIns="91440" bIns="45720" rtlCol="0" anchor="t">
            <a:normAutofit fontScale="92500"/>
          </a:bodyPr>
          <a:lstStyle/>
          <a:p>
            <a:r>
              <a:rPr lang="en-GB" dirty="0"/>
              <a:t>What is its meaning to you?</a:t>
            </a:r>
          </a:p>
          <a:p>
            <a:r>
              <a:rPr lang="en-GB" dirty="0"/>
              <a:t>How do agencies (not just the Police) view vulnerability</a:t>
            </a:r>
          </a:p>
          <a:p>
            <a:r>
              <a:rPr lang="en-GB" dirty="0"/>
              <a:t>Vulnerability is defined as a harm as concept</a:t>
            </a:r>
          </a:p>
          <a:p>
            <a:r>
              <a:rPr lang="en-GB" dirty="0"/>
              <a:t>Harm is either </a:t>
            </a:r>
            <a:r>
              <a:rPr lang="en-GB" b="1" dirty="0"/>
              <a:t>physical</a:t>
            </a:r>
            <a:r>
              <a:rPr lang="en-GB" dirty="0"/>
              <a:t> or </a:t>
            </a:r>
            <a:r>
              <a:rPr lang="en-GB" b="1" dirty="0"/>
              <a:t>mental</a:t>
            </a:r>
            <a:r>
              <a:rPr lang="en-GB" dirty="0"/>
              <a:t> damage, injury plus </a:t>
            </a:r>
            <a:r>
              <a:rPr lang="en-GB" b="1" dirty="0"/>
              <a:t>mischief</a:t>
            </a:r>
            <a:r>
              <a:rPr lang="en-GB" dirty="0"/>
              <a:t> or </a:t>
            </a:r>
            <a:r>
              <a:rPr lang="en-GB" b="1" dirty="0"/>
              <a:t>hurt</a:t>
            </a:r>
            <a:r>
              <a:rPr lang="en-GB" dirty="0"/>
              <a:t>.</a:t>
            </a:r>
          </a:p>
          <a:p>
            <a:r>
              <a:rPr lang="en-GB" dirty="0"/>
              <a:t> Social harm approach (Pemberton 2016) focus on certain crimes at the expense of others.</a:t>
            </a:r>
          </a:p>
          <a:p>
            <a:r>
              <a:rPr lang="en-GB" dirty="0"/>
              <a:t>Crime involving a non-vulnerable person and one involving a vulnerable person</a:t>
            </a:r>
          </a:p>
          <a:p>
            <a:r>
              <a:rPr lang="en-GB" dirty="0"/>
              <a:t>Police have adopted a narrow focus now around victims – sex workers / child sexual exploitation / elder abuse / gang culture</a:t>
            </a:r>
            <a:endParaRPr lang="en-US" dirty="0"/>
          </a:p>
        </p:txBody>
      </p:sp>
    </p:spTree>
    <p:extLst>
      <p:ext uri="{BB962C8B-B14F-4D97-AF65-F5344CB8AC3E}">
        <p14:creationId xmlns:p14="http://schemas.microsoft.com/office/powerpoint/2010/main" val="1373762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Harvey Weinstein </a:t>
            </a:r>
          </a:p>
        </p:txBody>
      </p:sp>
      <p:sp>
        <p:nvSpPr>
          <p:cNvPr id="3" name="Content Placeholder 2"/>
          <p:cNvSpPr>
            <a:spLocks noGrp="1"/>
          </p:cNvSpPr>
          <p:nvPr>
            <p:ph idx="1"/>
          </p:nvPr>
        </p:nvSpPr>
        <p:spPr>
          <a:xfrm>
            <a:off x="838200" y="1564640"/>
            <a:ext cx="10515600" cy="4612323"/>
          </a:xfrm>
        </p:spPr>
        <p:txBody>
          <a:bodyPr vert="horz" lIns="91440" tIns="45720" rIns="91440" bIns="45720" rtlCol="0" anchor="t">
            <a:normAutofit fontScale="92500" lnSpcReduction="10000"/>
          </a:bodyPr>
          <a:lstStyle/>
          <a:p>
            <a:r>
              <a:rPr lang="en-GB" b="1" dirty="0"/>
              <a:t>Oct 5, 2017</a:t>
            </a:r>
            <a:r>
              <a:rPr lang="en-GB" dirty="0"/>
              <a:t> In an article In The New York Times Weinstein is accused by several women of sexual harassment and misconduct spanning three decades. </a:t>
            </a:r>
          </a:p>
          <a:p>
            <a:r>
              <a:rPr lang="en-GB" b="1" dirty="0"/>
              <a:t>Oct 8, 2017</a:t>
            </a:r>
            <a:r>
              <a:rPr lang="en-GB" dirty="0"/>
              <a:t> Weinstein is sacked by the board of the Weinstein Company. The board announces the decision was made “in light of new information about misconduct”.</a:t>
            </a:r>
            <a:endParaRPr lang="en-US" dirty="0"/>
          </a:p>
          <a:p>
            <a:r>
              <a:rPr lang="en-GB" dirty="0"/>
              <a:t>Accused of several rape, criminal sex act, sex abuse and sexual misconduct. </a:t>
            </a:r>
            <a:r>
              <a:rPr lang="en-GB" dirty="0">
                <a:ea typeface="+mn-lt"/>
                <a:cs typeface="+mn-lt"/>
              </a:rPr>
              <a:t>24/02/2020 sentenced to 23 years in prison </a:t>
            </a:r>
          </a:p>
          <a:p>
            <a:pPr marL="0" indent="0" algn="l">
              <a:buNone/>
            </a:pPr>
            <a:r>
              <a:rPr lang="en-US" dirty="0">
                <a:ea typeface="+mn-lt"/>
                <a:cs typeface="+mn-lt"/>
              </a:rPr>
              <a:t>107 victims – Madonna, Gwyneth Paltrow, Kate Beckinsale, Cate Blanchett, Helena Bonham Carter</a:t>
            </a:r>
          </a:p>
          <a:p>
            <a:endParaRPr lang="en-GB" dirty="0">
              <a:cs typeface="Calibri"/>
            </a:endParaRPr>
          </a:p>
          <a:p>
            <a:pPr algn="ctr"/>
            <a:r>
              <a:rPr lang="en-GB" sz="3200" b="1" dirty="0"/>
              <a:t>Powerful women placed in vulnerable situations</a:t>
            </a:r>
            <a:endParaRPr lang="en-GB" sz="3200" b="1" dirty="0">
              <a:cs typeface="Calibri"/>
            </a:endParaRPr>
          </a:p>
          <a:p>
            <a:pPr algn="ctr"/>
            <a:endParaRPr lang="en-GB" dirty="0">
              <a:cs typeface="Calibri"/>
            </a:endParaRPr>
          </a:p>
          <a:p>
            <a:pPr algn="ctr"/>
            <a:endParaRPr lang="en-GB" dirty="0"/>
          </a:p>
        </p:txBody>
      </p:sp>
    </p:spTree>
    <p:extLst>
      <p:ext uri="{BB962C8B-B14F-4D97-AF65-F5344CB8AC3E}">
        <p14:creationId xmlns:p14="http://schemas.microsoft.com/office/powerpoint/2010/main" val="30365609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8F7AB-9B61-4A14-A067-3D02AF1CD793}"/>
              </a:ext>
            </a:extLst>
          </p:cNvPr>
          <p:cNvSpPr>
            <a:spLocks noGrp="1"/>
          </p:cNvSpPr>
          <p:nvPr>
            <p:ph type="title"/>
          </p:nvPr>
        </p:nvSpPr>
        <p:spPr>
          <a:xfrm>
            <a:off x="838200" y="365125"/>
            <a:ext cx="10515600" cy="1325563"/>
          </a:xfrm>
        </p:spPr>
        <p:txBody>
          <a:bodyPr>
            <a:normAutofit/>
          </a:bodyPr>
          <a:lstStyle/>
          <a:p>
            <a:r>
              <a:rPr lang="en-GB" sz="5400"/>
              <a:t>#MeToo Movement</a:t>
            </a:r>
          </a:p>
        </p:txBody>
      </p:sp>
      <p:sp>
        <p:nvSpPr>
          <p:cNvPr id="3" name="Content Placeholder 2">
            <a:extLst>
              <a:ext uri="{FF2B5EF4-FFF2-40B4-BE49-F238E27FC236}">
                <a16:creationId xmlns:a16="http://schemas.microsoft.com/office/drawing/2014/main" id="{806A9CAC-E2F5-4527-A895-29FA092646FB}"/>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2200" dirty="0"/>
              <a:t>#</a:t>
            </a:r>
            <a:r>
              <a:rPr lang="en-GB" sz="2400" dirty="0"/>
              <a:t>MeToo Campaign – called for women to expose attack’s</a:t>
            </a:r>
            <a:endParaRPr lang="en-GB" sz="2400" dirty="0">
              <a:cs typeface="Calibri"/>
            </a:endParaRPr>
          </a:p>
          <a:p>
            <a:pPr marL="0" indent="0">
              <a:buNone/>
            </a:pPr>
            <a:endParaRPr lang="en-GB" sz="2400" dirty="0">
              <a:cs typeface="Calibri"/>
            </a:endParaRPr>
          </a:p>
          <a:p>
            <a:pPr marL="0" indent="0">
              <a:buNone/>
            </a:pPr>
            <a:r>
              <a:rPr lang="en-GB" sz="2400" dirty="0"/>
              <a:t>The French Campaign -  #BalanceTonPorc, or ‘expose your pig’, which instead of emphasising victimhood puts the responsibility on perpetrators.  </a:t>
            </a:r>
            <a:endParaRPr lang="en-GB" sz="2400" dirty="0">
              <a:cs typeface="Calibri"/>
            </a:endParaRPr>
          </a:p>
          <a:p>
            <a:pPr marL="0" indent="0">
              <a:buNone/>
            </a:pPr>
            <a:endParaRPr lang="en-GB" sz="2400" dirty="0">
              <a:cs typeface="Calibri"/>
            </a:endParaRPr>
          </a:p>
          <a:p>
            <a:pPr marL="0" indent="0">
              <a:buNone/>
            </a:pPr>
            <a:r>
              <a:rPr lang="en-GB" sz="2400" dirty="0"/>
              <a:t>#IAmNotAfraidToSpeak – Ukrainian</a:t>
            </a:r>
            <a:endParaRPr lang="en-GB" sz="2400" dirty="0">
              <a:cs typeface="Calibri"/>
            </a:endParaRPr>
          </a:p>
          <a:p>
            <a:pPr marL="0" indent="0">
              <a:buNone/>
            </a:pPr>
            <a:endParaRPr lang="en-GB" sz="2400" dirty="0">
              <a:cs typeface="Calibri"/>
            </a:endParaRPr>
          </a:p>
        </p:txBody>
      </p:sp>
    </p:spTree>
    <p:extLst>
      <p:ext uri="{BB962C8B-B14F-4D97-AF65-F5344CB8AC3E}">
        <p14:creationId xmlns:p14="http://schemas.microsoft.com/office/powerpoint/2010/main" val="18364745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210B59-4E3C-8C7C-BA4E-E53BCF4969CC}"/>
              </a:ext>
            </a:extLst>
          </p:cNvPr>
          <p:cNvSpPr>
            <a:spLocks noGrp="1"/>
          </p:cNvSpPr>
          <p:nvPr>
            <p:ph type="title"/>
          </p:nvPr>
        </p:nvSpPr>
        <p:spPr>
          <a:xfrm>
            <a:off x="6657716" y="536435"/>
            <a:ext cx="4195674" cy="1026261"/>
          </a:xfrm>
        </p:spPr>
        <p:txBody>
          <a:bodyPr anchor="b">
            <a:normAutofit/>
          </a:bodyPr>
          <a:lstStyle/>
          <a:p>
            <a:r>
              <a:rPr lang="en-GB" sz="2400" dirty="0"/>
              <a:t>Depp V’s Heard</a:t>
            </a:r>
          </a:p>
        </p:txBody>
      </p:sp>
      <p:grpSp>
        <p:nvGrpSpPr>
          <p:cNvPr id="15" name="Group 14">
            <a:extLst>
              <a:ext uri="{FF2B5EF4-FFF2-40B4-BE49-F238E27FC236}">
                <a16:creationId xmlns:a16="http://schemas.microsoft.com/office/drawing/2014/main" id="{05BBA018-FA75-43BF-99E6-1F5245727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2753" y="703679"/>
            <a:ext cx="753718" cy="1016562"/>
            <a:chOff x="422753" y="703679"/>
            <a:chExt cx="753718" cy="1016562"/>
          </a:xfrm>
        </p:grpSpPr>
        <p:sp>
          <p:nvSpPr>
            <p:cNvPr id="1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sp>
        <p:nvSpPr>
          <p:cNvPr id="19" name="Freeform: Shape 18">
            <a:extLst>
              <a:ext uri="{FF2B5EF4-FFF2-40B4-BE49-F238E27FC236}">
                <a16:creationId xmlns:a16="http://schemas.microsoft.com/office/drawing/2014/main" id="{AB673405-BF85-493E-8558-0DCBEDB2B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79610"/>
            <a:ext cx="4831130" cy="4078390"/>
          </a:xfrm>
          <a:custGeom>
            <a:avLst/>
            <a:gdLst>
              <a:gd name="connsiteX0" fmla="*/ 1960035 w 4831130"/>
              <a:gd name="connsiteY0" fmla="*/ 0 h 4078390"/>
              <a:gd name="connsiteX1" fmla="*/ 4831130 w 4831130"/>
              <a:gd name="connsiteY1" fmla="*/ 2871095 h 4078390"/>
              <a:gd name="connsiteX2" fmla="*/ 4605505 w 4831130"/>
              <a:gd name="connsiteY2" fmla="*/ 3988655 h 4078390"/>
              <a:gd name="connsiteX3" fmla="*/ 4562278 w 4831130"/>
              <a:gd name="connsiteY3" fmla="*/ 4078390 h 4078390"/>
              <a:gd name="connsiteX4" fmla="*/ 0 w 4831130"/>
              <a:gd name="connsiteY4" fmla="*/ 4078390 h 4078390"/>
              <a:gd name="connsiteX5" fmla="*/ 0 w 4831130"/>
              <a:gd name="connsiteY5" fmla="*/ 777181 h 4078390"/>
              <a:gd name="connsiteX6" fmla="*/ 133752 w 4831130"/>
              <a:gd name="connsiteY6" fmla="*/ 655619 h 4078390"/>
              <a:gd name="connsiteX7" fmla="*/ 1960035 w 4831130"/>
              <a:gd name="connsiteY7" fmla="*/ 0 h 4078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1130" h="4078390">
                <a:moveTo>
                  <a:pt x="1960035" y="0"/>
                </a:moveTo>
                <a:cubicBezTo>
                  <a:pt x="3545697" y="0"/>
                  <a:pt x="4831130" y="1285433"/>
                  <a:pt x="4831130" y="2871095"/>
                </a:cubicBezTo>
                <a:cubicBezTo>
                  <a:pt x="4831130" y="3267511"/>
                  <a:pt x="4750791" y="3645162"/>
                  <a:pt x="4605505" y="3988655"/>
                </a:cubicBezTo>
                <a:lnTo>
                  <a:pt x="4562278" y="4078390"/>
                </a:lnTo>
                <a:lnTo>
                  <a:pt x="0" y="4078390"/>
                </a:lnTo>
                <a:lnTo>
                  <a:pt x="0" y="777181"/>
                </a:lnTo>
                <a:lnTo>
                  <a:pt x="133752" y="655619"/>
                </a:lnTo>
                <a:cubicBezTo>
                  <a:pt x="630047" y="246040"/>
                  <a:pt x="1266308" y="0"/>
                  <a:pt x="1960035"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1" name="Freeform: Shape 20">
            <a:extLst>
              <a:ext uri="{FF2B5EF4-FFF2-40B4-BE49-F238E27FC236}">
                <a16:creationId xmlns:a16="http://schemas.microsoft.com/office/drawing/2014/main" id="{C64EAE84-A813-4501-BC71-DBD14BA026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59782" y="1"/>
            <a:ext cx="4195674" cy="3095741"/>
          </a:xfrm>
          <a:custGeom>
            <a:avLst/>
            <a:gdLst>
              <a:gd name="connsiteX0" fmla="*/ 252211 w 4195674"/>
              <a:gd name="connsiteY0" fmla="*/ 0 h 3095741"/>
              <a:gd name="connsiteX1" fmla="*/ 3943464 w 4195674"/>
              <a:gd name="connsiteY1" fmla="*/ 0 h 3095741"/>
              <a:gd name="connsiteX2" fmla="*/ 4030816 w 4195674"/>
              <a:gd name="connsiteY2" fmla="*/ 181331 h 3095741"/>
              <a:gd name="connsiteX3" fmla="*/ 4195674 w 4195674"/>
              <a:gd name="connsiteY3" fmla="*/ 997904 h 3095741"/>
              <a:gd name="connsiteX4" fmla="*/ 2097837 w 4195674"/>
              <a:gd name="connsiteY4" fmla="*/ 3095741 h 3095741"/>
              <a:gd name="connsiteX5" fmla="*/ 0 w 4195674"/>
              <a:gd name="connsiteY5" fmla="*/ 997904 h 3095741"/>
              <a:gd name="connsiteX6" fmla="*/ 164859 w 4195674"/>
              <a:gd name="connsiteY6" fmla="*/ 181331 h 3095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5674" h="3095741">
                <a:moveTo>
                  <a:pt x="252211" y="0"/>
                </a:moveTo>
                <a:lnTo>
                  <a:pt x="3943464" y="0"/>
                </a:lnTo>
                <a:lnTo>
                  <a:pt x="4030816" y="181331"/>
                </a:lnTo>
                <a:cubicBezTo>
                  <a:pt x="4136972" y="432313"/>
                  <a:pt x="4195674" y="708253"/>
                  <a:pt x="4195674" y="997904"/>
                </a:cubicBezTo>
                <a:cubicBezTo>
                  <a:pt x="4195674" y="2156507"/>
                  <a:pt x="3256440" y="3095741"/>
                  <a:pt x="2097837" y="3095741"/>
                </a:cubicBezTo>
                <a:cubicBezTo>
                  <a:pt x="939234" y="3095741"/>
                  <a:pt x="0" y="2156507"/>
                  <a:pt x="0" y="997904"/>
                </a:cubicBezTo>
                <a:cubicBezTo>
                  <a:pt x="0" y="708253"/>
                  <a:pt x="58702" y="432313"/>
                  <a:pt x="164859" y="181331"/>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 name="Graphic 2" descr="Clipboard Mixed with solid fill">
            <a:extLst>
              <a:ext uri="{FF2B5EF4-FFF2-40B4-BE49-F238E27FC236}">
                <a16:creationId xmlns:a16="http://schemas.microsoft.com/office/drawing/2014/main" id="{D16409AD-D279-7C82-6105-8CD9A0C9E90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036211" y="165871"/>
            <a:ext cx="2353922" cy="2353922"/>
          </a:xfrm>
          <a:prstGeom prst="rect">
            <a:avLst/>
          </a:prstGeom>
        </p:spPr>
      </p:pic>
      <p:sp>
        <p:nvSpPr>
          <p:cNvPr id="8" name="Content Placeholder 7">
            <a:extLst>
              <a:ext uri="{FF2B5EF4-FFF2-40B4-BE49-F238E27FC236}">
                <a16:creationId xmlns:a16="http://schemas.microsoft.com/office/drawing/2014/main" id="{07562EC4-F2A9-8030-8930-C86FABBB5B91}"/>
              </a:ext>
            </a:extLst>
          </p:cNvPr>
          <p:cNvSpPr>
            <a:spLocks noGrp="1"/>
          </p:cNvSpPr>
          <p:nvPr>
            <p:ph idx="1"/>
          </p:nvPr>
        </p:nvSpPr>
        <p:spPr>
          <a:xfrm>
            <a:off x="6657715" y="2011680"/>
            <a:ext cx="4195675" cy="3893010"/>
          </a:xfrm>
        </p:spPr>
        <p:txBody>
          <a:bodyPr anchor="t">
            <a:normAutofit/>
          </a:bodyPr>
          <a:lstStyle/>
          <a:p>
            <a:r>
              <a:rPr lang="en-US" sz="2000" dirty="0">
                <a:ea typeface="+mn-lt"/>
                <a:cs typeface="+mn-lt"/>
              </a:rPr>
              <a:t> The Sun Newspaper published in 2018 article that alleged he was a "</a:t>
            </a:r>
            <a:r>
              <a:rPr lang="en-US" sz="2000" i="1" dirty="0">
                <a:ea typeface="+mn-lt"/>
                <a:cs typeface="+mn-lt"/>
              </a:rPr>
              <a:t>wife beater</a:t>
            </a:r>
            <a:r>
              <a:rPr lang="en-US" sz="2000" dirty="0">
                <a:ea typeface="+mn-lt"/>
                <a:cs typeface="+mn-lt"/>
              </a:rPr>
              <a:t>"</a:t>
            </a:r>
          </a:p>
          <a:p>
            <a:r>
              <a:rPr lang="en-US" sz="2000" dirty="0">
                <a:ea typeface="+mn-lt"/>
                <a:cs typeface="+mn-lt"/>
              </a:rPr>
              <a:t>Depp filed a defamation lawsuit against her after the failed case in High Court of Justice, London. </a:t>
            </a:r>
          </a:p>
          <a:p>
            <a:r>
              <a:rPr lang="en-US" sz="2000" dirty="0">
                <a:ea typeface="+mn-lt"/>
                <a:cs typeface="+mn-lt"/>
              </a:rPr>
              <a:t>USA court found that She was the abuser in the relationship. </a:t>
            </a:r>
          </a:p>
          <a:p>
            <a:endParaRPr lang="en-US" sz="2000" dirty="0">
              <a:ea typeface="Calibri"/>
              <a:cs typeface="Calibri"/>
            </a:endParaRPr>
          </a:p>
          <a:p>
            <a:r>
              <a:rPr lang="en-US" sz="2000" dirty="0">
                <a:ea typeface="Calibri"/>
                <a:cs typeface="Calibri"/>
              </a:rPr>
              <a:t>TASK - find out about the leadup to the case - who was the vulnerable person (s)?</a:t>
            </a:r>
          </a:p>
          <a:p>
            <a:endParaRPr lang="en-US" sz="2000" dirty="0">
              <a:ea typeface="Calibri"/>
              <a:cs typeface="Calibri"/>
            </a:endParaRPr>
          </a:p>
        </p:txBody>
      </p:sp>
      <p:pic>
        <p:nvPicPr>
          <p:cNvPr id="4" name="Picture 4">
            <a:extLst>
              <a:ext uri="{FF2B5EF4-FFF2-40B4-BE49-F238E27FC236}">
                <a16:creationId xmlns:a16="http://schemas.microsoft.com/office/drawing/2014/main" id="{0318B8F8-5E05-2950-9134-BFD9C0EDFE58}"/>
              </a:ext>
            </a:extLst>
          </p:cNvPr>
          <p:cNvPicPr>
            <a:picLocks noChangeAspect="1"/>
          </p:cNvPicPr>
          <p:nvPr/>
        </p:nvPicPr>
        <p:blipFill rotWithShape="1">
          <a:blip r:embed="rId3"/>
          <a:srcRect l="433" r="3342" b="-2"/>
          <a:stretch/>
        </p:blipFill>
        <p:spPr>
          <a:xfrm>
            <a:off x="648639" y="4227233"/>
            <a:ext cx="2865781" cy="1667829"/>
          </a:xfrm>
          <a:prstGeom prst="rect">
            <a:avLst/>
          </a:prstGeom>
        </p:spPr>
      </p:pic>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solidFill>
                <a:srgbClr val="FFFFFF"/>
              </a:solidFill>
            </a:endParaRPr>
          </a:p>
        </p:txBody>
      </p:sp>
      <p:cxnSp>
        <p:nvCxnSpPr>
          <p:cNvPr id="25" name="Straight Connector 24">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842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p:cNvSpPr>
            <a:spLocks noGrp="1"/>
          </p:cNvSpPr>
          <p:nvPr>
            <p:ph type="title"/>
          </p:nvPr>
        </p:nvSpPr>
        <p:spPr>
          <a:xfrm>
            <a:off x="535020" y="685800"/>
            <a:ext cx="2780271" cy="5105400"/>
          </a:xfrm>
        </p:spPr>
        <p:txBody>
          <a:bodyPr>
            <a:normAutofit/>
          </a:bodyPr>
          <a:lstStyle/>
          <a:p>
            <a:r>
              <a:rPr lang="en-GB" sz="4000">
                <a:solidFill>
                  <a:srgbClr val="FFFFFF"/>
                </a:solidFill>
              </a:rPr>
              <a:t>Vulnerable</a:t>
            </a:r>
          </a:p>
        </p:txBody>
      </p:sp>
      <p:graphicFrame>
        <p:nvGraphicFramePr>
          <p:cNvPr id="5" name="Content Placeholder 2">
            <a:extLst>
              <a:ext uri="{FF2B5EF4-FFF2-40B4-BE49-F238E27FC236}">
                <a16:creationId xmlns:a16="http://schemas.microsoft.com/office/drawing/2014/main" id="{C88CCD3D-4097-CBCE-83EF-F2E22F89DFE1}"/>
              </a:ext>
            </a:extLst>
          </p:cNvPr>
          <p:cNvGraphicFramePr>
            <a:graphicFrameLocks noGrp="1"/>
          </p:cNvGraphicFramePr>
          <p:nvPr>
            <p:ph idx="1"/>
            <p:extLst>
              <p:ext uri="{D42A27DB-BD31-4B8C-83A1-F6EECF244321}">
                <p14:modId xmlns:p14="http://schemas.microsoft.com/office/powerpoint/2010/main" val="2171056464"/>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19024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1AF80-D0BF-D7C7-CCF8-C2C98E40DF53}"/>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Who can be classed as vulnerable?</a:t>
            </a:r>
          </a:p>
        </p:txBody>
      </p:sp>
      <p:graphicFrame>
        <p:nvGraphicFramePr>
          <p:cNvPr id="5" name="Content Placeholder 2">
            <a:extLst>
              <a:ext uri="{FF2B5EF4-FFF2-40B4-BE49-F238E27FC236}">
                <a16:creationId xmlns:a16="http://schemas.microsoft.com/office/drawing/2014/main" id="{F0C59175-9B49-8736-3B7C-E95D597317D8}"/>
              </a:ext>
            </a:extLst>
          </p:cNvPr>
          <p:cNvGraphicFramePr>
            <a:graphicFrameLocks noGrp="1"/>
          </p:cNvGraphicFramePr>
          <p:nvPr>
            <p:ph idx="1"/>
            <p:extLst>
              <p:ext uri="{D42A27DB-BD31-4B8C-83A1-F6EECF244321}">
                <p14:modId xmlns:p14="http://schemas.microsoft.com/office/powerpoint/2010/main" val="2697693409"/>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80232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F3313-FB3D-DB38-5390-AC839D03BE5D}"/>
              </a:ext>
            </a:extLst>
          </p:cNvPr>
          <p:cNvSpPr>
            <a:spLocks noGrp="1"/>
          </p:cNvSpPr>
          <p:nvPr>
            <p:ph type="title"/>
          </p:nvPr>
        </p:nvSpPr>
        <p:spPr>
          <a:xfrm>
            <a:off x="1075767" y="1188637"/>
            <a:ext cx="2988234" cy="4480726"/>
          </a:xfrm>
        </p:spPr>
        <p:txBody>
          <a:bodyPr>
            <a:normAutofit/>
          </a:bodyPr>
          <a:lstStyle/>
          <a:p>
            <a:pPr algn="r"/>
            <a:br>
              <a:rPr lang="en-US" sz="4600" b="1">
                <a:ea typeface="+mj-lt"/>
                <a:cs typeface="+mj-lt"/>
              </a:rPr>
            </a:br>
            <a:r>
              <a:rPr lang="en-US" sz="4600" b="1">
                <a:ea typeface="+mj-lt"/>
                <a:cs typeface="+mj-lt"/>
              </a:rPr>
              <a:t>Who could be considered vulnerable?</a:t>
            </a:r>
            <a:endParaRPr lang="en-US" sz="4600">
              <a:cs typeface="Calibri Light"/>
            </a:endParaRPr>
          </a:p>
          <a:p>
            <a:pPr algn="r"/>
            <a:endParaRPr lang="en-US" sz="4600">
              <a:cs typeface="Calibri Light"/>
            </a:endParaRP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F4EDAB-457B-A375-7E2E-286DFF07D09E}"/>
              </a:ext>
            </a:extLst>
          </p:cNvPr>
          <p:cNvSpPr>
            <a:spLocks noGrp="1"/>
          </p:cNvSpPr>
          <p:nvPr>
            <p:ph idx="1"/>
          </p:nvPr>
        </p:nvSpPr>
        <p:spPr>
          <a:xfrm>
            <a:off x="5255260" y="961212"/>
            <a:ext cx="4702848" cy="4759015"/>
          </a:xfrm>
        </p:spPr>
        <p:txBody>
          <a:bodyPr vert="horz" lIns="91440" tIns="45720" rIns="91440" bIns="45720" rtlCol="0" anchor="ctr">
            <a:normAutofit fontScale="92500" lnSpcReduction="20000"/>
          </a:bodyPr>
          <a:lstStyle/>
          <a:p>
            <a:r>
              <a:rPr lang="en-US" sz="2400" dirty="0">
                <a:ea typeface="+mn-lt"/>
                <a:cs typeface="+mn-lt"/>
              </a:rPr>
              <a:t>Children</a:t>
            </a:r>
            <a:endParaRPr lang="en-US" sz="2400" dirty="0">
              <a:cs typeface="Calibri" panose="020F0502020204030204"/>
            </a:endParaRPr>
          </a:p>
          <a:p>
            <a:r>
              <a:rPr lang="en-US" sz="2400" dirty="0">
                <a:ea typeface="+mn-lt"/>
                <a:cs typeface="+mn-lt"/>
              </a:rPr>
              <a:t>Some adults – those who are physically or mentally frail</a:t>
            </a:r>
            <a:endParaRPr lang="en-US" sz="2400" dirty="0">
              <a:cs typeface="Calibri"/>
            </a:endParaRPr>
          </a:p>
          <a:p>
            <a:r>
              <a:rPr lang="en-US" sz="2400" dirty="0">
                <a:ea typeface="+mn-lt"/>
                <a:cs typeface="+mn-lt"/>
              </a:rPr>
              <a:t>People with learning disabilities</a:t>
            </a:r>
            <a:endParaRPr lang="en-US" sz="2400" dirty="0">
              <a:cs typeface="Calibri"/>
            </a:endParaRPr>
          </a:p>
          <a:p>
            <a:r>
              <a:rPr lang="en-US" sz="2400" dirty="0">
                <a:ea typeface="+mn-lt"/>
                <a:cs typeface="+mn-lt"/>
              </a:rPr>
              <a:t>People suffering from mental ill health</a:t>
            </a:r>
            <a:endParaRPr lang="en-US" sz="2400" dirty="0">
              <a:cs typeface="Calibri"/>
            </a:endParaRPr>
          </a:p>
          <a:p>
            <a:r>
              <a:rPr lang="en-US" sz="2400" dirty="0">
                <a:ea typeface="+mn-lt"/>
                <a:cs typeface="+mn-lt"/>
              </a:rPr>
              <a:t>People who are ill and would need help to carry out normal daily tasks</a:t>
            </a:r>
            <a:endParaRPr lang="en-US" sz="2400" dirty="0">
              <a:cs typeface="Calibri"/>
            </a:endParaRPr>
          </a:p>
          <a:p>
            <a:r>
              <a:rPr lang="en-US" sz="2400" dirty="0">
                <a:ea typeface="+mn-lt"/>
                <a:cs typeface="+mn-lt"/>
              </a:rPr>
              <a:t>People who have undergone a recent traumatic event – e.g. bereavement, divorce, job loss etc.</a:t>
            </a:r>
            <a:endParaRPr lang="en-US" sz="2400" dirty="0">
              <a:cs typeface="Calibri"/>
            </a:endParaRPr>
          </a:p>
          <a:p>
            <a:r>
              <a:rPr lang="en-US" sz="2400" dirty="0">
                <a:ea typeface="+mn-lt"/>
                <a:cs typeface="+mn-lt"/>
              </a:rPr>
              <a:t>People who are victims of domestic abuse</a:t>
            </a:r>
            <a:endParaRPr lang="en-US" sz="2400" dirty="0">
              <a:cs typeface="Calibri"/>
            </a:endParaRPr>
          </a:p>
          <a:p>
            <a:r>
              <a:rPr lang="en-US" sz="2400" b="1" dirty="0">
                <a:ea typeface="+mn-lt"/>
                <a:cs typeface="+mn-lt"/>
              </a:rPr>
              <a:t>Q. What can the police do to reduce the risk to them ?</a:t>
            </a:r>
            <a:endParaRPr lang="en-US" sz="2400" dirty="0">
              <a:cs typeface="Calibri"/>
            </a:endParaRPr>
          </a:p>
          <a:p>
            <a:endParaRPr lang="en-US" sz="1500">
              <a:cs typeface="Calibri"/>
            </a:endParaRPr>
          </a:p>
        </p:txBody>
      </p:sp>
    </p:spTree>
    <p:extLst>
      <p:ext uri="{BB962C8B-B14F-4D97-AF65-F5344CB8AC3E}">
        <p14:creationId xmlns:p14="http://schemas.microsoft.com/office/powerpoint/2010/main" val="22756626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8F989-8DA5-C856-3B2D-4AA831DE0042}"/>
              </a:ext>
            </a:extLst>
          </p:cNvPr>
          <p:cNvSpPr>
            <a:spLocks noGrp="1"/>
          </p:cNvSpPr>
          <p:nvPr>
            <p:ph type="title"/>
          </p:nvPr>
        </p:nvSpPr>
        <p:spPr/>
        <p:txBody>
          <a:bodyPr/>
          <a:lstStyle/>
          <a:p>
            <a:r>
              <a:rPr lang="en-GB" dirty="0">
                <a:ea typeface="Calibri Light"/>
                <a:cs typeface="Calibri Light"/>
              </a:rPr>
              <a:t>Children </a:t>
            </a:r>
            <a:endParaRPr lang="en-GB" dirty="0"/>
          </a:p>
        </p:txBody>
      </p:sp>
      <p:sp>
        <p:nvSpPr>
          <p:cNvPr id="3" name="Content Placeholder 2">
            <a:extLst>
              <a:ext uri="{FF2B5EF4-FFF2-40B4-BE49-F238E27FC236}">
                <a16:creationId xmlns:a16="http://schemas.microsoft.com/office/drawing/2014/main" id="{8919206C-142B-6E17-74B3-EB5490AF5139}"/>
              </a:ext>
            </a:extLst>
          </p:cNvPr>
          <p:cNvSpPr>
            <a:spLocks noGrp="1"/>
          </p:cNvSpPr>
          <p:nvPr>
            <p:ph idx="1"/>
          </p:nvPr>
        </p:nvSpPr>
        <p:spPr/>
        <p:txBody>
          <a:bodyPr vert="horz" lIns="91440" tIns="45720" rIns="91440" bIns="45720" rtlCol="0" anchor="t">
            <a:normAutofit/>
          </a:bodyPr>
          <a:lstStyle/>
          <a:p>
            <a:r>
              <a:rPr lang="en-GB" sz="3000" dirty="0">
                <a:ea typeface="Calibri"/>
                <a:cs typeface="Calibri"/>
              </a:rPr>
              <a:t>Child is defined as any person under the age of 18 years of age Section 105 of the Children's Act 1989</a:t>
            </a:r>
          </a:p>
          <a:p>
            <a:r>
              <a:rPr lang="en-GB" sz="3000" dirty="0">
                <a:ea typeface="Calibri"/>
                <a:cs typeface="Calibri"/>
              </a:rPr>
              <a:t>How do they differ from an adult when considering vulnerability?</a:t>
            </a:r>
          </a:p>
          <a:p>
            <a:r>
              <a:rPr lang="en-GB" sz="3000">
                <a:ea typeface="Calibri"/>
                <a:cs typeface="Calibri"/>
              </a:rPr>
              <a:t>Individual characteristics of a child</a:t>
            </a:r>
            <a:endParaRPr lang="en-GB" sz="3000" dirty="0">
              <a:ea typeface="Calibri"/>
              <a:cs typeface="Calibri"/>
            </a:endParaRPr>
          </a:p>
          <a:p>
            <a:r>
              <a:rPr lang="en-GB" sz="3000" dirty="0">
                <a:ea typeface="Calibri"/>
                <a:cs typeface="Calibri"/>
              </a:rPr>
              <a:t>Child can suffer as a result of</a:t>
            </a:r>
            <a:r>
              <a:rPr lang="en-GB" sz="3000">
                <a:ea typeface="Calibri"/>
                <a:cs typeface="Calibri"/>
              </a:rPr>
              <a:t> an action or inaction by another person</a:t>
            </a:r>
            <a:endParaRPr lang="en-GB" sz="3000" dirty="0">
              <a:ea typeface="Calibri"/>
              <a:cs typeface="Calibri"/>
            </a:endParaRPr>
          </a:p>
          <a:p>
            <a:r>
              <a:rPr lang="en-GB" sz="3000">
                <a:ea typeface="Calibri"/>
                <a:cs typeface="Calibri"/>
              </a:rPr>
              <a:t>The physical and social environment of the child</a:t>
            </a:r>
            <a:endParaRPr lang="en-GB" sz="3000" dirty="0">
              <a:ea typeface="Calibri"/>
              <a:cs typeface="Calibri"/>
            </a:endParaRPr>
          </a:p>
          <a:p>
            <a:endParaRPr lang="en-GB" sz="3000" dirty="0">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27621294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CB971-1B61-B3E7-A52C-3C2C30A6991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Social Harm Approach</a:t>
            </a:r>
          </a:p>
        </p:txBody>
      </p:sp>
      <p:sp>
        <p:nvSpPr>
          <p:cNvPr id="3" name="Content Placeholder 2">
            <a:extLst>
              <a:ext uri="{FF2B5EF4-FFF2-40B4-BE49-F238E27FC236}">
                <a16:creationId xmlns:a16="http://schemas.microsoft.com/office/drawing/2014/main" id="{39281AFD-0791-4CF1-3099-CE3FD5F866F5}"/>
              </a:ext>
            </a:extLst>
          </p:cNvPr>
          <p:cNvSpPr>
            <a:spLocks noGrp="1"/>
          </p:cNvSpPr>
          <p:nvPr>
            <p:ph idx="1"/>
          </p:nvPr>
        </p:nvSpPr>
        <p:spPr>
          <a:xfrm>
            <a:off x="4810259" y="649480"/>
            <a:ext cx="6555347" cy="5546047"/>
          </a:xfrm>
        </p:spPr>
        <p:txBody>
          <a:bodyPr anchor="ctr">
            <a:normAutofit/>
          </a:bodyPr>
          <a:lstStyle/>
          <a:p>
            <a:r>
              <a:rPr lang="en-GB" sz="3200" dirty="0"/>
              <a:t>Pemberton (2016) </a:t>
            </a:r>
          </a:p>
          <a:p>
            <a:r>
              <a:rPr lang="en-GB" sz="3200" b="0" i="0" dirty="0">
                <a:effectLst/>
                <a:latin typeface="Google Sans"/>
              </a:rPr>
              <a:t>Focusing on harm rather than crime. </a:t>
            </a:r>
          </a:p>
          <a:p>
            <a:r>
              <a:rPr lang="en-GB" sz="3200" dirty="0">
                <a:latin typeface="Google Sans"/>
              </a:rPr>
              <a:t>Harm is a social content as well as crime.</a:t>
            </a:r>
          </a:p>
          <a:p>
            <a:r>
              <a:rPr lang="en-GB" sz="3200" dirty="0">
                <a:latin typeface="Google Sans"/>
              </a:rPr>
              <a:t>Child sexual exploitation in Rochdale and Rotherham – </a:t>
            </a:r>
          </a:p>
          <a:p>
            <a:pPr lvl="1"/>
            <a:r>
              <a:rPr lang="en-GB" sz="3200" dirty="0">
                <a:latin typeface="Google Sans"/>
              </a:rPr>
              <a:t>sexual exploitation, </a:t>
            </a:r>
          </a:p>
          <a:p>
            <a:pPr lvl="1"/>
            <a:r>
              <a:rPr lang="en-GB" sz="3200" dirty="0">
                <a:latin typeface="Google Sans"/>
              </a:rPr>
              <a:t>victims' lifestyles</a:t>
            </a:r>
          </a:p>
          <a:p>
            <a:pPr lvl="1"/>
            <a:r>
              <a:rPr lang="en-GB" sz="3200" dirty="0">
                <a:latin typeface="Google Sans"/>
              </a:rPr>
              <a:t>Offenders</a:t>
            </a:r>
          </a:p>
          <a:p>
            <a:pPr lvl="1"/>
            <a:r>
              <a:rPr lang="en-GB" sz="3200" dirty="0">
                <a:latin typeface="Google Sans"/>
              </a:rPr>
              <a:t>Service providers</a:t>
            </a:r>
          </a:p>
          <a:p>
            <a:pPr marL="0" indent="0">
              <a:buNone/>
            </a:pPr>
            <a:endParaRPr lang="en-GB" sz="2000" dirty="0"/>
          </a:p>
        </p:txBody>
      </p:sp>
    </p:spTree>
    <p:extLst>
      <p:ext uri="{BB962C8B-B14F-4D97-AF65-F5344CB8AC3E}">
        <p14:creationId xmlns:p14="http://schemas.microsoft.com/office/powerpoint/2010/main" val="20555345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315CD-4285-C2C1-28B3-E313C8438BF4}"/>
              </a:ext>
            </a:extLst>
          </p:cNvPr>
          <p:cNvSpPr>
            <a:spLocks noGrp="1"/>
          </p:cNvSpPr>
          <p:nvPr>
            <p:ph type="title"/>
          </p:nvPr>
        </p:nvSpPr>
        <p:spPr>
          <a:xfrm>
            <a:off x="838200" y="365125"/>
            <a:ext cx="10515600" cy="836733"/>
          </a:xfrm>
        </p:spPr>
        <p:txBody>
          <a:bodyPr>
            <a:normAutofit fontScale="90000"/>
          </a:bodyPr>
          <a:lstStyle/>
          <a:p>
            <a:br>
              <a:rPr lang="en-GB" dirty="0">
                <a:ea typeface="Calibri Light"/>
                <a:cs typeface="Calibri Light"/>
              </a:rPr>
            </a:br>
            <a:r>
              <a:rPr lang="en-GB" dirty="0">
                <a:ea typeface="Calibri Light"/>
                <a:cs typeface="Calibri Light"/>
              </a:rPr>
              <a:t>Factors of vulnerability - Health</a:t>
            </a:r>
            <a:endParaRPr lang="en-GB" dirty="0">
              <a:ea typeface="+mj-lt"/>
              <a:cs typeface="+mj-lt"/>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8EB1C723-56F1-560C-F380-69FA044500D9}"/>
              </a:ext>
            </a:extLst>
          </p:cNvPr>
          <p:cNvSpPr>
            <a:spLocks noGrp="1"/>
          </p:cNvSpPr>
          <p:nvPr>
            <p:ph idx="1"/>
          </p:nvPr>
        </p:nvSpPr>
        <p:spPr>
          <a:xfrm>
            <a:off x="838200" y="1710607"/>
            <a:ext cx="10515600" cy="4466356"/>
          </a:xfrm>
        </p:spPr>
        <p:txBody>
          <a:bodyPr vert="horz" lIns="91440" tIns="45720" rIns="91440" bIns="45720" rtlCol="0" anchor="t">
            <a:normAutofit lnSpcReduction="10000"/>
          </a:bodyPr>
          <a:lstStyle/>
          <a:p>
            <a:r>
              <a:rPr lang="en-GB" b="1" u="sng" dirty="0">
                <a:ea typeface="+mn-lt"/>
                <a:cs typeface="+mn-lt"/>
              </a:rPr>
              <a:t>Health and Disabilities:    </a:t>
            </a:r>
            <a:endParaRPr lang="en-GB" dirty="0">
              <a:ea typeface="Calibri" panose="020F0502020204030204"/>
              <a:cs typeface="Calibri" panose="020F0502020204030204"/>
            </a:endParaRPr>
          </a:p>
          <a:p>
            <a:r>
              <a:rPr lang="en-GB" dirty="0">
                <a:ea typeface="+mn-lt"/>
                <a:cs typeface="+mn-lt"/>
              </a:rPr>
              <a:t>Learning disability  </a:t>
            </a:r>
            <a:endParaRPr lang="en-GB" dirty="0"/>
          </a:p>
          <a:p>
            <a:r>
              <a:rPr lang="en-GB" dirty="0">
                <a:ea typeface="+mn-lt"/>
                <a:cs typeface="+mn-lt"/>
              </a:rPr>
              <a:t>Physical disability or illness</a:t>
            </a:r>
            <a:endParaRPr lang="en-GB" dirty="0">
              <a:ea typeface="Calibri" panose="020F0502020204030204"/>
              <a:cs typeface="Calibri" panose="020F0502020204030204"/>
            </a:endParaRPr>
          </a:p>
          <a:p>
            <a:r>
              <a:rPr lang="en-GB" dirty="0">
                <a:ea typeface="+mn-lt"/>
                <a:cs typeface="+mn-lt"/>
              </a:rPr>
              <a:t>Mental health needs  </a:t>
            </a:r>
            <a:endParaRPr lang="en-GB" dirty="0"/>
          </a:p>
          <a:p>
            <a:r>
              <a:rPr lang="en-GB" dirty="0">
                <a:ea typeface="+mn-lt"/>
                <a:cs typeface="+mn-lt"/>
              </a:rPr>
              <a:t>Drug and / or alcohol misuse</a:t>
            </a:r>
          </a:p>
          <a:p>
            <a:endParaRPr lang="en-GB" dirty="0">
              <a:ea typeface="Calibri"/>
              <a:cs typeface="Calibri"/>
            </a:endParaRPr>
          </a:p>
          <a:p>
            <a:r>
              <a:rPr lang="en-GB" dirty="0">
                <a:ea typeface="+mn-lt"/>
                <a:cs typeface="+mn-lt"/>
                <a:hlinkClick r:id="rId3"/>
              </a:rPr>
              <a:t>https://www.youtube.com/watch?v=51gdmOKs4Ek</a:t>
            </a:r>
            <a:endParaRPr lang="en-GB" dirty="0">
              <a:ea typeface="+mn-lt"/>
              <a:cs typeface="+mn-lt"/>
            </a:endParaRPr>
          </a:p>
          <a:p>
            <a:r>
              <a:rPr lang="en-GB" dirty="0">
                <a:ea typeface="+mn-lt"/>
                <a:cs typeface="+mn-lt"/>
              </a:rPr>
              <a:t>https://www.youtube.com/watch?v=N5hjHBtO-yY</a:t>
            </a:r>
            <a:endParaRPr lang="en-GB" dirty="0">
              <a:ea typeface="Calibri"/>
              <a:cs typeface="Calibri"/>
            </a:endParaRPr>
          </a:p>
          <a:p>
            <a:r>
              <a:rPr lang="en-GB" dirty="0">
                <a:ea typeface="+mn-lt"/>
                <a:cs typeface="+mn-lt"/>
                <a:hlinkClick r:id="rId4"/>
              </a:rPr>
              <a:t>https://www.youtube.com/watch?v=YWvdmYsJWx8</a:t>
            </a:r>
          </a:p>
          <a:p>
            <a:endParaRPr lang="en-GB" dirty="0">
              <a:ea typeface="+mn-lt"/>
              <a:cs typeface="+mn-lt"/>
            </a:endParaRPr>
          </a:p>
        </p:txBody>
      </p:sp>
    </p:spTree>
    <p:extLst>
      <p:ext uri="{BB962C8B-B14F-4D97-AF65-F5344CB8AC3E}">
        <p14:creationId xmlns:p14="http://schemas.microsoft.com/office/powerpoint/2010/main" val="28786736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93C4D-F4D3-CFDA-D6FB-DC5802BD9685}"/>
              </a:ext>
            </a:extLst>
          </p:cNvPr>
          <p:cNvSpPr>
            <a:spLocks noGrp="1"/>
          </p:cNvSpPr>
          <p:nvPr>
            <p:ph type="title"/>
          </p:nvPr>
        </p:nvSpPr>
        <p:spPr>
          <a:xfrm>
            <a:off x="838200" y="365125"/>
            <a:ext cx="10515600" cy="750469"/>
          </a:xfrm>
        </p:spPr>
        <p:txBody>
          <a:bodyPr>
            <a:normAutofit/>
          </a:bodyPr>
          <a:lstStyle/>
          <a:p>
            <a:r>
              <a:rPr lang="en-GB" sz="3600" dirty="0">
                <a:ea typeface="Calibri Light"/>
                <a:cs typeface="Calibri Light"/>
              </a:rPr>
              <a:t>Factors of vulnerability - Equalities</a:t>
            </a:r>
            <a:endParaRPr lang="en-GB" sz="3600" dirty="0">
              <a:cs typeface="Calibri Light"/>
            </a:endParaRPr>
          </a:p>
        </p:txBody>
      </p:sp>
      <p:sp>
        <p:nvSpPr>
          <p:cNvPr id="3" name="Content Placeholder 2">
            <a:extLst>
              <a:ext uri="{FF2B5EF4-FFF2-40B4-BE49-F238E27FC236}">
                <a16:creationId xmlns:a16="http://schemas.microsoft.com/office/drawing/2014/main" id="{4621BB94-9806-9175-7633-394DB133102A}"/>
              </a:ext>
            </a:extLst>
          </p:cNvPr>
          <p:cNvSpPr>
            <a:spLocks noGrp="1"/>
          </p:cNvSpPr>
          <p:nvPr>
            <p:ph idx="1"/>
          </p:nvPr>
        </p:nvSpPr>
        <p:spPr>
          <a:xfrm>
            <a:off x="881332" y="1379928"/>
            <a:ext cx="10515600" cy="4710771"/>
          </a:xfrm>
        </p:spPr>
        <p:txBody>
          <a:bodyPr vert="horz" lIns="91440" tIns="45720" rIns="91440" bIns="45720" rtlCol="0" anchor="t">
            <a:normAutofit fontScale="77500" lnSpcReduction="20000"/>
          </a:bodyPr>
          <a:lstStyle/>
          <a:p>
            <a:pPr marL="0" indent="0">
              <a:buNone/>
            </a:pPr>
            <a:r>
              <a:rPr lang="en-GB" b="1" u="sng" dirty="0">
                <a:ea typeface="+mn-lt"/>
                <a:cs typeface="+mn-lt"/>
              </a:rPr>
              <a:t>Equalities / Discrimination Factors...</a:t>
            </a:r>
            <a:endParaRPr lang="en-GB" dirty="0">
              <a:ea typeface="Calibri"/>
              <a:cs typeface="Calibri"/>
            </a:endParaRPr>
          </a:p>
          <a:p>
            <a:pPr>
              <a:buNone/>
            </a:pPr>
            <a:r>
              <a:rPr lang="en-GB" dirty="0">
                <a:ea typeface="+mn-lt"/>
                <a:cs typeface="+mn-lt"/>
              </a:rPr>
              <a:t>•Gender / transgender</a:t>
            </a:r>
            <a:endParaRPr lang="en-GB" dirty="0"/>
          </a:p>
          <a:p>
            <a:pPr>
              <a:buNone/>
            </a:pPr>
            <a:r>
              <a:rPr lang="en-GB" dirty="0">
                <a:ea typeface="+mn-lt"/>
                <a:cs typeface="+mn-lt"/>
              </a:rPr>
              <a:t>•Sexual orientation</a:t>
            </a:r>
            <a:endParaRPr lang="en-GB" dirty="0"/>
          </a:p>
          <a:p>
            <a:pPr>
              <a:buNone/>
            </a:pPr>
            <a:r>
              <a:rPr lang="en-GB" dirty="0">
                <a:ea typeface="+mn-lt"/>
                <a:cs typeface="+mn-lt"/>
              </a:rPr>
              <a:t>•Ethnic background (including language)</a:t>
            </a:r>
            <a:endParaRPr lang="en-GB" dirty="0">
              <a:ea typeface="Calibri" panose="020F0502020204030204"/>
              <a:cs typeface="Calibri" panose="020F0502020204030204"/>
            </a:endParaRPr>
          </a:p>
          <a:p>
            <a:pPr>
              <a:buNone/>
            </a:pPr>
            <a:r>
              <a:rPr lang="en-GB" dirty="0">
                <a:ea typeface="+mn-lt"/>
                <a:cs typeface="+mn-lt"/>
              </a:rPr>
              <a:t>•Religion / beliefs</a:t>
            </a:r>
          </a:p>
          <a:p>
            <a:pPr>
              <a:buFont typeface="Wingdings" panose="020B0604020202020204" pitchFamily="34" charset="0"/>
              <a:buChar char="§"/>
            </a:pPr>
            <a:r>
              <a:rPr lang="en-GB" dirty="0">
                <a:ea typeface="+mn-lt"/>
                <a:cs typeface="+mn-lt"/>
              </a:rPr>
              <a:t>Age</a:t>
            </a:r>
            <a:endParaRPr lang="en-GB" dirty="0">
              <a:ea typeface="Calibri"/>
              <a:cs typeface="Calibri"/>
            </a:endParaRPr>
          </a:p>
          <a:p>
            <a:pPr>
              <a:buFont typeface="Wingdings" panose="020B0604020202020204" pitchFamily="34" charset="0"/>
              <a:buChar char="§"/>
            </a:pPr>
            <a:r>
              <a:rPr lang="en-GB" dirty="0">
                <a:ea typeface="+mn-lt"/>
                <a:cs typeface="+mn-lt"/>
              </a:rPr>
              <a:t>Health</a:t>
            </a:r>
          </a:p>
          <a:p>
            <a:pPr marL="0" indent="0">
              <a:buNone/>
            </a:pPr>
            <a:r>
              <a:rPr lang="en-GB" dirty="0">
                <a:ea typeface="+mn-lt"/>
                <a:cs typeface="+mn-lt"/>
              </a:rPr>
              <a:t>Equality Act 2010 - legally protects people from discrimination</a:t>
            </a:r>
          </a:p>
          <a:p>
            <a:pPr marL="0" indent="0">
              <a:buNone/>
            </a:pPr>
            <a:endParaRPr lang="en-GB" dirty="0">
              <a:ea typeface="+mn-lt"/>
              <a:cs typeface="+mn-lt"/>
            </a:endParaRPr>
          </a:p>
          <a:p>
            <a:pPr marL="0" indent="0">
              <a:buNone/>
            </a:pPr>
            <a:r>
              <a:rPr lang="en-GB" dirty="0">
                <a:ea typeface="+mn-lt"/>
                <a:cs typeface="+mn-lt"/>
                <a:hlinkClick r:id="rId2"/>
              </a:rPr>
              <a:t>https://www.youtube.com/watch?v=vVQPgE5s3pM</a:t>
            </a:r>
            <a:endParaRPr lang="en-GB" dirty="0">
              <a:ea typeface="+mn-lt"/>
              <a:cs typeface="+mn-lt"/>
            </a:endParaRPr>
          </a:p>
          <a:p>
            <a:pPr marL="0" indent="0">
              <a:buNone/>
            </a:pPr>
            <a:r>
              <a:rPr lang="en-GB" dirty="0">
                <a:ea typeface="Calibri"/>
                <a:cs typeface="Calibri"/>
              </a:rPr>
              <a:t>Threatened by media to expose him</a:t>
            </a:r>
          </a:p>
          <a:p>
            <a:pPr marL="0" indent="0">
              <a:buNone/>
            </a:pPr>
            <a:r>
              <a:rPr lang="en-GB" dirty="0">
                <a:ea typeface="Calibri"/>
                <a:cs typeface="Calibri"/>
              </a:rPr>
              <a:t>Media made out that he was very unwell</a:t>
            </a:r>
          </a:p>
          <a:p>
            <a:pPr marL="0" indent="0">
              <a:buNone/>
            </a:pPr>
            <a:r>
              <a:rPr lang="en-GB" dirty="0">
                <a:ea typeface="Calibri"/>
                <a:cs typeface="Calibri"/>
              </a:rPr>
              <a:t>Competed Iron Man 2 days after the media report</a:t>
            </a:r>
          </a:p>
        </p:txBody>
      </p:sp>
    </p:spTree>
    <p:extLst>
      <p:ext uri="{BB962C8B-B14F-4D97-AF65-F5344CB8AC3E}">
        <p14:creationId xmlns:p14="http://schemas.microsoft.com/office/powerpoint/2010/main" val="26291599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5A857E6-5CD0-B604-66A3-366AFB8F4A2B}"/>
              </a:ext>
            </a:extLst>
          </p:cNvPr>
          <p:cNvSpPr>
            <a:spLocks noGrp="1"/>
          </p:cNvSpPr>
          <p:nvPr>
            <p:ph type="title"/>
          </p:nvPr>
        </p:nvSpPr>
        <p:spPr>
          <a:xfrm>
            <a:off x="643467" y="321734"/>
            <a:ext cx="10905066" cy="1135737"/>
          </a:xfrm>
        </p:spPr>
        <p:txBody>
          <a:bodyPr>
            <a:normAutofit/>
          </a:bodyPr>
          <a:lstStyle/>
          <a:p>
            <a:br>
              <a:rPr lang="en-GB" sz="3600" dirty="0">
                <a:ea typeface="Calibri Light"/>
                <a:cs typeface="Calibri Light"/>
              </a:rPr>
            </a:br>
            <a:r>
              <a:rPr lang="en-GB" sz="3600" dirty="0">
                <a:ea typeface="Calibri Light"/>
                <a:cs typeface="Calibri Light"/>
              </a:rPr>
              <a:t>Factors of vulnerability - Economic</a:t>
            </a:r>
            <a:endParaRPr lang="en-GB" sz="3600" dirty="0">
              <a:ea typeface="+mj-lt"/>
              <a:cs typeface="+mj-lt"/>
            </a:endParaRPr>
          </a:p>
          <a:p>
            <a:endParaRPr lang="en-GB" sz="3600" dirty="0">
              <a:ea typeface="Calibri Light"/>
              <a:cs typeface="Calibri Light"/>
            </a:endParaRPr>
          </a:p>
        </p:txBody>
      </p:sp>
      <p:sp>
        <p:nvSpPr>
          <p:cNvPr id="3" name="Content Placeholder 2">
            <a:extLst>
              <a:ext uri="{FF2B5EF4-FFF2-40B4-BE49-F238E27FC236}">
                <a16:creationId xmlns:a16="http://schemas.microsoft.com/office/drawing/2014/main" id="{DC65443A-2D17-719F-4D2B-AA7913ADF372}"/>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dirty="0">
                <a:ea typeface="Calibri"/>
                <a:cs typeface="Calibri"/>
              </a:rPr>
              <a:t>Economic factors. …</a:t>
            </a:r>
          </a:p>
          <a:p>
            <a:r>
              <a:rPr lang="en-GB" dirty="0">
                <a:ea typeface="+mn-lt"/>
                <a:cs typeface="+mn-lt"/>
              </a:rPr>
              <a:t>Deprivation / financial concerns</a:t>
            </a:r>
          </a:p>
          <a:p>
            <a:r>
              <a:rPr lang="en-GB" dirty="0">
                <a:ea typeface="+mn-lt"/>
                <a:cs typeface="+mn-lt"/>
              </a:rPr>
              <a:t>Unemployment / poor education</a:t>
            </a:r>
            <a:endParaRPr lang="en-GB" dirty="0">
              <a:cs typeface="Calibri"/>
            </a:endParaRPr>
          </a:p>
          <a:p>
            <a:r>
              <a:rPr lang="en-GB" dirty="0">
                <a:ea typeface="+mn-lt"/>
                <a:cs typeface="+mn-lt"/>
              </a:rPr>
              <a:t>Poor housing conditions (including geographical location)</a:t>
            </a:r>
            <a:endParaRPr lang="en-GB" dirty="0">
              <a:cs typeface="Calibri"/>
            </a:endParaRPr>
          </a:p>
          <a:p>
            <a:endParaRPr lang="en-GB" dirty="0">
              <a:ea typeface="+mn-lt"/>
              <a:cs typeface="+mn-lt"/>
            </a:endParaRPr>
          </a:p>
          <a:p>
            <a:endParaRPr lang="en-GB" dirty="0">
              <a:ea typeface="Calibri"/>
              <a:cs typeface="Calibri"/>
            </a:endParaRPr>
          </a:p>
          <a:p>
            <a:r>
              <a:rPr lang="en-GB" dirty="0">
                <a:ea typeface="+mn-lt"/>
                <a:cs typeface="+mn-lt"/>
              </a:rPr>
              <a:t>https://www.youtube.com/watch?v=PJAgPF5FNTQ</a:t>
            </a:r>
            <a:endParaRPr lang="en-GB" dirty="0">
              <a:ea typeface="Calibri"/>
              <a:cs typeface="Calibri"/>
            </a:endParaRPr>
          </a:p>
          <a:p>
            <a:endParaRPr lang="en-GB" dirty="0">
              <a:ea typeface="Calibri"/>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024272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3FF11-4FFF-18E6-3931-7325C5AE0D3F}"/>
              </a:ext>
            </a:extLst>
          </p:cNvPr>
          <p:cNvSpPr>
            <a:spLocks noGrp="1"/>
          </p:cNvSpPr>
          <p:nvPr>
            <p:ph type="title"/>
          </p:nvPr>
        </p:nvSpPr>
        <p:spPr>
          <a:xfrm>
            <a:off x="4965430" y="629268"/>
            <a:ext cx="6586491" cy="1099255"/>
          </a:xfrm>
        </p:spPr>
        <p:txBody>
          <a:bodyPr anchor="b">
            <a:normAutofit/>
          </a:bodyPr>
          <a:lstStyle/>
          <a:p>
            <a:br>
              <a:rPr lang="en-GB" sz="4100" dirty="0">
                <a:cs typeface="Calibri Light"/>
              </a:rPr>
            </a:br>
            <a:r>
              <a:rPr lang="en-GB" sz="3200" dirty="0">
                <a:cs typeface="Calibri Light"/>
              </a:rPr>
              <a:t>Factors of vulnerability - Personal</a:t>
            </a:r>
            <a:endParaRPr lang="en-GB" sz="3200" dirty="0">
              <a:ea typeface="+mj-lt"/>
              <a:cs typeface="+mj-lt"/>
            </a:endParaRPr>
          </a:p>
          <a:p>
            <a:endParaRPr lang="en-GB" sz="3200" dirty="0">
              <a:cs typeface="Calibri Light"/>
            </a:endParaRPr>
          </a:p>
        </p:txBody>
      </p:sp>
      <p:sp>
        <p:nvSpPr>
          <p:cNvPr id="3" name="Content Placeholder 2">
            <a:extLst>
              <a:ext uri="{FF2B5EF4-FFF2-40B4-BE49-F238E27FC236}">
                <a16:creationId xmlns:a16="http://schemas.microsoft.com/office/drawing/2014/main" id="{44F66A15-5CA3-BCD6-BB0C-23E6D435E762}"/>
              </a:ext>
            </a:extLst>
          </p:cNvPr>
          <p:cNvSpPr>
            <a:spLocks noGrp="1"/>
          </p:cNvSpPr>
          <p:nvPr>
            <p:ph idx="1"/>
          </p:nvPr>
        </p:nvSpPr>
        <p:spPr>
          <a:xfrm>
            <a:off x="4965431" y="2438400"/>
            <a:ext cx="6586489" cy="3785419"/>
          </a:xfrm>
        </p:spPr>
        <p:txBody>
          <a:bodyPr vert="horz" lIns="91440" tIns="45720" rIns="91440" bIns="45720" rtlCol="0" anchor="t">
            <a:normAutofit/>
          </a:bodyPr>
          <a:lstStyle/>
          <a:p>
            <a:pPr marL="0" indent="0">
              <a:buNone/>
            </a:pPr>
            <a:r>
              <a:rPr lang="en-GB" sz="2400" u="sng" dirty="0">
                <a:ea typeface="+mn-lt"/>
                <a:cs typeface="+mn-lt"/>
              </a:rPr>
              <a:t>Personal Circumstances</a:t>
            </a:r>
            <a:endParaRPr lang="en-GB" sz="2400" dirty="0">
              <a:cs typeface="Calibri" panose="020F0502020204030204"/>
            </a:endParaRPr>
          </a:p>
          <a:p>
            <a:r>
              <a:rPr lang="en-GB" sz="2400" dirty="0">
                <a:ea typeface="+mn-lt"/>
                <a:cs typeface="+mn-lt"/>
              </a:rPr>
              <a:t>Considers themselves vulnerable </a:t>
            </a:r>
            <a:endParaRPr lang="en-GB" sz="2400" dirty="0">
              <a:cs typeface="Calibri"/>
            </a:endParaRPr>
          </a:p>
          <a:p>
            <a:r>
              <a:rPr lang="en-GB" sz="2400" dirty="0">
                <a:ea typeface="+mn-lt"/>
                <a:cs typeface="+mn-lt"/>
              </a:rPr>
              <a:t>Social Isolation</a:t>
            </a:r>
            <a:endParaRPr lang="en-GB" sz="2400" dirty="0">
              <a:cs typeface="Calibri"/>
            </a:endParaRPr>
          </a:p>
          <a:p>
            <a:r>
              <a:rPr lang="en-GB" sz="2400" dirty="0">
                <a:ea typeface="+mn-lt"/>
                <a:cs typeface="+mn-lt"/>
              </a:rPr>
              <a:t>Poor social skills</a:t>
            </a:r>
            <a:endParaRPr lang="en-GB" sz="2400" dirty="0">
              <a:cs typeface="Calibri"/>
            </a:endParaRPr>
          </a:p>
          <a:p>
            <a:r>
              <a:rPr lang="en-GB" sz="2400" dirty="0">
                <a:ea typeface="+mn-lt"/>
                <a:cs typeface="+mn-lt"/>
              </a:rPr>
              <a:t>History of offending</a:t>
            </a:r>
            <a:endParaRPr lang="en-GB" sz="2400" dirty="0">
              <a:cs typeface="Calibri"/>
            </a:endParaRPr>
          </a:p>
          <a:p>
            <a:r>
              <a:rPr lang="en-GB" sz="2400" dirty="0">
                <a:ea typeface="+mn-lt"/>
                <a:cs typeface="+mn-lt"/>
              </a:rPr>
              <a:t>Self-neglect</a:t>
            </a:r>
            <a:endParaRPr lang="en-GB" sz="2400" dirty="0">
              <a:cs typeface="Calibri"/>
            </a:endParaRPr>
          </a:p>
          <a:p>
            <a:r>
              <a:rPr lang="en-GB" sz="2400" dirty="0">
                <a:ea typeface="+mn-lt"/>
                <a:cs typeface="+mn-lt"/>
              </a:rPr>
              <a:t>Overcrowding</a:t>
            </a:r>
            <a:endParaRPr lang="en-GB" sz="2400" dirty="0">
              <a:cs typeface="Calibri"/>
            </a:endParaRPr>
          </a:p>
          <a:p>
            <a:r>
              <a:rPr lang="en-GB" sz="2400" dirty="0">
                <a:ea typeface="+mn-lt"/>
                <a:cs typeface="+mn-lt"/>
              </a:rPr>
              <a:t>Affected by anti-social behaviour</a:t>
            </a:r>
            <a:endParaRPr lang="en-GB" sz="2400" dirty="0">
              <a:cs typeface="Calibri"/>
            </a:endParaRPr>
          </a:p>
          <a:p>
            <a:endParaRPr lang="en-GB" sz="2400" dirty="0">
              <a:cs typeface="Calibri"/>
            </a:endParaRPr>
          </a:p>
        </p:txBody>
      </p:sp>
      <p:pic>
        <p:nvPicPr>
          <p:cNvPr id="5" name="Picture 4" descr="A close up image of chess pawns">
            <a:extLst>
              <a:ext uri="{FF2B5EF4-FFF2-40B4-BE49-F238E27FC236}">
                <a16:creationId xmlns:a16="http://schemas.microsoft.com/office/drawing/2014/main" id="{1263A43A-3703-B131-E01D-C090D657B116}"/>
              </a:ext>
            </a:extLst>
          </p:cNvPr>
          <p:cNvPicPr>
            <a:picLocks noChangeAspect="1"/>
          </p:cNvPicPr>
          <p:nvPr/>
        </p:nvPicPr>
        <p:blipFill rotWithShape="1">
          <a:blip r:embed="rId2"/>
          <a:srcRect l="37998" r="17576" b="-2"/>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7B28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46906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B9F556-AEC1-828C-CA65-C3F9AF81462D}"/>
              </a:ext>
            </a:extLst>
          </p:cNvPr>
          <p:cNvSpPr>
            <a:spLocks noGrp="1"/>
          </p:cNvSpPr>
          <p:nvPr>
            <p:ph type="title"/>
          </p:nvPr>
        </p:nvSpPr>
        <p:spPr>
          <a:xfrm>
            <a:off x="643467" y="321734"/>
            <a:ext cx="10905066" cy="1135737"/>
          </a:xfrm>
        </p:spPr>
        <p:txBody>
          <a:bodyPr>
            <a:normAutofit/>
          </a:bodyPr>
          <a:lstStyle/>
          <a:p>
            <a:br>
              <a:rPr lang="en-GB" sz="3600" dirty="0">
                <a:ea typeface="+mj-lt"/>
                <a:cs typeface="+mj-lt"/>
              </a:rPr>
            </a:br>
            <a:r>
              <a:rPr lang="en-GB" sz="3600" dirty="0">
                <a:ea typeface="+mj-lt"/>
                <a:cs typeface="+mj-lt"/>
              </a:rPr>
              <a:t>Factors of vulnerability - Families</a:t>
            </a:r>
          </a:p>
          <a:p>
            <a:endParaRPr lang="en-GB" sz="3600" dirty="0">
              <a:cs typeface="Calibri Light"/>
            </a:endParaRPr>
          </a:p>
        </p:txBody>
      </p:sp>
      <p:sp>
        <p:nvSpPr>
          <p:cNvPr id="3" name="Content Placeholder 2">
            <a:extLst>
              <a:ext uri="{FF2B5EF4-FFF2-40B4-BE49-F238E27FC236}">
                <a16:creationId xmlns:a16="http://schemas.microsoft.com/office/drawing/2014/main" id="{4DA8AA07-170B-A94F-30BB-C5A0C5B6ECAC}"/>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3200" dirty="0">
                <a:ea typeface="+mn-lt"/>
                <a:cs typeface="+mn-lt"/>
              </a:rPr>
              <a:t>Some organisations will consider family circumstances:</a:t>
            </a:r>
          </a:p>
          <a:p>
            <a:r>
              <a:rPr lang="en-GB" sz="3200" dirty="0">
                <a:ea typeface="+mn-lt"/>
                <a:cs typeface="+mn-lt"/>
              </a:rPr>
              <a:t>Child protection</a:t>
            </a:r>
            <a:br>
              <a:rPr lang="en-GB" sz="3200" dirty="0">
                <a:ea typeface="+mn-lt"/>
                <a:cs typeface="+mn-lt"/>
              </a:rPr>
            </a:br>
            <a:r>
              <a:rPr lang="en-GB" sz="3200" dirty="0">
                <a:ea typeface="+mn-lt"/>
                <a:cs typeface="+mn-lt"/>
              </a:rPr>
              <a:t> Child in need</a:t>
            </a:r>
            <a:br>
              <a:rPr lang="en-GB" sz="3200" dirty="0">
                <a:ea typeface="+mn-lt"/>
                <a:cs typeface="+mn-lt"/>
              </a:rPr>
            </a:br>
            <a:r>
              <a:rPr lang="en-GB" sz="3200" dirty="0">
                <a:ea typeface="+mn-lt"/>
                <a:cs typeface="+mn-lt"/>
              </a:rPr>
              <a:t> Child in care </a:t>
            </a:r>
            <a:br>
              <a:rPr lang="en-GB" sz="3200" dirty="0">
                <a:ea typeface="+mn-lt"/>
                <a:cs typeface="+mn-lt"/>
              </a:rPr>
            </a:br>
            <a:r>
              <a:rPr lang="en-GB" sz="3200" dirty="0">
                <a:ea typeface="+mn-lt"/>
                <a:cs typeface="+mn-lt"/>
              </a:rPr>
              <a:t>Domestic abuse</a:t>
            </a:r>
            <a:br>
              <a:rPr lang="en-GB" sz="3200" dirty="0">
                <a:ea typeface="+mn-lt"/>
                <a:cs typeface="+mn-lt"/>
              </a:rPr>
            </a:br>
            <a:r>
              <a:rPr lang="en-GB" sz="3200" dirty="0">
                <a:ea typeface="+mn-lt"/>
                <a:cs typeface="+mn-lt"/>
              </a:rPr>
              <a:t> Family members/carers with mental health / drug / alcohol problems</a:t>
            </a:r>
            <a:br>
              <a:rPr lang="en-GB" sz="3200" dirty="0">
                <a:ea typeface="+mn-lt"/>
                <a:cs typeface="+mn-lt"/>
              </a:rPr>
            </a:br>
            <a:r>
              <a:rPr lang="en-GB" sz="3200" dirty="0">
                <a:ea typeface="+mn-lt"/>
                <a:cs typeface="+mn-lt"/>
              </a:rPr>
              <a:t> Family members/carers with a history of offending</a:t>
            </a:r>
            <a:endParaRPr lang="en-GB" sz="3200" dirty="0">
              <a:cs typeface="Calibri"/>
            </a:endParaRPr>
          </a:p>
          <a:p>
            <a:endParaRPr lang="en-GB" sz="3200" dirty="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76882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80198A4-6B3F-5890-B0FD-069B9EFAD54D}"/>
              </a:ext>
            </a:extLst>
          </p:cNvPr>
          <p:cNvSpPr>
            <a:spLocks noGrp="1"/>
          </p:cNvSpPr>
          <p:nvPr>
            <p:ph type="title"/>
          </p:nvPr>
        </p:nvSpPr>
        <p:spPr>
          <a:xfrm>
            <a:off x="643467" y="321734"/>
            <a:ext cx="10905066" cy="1135737"/>
          </a:xfrm>
        </p:spPr>
        <p:txBody>
          <a:bodyPr>
            <a:normAutofit/>
          </a:bodyPr>
          <a:lstStyle/>
          <a:p>
            <a:r>
              <a:rPr lang="en-GB" sz="3600">
                <a:ea typeface="+mj-lt"/>
                <a:cs typeface="+mj-lt"/>
              </a:rPr>
              <a:t>Police and vulnerability awareness video</a:t>
            </a:r>
            <a:endParaRPr lang="en-US" sz="3600"/>
          </a:p>
        </p:txBody>
      </p:sp>
      <p:sp>
        <p:nvSpPr>
          <p:cNvPr id="3" name="Content Placeholder 2">
            <a:extLst>
              <a:ext uri="{FF2B5EF4-FFF2-40B4-BE49-F238E27FC236}">
                <a16:creationId xmlns:a16="http://schemas.microsoft.com/office/drawing/2014/main" id="{9C182797-4DF1-DB0A-3D6D-89D820AFCA56}"/>
              </a:ext>
            </a:extLst>
          </p:cNvPr>
          <p:cNvSpPr>
            <a:spLocks noGrp="1"/>
          </p:cNvSpPr>
          <p:nvPr>
            <p:ph idx="1"/>
          </p:nvPr>
        </p:nvSpPr>
        <p:spPr>
          <a:xfrm>
            <a:off x="643467" y="1782981"/>
            <a:ext cx="10905066" cy="4393982"/>
          </a:xfrm>
        </p:spPr>
        <p:txBody>
          <a:bodyPr vert="horz" lIns="91440" tIns="45720" rIns="91440" bIns="45720" rtlCol="0" anchor="t">
            <a:normAutofit/>
          </a:bodyPr>
          <a:lstStyle/>
          <a:p>
            <a:r>
              <a:rPr lang="en-GB" sz="2400" dirty="0">
                <a:ea typeface="+mn-lt"/>
                <a:cs typeface="+mn-lt"/>
                <a:hlinkClick r:id="rId2"/>
              </a:rPr>
              <a:t>Police &amp; Vulnerability Awareness - YouTube</a:t>
            </a:r>
            <a:endParaRPr lang="en-GB" sz="2400" dirty="0">
              <a:ea typeface="+mn-lt"/>
              <a:cs typeface="+mn-lt"/>
            </a:endParaRPr>
          </a:p>
          <a:p>
            <a:endParaRPr lang="en-GB" sz="2400" dirty="0">
              <a:ea typeface="+mn-lt"/>
              <a:cs typeface="+mn-lt"/>
            </a:endParaRPr>
          </a:p>
          <a:p>
            <a:r>
              <a:rPr lang="en-GB" sz="2400" dirty="0">
                <a:ea typeface="+mn-lt"/>
                <a:cs typeface="+mn-lt"/>
              </a:rPr>
              <a:t>Created by Warwickshire Police and West Mercia police</a:t>
            </a:r>
          </a:p>
          <a:p>
            <a:endParaRPr lang="en-GB" sz="2400" dirty="0">
              <a:ea typeface="+mn-lt"/>
              <a:cs typeface="+mn-lt"/>
            </a:endParaRPr>
          </a:p>
          <a:p>
            <a:r>
              <a:rPr lang="en-GB" sz="2400" dirty="0">
                <a:ea typeface="+mn-lt"/>
                <a:cs typeface="+mn-lt"/>
              </a:rPr>
              <a:t>Who has ever felt vulnerable?</a:t>
            </a:r>
            <a:endParaRPr lang="en-US"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a:p>
            <a:endParaRPr lang="en-GB" sz="2400" dirty="0">
              <a:ea typeface="+mn-lt"/>
              <a:cs typeface="+mn-lt"/>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5A2090C6-E4EC-4B46-9CC8-60092B30421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42671" y="3341397"/>
            <a:ext cx="1405260" cy="1405260"/>
          </a:xfrm>
          <a:prstGeom prst="rect">
            <a:avLst/>
          </a:prstGeom>
        </p:spPr>
      </p:pic>
    </p:spTree>
    <p:extLst>
      <p:ext uri="{BB962C8B-B14F-4D97-AF65-F5344CB8AC3E}">
        <p14:creationId xmlns:p14="http://schemas.microsoft.com/office/powerpoint/2010/main" val="21107042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17"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B4FB61E-F1BE-94D6-E26D-1D18199DEBA0}"/>
              </a:ext>
            </a:extLst>
          </p:cNvPr>
          <p:cNvSpPr>
            <a:spLocks noGrp="1"/>
          </p:cNvSpPr>
          <p:nvPr>
            <p:ph type="title"/>
          </p:nvPr>
        </p:nvSpPr>
        <p:spPr>
          <a:xfrm>
            <a:off x="1367766" y="1169907"/>
            <a:ext cx="3363170" cy="2183042"/>
          </a:xfrm>
        </p:spPr>
        <p:txBody>
          <a:bodyPr anchor="b">
            <a:normAutofit/>
          </a:bodyPr>
          <a:lstStyle/>
          <a:p>
            <a:r>
              <a:rPr lang="en-GB" sz="4000"/>
              <a:t>Organisations Vulnerability Definitions </a:t>
            </a:r>
          </a:p>
        </p:txBody>
      </p:sp>
      <p:sp>
        <p:nvSpPr>
          <p:cNvPr id="20"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2" name="Freeform: Shape 21">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5" name="Picture 5" descr="Melting wall clock on grey background">
            <a:extLst>
              <a:ext uri="{FF2B5EF4-FFF2-40B4-BE49-F238E27FC236}">
                <a16:creationId xmlns:a16="http://schemas.microsoft.com/office/drawing/2014/main" id="{DA0FE27C-8902-EF70-C4D4-BACEE0815543}"/>
              </a:ext>
            </a:extLst>
          </p:cNvPr>
          <p:cNvPicPr>
            <a:picLocks noChangeAspect="1"/>
          </p:cNvPicPr>
          <p:nvPr/>
        </p:nvPicPr>
        <p:blipFill>
          <a:blip r:embed="rId2"/>
          <a:stretch>
            <a:fillRect/>
          </a:stretch>
        </p:blipFill>
        <p:spPr>
          <a:xfrm>
            <a:off x="5196964" y="1291285"/>
            <a:ext cx="1846470" cy="1481792"/>
          </a:xfrm>
          <a:prstGeom prst="rect">
            <a:avLst/>
          </a:prstGeom>
        </p:spPr>
      </p:pic>
      <p:sp>
        <p:nvSpPr>
          <p:cNvPr id="3" name="Content Placeholder 2">
            <a:extLst>
              <a:ext uri="{FF2B5EF4-FFF2-40B4-BE49-F238E27FC236}">
                <a16:creationId xmlns:a16="http://schemas.microsoft.com/office/drawing/2014/main" id="{C5F4B1BF-4A5E-39F1-9228-8B9ACCB9D0B5}"/>
              </a:ext>
            </a:extLst>
          </p:cNvPr>
          <p:cNvSpPr>
            <a:spLocks noGrp="1"/>
          </p:cNvSpPr>
          <p:nvPr>
            <p:ph idx="1"/>
          </p:nvPr>
        </p:nvSpPr>
        <p:spPr>
          <a:xfrm>
            <a:off x="965199" y="3729161"/>
            <a:ext cx="5690043" cy="2277321"/>
          </a:xfrm>
        </p:spPr>
        <p:txBody>
          <a:bodyPr vert="horz" lIns="91440" tIns="45720" rIns="91440" bIns="45720" rtlCol="0" anchor="t">
            <a:normAutofit/>
          </a:bodyPr>
          <a:lstStyle/>
          <a:p>
            <a:r>
              <a:rPr lang="en-GB" sz="1500" dirty="0"/>
              <a:t>        </a:t>
            </a:r>
            <a:r>
              <a:rPr lang="en-GB" sz="2000" dirty="0"/>
              <a:t> Task</a:t>
            </a:r>
            <a:endParaRPr lang="en-GB" sz="2000" dirty="0">
              <a:cs typeface="Calibri"/>
            </a:endParaRPr>
          </a:p>
          <a:p>
            <a:pPr marL="0" indent="0">
              <a:buNone/>
            </a:pPr>
            <a:endParaRPr lang="en-GB" sz="2000" dirty="0">
              <a:cs typeface="Calibri"/>
            </a:endParaRPr>
          </a:p>
          <a:p>
            <a:r>
              <a:rPr lang="en-GB" sz="2000" dirty="0"/>
              <a:t>Please find vulnerability definitions from different organisations</a:t>
            </a:r>
            <a:endParaRPr lang="en-GB" sz="2000" dirty="0">
              <a:cs typeface="Calibri"/>
            </a:endParaRPr>
          </a:p>
          <a:p>
            <a:endParaRPr lang="en-GB" sz="2000" dirty="0">
              <a:cs typeface="Calibri"/>
            </a:endParaRPr>
          </a:p>
          <a:p>
            <a:endParaRPr lang="en-GB" sz="1500"/>
          </a:p>
          <a:p>
            <a:pPr marL="0" indent="0">
              <a:buNone/>
            </a:pPr>
            <a:endParaRPr lang="en-GB" sz="1500" dirty="0">
              <a:cs typeface="Calibri"/>
            </a:endParaRPr>
          </a:p>
        </p:txBody>
      </p:sp>
      <p:pic>
        <p:nvPicPr>
          <p:cNvPr id="4" name="Graphic 3" descr="Clipboard Mixed with solid fill">
            <a:extLst>
              <a:ext uri="{FF2B5EF4-FFF2-40B4-BE49-F238E27FC236}">
                <a16:creationId xmlns:a16="http://schemas.microsoft.com/office/drawing/2014/main" id="{37275734-BD5C-9C20-E2D6-EF28ECD53ED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50038" y="2354401"/>
            <a:ext cx="2713512" cy="2713512"/>
          </a:xfrm>
          <a:prstGeom prst="rect">
            <a:avLst/>
          </a:prstGeom>
        </p:spPr>
      </p:pic>
    </p:spTree>
    <p:extLst>
      <p:ext uri="{BB962C8B-B14F-4D97-AF65-F5344CB8AC3E}">
        <p14:creationId xmlns:p14="http://schemas.microsoft.com/office/powerpoint/2010/main" val="20907822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0" name="Group 9">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11" name="Rectangle 10">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526078D5-8417-3DEB-56F0-34B952C5A544}"/>
              </a:ext>
            </a:extLst>
          </p:cNvPr>
          <p:cNvSpPr>
            <a:spLocks noGrp="1"/>
          </p:cNvSpPr>
          <p:nvPr>
            <p:ph type="title"/>
          </p:nvPr>
        </p:nvSpPr>
        <p:spPr>
          <a:xfrm>
            <a:off x="1251677" y="619125"/>
            <a:ext cx="2652413" cy="5619749"/>
          </a:xfrm>
        </p:spPr>
        <p:txBody>
          <a:bodyPr anchor="ctr">
            <a:normAutofit/>
          </a:bodyPr>
          <a:lstStyle/>
          <a:p>
            <a:r>
              <a:rPr lang="en-GB">
                <a:solidFill>
                  <a:srgbClr val="000000"/>
                </a:solidFill>
              </a:rPr>
              <a:t>Police</a:t>
            </a:r>
          </a:p>
        </p:txBody>
      </p:sp>
      <p:grpSp>
        <p:nvGrpSpPr>
          <p:cNvPr id="14" name="Group 13">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CA320DEA-FC51-0BDC-3E92-5BD28D35B806}"/>
              </a:ext>
            </a:extLst>
          </p:cNvPr>
          <p:cNvSpPr>
            <a:spLocks noGrp="1"/>
          </p:cNvSpPr>
          <p:nvPr>
            <p:ph idx="1"/>
          </p:nvPr>
        </p:nvSpPr>
        <p:spPr>
          <a:xfrm>
            <a:off x="4916250" y="619125"/>
            <a:ext cx="6508987" cy="5619750"/>
          </a:xfrm>
        </p:spPr>
        <p:txBody>
          <a:bodyPr anchor="ctr">
            <a:normAutofit/>
          </a:bodyPr>
          <a:lstStyle/>
          <a:p>
            <a:r>
              <a:rPr lang="en-GB" sz="3600" dirty="0">
                <a:solidFill>
                  <a:schemeClr val="tx1">
                    <a:alpha val="60000"/>
                  </a:schemeClr>
                </a:solidFill>
              </a:rPr>
              <a:t>A person is vulnerable if as a result of their situation or circumstances they are unable to protect themselves or others  from harm and exploitation</a:t>
            </a:r>
          </a:p>
        </p:txBody>
      </p:sp>
    </p:spTree>
    <p:extLst>
      <p:ext uri="{BB962C8B-B14F-4D97-AF65-F5344CB8AC3E}">
        <p14:creationId xmlns:p14="http://schemas.microsoft.com/office/powerpoint/2010/main" val="42898812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FCE49-0B37-936F-40AA-D2CB216DCF43}"/>
              </a:ext>
            </a:extLst>
          </p:cNvPr>
          <p:cNvSpPr>
            <a:spLocks noGrp="1"/>
          </p:cNvSpPr>
          <p:nvPr>
            <p:ph type="title"/>
          </p:nvPr>
        </p:nvSpPr>
        <p:spPr>
          <a:xfrm>
            <a:off x="686834" y="1153572"/>
            <a:ext cx="3200400" cy="4461163"/>
          </a:xfrm>
        </p:spPr>
        <p:txBody>
          <a:bodyPr>
            <a:normAutofit/>
          </a:bodyPr>
          <a:lstStyle/>
          <a:p>
            <a:r>
              <a:rPr lang="en-GB">
                <a:solidFill>
                  <a:srgbClr val="FFFFFF"/>
                </a:solidFill>
              </a:rPr>
              <a:t>Police Definition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BEF3D8A-00B1-1A05-46F6-56F8DEF75E46}"/>
              </a:ext>
            </a:extLst>
          </p:cNvPr>
          <p:cNvSpPr>
            <a:spLocks noGrp="1"/>
          </p:cNvSpPr>
          <p:nvPr>
            <p:ph idx="1"/>
          </p:nvPr>
        </p:nvSpPr>
        <p:spPr>
          <a:xfrm>
            <a:off x="4447308" y="591344"/>
            <a:ext cx="6906491" cy="5585619"/>
          </a:xfrm>
        </p:spPr>
        <p:txBody>
          <a:bodyPr anchor="ctr">
            <a:normAutofit/>
          </a:bodyPr>
          <a:lstStyle/>
          <a:p>
            <a:r>
              <a:rPr lang="en-GB" sz="3200" dirty="0"/>
              <a:t>Agree with these words?</a:t>
            </a:r>
          </a:p>
          <a:p>
            <a:r>
              <a:rPr lang="en-GB" sz="3200" dirty="0"/>
              <a:t>Policing has not always been so empathetic </a:t>
            </a:r>
          </a:p>
          <a:p>
            <a:r>
              <a:rPr lang="en-GB" sz="3200" dirty="0"/>
              <a:t>Definition is flexible</a:t>
            </a:r>
          </a:p>
          <a:p>
            <a:r>
              <a:rPr lang="en-GB" sz="3200" dirty="0"/>
              <a:t>Risk of harm being part of the equation</a:t>
            </a:r>
          </a:p>
          <a:p>
            <a:r>
              <a:rPr lang="en-GB" sz="3200" dirty="0"/>
              <a:t>Policing can’t solve all the problems- but needs to take responsible of its own actions to protect vulnerable people. </a:t>
            </a:r>
          </a:p>
        </p:txBody>
      </p:sp>
    </p:spTree>
    <p:extLst>
      <p:ext uri="{BB962C8B-B14F-4D97-AF65-F5344CB8AC3E}">
        <p14:creationId xmlns:p14="http://schemas.microsoft.com/office/powerpoint/2010/main" val="16265360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0" name="Group 9">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11" name="Rectangle 10">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2" name="Rectangle 11">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79A095B-8C5C-1BEC-327D-7EB1F80DCC67}"/>
              </a:ext>
            </a:extLst>
          </p:cNvPr>
          <p:cNvSpPr>
            <a:spLocks noGrp="1"/>
          </p:cNvSpPr>
          <p:nvPr>
            <p:ph type="title"/>
          </p:nvPr>
        </p:nvSpPr>
        <p:spPr>
          <a:xfrm>
            <a:off x="1251677" y="619125"/>
            <a:ext cx="2652413" cy="5619749"/>
          </a:xfrm>
        </p:spPr>
        <p:txBody>
          <a:bodyPr anchor="ctr">
            <a:normAutofit/>
          </a:bodyPr>
          <a:lstStyle/>
          <a:p>
            <a:r>
              <a:rPr lang="en-GB" altLang="en-US" dirty="0">
                <a:solidFill>
                  <a:srgbClr val="000000"/>
                </a:solidFill>
              </a:rPr>
              <a:t>Social Services – Vulnerable Adult</a:t>
            </a:r>
            <a:br>
              <a:rPr lang="en-GB" altLang="en-US" dirty="0">
                <a:solidFill>
                  <a:srgbClr val="000000"/>
                </a:solidFill>
              </a:rPr>
            </a:br>
            <a:endParaRPr lang="en-GB" dirty="0">
              <a:solidFill>
                <a:srgbClr val="000000"/>
              </a:solidFill>
            </a:endParaRPr>
          </a:p>
        </p:txBody>
      </p:sp>
      <p:grpSp>
        <p:nvGrpSpPr>
          <p:cNvPr id="14" name="Group 13">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BDA3F956-3716-B0AD-DDE0-2A1885FBC6B2}"/>
              </a:ext>
            </a:extLst>
          </p:cNvPr>
          <p:cNvSpPr>
            <a:spLocks noGrp="1"/>
          </p:cNvSpPr>
          <p:nvPr>
            <p:ph idx="1"/>
          </p:nvPr>
        </p:nvSpPr>
        <p:spPr>
          <a:xfrm>
            <a:off x="4916250" y="619125"/>
            <a:ext cx="6508987" cy="5619750"/>
          </a:xfrm>
        </p:spPr>
        <p:txBody>
          <a:bodyPr anchor="ctr">
            <a:normAutofit/>
          </a:bodyPr>
          <a:lstStyle/>
          <a:p>
            <a:pPr marL="0" indent="0">
              <a:buNone/>
            </a:pPr>
            <a:r>
              <a:rPr lang="en-US" altLang="en-US" sz="3200" i="1" dirty="0">
                <a:solidFill>
                  <a:schemeClr val="tx1">
                    <a:alpha val="60000"/>
                  </a:schemeClr>
                </a:solidFill>
              </a:rPr>
              <a:t>A person who is 18 years of age or over and who is or may be in need of</a:t>
            </a:r>
            <a:br>
              <a:rPr lang="en-US" altLang="en-US" sz="3200" i="1" dirty="0">
                <a:solidFill>
                  <a:schemeClr val="tx1">
                    <a:alpha val="60000"/>
                  </a:schemeClr>
                </a:solidFill>
              </a:rPr>
            </a:br>
            <a:r>
              <a:rPr lang="en-US" altLang="en-US" sz="3200" i="1" dirty="0">
                <a:solidFill>
                  <a:schemeClr val="tx1">
                    <a:alpha val="60000"/>
                  </a:schemeClr>
                </a:solidFill>
              </a:rPr>
              <a:t>community care services by reason of mental or other disability, age or illness</a:t>
            </a:r>
            <a:br>
              <a:rPr lang="en-US" altLang="en-US" sz="3200" i="1" dirty="0">
                <a:solidFill>
                  <a:schemeClr val="tx1">
                    <a:alpha val="60000"/>
                  </a:schemeClr>
                </a:solidFill>
              </a:rPr>
            </a:br>
            <a:r>
              <a:rPr lang="en-US" altLang="en-US" sz="3200" i="1" dirty="0">
                <a:solidFill>
                  <a:schemeClr val="tx1">
                    <a:alpha val="60000"/>
                  </a:schemeClr>
                </a:solidFill>
              </a:rPr>
              <a:t>and who is or may be unable to care for him/herself, or unable to protect</a:t>
            </a:r>
            <a:br>
              <a:rPr lang="en-US" altLang="en-US" sz="3200" i="1" dirty="0">
                <a:solidFill>
                  <a:schemeClr val="tx1">
                    <a:alpha val="60000"/>
                  </a:schemeClr>
                </a:solidFill>
              </a:rPr>
            </a:br>
            <a:r>
              <a:rPr lang="en-US" altLang="en-US" sz="3200" i="1" dirty="0">
                <a:solidFill>
                  <a:schemeClr val="tx1">
                    <a:alpha val="60000"/>
                  </a:schemeClr>
                </a:solidFill>
              </a:rPr>
              <a:t>him/herself against significant harm or serious exploitation.</a:t>
            </a:r>
            <a:endParaRPr lang="en-GB" sz="3200" dirty="0">
              <a:solidFill>
                <a:schemeClr val="tx1">
                  <a:alpha val="60000"/>
                </a:schemeClr>
              </a:solidFill>
            </a:endParaRPr>
          </a:p>
        </p:txBody>
      </p:sp>
      <p:pic>
        <p:nvPicPr>
          <p:cNvPr id="13" name="Graphic 12" descr="Brain in head">
            <a:extLst>
              <a:ext uri="{FF2B5EF4-FFF2-40B4-BE49-F238E27FC236}">
                <a16:creationId xmlns:a16="http://schemas.microsoft.com/office/drawing/2014/main" id="{D7468D77-D483-6FFF-5C63-C53C8B79B9F1}"/>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887772" y="4644098"/>
            <a:ext cx="1142998" cy="1142998"/>
          </a:xfrm>
          <a:prstGeom prst="rect">
            <a:avLst/>
          </a:prstGeom>
        </p:spPr>
      </p:pic>
    </p:spTree>
    <p:extLst>
      <p:ext uri="{BB962C8B-B14F-4D97-AF65-F5344CB8AC3E}">
        <p14:creationId xmlns:p14="http://schemas.microsoft.com/office/powerpoint/2010/main" val="34809963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7694FDC-A66D-47C8-B5A5-E5FEE8256F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sp>
        <p:nvSpPr>
          <p:cNvPr id="2" name="Title 1"/>
          <p:cNvSpPr>
            <a:spLocks noGrp="1"/>
          </p:cNvSpPr>
          <p:nvPr>
            <p:ph type="title"/>
          </p:nvPr>
        </p:nvSpPr>
        <p:spPr>
          <a:xfrm>
            <a:off x="766243" y="662399"/>
            <a:ext cx="4842933" cy="1494000"/>
          </a:xfrm>
        </p:spPr>
        <p:txBody>
          <a:bodyPr anchor="t">
            <a:normAutofit/>
          </a:bodyPr>
          <a:lstStyle/>
          <a:p>
            <a:r>
              <a:rPr lang="en-GB" dirty="0"/>
              <a:t>NSPCC</a:t>
            </a:r>
          </a:p>
        </p:txBody>
      </p:sp>
      <p:sp>
        <p:nvSpPr>
          <p:cNvPr id="3" name="Content Placeholder 2"/>
          <p:cNvSpPr>
            <a:spLocks noGrp="1"/>
          </p:cNvSpPr>
          <p:nvPr>
            <p:ph idx="1"/>
          </p:nvPr>
        </p:nvSpPr>
        <p:spPr>
          <a:xfrm>
            <a:off x="765566" y="1716258"/>
            <a:ext cx="4849708" cy="4414542"/>
          </a:xfrm>
        </p:spPr>
        <p:txBody>
          <a:bodyPr>
            <a:normAutofit/>
          </a:bodyPr>
          <a:lstStyle/>
          <a:p>
            <a:pPr marL="0" indent="0">
              <a:buNone/>
            </a:pPr>
            <a:r>
              <a:rPr lang="en-GB" sz="2000" dirty="0">
                <a:solidFill>
                  <a:schemeClr val="tx1">
                    <a:alpha val="60000"/>
                  </a:schemeClr>
                </a:solidFill>
              </a:rPr>
              <a:t> </a:t>
            </a:r>
            <a:r>
              <a:rPr lang="en-GB" dirty="0">
                <a:solidFill>
                  <a:schemeClr val="tx1">
                    <a:alpha val="60000"/>
                  </a:schemeClr>
                </a:solidFill>
              </a:rPr>
              <a:t>‘</a:t>
            </a:r>
            <a:r>
              <a:rPr lang="en-GB" i="1" dirty="0">
                <a:solidFill>
                  <a:schemeClr val="tx1">
                    <a:alpha val="60000"/>
                  </a:schemeClr>
                </a:solidFill>
              </a:rPr>
              <a:t>If a child is considered to be suffering, or likely to suffer, significant harm the local authority will make them the subject of a child protection plan (in England) or add them to a child protection register (in Northern Ireland, Scotland and Wales)</a:t>
            </a:r>
            <a:r>
              <a:rPr lang="en-GB" dirty="0">
                <a:solidFill>
                  <a:schemeClr val="tx1">
                    <a:alpha val="60000"/>
                  </a:schemeClr>
                </a:solidFill>
              </a:rPr>
              <a:t>’</a:t>
            </a:r>
          </a:p>
        </p:txBody>
      </p:sp>
      <p:sp>
        <p:nvSpPr>
          <p:cNvPr id="14" name="Freeform 6">
            <a:extLst>
              <a:ext uri="{FF2B5EF4-FFF2-40B4-BE49-F238E27FC236}">
                <a16:creationId xmlns:a16="http://schemas.microsoft.com/office/drawing/2014/main" id="{C3F69AFD-BDEB-4A68-B6CE-073AB5E44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02207"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rgbClr val="FFFFFF"/>
          </a:solidFill>
          <a:ln w="0">
            <a:noFill/>
            <a:prstDash val="solid"/>
            <a:round/>
            <a:headEnd/>
            <a:tailEnd/>
          </a:ln>
        </p:spPr>
        <p:txBody>
          <a:bodyPr/>
          <a:lstStyle/>
          <a:p>
            <a:endParaRPr lang="en-GB"/>
          </a:p>
        </p:txBody>
      </p:sp>
      <p:pic>
        <p:nvPicPr>
          <p:cNvPr id="7" name="Graphic 6" descr="Children">
            <a:extLst>
              <a:ext uri="{FF2B5EF4-FFF2-40B4-BE49-F238E27FC236}">
                <a16:creationId xmlns:a16="http://schemas.microsoft.com/office/drawing/2014/main" id="{C6D42626-1222-4FB1-AC9C-2DD36D38FF56}"/>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99994" y="1608058"/>
            <a:ext cx="3240000" cy="3240000"/>
          </a:xfrm>
          <a:prstGeom prst="rect">
            <a:avLst/>
          </a:prstGeom>
        </p:spPr>
      </p:pic>
    </p:spTree>
    <p:extLst>
      <p:ext uri="{BB962C8B-B14F-4D97-AF65-F5344CB8AC3E}">
        <p14:creationId xmlns:p14="http://schemas.microsoft.com/office/powerpoint/2010/main" val="37103279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70262-2730-4C6D-E36A-13F23954B24D}"/>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Children</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835F89-FFA7-E4AC-053B-58F2E242BD5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ea typeface="+mn-lt"/>
                <a:cs typeface="+mn-lt"/>
              </a:rPr>
              <a:t>Child Protection Plan or Register - After a child protection conference, S/workers, Education, Police make plans to protect children. These plans maybe short or long term aims to reduce the likelihood of harm to a child and to protect a child's welfare</a:t>
            </a:r>
            <a:endParaRPr lang="en-GB">
              <a:cs typeface="Calibri"/>
            </a:endParaRPr>
          </a:p>
          <a:p>
            <a:pPr marL="0" indent="0">
              <a:buNone/>
            </a:pPr>
            <a:endParaRPr lang="en-GB" dirty="0">
              <a:cs typeface="Calibri"/>
            </a:endParaRPr>
          </a:p>
        </p:txBody>
      </p:sp>
    </p:spTree>
    <p:extLst>
      <p:ext uri="{BB962C8B-B14F-4D97-AF65-F5344CB8AC3E}">
        <p14:creationId xmlns:p14="http://schemas.microsoft.com/office/powerpoint/2010/main" val="24544743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654728C-67BF-4E79-A6C5-739E38E4E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C6299D-E7B2-43DD-B650-1C95A8323E90}"/>
              </a:ext>
            </a:extLst>
          </p:cNvPr>
          <p:cNvSpPr>
            <a:spLocks noGrp="1"/>
          </p:cNvSpPr>
          <p:nvPr>
            <p:ph type="title"/>
          </p:nvPr>
        </p:nvSpPr>
        <p:spPr>
          <a:xfrm>
            <a:off x="1252800" y="662399"/>
            <a:ext cx="10153650" cy="1494000"/>
          </a:xfrm>
        </p:spPr>
        <p:txBody>
          <a:bodyPr anchor="t">
            <a:normAutofit/>
          </a:bodyPr>
          <a:lstStyle/>
          <a:p>
            <a:r>
              <a:rPr lang="en-GB" dirty="0"/>
              <a:t>National Health Service</a:t>
            </a:r>
          </a:p>
        </p:txBody>
      </p:sp>
      <p:grpSp>
        <p:nvGrpSpPr>
          <p:cNvPr id="14" name="Group 13">
            <a:extLst>
              <a:ext uri="{FF2B5EF4-FFF2-40B4-BE49-F238E27FC236}">
                <a16:creationId xmlns:a16="http://schemas.microsoft.com/office/drawing/2014/main" id="{543A8382-3FFB-447A-951B-056231F5FA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ED83B12F-44E0-4E16-ACE9-2AA90C14BC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84D91C69-B7D0-4F8C-929D-3FEF1A399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pic>
        <p:nvPicPr>
          <p:cNvPr id="7" name="Graphic 6" descr="Medical">
            <a:extLst>
              <a:ext uri="{FF2B5EF4-FFF2-40B4-BE49-F238E27FC236}">
                <a16:creationId xmlns:a16="http://schemas.microsoft.com/office/drawing/2014/main" id="{39E36A1C-2FE5-419B-A04B-B993E8CD58A3}"/>
              </a:ext>
            </a:extLst>
          </p:cNvPr>
          <p:cNvPicPr>
            <a:picLocks noChangeAspect="1"/>
          </p:cNvPicPr>
          <p:nvPr/>
        </p:nvPicPr>
        <p:blipFill>
          <a:blip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302639" y="2469502"/>
            <a:ext cx="3661298" cy="3661298"/>
          </a:xfrm>
          <a:prstGeom prst="rect">
            <a:avLst/>
          </a:prstGeom>
        </p:spPr>
      </p:pic>
      <p:sp>
        <p:nvSpPr>
          <p:cNvPr id="3" name="Content Placeholder 2">
            <a:extLst>
              <a:ext uri="{FF2B5EF4-FFF2-40B4-BE49-F238E27FC236}">
                <a16:creationId xmlns:a16="http://schemas.microsoft.com/office/drawing/2014/main" id="{3ACDCA10-58B5-422B-BFC7-DA2B14D46710}"/>
              </a:ext>
            </a:extLst>
          </p:cNvPr>
          <p:cNvSpPr>
            <a:spLocks noGrp="1"/>
          </p:cNvSpPr>
          <p:nvPr>
            <p:ph idx="1"/>
          </p:nvPr>
        </p:nvSpPr>
        <p:spPr>
          <a:xfrm>
            <a:off x="5390985" y="1702191"/>
            <a:ext cx="6034254" cy="4428609"/>
          </a:xfrm>
        </p:spPr>
        <p:txBody>
          <a:bodyPr>
            <a:normAutofit/>
          </a:bodyPr>
          <a:lstStyle/>
          <a:p>
            <a:pPr marL="0" indent="0">
              <a:buNone/>
            </a:pPr>
            <a:r>
              <a:rPr lang="en-GB" sz="4000" i="1" dirty="0">
                <a:solidFill>
                  <a:schemeClr val="tx1">
                    <a:alpha val="60000"/>
                  </a:schemeClr>
                </a:solidFill>
              </a:rPr>
              <a:t>vulnerable adult is a patient who is or may be for any reason unable to take care of him or herself, or unable to protect him or herself against significant harm or exploitation.</a:t>
            </a:r>
            <a:endParaRPr lang="en-GB" sz="4000" dirty="0">
              <a:solidFill>
                <a:schemeClr val="tx1">
                  <a:alpha val="60000"/>
                </a:schemeClr>
              </a:solidFill>
            </a:endParaRPr>
          </a:p>
          <a:p>
            <a:endParaRPr lang="en-GB" sz="2000" dirty="0">
              <a:solidFill>
                <a:schemeClr val="tx1">
                  <a:alpha val="60000"/>
                </a:schemeClr>
              </a:solidFill>
            </a:endParaRPr>
          </a:p>
        </p:txBody>
      </p:sp>
    </p:spTree>
    <p:extLst>
      <p:ext uri="{BB962C8B-B14F-4D97-AF65-F5344CB8AC3E}">
        <p14:creationId xmlns:p14="http://schemas.microsoft.com/office/powerpoint/2010/main" val="8610461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19066F-67DE-1EFC-5F3E-3A2F8EE32EFA}"/>
              </a:ext>
            </a:extLst>
          </p:cNvPr>
          <p:cNvSpPr>
            <a:spLocks noGrp="1"/>
          </p:cNvSpPr>
          <p:nvPr>
            <p:ph type="title"/>
          </p:nvPr>
        </p:nvSpPr>
        <p:spPr>
          <a:xfrm>
            <a:off x="761803" y="350196"/>
            <a:ext cx="4646904" cy="1624520"/>
          </a:xfrm>
        </p:spPr>
        <p:txBody>
          <a:bodyPr anchor="ctr">
            <a:normAutofit/>
          </a:bodyPr>
          <a:lstStyle/>
          <a:p>
            <a:r>
              <a:rPr lang="en-US" sz="4000">
                <a:ea typeface="+mj-lt"/>
                <a:cs typeface="+mj-lt"/>
              </a:rPr>
              <a:t>NHS – Wales Vulnerable Adult</a:t>
            </a:r>
            <a:endParaRPr lang="en-US" sz="4000"/>
          </a:p>
        </p:txBody>
      </p:sp>
      <p:sp>
        <p:nvSpPr>
          <p:cNvPr id="3" name="Content Placeholder 2">
            <a:extLst>
              <a:ext uri="{FF2B5EF4-FFF2-40B4-BE49-F238E27FC236}">
                <a16:creationId xmlns:a16="http://schemas.microsoft.com/office/drawing/2014/main" id="{86E6E8EC-C3CF-87F5-FB3C-DD4EDA2D3E26}"/>
              </a:ext>
            </a:extLst>
          </p:cNvPr>
          <p:cNvSpPr>
            <a:spLocks noGrp="1"/>
          </p:cNvSpPr>
          <p:nvPr>
            <p:ph idx="1"/>
          </p:nvPr>
        </p:nvSpPr>
        <p:spPr>
          <a:xfrm>
            <a:off x="761802" y="2479964"/>
            <a:ext cx="4646905" cy="3876385"/>
          </a:xfrm>
        </p:spPr>
        <p:txBody>
          <a:bodyPr vert="horz" lIns="91440" tIns="45720" rIns="91440" bIns="45720" rtlCol="0" anchor="ctr">
            <a:normAutofit/>
          </a:bodyPr>
          <a:lstStyle/>
          <a:p>
            <a:r>
              <a:rPr lang="en-US" sz="2400" dirty="0">
                <a:ea typeface="+mn-lt"/>
                <a:cs typeface="+mn-lt"/>
              </a:rPr>
              <a:t>A person over</a:t>
            </a:r>
            <a:br>
              <a:rPr lang="en-US" sz="2400" dirty="0">
                <a:ea typeface="+mn-lt"/>
                <a:cs typeface="+mn-lt"/>
              </a:rPr>
            </a:br>
            <a:r>
              <a:rPr lang="en-US" sz="2400" dirty="0">
                <a:ea typeface="+mn-lt"/>
                <a:cs typeface="+mn-lt"/>
              </a:rPr>
              <a:t>18 years of age who:</a:t>
            </a:r>
            <a:br>
              <a:rPr lang="en-US" sz="2400" dirty="0">
                <a:ea typeface="+mn-lt"/>
                <a:cs typeface="+mn-lt"/>
              </a:rPr>
            </a:br>
            <a:r>
              <a:rPr lang="en-US" sz="2400" dirty="0">
                <a:ea typeface="+mn-lt"/>
                <a:cs typeface="+mn-lt"/>
              </a:rPr>
              <a:t>is or may be, in need of community care services by reason of mental or other disability, age or illness and who is, or may be, unable to take care of himself or herself, or unable to protect himself or herself against significant harm or serious exploitation.</a:t>
            </a:r>
            <a:endParaRPr lang="en-GB" sz="2400" dirty="0">
              <a:ea typeface="+mn-lt"/>
              <a:cs typeface="+mn-lt"/>
            </a:endParaRPr>
          </a:p>
          <a:p>
            <a:endParaRPr lang="en-GB" sz="2000" dirty="0">
              <a:ea typeface="Calibri"/>
              <a:cs typeface="Calibri"/>
            </a:endParaRPr>
          </a:p>
        </p:txBody>
      </p:sp>
      <p:pic>
        <p:nvPicPr>
          <p:cNvPr id="5" name="Picture 4" descr="Two people holding each other's hands">
            <a:extLst>
              <a:ext uri="{FF2B5EF4-FFF2-40B4-BE49-F238E27FC236}">
                <a16:creationId xmlns:a16="http://schemas.microsoft.com/office/drawing/2014/main" id="{7D49905A-E5D1-D908-E44B-3645A665724B}"/>
              </a:ext>
            </a:extLst>
          </p:cNvPr>
          <p:cNvPicPr>
            <a:picLocks noChangeAspect="1"/>
          </p:cNvPicPr>
          <p:nvPr/>
        </p:nvPicPr>
        <p:blipFill>
          <a:blip r:embed="rId2"/>
          <a:srcRect l="17246" r="23353" b="-2"/>
          <a:stretch/>
        </p:blipFill>
        <p:spPr>
          <a:xfrm>
            <a:off x="6096000" y="1"/>
            <a:ext cx="6102825" cy="6858000"/>
          </a:xfrm>
          <a:prstGeom prst="rect">
            <a:avLst/>
          </a:prstGeom>
        </p:spPr>
      </p:pic>
    </p:spTree>
    <p:extLst>
      <p:ext uri="{BB962C8B-B14F-4D97-AF65-F5344CB8AC3E}">
        <p14:creationId xmlns:p14="http://schemas.microsoft.com/office/powerpoint/2010/main" val="33453846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29917F3-0560-4C6F-B265-458B218C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71588" y="662400"/>
            <a:ext cx="10055721" cy="1325563"/>
          </a:xfrm>
        </p:spPr>
        <p:txBody>
          <a:bodyPr anchor="t">
            <a:normAutofit/>
          </a:bodyPr>
          <a:lstStyle/>
          <a:p>
            <a:r>
              <a:rPr lang="en-GB"/>
              <a:t>Others</a:t>
            </a:r>
          </a:p>
        </p:txBody>
      </p:sp>
      <p:grpSp>
        <p:nvGrpSpPr>
          <p:cNvPr id="10" name="Group 9">
            <a:extLst>
              <a:ext uri="{FF2B5EF4-FFF2-40B4-BE49-F238E27FC236}">
                <a16:creationId xmlns:a16="http://schemas.microsoft.com/office/drawing/2014/main" id="{AA39BAE7-7EB8-4E22-BCBB-F00F514DB7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1" name="Freeform 6">
              <a:extLst>
                <a:ext uri="{FF2B5EF4-FFF2-40B4-BE49-F238E27FC236}">
                  <a16:creationId xmlns:a16="http://schemas.microsoft.com/office/drawing/2014/main" id="{CE476A00-9FF6-4B98-9E5C-7A22D8F59C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2" name="Freeform 6">
              <a:extLst>
                <a:ext uri="{FF2B5EF4-FFF2-40B4-BE49-F238E27FC236}">
                  <a16:creationId xmlns:a16="http://schemas.microsoft.com/office/drawing/2014/main" id="{8F0632CB-5E59-4727-9C88-4537512D5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p:cNvSpPr>
            <a:spLocks noGrp="1"/>
          </p:cNvSpPr>
          <p:nvPr>
            <p:ph idx="1"/>
          </p:nvPr>
        </p:nvSpPr>
        <p:spPr>
          <a:xfrm>
            <a:off x="1251678" y="1631853"/>
            <a:ext cx="10089112" cy="4563748"/>
          </a:xfrm>
        </p:spPr>
        <p:txBody>
          <a:bodyPr>
            <a:normAutofit/>
          </a:bodyPr>
          <a:lstStyle/>
          <a:p>
            <a:pPr marL="0" indent="0">
              <a:buNone/>
            </a:pPr>
            <a:r>
              <a:rPr lang="en-GB" sz="3600" dirty="0">
                <a:solidFill>
                  <a:schemeClr val="tx1">
                    <a:alpha val="60000"/>
                  </a:schemeClr>
                </a:solidFill>
              </a:rPr>
              <a:t>Solicitors – ‘</a:t>
            </a:r>
            <a:r>
              <a:rPr lang="en-GB" sz="3600" i="1" dirty="0">
                <a:solidFill>
                  <a:schemeClr val="tx1">
                    <a:alpha val="60000"/>
                  </a:schemeClr>
                </a:solidFill>
              </a:rPr>
              <a:t>a vulnerable person is either a minor or someone who, for physical or mental reasons, is unable to look after themselves or their finances.’</a:t>
            </a:r>
          </a:p>
          <a:p>
            <a:pPr marL="0" indent="0">
              <a:buNone/>
            </a:pPr>
            <a:endParaRPr lang="en-GB" sz="3600" i="1" dirty="0">
              <a:solidFill>
                <a:schemeClr val="tx1">
                  <a:alpha val="60000"/>
                </a:schemeClr>
              </a:solidFill>
            </a:endParaRPr>
          </a:p>
          <a:p>
            <a:pPr marL="0" indent="0">
              <a:buNone/>
            </a:pPr>
            <a:r>
              <a:rPr lang="en-GB" sz="3600" dirty="0">
                <a:solidFill>
                  <a:schemeClr val="tx1">
                    <a:alpha val="60000"/>
                  </a:schemeClr>
                </a:solidFill>
              </a:rPr>
              <a:t>Financial – ‘</a:t>
            </a:r>
            <a:r>
              <a:rPr lang="en-GB" sz="3600" i="1" dirty="0">
                <a:solidFill>
                  <a:schemeClr val="tx1">
                    <a:alpha val="60000"/>
                  </a:schemeClr>
                </a:solidFill>
              </a:rPr>
              <a:t>vulnerable person has a specific technical definition, and is either: A disabled person or a bereaved disabled person or a bereaved minor.’ </a:t>
            </a:r>
          </a:p>
        </p:txBody>
      </p:sp>
    </p:spTree>
    <p:extLst>
      <p:ext uri="{BB962C8B-B14F-4D97-AF65-F5344CB8AC3E}">
        <p14:creationId xmlns:p14="http://schemas.microsoft.com/office/powerpoint/2010/main" val="10049699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079362"/>
          </a:xfrm>
        </p:spPr>
        <p:txBody>
          <a:bodyPr/>
          <a:lstStyle/>
          <a:p>
            <a:r>
              <a:rPr lang="en-GB" dirty="0"/>
              <a:t>Psychology Services</a:t>
            </a:r>
          </a:p>
        </p:txBody>
      </p:sp>
      <p:sp>
        <p:nvSpPr>
          <p:cNvPr id="3" name="Content Placeholder 2"/>
          <p:cNvSpPr>
            <a:spLocks noGrp="1"/>
          </p:cNvSpPr>
          <p:nvPr>
            <p:ph idx="1"/>
          </p:nvPr>
        </p:nvSpPr>
        <p:spPr/>
        <p:txBody>
          <a:bodyPr>
            <a:normAutofit/>
          </a:bodyPr>
          <a:lstStyle/>
          <a:p>
            <a:r>
              <a:rPr lang="en-GB" dirty="0"/>
              <a:t>A</a:t>
            </a:r>
            <a:r>
              <a:rPr lang="en-GB"/>
              <a:t> </a:t>
            </a:r>
            <a:r>
              <a:rPr lang="en-GB" dirty="0"/>
              <a:t>vulnerable adult, or an adult at risk, is a person over the age of 18 person who is at risk of harm or who lacks the  </a:t>
            </a:r>
            <a:r>
              <a:rPr lang="en-GB" i="1" dirty="0"/>
              <a:t>most basic</a:t>
            </a:r>
            <a:r>
              <a:rPr lang="en-GB" dirty="0"/>
              <a:t> human life skills. A vulnerable adult is </a:t>
            </a:r>
            <a:r>
              <a:rPr lang="en-GB" b="1" dirty="0"/>
              <a:t>unable, rather than unwilling</a:t>
            </a:r>
            <a:r>
              <a:rPr lang="en-GB" dirty="0"/>
              <a:t>, to properly learn or properly maintain these skills and is usually completely without, and unable to obtain, any family, friends, acquaintances or other assistive persons in their lives to offer education or assistance in these areas. To be classed as vulnerable, the adult's circumstances must be unable to be altered or improved by the adult's own individual actions without direct assistance from a more capable adult. The vulnerable adult must also be shown to be, on some significant level, a risk to themselves if assistance is not provided.</a:t>
            </a:r>
          </a:p>
        </p:txBody>
      </p:sp>
    </p:spTree>
    <p:extLst>
      <p:ext uri="{BB962C8B-B14F-4D97-AF65-F5344CB8AC3E}">
        <p14:creationId xmlns:p14="http://schemas.microsoft.com/office/powerpoint/2010/main" val="144921939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6916C9-520C-D416-2E4F-0B04156AE23B}"/>
              </a:ext>
            </a:extLst>
          </p:cNvPr>
          <p:cNvSpPr>
            <a:spLocks noGrp="1"/>
          </p:cNvSpPr>
          <p:nvPr>
            <p:ph type="title"/>
          </p:nvPr>
        </p:nvSpPr>
        <p:spPr>
          <a:xfrm>
            <a:off x="838200" y="365125"/>
            <a:ext cx="10515600" cy="1325563"/>
          </a:xfrm>
        </p:spPr>
        <p:txBody>
          <a:bodyPr>
            <a:normAutofit/>
          </a:bodyPr>
          <a:lstStyle/>
          <a:p>
            <a:r>
              <a:rPr lang="en-GB">
                <a:cs typeface="Calibri Light"/>
              </a:rPr>
              <a:t>Why can organisation work to the same definition</a:t>
            </a:r>
            <a:r>
              <a:rPr lang="en-US">
                <a:cs typeface="Calibri Light"/>
              </a:rPr>
              <a: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1FA2D7-B152-1920-6F42-3C63BA0F6DEE}"/>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dirty="0">
                <a:cs typeface="Calibri"/>
              </a:rPr>
              <a:t>All police officers need to have a clear knowledge of factors influencing vulnerability</a:t>
            </a:r>
          </a:p>
          <a:p>
            <a:r>
              <a:rPr lang="en-US" dirty="0">
                <a:cs typeface="Calibri"/>
              </a:rPr>
              <a:t>It ensures that those most in need in our society are protected, cared for and supported</a:t>
            </a:r>
          </a:p>
          <a:p>
            <a:r>
              <a:rPr lang="en-US" dirty="0">
                <a:cs typeface="Calibri"/>
              </a:rPr>
              <a:t>It prevents those who are vulnerable being overlooked </a:t>
            </a:r>
          </a:p>
        </p:txBody>
      </p:sp>
    </p:spTree>
    <p:extLst>
      <p:ext uri="{BB962C8B-B14F-4D97-AF65-F5344CB8AC3E}">
        <p14:creationId xmlns:p14="http://schemas.microsoft.com/office/powerpoint/2010/main" val="32335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F9B2A8-3982-C5FF-5039-4C98C5411DFF}"/>
              </a:ext>
            </a:extLst>
          </p:cNvPr>
          <p:cNvSpPr>
            <a:spLocks noGrp="1"/>
          </p:cNvSpPr>
          <p:nvPr>
            <p:ph type="title"/>
          </p:nvPr>
        </p:nvSpPr>
        <p:spPr>
          <a:xfrm>
            <a:off x="838200" y="365125"/>
            <a:ext cx="10515600" cy="1325563"/>
          </a:xfrm>
        </p:spPr>
        <p:txBody>
          <a:bodyPr>
            <a:normAutofit/>
          </a:bodyPr>
          <a:lstStyle/>
          <a:p>
            <a:r>
              <a:rPr lang="en-GB" dirty="0" err="1">
                <a:ea typeface="+mj-lt"/>
                <a:cs typeface="+mj-lt"/>
              </a:rPr>
              <a:t>Cabieses</a:t>
            </a:r>
            <a:r>
              <a:rPr lang="en-GB" dirty="0">
                <a:ea typeface="+mj-lt"/>
                <a:cs typeface="+mj-lt"/>
              </a:rPr>
              <a:t> et al (2019)</a:t>
            </a: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A75CE8F-FD54-6581-6E2E-0E42DA0C1F5B}"/>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dirty="0">
                <a:ea typeface="+mn-lt"/>
                <a:cs typeface="+mn-lt"/>
              </a:rPr>
              <a:t>Studied wide range of organisations (fields), where vulnerability is a key concept.</a:t>
            </a:r>
            <a:endParaRPr lang="en-US"/>
          </a:p>
          <a:p>
            <a:r>
              <a:rPr lang="en-GB" dirty="0">
                <a:ea typeface="+mn-lt"/>
                <a:cs typeface="+mn-lt"/>
              </a:rPr>
              <a:t>How they understand and translate 'vulnerability' into practice</a:t>
            </a:r>
          </a:p>
          <a:p>
            <a:r>
              <a:rPr lang="en-GB" dirty="0">
                <a:ea typeface="+mn-lt"/>
                <a:cs typeface="+mn-lt"/>
              </a:rPr>
              <a:t>Could vulnerability be unified into a single concept OR</a:t>
            </a:r>
          </a:p>
          <a:p>
            <a:r>
              <a:rPr lang="en-GB" dirty="0">
                <a:ea typeface="+mn-lt"/>
                <a:cs typeface="+mn-lt"/>
              </a:rPr>
              <a:t>Unification should be rejected</a:t>
            </a:r>
          </a:p>
          <a:p>
            <a:endParaRPr lang="en-GB" dirty="0">
              <a:ea typeface="+mn-lt"/>
              <a:cs typeface="+mn-lt"/>
            </a:endParaRPr>
          </a:p>
          <a:p>
            <a:pPr marL="0" indent="0">
              <a:buNone/>
            </a:pPr>
            <a:r>
              <a:rPr lang="en-GB">
                <a:ea typeface="+mn-lt"/>
                <a:cs typeface="+mn-lt"/>
              </a:rPr>
              <a:t>Different agencies use different definitions because these are </a:t>
            </a:r>
            <a:r>
              <a:rPr lang="en-GB" dirty="0">
                <a:ea typeface="+mn-lt"/>
                <a:cs typeface="+mn-lt"/>
              </a:rPr>
              <a:t>referenced within other pieces of legislation that are relevant to their working context. </a:t>
            </a:r>
            <a:endParaRPr lang="en-GB">
              <a:cs typeface="Calibri" panose="020F0502020204030204"/>
            </a:endParaRPr>
          </a:p>
        </p:txBody>
      </p:sp>
    </p:spTree>
    <p:extLst>
      <p:ext uri="{BB962C8B-B14F-4D97-AF65-F5344CB8AC3E}">
        <p14:creationId xmlns:p14="http://schemas.microsoft.com/office/powerpoint/2010/main" val="12492660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F78E9-CA6A-C573-D049-0C7611F216F9}"/>
              </a:ext>
            </a:extLst>
          </p:cNvPr>
          <p:cNvSpPr>
            <a:spLocks noGrp="1"/>
          </p:cNvSpPr>
          <p:nvPr>
            <p:ph type="title"/>
          </p:nvPr>
        </p:nvSpPr>
        <p:spPr>
          <a:xfrm>
            <a:off x="1171074" y="1396686"/>
            <a:ext cx="3240506" cy="4064628"/>
          </a:xfrm>
        </p:spPr>
        <p:txBody>
          <a:bodyPr>
            <a:normAutofit/>
          </a:bodyPr>
          <a:lstStyle/>
          <a:p>
            <a:r>
              <a:rPr lang="en-US" dirty="0">
                <a:solidFill>
                  <a:srgbClr val="FFFFFF"/>
                </a:solidFill>
                <a:cs typeface="Calibri Light"/>
              </a:rPr>
              <a:t>Social Services and Wellbeing Act 2014</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52427C7-EEEF-3D35-A7BB-2AE1BC03E4E1}"/>
              </a:ext>
            </a:extLst>
          </p:cNvPr>
          <p:cNvSpPr>
            <a:spLocks noGrp="1"/>
          </p:cNvSpPr>
          <p:nvPr>
            <p:ph idx="1"/>
          </p:nvPr>
        </p:nvSpPr>
        <p:spPr>
          <a:xfrm>
            <a:off x="5370153" y="1526033"/>
            <a:ext cx="5536397" cy="4936187"/>
          </a:xfrm>
        </p:spPr>
        <p:txBody>
          <a:bodyPr vert="horz" lIns="91440" tIns="45720" rIns="91440" bIns="45720" rtlCol="0">
            <a:normAutofit lnSpcReduction="10000"/>
          </a:bodyPr>
          <a:lstStyle/>
          <a:p>
            <a:r>
              <a:rPr lang="en-US" sz="2400" dirty="0">
                <a:cs typeface="Calibri"/>
              </a:rPr>
              <a:t>Adult at Risk</a:t>
            </a:r>
          </a:p>
          <a:p>
            <a:r>
              <a:rPr lang="en-US" sz="2400" dirty="0">
                <a:cs typeface="Calibri"/>
              </a:rPr>
              <a:t>Over the age of 18 years old</a:t>
            </a:r>
          </a:p>
          <a:p>
            <a:r>
              <a:rPr lang="en-US" sz="2400" dirty="0">
                <a:cs typeface="Calibri"/>
              </a:rPr>
              <a:t>Is experiencing or at risk of abuse or neglect</a:t>
            </a:r>
          </a:p>
          <a:p>
            <a:r>
              <a:rPr lang="en-US" sz="2400" dirty="0">
                <a:cs typeface="Calibri"/>
              </a:rPr>
              <a:t>Has the needs to care and support (whether or not the authority is meeting any of those needs) and,</a:t>
            </a:r>
          </a:p>
          <a:p>
            <a:r>
              <a:rPr lang="en-US" sz="2400" dirty="0">
                <a:cs typeface="Calibri"/>
              </a:rPr>
              <a:t>As a result of those needs is unable to protect self against the abuse or neglect, or the risk of it.  </a:t>
            </a:r>
          </a:p>
          <a:p>
            <a:r>
              <a:rPr lang="en-US" sz="2400" dirty="0">
                <a:cs typeface="Calibri"/>
              </a:rPr>
              <a:t>Gives – Voice &amp; Control; Early intervention; Well-being; involved in services</a:t>
            </a:r>
          </a:p>
          <a:p>
            <a:endParaRPr lang="en-US" sz="2400" dirty="0">
              <a:cs typeface="Calibri"/>
            </a:endParaRPr>
          </a:p>
        </p:txBody>
      </p:sp>
    </p:spTree>
    <p:extLst>
      <p:ext uri="{BB962C8B-B14F-4D97-AF65-F5344CB8AC3E}">
        <p14:creationId xmlns:p14="http://schemas.microsoft.com/office/powerpoint/2010/main" val="6882765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158D1-4396-2FBD-9C84-BD23927E2DFB}"/>
              </a:ext>
            </a:extLst>
          </p:cNvPr>
          <p:cNvSpPr>
            <a:spLocks noGrp="1"/>
          </p:cNvSpPr>
          <p:nvPr>
            <p:ph type="title"/>
          </p:nvPr>
        </p:nvSpPr>
        <p:spPr>
          <a:xfrm>
            <a:off x="838200" y="365125"/>
            <a:ext cx="10515600" cy="606859"/>
          </a:xfrm>
        </p:spPr>
        <p:txBody>
          <a:bodyPr>
            <a:normAutofit fontScale="90000"/>
          </a:bodyPr>
          <a:lstStyle/>
          <a:p>
            <a:br>
              <a:rPr lang="en-US" dirty="0">
                <a:cs typeface="Calibri Light"/>
              </a:rPr>
            </a:br>
            <a:r>
              <a:rPr lang="en-US" sz="3200" dirty="0">
                <a:cs typeface="Calibri Light"/>
              </a:rPr>
              <a:t>Social Services and Wellbeing Act 2014</a:t>
            </a:r>
            <a:br>
              <a:rPr lang="en-US" sz="3200" dirty="0">
                <a:cs typeface="Calibri Light"/>
              </a:rPr>
            </a:br>
            <a:endParaRPr lang="en-US"/>
          </a:p>
        </p:txBody>
      </p:sp>
      <p:sp>
        <p:nvSpPr>
          <p:cNvPr id="3" name="Content Placeholder 2">
            <a:extLst>
              <a:ext uri="{FF2B5EF4-FFF2-40B4-BE49-F238E27FC236}">
                <a16:creationId xmlns:a16="http://schemas.microsoft.com/office/drawing/2014/main" id="{05420671-07DC-49CD-2965-05AFAF08C6FF}"/>
              </a:ext>
            </a:extLst>
          </p:cNvPr>
          <p:cNvSpPr>
            <a:spLocks noGrp="1"/>
          </p:cNvSpPr>
          <p:nvPr>
            <p:ph idx="1"/>
          </p:nvPr>
        </p:nvSpPr>
        <p:spPr>
          <a:xfrm>
            <a:off x="838200" y="1150216"/>
            <a:ext cx="10515600" cy="5026747"/>
          </a:xfrm>
        </p:spPr>
        <p:txBody>
          <a:bodyPr vert="horz" lIns="91440" tIns="45720" rIns="91440" bIns="45720" rtlCol="0" anchor="t">
            <a:normAutofit/>
          </a:bodyPr>
          <a:lstStyle/>
          <a:p>
            <a:r>
              <a:rPr lang="en-US" dirty="0">
                <a:cs typeface="Calibri"/>
              </a:rPr>
              <a:t>Section 128  Duty to report adults at risk</a:t>
            </a:r>
          </a:p>
          <a:p>
            <a:r>
              <a:rPr lang="en-US" dirty="0">
                <a:cs typeface="Calibri"/>
              </a:rPr>
              <a:t>Relevant partners have a duty to report any incidents involving an Adult at Risk</a:t>
            </a:r>
            <a:endParaRPr lang="en-US" dirty="0">
              <a:ea typeface="+mn-lt"/>
              <a:cs typeface="+mn-lt"/>
            </a:endParaRPr>
          </a:p>
          <a:p>
            <a:pPr lvl="1"/>
            <a:r>
              <a:rPr lang="en-US" dirty="0">
                <a:ea typeface="+mn-lt"/>
                <a:cs typeface="+mn-lt"/>
              </a:rPr>
              <a:t>What agencies do you think fall under relevant partners?   </a:t>
            </a:r>
            <a:endParaRPr lang="en-US" dirty="0">
              <a:cs typeface="Calibri"/>
            </a:endParaRPr>
          </a:p>
          <a:p>
            <a:pPr lvl="1"/>
            <a:r>
              <a:rPr lang="en-US" dirty="0">
                <a:ea typeface="+mn-lt"/>
                <a:cs typeface="+mn-lt"/>
              </a:rPr>
              <a:t>Section 128  - </a:t>
            </a:r>
            <a:endParaRPr lang="en-US" dirty="0">
              <a:cs typeface="Calibri"/>
            </a:endParaRPr>
          </a:p>
        </p:txBody>
      </p:sp>
      <p:pic>
        <p:nvPicPr>
          <p:cNvPr id="6" name="Graphic 5" descr="Clipboard Mixed with solid fill">
            <a:extLst>
              <a:ext uri="{FF2B5EF4-FFF2-40B4-BE49-F238E27FC236}">
                <a16:creationId xmlns:a16="http://schemas.microsoft.com/office/drawing/2014/main" id="{3A7A85AE-2063-3F80-832F-E52BE7A297A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69044" y="2301884"/>
            <a:ext cx="624675" cy="624675"/>
          </a:xfrm>
          <a:prstGeom prst="rect">
            <a:avLst/>
          </a:prstGeom>
        </p:spPr>
      </p:pic>
      <p:pic>
        <p:nvPicPr>
          <p:cNvPr id="4" name="Picture 4" descr="Text, letter&#10;&#10;Description automatically generated">
            <a:extLst>
              <a:ext uri="{FF2B5EF4-FFF2-40B4-BE49-F238E27FC236}">
                <a16:creationId xmlns:a16="http://schemas.microsoft.com/office/drawing/2014/main" id="{6AE6C4CC-D054-9430-C3B9-68614C2C75C7}"/>
              </a:ext>
            </a:extLst>
          </p:cNvPr>
          <p:cNvPicPr>
            <a:picLocks noChangeAspect="1"/>
          </p:cNvPicPr>
          <p:nvPr/>
        </p:nvPicPr>
        <p:blipFill>
          <a:blip r:embed="rId4"/>
          <a:stretch>
            <a:fillRect/>
          </a:stretch>
        </p:blipFill>
        <p:spPr>
          <a:xfrm>
            <a:off x="454926" y="3562597"/>
            <a:ext cx="11099765" cy="2915329"/>
          </a:xfrm>
          <a:prstGeom prst="rect">
            <a:avLst/>
          </a:prstGeom>
        </p:spPr>
      </p:pic>
    </p:spTree>
    <p:extLst>
      <p:ext uri="{BB962C8B-B14F-4D97-AF65-F5344CB8AC3E}">
        <p14:creationId xmlns:p14="http://schemas.microsoft.com/office/powerpoint/2010/main" val="3122124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FB4D-37F9-36BD-19B3-8E0CBA6A2164}"/>
              </a:ext>
            </a:extLst>
          </p:cNvPr>
          <p:cNvSpPr>
            <a:spLocks noGrp="1"/>
          </p:cNvSpPr>
          <p:nvPr>
            <p:ph type="title"/>
          </p:nvPr>
        </p:nvSpPr>
        <p:spPr>
          <a:xfrm>
            <a:off x="838201" y="407963"/>
            <a:ext cx="5251316" cy="773723"/>
          </a:xfrm>
        </p:spPr>
        <p:txBody>
          <a:bodyPr>
            <a:normAutofit fontScale="90000"/>
          </a:bodyPr>
          <a:lstStyle/>
          <a:p>
            <a:r>
              <a:rPr lang="en-US" sz="2800" dirty="0">
                <a:ea typeface="+mj-lt"/>
                <a:cs typeface="+mj-lt"/>
              </a:rPr>
              <a:t>Social Services and Wellbeing Act 2014</a:t>
            </a:r>
            <a:endParaRPr lang="en-GB" sz="2800" dirty="0">
              <a:ea typeface="+mj-lt"/>
              <a:cs typeface="+mj-lt"/>
            </a:endParaRPr>
          </a:p>
          <a:p>
            <a:endParaRPr lang="en-GB" sz="3100" dirty="0">
              <a:cs typeface="Calibri Light"/>
            </a:endParaRPr>
          </a:p>
        </p:txBody>
      </p:sp>
      <p:sp>
        <p:nvSpPr>
          <p:cNvPr id="3" name="Content Placeholder 2">
            <a:extLst>
              <a:ext uri="{FF2B5EF4-FFF2-40B4-BE49-F238E27FC236}">
                <a16:creationId xmlns:a16="http://schemas.microsoft.com/office/drawing/2014/main" id="{16D23EC0-617E-E5AD-157F-DE801EBDD263}"/>
              </a:ext>
            </a:extLst>
          </p:cNvPr>
          <p:cNvSpPr>
            <a:spLocks noGrp="1"/>
          </p:cNvSpPr>
          <p:nvPr>
            <p:ph idx="1"/>
          </p:nvPr>
        </p:nvSpPr>
        <p:spPr>
          <a:xfrm>
            <a:off x="838200" y="1463040"/>
            <a:ext cx="4619621" cy="4713923"/>
          </a:xfrm>
        </p:spPr>
        <p:txBody>
          <a:bodyPr vert="horz" lIns="91440" tIns="45720" rIns="91440" bIns="45720" rtlCol="0">
            <a:noAutofit/>
          </a:bodyPr>
          <a:lstStyle/>
          <a:p>
            <a:r>
              <a:rPr lang="en-GB" sz="2200" dirty="0">
                <a:ea typeface="+mn-lt"/>
                <a:cs typeface="+mn-lt"/>
              </a:rPr>
              <a:t>The Social Services and Well-being (Wales) Act 2014 give more say in the care and support vulnerable people need.</a:t>
            </a:r>
          </a:p>
          <a:p>
            <a:r>
              <a:rPr lang="en-GB" sz="2200" dirty="0">
                <a:cs typeface="Calibri"/>
              </a:rPr>
              <a:t>Good outcomes for adults </a:t>
            </a:r>
          </a:p>
          <a:p>
            <a:r>
              <a:rPr lang="en-GB" sz="2200" dirty="0">
                <a:cs typeface="Calibri"/>
              </a:rPr>
              <a:t>Sets out how organisations should work together</a:t>
            </a:r>
          </a:p>
          <a:p>
            <a:r>
              <a:rPr lang="en-GB" sz="2200" dirty="0">
                <a:cs typeface="Calibri"/>
              </a:rPr>
              <a:t>Share information </a:t>
            </a:r>
            <a:endParaRPr lang="en-GB" sz="2200" dirty="0"/>
          </a:p>
          <a:p>
            <a:r>
              <a:rPr lang="en-GB" sz="2200" dirty="0">
                <a:ea typeface="+mn-lt"/>
                <a:cs typeface="+mn-lt"/>
              </a:rPr>
              <a:t>Section 126(2) reasonable cause to suspect that a person is at risk – enquiries should be made.  </a:t>
            </a:r>
          </a:p>
          <a:p>
            <a:r>
              <a:rPr lang="en-GB" sz="2200" dirty="0">
                <a:ea typeface="+mn-lt"/>
                <a:cs typeface="+mn-lt"/>
              </a:rPr>
              <a:t>safeguarding is everyone’s responsibility</a:t>
            </a:r>
            <a:endParaRPr lang="en-GB" sz="2200" dirty="0">
              <a:cs typeface="Calibri"/>
            </a:endParaRPr>
          </a:p>
        </p:txBody>
      </p:sp>
      <p:pic>
        <p:nvPicPr>
          <p:cNvPr id="5" name="Picture 4" descr="Exclamation mark on a yellow background">
            <a:extLst>
              <a:ext uri="{FF2B5EF4-FFF2-40B4-BE49-F238E27FC236}">
                <a16:creationId xmlns:a16="http://schemas.microsoft.com/office/drawing/2014/main" id="{607E439F-CBAB-7E5E-1744-6690301AB1FE}"/>
              </a:ext>
            </a:extLst>
          </p:cNvPr>
          <p:cNvPicPr>
            <a:picLocks noChangeAspect="1"/>
          </p:cNvPicPr>
          <p:nvPr/>
        </p:nvPicPr>
        <p:blipFill rotWithShape="1">
          <a:blip r:embed="rId2"/>
          <a:srcRect l="23854" r="1093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565605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7F62F-9D94-C11C-FB25-78EB13EF22C3}"/>
              </a:ext>
            </a:extLst>
          </p:cNvPr>
          <p:cNvSpPr>
            <a:spLocks noGrp="1"/>
          </p:cNvSpPr>
          <p:nvPr>
            <p:ph type="title"/>
          </p:nvPr>
        </p:nvSpPr>
        <p:spPr/>
        <p:txBody>
          <a:bodyPr/>
          <a:lstStyle/>
          <a:p>
            <a:r>
              <a:rPr lang="en-GB" dirty="0"/>
              <a:t>THRIVE</a:t>
            </a:r>
          </a:p>
        </p:txBody>
      </p:sp>
      <p:sp>
        <p:nvSpPr>
          <p:cNvPr id="3" name="Content Placeholder 2">
            <a:extLst>
              <a:ext uri="{FF2B5EF4-FFF2-40B4-BE49-F238E27FC236}">
                <a16:creationId xmlns:a16="http://schemas.microsoft.com/office/drawing/2014/main" id="{97282F0B-AD2D-F721-4246-BB9AAC175C04}"/>
              </a:ext>
            </a:extLst>
          </p:cNvPr>
          <p:cNvSpPr>
            <a:spLocks noGrp="1"/>
          </p:cNvSpPr>
          <p:nvPr>
            <p:ph idx="1"/>
          </p:nvPr>
        </p:nvSpPr>
        <p:spPr/>
        <p:txBody>
          <a:bodyPr vert="horz" lIns="91440" tIns="45720" rIns="91440" bIns="45720" rtlCol="0" anchor="t">
            <a:normAutofit/>
          </a:bodyPr>
          <a:lstStyle/>
          <a:p>
            <a:r>
              <a:rPr lang="en-GB" sz="2400" b="0" i="0" dirty="0">
                <a:solidFill>
                  <a:srgbClr val="000000"/>
                </a:solidFill>
                <a:effectLst/>
                <a:latin typeface="Calibri"/>
                <a:ea typeface="Calibri"/>
                <a:cs typeface="Calibri"/>
              </a:rPr>
              <a:t>THRIVE (threat, harm, risk, investigation, vulnerability and engagement) </a:t>
            </a:r>
            <a:r>
              <a:rPr lang="en-GB" sz="2400" dirty="0">
                <a:solidFill>
                  <a:srgbClr val="000000"/>
                </a:solidFill>
                <a:latin typeface="Calibri"/>
                <a:ea typeface="Calibri"/>
                <a:cs typeface="Calibri"/>
              </a:rPr>
              <a:t>to help define </a:t>
            </a:r>
            <a:r>
              <a:rPr lang="en-GB" sz="2400" b="0" i="0" dirty="0">
                <a:solidFill>
                  <a:srgbClr val="000000"/>
                </a:solidFill>
                <a:effectLst/>
                <a:latin typeface="Calibri"/>
                <a:ea typeface="Calibri"/>
                <a:cs typeface="Calibri"/>
              </a:rPr>
              <a:t>vulnerability.</a:t>
            </a:r>
            <a:r>
              <a:rPr lang="en-GB" sz="2400" dirty="0">
                <a:solidFill>
                  <a:srgbClr val="000000"/>
                </a:solidFill>
                <a:latin typeface="Calibri"/>
                <a:ea typeface="Calibri"/>
                <a:cs typeface="Calibri"/>
              </a:rPr>
              <a:t> </a:t>
            </a:r>
            <a:endParaRPr lang="en-GB" sz="2400" b="0" i="0" dirty="0">
              <a:solidFill>
                <a:srgbClr val="000000"/>
              </a:solidFill>
              <a:effectLst/>
              <a:latin typeface="Calibri"/>
              <a:ea typeface="Calibri"/>
              <a:cs typeface="Calibri"/>
            </a:endParaRPr>
          </a:p>
          <a:p>
            <a:r>
              <a:rPr lang="en-GB" sz="2400" b="0" i="0" dirty="0">
                <a:solidFill>
                  <a:srgbClr val="000000"/>
                </a:solidFill>
                <a:effectLst/>
                <a:latin typeface="Calibri"/>
                <a:ea typeface="Calibri"/>
                <a:cs typeface="Calibri"/>
              </a:rPr>
              <a:t>This states that a person is vulnerable if, as a result of their situation or circumstances, they are unable to take care of or protect themselves or others from harm or exploitation.</a:t>
            </a:r>
            <a:endParaRPr lang="en-GB" sz="2400">
              <a:latin typeface="Calibri"/>
              <a:ea typeface="Calibri"/>
              <a:cs typeface="Calibri"/>
            </a:endParaRPr>
          </a:p>
          <a:p>
            <a:r>
              <a:rPr lang="en-GB" sz="2400" b="1" dirty="0">
                <a:solidFill>
                  <a:srgbClr val="000000"/>
                </a:solidFill>
                <a:latin typeface="Calibri"/>
                <a:ea typeface="Calibri"/>
                <a:cs typeface="Calibri"/>
              </a:rPr>
              <a:t>U</a:t>
            </a:r>
            <a:r>
              <a:rPr lang="en-GB" sz="2400" b="1" i="0" dirty="0">
                <a:solidFill>
                  <a:srgbClr val="000000"/>
                </a:solidFill>
                <a:effectLst/>
                <a:latin typeface="Calibri"/>
                <a:ea typeface="Calibri"/>
                <a:cs typeface="Calibri"/>
              </a:rPr>
              <a:t>se professional judgement</a:t>
            </a:r>
          </a:p>
          <a:p>
            <a:r>
              <a:rPr lang="en-GB" sz="2400" dirty="0">
                <a:solidFill>
                  <a:srgbClr val="000000"/>
                </a:solidFill>
                <a:latin typeface="Calibri"/>
                <a:ea typeface="Calibri"/>
                <a:cs typeface="Calibri"/>
              </a:rPr>
              <a:t>Checklists are good but not always effective in identifying level of risk</a:t>
            </a:r>
          </a:p>
          <a:p>
            <a:pPr lvl="1"/>
            <a:r>
              <a:rPr lang="en-GB" dirty="0">
                <a:solidFill>
                  <a:srgbClr val="000000"/>
                </a:solidFill>
                <a:latin typeface="Calibri"/>
                <a:ea typeface="Calibri"/>
                <a:cs typeface="Calibri"/>
              </a:rPr>
              <a:t>Some people who need help will be vulnerable in more than than one way </a:t>
            </a:r>
            <a:endParaRPr lang="en-GB" b="0" i="0" dirty="0">
              <a:solidFill>
                <a:srgbClr val="000000"/>
              </a:solidFill>
              <a:effectLst/>
              <a:latin typeface="Calibri"/>
              <a:ea typeface="Calibri"/>
              <a:cs typeface="Calibri"/>
            </a:endParaRPr>
          </a:p>
        </p:txBody>
      </p:sp>
    </p:spTree>
    <p:extLst>
      <p:ext uri="{BB962C8B-B14F-4D97-AF65-F5344CB8AC3E}">
        <p14:creationId xmlns:p14="http://schemas.microsoft.com/office/powerpoint/2010/main" val="223617979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394B2-7541-64CF-BC8C-5E509ED4C3F3}"/>
              </a:ext>
            </a:extLst>
          </p:cNvPr>
          <p:cNvSpPr>
            <a:spLocks noGrp="1"/>
          </p:cNvSpPr>
          <p:nvPr>
            <p:ph type="title"/>
          </p:nvPr>
        </p:nvSpPr>
        <p:spPr>
          <a:xfrm>
            <a:off x="838200" y="365125"/>
            <a:ext cx="10515600" cy="1350785"/>
          </a:xfrm>
        </p:spPr>
        <p:txBody>
          <a:bodyPr>
            <a:normAutofit/>
          </a:bodyPr>
          <a:lstStyle/>
          <a:p>
            <a:r>
              <a:rPr lang="en-GB" sz="2400" dirty="0"/>
              <a:t>College of Policing</a:t>
            </a:r>
            <a:br>
              <a:rPr lang="en-GB" sz="2400" dirty="0"/>
            </a:br>
            <a:r>
              <a:rPr lang="en-GB" sz="2400" dirty="0"/>
              <a:t>Needed at each police intervention </a:t>
            </a:r>
          </a:p>
        </p:txBody>
      </p:sp>
      <p:pic>
        <p:nvPicPr>
          <p:cNvPr id="5" name="Content Placeholder 4">
            <a:extLst>
              <a:ext uri="{FF2B5EF4-FFF2-40B4-BE49-F238E27FC236}">
                <a16:creationId xmlns:a16="http://schemas.microsoft.com/office/drawing/2014/main" id="{2992D277-59DC-E947-2C42-2BB63B801198}"/>
              </a:ext>
            </a:extLst>
          </p:cNvPr>
          <p:cNvPicPr>
            <a:picLocks noGrp="1" noChangeAspect="1"/>
          </p:cNvPicPr>
          <p:nvPr>
            <p:ph idx="1"/>
          </p:nvPr>
        </p:nvPicPr>
        <p:blipFill>
          <a:blip r:embed="rId2"/>
          <a:stretch>
            <a:fillRect/>
          </a:stretch>
        </p:blipFill>
        <p:spPr>
          <a:xfrm>
            <a:off x="699911" y="1320800"/>
            <a:ext cx="10792178" cy="5036062"/>
          </a:xfrm>
        </p:spPr>
      </p:pic>
    </p:spTree>
    <p:extLst>
      <p:ext uri="{BB962C8B-B14F-4D97-AF65-F5344CB8AC3E}">
        <p14:creationId xmlns:p14="http://schemas.microsoft.com/office/powerpoint/2010/main" val="34033513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155F06-6101-0C4B-5471-859C150D83FF}"/>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latin typeface="+mj-lt"/>
                <a:ea typeface="+mj-ea"/>
                <a:cs typeface="+mj-cs"/>
              </a:rPr>
              <a:t>Evidence Based Reflection </a:t>
            </a:r>
          </a:p>
        </p:txBody>
      </p:sp>
      <p:pic>
        <p:nvPicPr>
          <p:cNvPr id="5" name="Content Placeholder 4" descr="A diagram of a variety of blue circles&#10;&#10;Description automatically generated">
            <a:extLst>
              <a:ext uri="{FF2B5EF4-FFF2-40B4-BE49-F238E27FC236}">
                <a16:creationId xmlns:a16="http://schemas.microsoft.com/office/drawing/2014/main" id="{EF83F474-D920-7574-1AAF-536EA275589A}"/>
              </a:ext>
            </a:extLst>
          </p:cNvPr>
          <p:cNvPicPr>
            <a:picLocks noGrp="1" noChangeAspect="1"/>
          </p:cNvPicPr>
          <p:nvPr>
            <p:ph idx="1"/>
          </p:nvPr>
        </p:nvPicPr>
        <p:blipFill>
          <a:blip r:embed="rId2"/>
          <a:stretch>
            <a:fillRect/>
          </a:stretch>
        </p:blipFill>
        <p:spPr>
          <a:xfrm>
            <a:off x="4752406" y="944880"/>
            <a:ext cx="6394058" cy="5578816"/>
          </a:xfrm>
          <a:prstGeom prst="rect">
            <a:avLst/>
          </a:prstGeom>
        </p:spPr>
      </p:pic>
    </p:spTree>
    <p:extLst>
      <p:ext uri="{BB962C8B-B14F-4D97-AF65-F5344CB8AC3E}">
        <p14:creationId xmlns:p14="http://schemas.microsoft.com/office/powerpoint/2010/main" val="249340514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5A9AB-E96F-2E0F-A8A9-23DE33AA8F06}"/>
              </a:ext>
            </a:extLst>
          </p:cNvPr>
          <p:cNvSpPr>
            <a:spLocks noGrp="1"/>
          </p:cNvSpPr>
          <p:nvPr>
            <p:ph type="title"/>
          </p:nvPr>
        </p:nvSpPr>
        <p:spPr>
          <a:xfrm>
            <a:off x="838200" y="365126"/>
            <a:ext cx="10515600" cy="842786"/>
          </a:xfrm>
        </p:spPr>
        <p:txBody>
          <a:bodyPr>
            <a:normAutofit/>
          </a:bodyPr>
          <a:lstStyle/>
          <a:p>
            <a:r>
              <a:rPr lang="en-US" sz="3600" kern="1200" dirty="0">
                <a:latin typeface="+mj-lt"/>
                <a:ea typeface="+mj-ea"/>
                <a:cs typeface="+mj-cs"/>
              </a:rPr>
              <a:t>Evidence Based Reflection </a:t>
            </a:r>
            <a:endParaRPr lang="en-GB" sz="3600" dirty="0"/>
          </a:p>
        </p:txBody>
      </p:sp>
      <p:sp>
        <p:nvSpPr>
          <p:cNvPr id="3" name="Content Placeholder 2">
            <a:extLst>
              <a:ext uri="{FF2B5EF4-FFF2-40B4-BE49-F238E27FC236}">
                <a16:creationId xmlns:a16="http://schemas.microsoft.com/office/drawing/2014/main" id="{1EFD84BD-E99C-B824-4B9E-3E31962E1AF8}"/>
              </a:ext>
            </a:extLst>
          </p:cNvPr>
          <p:cNvSpPr>
            <a:spLocks noGrp="1"/>
          </p:cNvSpPr>
          <p:nvPr>
            <p:ph idx="1"/>
          </p:nvPr>
        </p:nvSpPr>
        <p:spPr>
          <a:xfrm>
            <a:off x="838200" y="1354667"/>
            <a:ext cx="10515600" cy="4822296"/>
          </a:xfrm>
        </p:spPr>
        <p:txBody>
          <a:bodyPr vert="horz" lIns="91440" tIns="45720" rIns="91440" bIns="45720" rtlCol="0" anchor="t">
            <a:normAutofit/>
          </a:bodyPr>
          <a:lstStyle/>
          <a:p>
            <a:pPr algn="l"/>
            <a:r>
              <a:rPr lang="en-GB" b="0" i="0" dirty="0">
                <a:solidFill>
                  <a:srgbClr val="000000"/>
                </a:solidFill>
                <a:effectLst/>
                <a:latin typeface="Calibri"/>
                <a:ea typeface="Calibri"/>
                <a:cs typeface="Calibri"/>
              </a:rPr>
              <a:t>The 3 guidelines should be applied in combination, not in isolation - one is not more important than any other.</a:t>
            </a:r>
          </a:p>
          <a:p>
            <a:pPr algn="l"/>
            <a:r>
              <a:rPr lang="en-GB" b="0" i="0" dirty="0">
                <a:solidFill>
                  <a:srgbClr val="000000"/>
                </a:solidFill>
                <a:effectLst/>
                <a:latin typeface="Calibri"/>
                <a:ea typeface="Calibri"/>
                <a:cs typeface="Calibri"/>
              </a:rPr>
              <a:t>professional judgement</a:t>
            </a:r>
          </a:p>
          <a:p>
            <a:pPr algn="l"/>
            <a:r>
              <a:rPr lang="en-GB" b="0" i="0" dirty="0">
                <a:solidFill>
                  <a:srgbClr val="000000"/>
                </a:solidFill>
                <a:effectLst/>
                <a:latin typeface="Calibri"/>
                <a:ea typeface="Calibri"/>
                <a:cs typeface="Calibri"/>
              </a:rPr>
              <a:t>The three guidelines are also potentially self-reinforcing. For example, good communication can reveal more clues, which may open up more avenues for investigation (curiosity). This can then lead to more focused communication, and so on.</a:t>
            </a:r>
          </a:p>
          <a:p>
            <a:r>
              <a:rPr lang="en-GB" dirty="0">
                <a:solidFill>
                  <a:srgbClr val="000000"/>
                </a:solidFill>
                <a:latin typeface="Calibri"/>
                <a:ea typeface="Calibri"/>
                <a:cs typeface="Calibri"/>
              </a:rPr>
              <a:t>‘L</a:t>
            </a:r>
            <a:r>
              <a:rPr lang="en-GB" b="0" i="0" dirty="0">
                <a:solidFill>
                  <a:srgbClr val="000000"/>
                </a:solidFill>
                <a:effectLst/>
                <a:latin typeface="Calibri"/>
                <a:ea typeface="Calibri"/>
                <a:cs typeface="Calibri"/>
              </a:rPr>
              <a:t>isten to people’-</a:t>
            </a:r>
            <a:r>
              <a:rPr lang="en-GB" dirty="0">
                <a:solidFill>
                  <a:srgbClr val="000000"/>
                </a:solidFill>
                <a:latin typeface="Calibri"/>
                <a:ea typeface="Calibri"/>
                <a:cs typeface="Calibri"/>
              </a:rPr>
              <a:t> </a:t>
            </a:r>
            <a:r>
              <a:rPr lang="en-GB" b="0" i="0" dirty="0">
                <a:solidFill>
                  <a:srgbClr val="000000"/>
                </a:solidFill>
                <a:effectLst/>
                <a:latin typeface="Calibri"/>
                <a:ea typeface="Calibri"/>
                <a:cs typeface="Calibri"/>
              </a:rPr>
              <a:t> spot potential indicators of risk which can identify individuals who require higher levels of intervention and support</a:t>
            </a:r>
          </a:p>
          <a:p>
            <a:pPr algn="l"/>
            <a:r>
              <a:rPr lang="en-GB" b="0" i="0" dirty="0">
                <a:solidFill>
                  <a:srgbClr val="000000"/>
                </a:solidFill>
                <a:effectLst/>
                <a:latin typeface="Calibri"/>
                <a:ea typeface="Calibri"/>
                <a:cs typeface="Calibri"/>
              </a:rPr>
              <a:t>10 Principles of Risk - </a:t>
            </a:r>
            <a:r>
              <a:rPr lang="en-GB" dirty="0">
                <a:hlinkClick r:id="rId2"/>
              </a:rPr>
              <a:t>Risk | College of Policing</a:t>
            </a:r>
            <a:endParaRPr lang="en-GB" b="0" i="0">
              <a:solidFill>
                <a:srgbClr val="000000"/>
              </a:solidFill>
              <a:effectLst/>
              <a:latin typeface="Calibri"/>
              <a:ea typeface="Calibri"/>
              <a:cs typeface="Calibri"/>
            </a:endParaRPr>
          </a:p>
          <a:p>
            <a:pPr algn="l"/>
            <a:endParaRPr lang="en-GB" dirty="0">
              <a:solidFill>
                <a:srgbClr val="000000"/>
              </a:solidFill>
              <a:latin typeface="Gotham"/>
            </a:endParaRPr>
          </a:p>
          <a:p>
            <a:endParaRPr lang="en-GB" dirty="0"/>
          </a:p>
        </p:txBody>
      </p:sp>
    </p:spTree>
    <p:extLst>
      <p:ext uri="{BB962C8B-B14F-4D97-AF65-F5344CB8AC3E}">
        <p14:creationId xmlns:p14="http://schemas.microsoft.com/office/powerpoint/2010/main" val="225613557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4B532D-34D3-7AD0-EADD-AF713D9310AF}"/>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Calibri Light"/>
                <a:cs typeface="Calibri Light"/>
              </a:rPr>
              <a:t>Policing vulnerable people – why such a complex issue?</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AFDFBD-E707-F6A6-A214-407661DEDE7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Calibri"/>
                <a:cs typeface="Calibri"/>
              </a:rPr>
              <a:t>Discuss next week.</a:t>
            </a:r>
            <a:endParaRPr lang="en-GB" dirty="0"/>
          </a:p>
        </p:txBody>
      </p:sp>
    </p:spTree>
    <p:extLst>
      <p:ext uri="{BB962C8B-B14F-4D97-AF65-F5344CB8AC3E}">
        <p14:creationId xmlns:p14="http://schemas.microsoft.com/office/powerpoint/2010/main" val="225923091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mera lens">
            <a:extLst>
              <a:ext uri="{FF2B5EF4-FFF2-40B4-BE49-F238E27FC236}">
                <a16:creationId xmlns:a16="http://schemas.microsoft.com/office/drawing/2014/main" id="{45BDF6F1-8953-7F30-FDC6-FE4A797EB3CA}"/>
              </a:ext>
            </a:extLst>
          </p:cNvPr>
          <p:cNvPicPr>
            <a:picLocks noChangeAspect="1"/>
          </p:cNvPicPr>
          <p:nvPr/>
        </p:nvPicPr>
        <p:blipFill>
          <a:blip r:embed="rId2"/>
          <a:srcRect l="11115" r="36226"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123AF3-FF21-3B78-137A-250C744C66F6}"/>
              </a:ext>
            </a:extLst>
          </p:cNvPr>
          <p:cNvSpPr>
            <a:spLocks noGrp="1"/>
          </p:cNvSpPr>
          <p:nvPr>
            <p:ph type="title"/>
          </p:nvPr>
        </p:nvSpPr>
        <p:spPr>
          <a:xfrm>
            <a:off x="6115317" y="405685"/>
            <a:ext cx="5464968" cy="1559301"/>
          </a:xfrm>
        </p:spPr>
        <p:txBody>
          <a:bodyPr>
            <a:normAutofit/>
          </a:bodyPr>
          <a:lstStyle/>
          <a:p>
            <a:r>
              <a:rPr lang="en-GB" sz="4000"/>
              <a:t>Catch a Copper</a:t>
            </a:r>
          </a:p>
        </p:txBody>
      </p:sp>
      <p:sp>
        <p:nvSpPr>
          <p:cNvPr id="3" name="Content Placeholder 2">
            <a:extLst>
              <a:ext uri="{FF2B5EF4-FFF2-40B4-BE49-F238E27FC236}">
                <a16:creationId xmlns:a16="http://schemas.microsoft.com/office/drawing/2014/main" id="{87720C85-F272-9175-99A0-280DA5BBF3B2}"/>
              </a:ext>
            </a:extLst>
          </p:cNvPr>
          <p:cNvSpPr>
            <a:spLocks noGrp="1"/>
          </p:cNvSpPr>
          <p:nvPr>
            <p:ph idx="1"/>
          </p:nvPr>
        </p:nvSpPr>
        <p:spPr>
          <a:xfrm>
            <a:off x="6115317" y="2743200"/>
            <a:ext cx="5247340" cy="3496878"/>
          </a:xfrm>
        </p:spPr>
        <p:txBody>
          <a:bodyPr anchor="ctr">
            <a:normAutofit/>
          </a:bodyPr>
          <a:lstStyle/>
          <a:p>
            <a:r>
              <a:rPr lang="en-GB" sz="2000" dirty="0"/>
              <a:t>TV link: </a:t>
            </a:r>
            <a:r>
              <a:rPr lang="en-GB" sz="2000" dirty="0">
                <a:hlinkClick r:id="rId3"/>
              </a:rPr>
              <a:t>I Was Assaulted By A Police Officer | To Catch A Copper | Channel 4 Documentaries (youtube.com)</a:t>
            </a:r>
            <a:r>
              <a:rPr lang="en-GB" sz="2000" dirty="0"/>
              <a:t> </a:t>
            </a:r>
          </a:p>
        </p:txBody>
      </p:sp>
    </p:spTree>
    <p:extLst>
      <p:ext uri="{BB962C8B-B14F-4D97-AF65-F5344CB8AC3E}">
        <p14:creationId xmlns:p14="http://schemas.microsoft.com/office/powerpoint/2010/main" val="19192830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0CED77-8542-045E-89EC-BEDFA180EF92}"/>
              </a:ext>
            </a:extLst>
          </p:cNvPr>
          <p:cNvSpPr>
            <a:spLocks noGrp="1"/>
          </p:cNvSpPr>
          <p:nvPr>
            <p:ph type="title"/>
          </p:nvPr>
        </p:nvSpPr>
        <p:spPr>
          <a:xfrm>
            <a:off x="5894962" y="479493"/>
            <a:ext cx="5458838" cy="1325563"/>
          </a:xfrm>
        </p:spPr>
        <p:txBody>
          <a:bodyPr>
            <a:normAutofit/>
          </a:bodyPr>
          <a:lstStyle/>
          <a:p>
            <a:r>
              <a:rPr lang="en-US" dirty="0">
                <a:cs typeface="Calibri Light"/>
              </a:rPr>
              <a:t>Task - CoP</a:t>
            </a:r>
            <a:endParaRPr lang="en-US"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Graphic 4" descr="Clipboard Mixed with solid fill">
            <a:extLst>
              <a:ext uri="{FF2B5EF4-FFF2-40B4-BE49-F238E27FC236}">
                <a16:creationId xmlns:a16="http://schemas.microsoft.com/office/drawing/2014/main" id="{80678431-841A-6FC8-6196-ED6A7E64CDA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C27612C1-C296-0A3C-8CC5-5A520602ED0A}"/>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dirty="0">
                <a:ea typeface="+mn-lt"/>
                <a:cs typeface="+mn-lt"/>
                <a:hlinkClick r:id="rId3"/>
              </a:rPr>
              <a:t>https://www.college.police.uk/article/identifying-vulnerability-new-guidelines-support-police</a:t>
            </a:r>
            <a:endParaRPr lang="en-US" dirty="0">
              <a:ea typeface="+mn-lt"/>
              <a:cs typeface="+mn-lt"/>
            </a:endParaRPr>
          </a:p>
          <a:p>
            <a:endParaRPr lang="en-US" dirty="0">
              <a:cs typeface="Calibri"/>
            </a:endParaRPr>
          </a:p>
          <a:p>
            <a:r>
              <a:rPr lang="en-US" b="1" dirty="0"/>
              <a:t>Identifying vulnerability – new guidelines to support police</a:t>
            </a:r>
            <a:endParaRPr lang="en-US" dirty="0">
              <a:cs typeface="Calibri"/>
            </a:endParaRPr>
          </a:p>
          <a:p>
            <a:endParaRPr lang="en-US" dirty="0">
              <a:cs typeface="Calibri"/>
            </a:endParaRPr>
          </a:p>
        </p:txBody>
      </p:sp>
    </p:spTree>
    <p:extLst>
      <p:ext uri="{BB962C8B-B14F-4D97-AF65-F5344CB8AC3E}">
        <p14:creationId xmlns:p14="http://schemas.microsoft.com/office/powerpoint/2010/main" val="253188561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1BB73-E37A-9B50-749E-DCE063DE84D5}"/>
              </a:ext>
            </a:extLst>
          </p:cNvPr>
          <p:cNvSpPr>
            <a:spLocks noGrp="1"/>
          </p:cNvSpPr>
          <p:nvPr>
            <p:ph type="title"/>
          </p:nvPr>
        </p:nvSpPr>
        <p:spPr>
          <a:xfrm>
            <a:off x="838200" y="365126"/>
            <a:ext cx="10515600" cy="799998"/>
          </a:xfrm>
        </p:spPr>
        <p:txBody>
          <a:bodyPr/>
          <a:lstStyle/>
          <a:p>
            <a:r>
              <a:rPr lang="en-GB" dirty="0"/>
              <a:t>Task</a:t>
            </a:r>
          </a:p>
        </p:txBody>
      </p:sp>
      <p:sp>
        <p:nvSpPr>
          <p:cNvPr id="3" name="Content Placeholder 2">
            <a:extLst>
              <a:ext uri="{FF2B5EF4-FFF2-40B4-BE49-F238E27FC236}">
                <a16:creationId xmlns:a16="http://schemas.microsoft.com/office/drawing/2014/main" id="{5D54A5D7-95B8-8470-1F18-B1BD8F956257}"/>
              </a:ext>
            </a:extLst>
          </p:cNvPr>
          <p:cNvSpPr>
            <a:spLocks noGrp="1"/>
          </p:cNvSpPr>
          <p:nvPr>
            <p:ph idx="1"/>
          </p:nvPr>
        </p:nvSpPr>
        <p:spPr>
          <a:xfrm>
            <a:off x="838200" y="1165124"/>
            <a:ext cx="10515600" cy="5011839"/>
          </a:xfrm>
        </p:spPr>
        <p:txBody>
          <a:bodyPr>
            <a:normAutofit/>
          </a:bodyPr>
          <a:lstStyle/>
          <a:p>
            <a:r>
              <a:rPr lang="en-GB" dirty="0"/>
              <a:t>Consider a </a:t>
            </a:r>
            <a:r>
              <a:rPr lang="en-GB" b="0" i="0" dirty="0">
                <a:solidFill>
                  <a:srgbClr val="111111"/>
                </a:solidFill>
                <a:effectLst/>
                <a:latin typeface="-apple-system"/>
              </a:rPr>
              <a:t>detailed scenario involving a vulnerable individual (real cases can be used)</a:t>
            </a:r>
          </a:p>
          <a:p>
            <a:r>
              <a:rPr lang="en-GB" b="0" i="0" dirty="0">
                <a:solidFill>
                  <a:srgbClr val="111111"/>
                </a:solidFill>
                <a:effectLst/>
                <a:latin typeface="-apple-system"/>
              </a:rPr>
              <a:t>a person experiencing mental health issues, a victim of domestic violence, a refuge, child, older person, has a disability, </a:t>
            </a:r>
          </a:p>
          <a:p>
            <a:r>
              <a:rPr lang="en-GB" b="0" i="0" dirty="0">
                <a:solidFill>
                  <a:srgbClr val="111111"/>
                </a:solidFill>
                <a:effectLst/>
                <a:latin typeface="-apple-system"/>
              </a:rPr>
              <a:t>Develop a response plan for the scenario. Consider the following:</a:t>
            </a:r>
          </a:p>
          <a:p>
            <a:pPr marL="1143000" lvl="2" indent="-228600" algn="l">
              <a:buFont typeface="+mj-lt"/>
              <a:buAutoNum type="arabicPeriod"/>
            </a:pPr>
            <a:r>
              <a:rPr lang="en-GB" b="0" i="0" dirty="0">
                <a:solidFill>
                  <a:srgbClr val="111111"/>
                </a:solidFill>
                <a:effectLst/>
                <a:latin typeface="-apple-system"/>
              </a:rPr>
              <a:t>Explain the situation/case</a:t>
            </a:r>
          </a:p>
          <a:p>
            <a:pPr marL="1143000" lvl="2" indent="-228600" algn="l">
              <a:buFont typeface="+mj-lt"/>
              <a:buAutoNum type="arabicPeriod"/>
            </a:pPr>
            <a:r>
              <a:rPr lang="en-GB" b="0" i="0" dirty="0">
                <a:solidFill>
                  <a:srgbClr val="111111"/>
                </a:solidFill>
                <a:effectLst/>
                <a:latin typeface="-apple-system"/>
              </a:rPr>
              <a:t>How would you assess the situation using the THRIVE approach (Threat, Harm, Risk, Investigation, Vulnerability, and Engagement)?</a:t>
            </a:r>
          </a:p>
          <a:p>
            <a:pPr marL="1143000" lvl="2" indent="-228600" algn="l">
              <a:buFont typeface="+mj-lt"/>
              <a:buAutoNum type="arabicPeriod"/>
            </a:pPr>
            <a:r>
              <a:rPr lang="en-GB" b="0" i="0" dirty="0">
                <a:solidFill>
                  <a:srgbClr val="111111"/>
                </a:solidFill>
                <a:effectLst/>
                <a:latin typeface="-apple-system"/>
              </a:rPr>
              <a:t>What immediate actions would you take to ensure the safety and well-being of the vulnerable individual?</a:t>
            </a:r>
          </a:p>
          <a:p>
            <a:pPr marL="1143000" lvl="2" indent="-228600" algn="l">
              <a:buFont typeface="+mj-lt"/>
              <a:buAutoNum type="arabicPeriod"/>
            </a:pPr>
            <a:r>
              <a:rPr lang="en-GB" b="0" i="0" dirty="0">
                <a:solidFill>
                  <a:srgbClr val="111111"/>
                </a:solidFill>
                <a:effectLst/>
                <a:latin typeface="-apple-system"/>
              </a:rPr>
              <a:t>How would you communicate with the individual to build trust and provide support?</a:t>
            </a:r>
          </a:p>
          <a:p>
            <a:pPr marL="1143000" lvl="2" indent="-228600" algn="l">
              <a:buFont typeface="+mj-lt"/>
              <a:buAutoNum type="arabicPeriod"/>
            </a:pPr>
            <a:r>
              <a:rPr lang="en-GB" b="0" i="0" dirty="0">
                <a:solidFill>
                  <a:srgbClr val="111111"/>
                </a:solidFill>
                <a:effectLst/>
                <a:latin typeface="-apple-system"/>
              </a:rPr>
              <a:t>What long-term support or resources would you connect the individual with?</a:t>
            </a:r>
          </a:p>
          <a:p>
            <a:endParaRPr lang="en-GB" dirty="0"/>
          </a:p>
        </p:txBody>
      </p:sp>
    </p:spTree>
    <p:extLst>
      <p:ext uri="{BB962C8B-B14F-4D97-AF65-F5344CB8AC3E}">
        <p14:creationId xmlns:p14="http://schemas.microsoft.com/office/powerpoint/2010/main" val="27752960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CC25-7BAE-4D8B-BA89-5169BB51CBB5}"/>
              </a:ext>
            </a:extLst>
          </p:cNvPr>
          <p:cNvSpPr>
            <a:spLocks noGrp="1"/>
          </p:cNvSpPr>
          <p:nvPr>
            <p:ph type="ctrTitle"/>
          </p:nvPr>
        </p:nvSpPr>
        <p:spPr/>
        <p:txBody>
          <a:bodyPr/>
          <a:lstStyle/>
          <a:p>
            <a:r>
              <a:rPr lang="en-GB" dirty="0"/>
              <a:t>Elder Abuse</a:t>
            </a:r>
          </a:p>
        </p:txBody>
      </p:sp>
      <p:sp>
        <p:nvSpPr>
          <p:cNvPr id="3" name="Subtitle 2">
            <a:extLst>
              <a:ext uri="{FF2B5EF4-FFF2-40B4-BE49-F238E27FC236}">
                <a16:creationId xmlns:a16="http://schemas.microsoft.com/office/drawing/2014/main" id="{7910969F-3EFD-41C2-9851-4A04DA07F4F1}"/>
              </a:ext>
            </a:extLst>
          </p:cNvPr>
          <p:cNvSpPr>
            <a:spLocks noGrp="1"/>
          </p:cNvSpPr>
          <p:nvPr>
            <p:ph type="subTitle" idx="1"/>
          </p:nvPr>
        </p:nvSpPr>
        <p:spPr/>
        <p:txBody>
          <a:bodyPr vert="horz" lIns="91440" tIns="45720" rIns="91440" bIns="45720" rtlCol="0" anchor="t">
            <a:normAutofit/>
          </a:bodyPr>
          <a:lstStyle/>
          <a:p>
            <a:endParaRPr lang="en-GB" dirty="0"/>
          </a:p>
        </p:txBody>
      </p:sp>
    </p:spTree>
    <p:extLst>
      <p:ext uri="{BB962C8B-B14F-4D97-AF65-F5344CB8AC3E}">
        <p14:creationId xmlns:p14="http://schemas.microsoft.com/office/powerpoint/2010/main" val="398108862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356DD-D92D-45C2-B4F9-5A06D3D2A0A0}"/>
              </a:ext>
            </a:extLst>
          </p:cNvPr>
          <p:cNvSpPr>
            <a:spLocks noGrp="1"/>
          </p:cNvSpPr>
          <p:nvPr>
            <p:ph type="title"/>
          </p:nvPr>
        </p:nvSpPr>
        <p:spPr>
          <a:xfrm>
            <a:off x="1981200" y="274638"/>
            <a:ext cx="8229600" cy="706264"/>
          </a:xfrm>
        </p:spPr>
        <p:txBody>
          <a:bodyPr>
            <a:normAutofit fontScale="90000"/>
          </a:bodyPr>
          <a:lstStyle/>
          <a:p>
            <a:r>
              <a:rPr lang="en-GB" dirty="0"/>
              <a:t>Living longer</a:t>
            </a:r>
          </a:p>
        </p:txBody>
      </p:sp>
      <p:sp>
        <p:nvSpPr>
          <p:cNvPr id="3" name="Content Placeholder 2">
            <a:extLst>
              <a:ext uri="{FF2B5EF4-FFF2-40B4-BE49-F238E27FC236}">
                <a16:creationId xmlns:a16="http://schemas.microsoft.com/office/drawing/2014/main" id="{1B98BE67-176B-4BAD-8B65-512D9454EEC2}"/>
              </a:ext>
            </a:extLst>
          </p:cNvPr>
          <p:cNvSpPr>
            <a:spLocks noGrp="1"/>
          </p:cNvSpPr>
          <p:nvPr>
            <p:ph idx="1"/>
          </p:nvPr>
        </p:nvSpPr>
        <p:spPr>
          <a:xfrm>
            <a:off x="637268" y="1417639"/>
            <a:ext cx="10307653" cy="4099595"/>
          </a:xfrm>
        </p:spPr>
        <p:txBody>
          <a:bodyPr vert="horz" lIns="91440" tIns="45720" rIns="91440" bIns="45720" rtlCol="0" anchor="t">
            <a:normAutofit fontScale="92500" lnSpcReduction="10000"/>
          </a:bodyPr>
          <a:lstStyle/>
          <a:p>
            <a:r>
              <a:rPr lang="en-GB" dirty="0">
                <a:latin typeface="Calibri"/>
                <a:ea typeface="Calibri"/>
                <a:cs typeface="Calibri"/>
              </a:rPr>
              <a:t>65 years traditionally old age</a:t>
            </a:r>
          </a:p>
          <a:p>
            <a:r>
              <a:rPr lang="en-GB" dirty="0">
                <a:latin typeface="Calibri"/>
                <a:ea typeface="Calibri"/>
                <a:cs typeface="Calibri"/>
              </a:rPr>
              <a:t>State pension rising</a:t>
            </a:r>
          </a:p>
          <a:p>
            <a:r>
              <a:rPr lang="en-GB" dirty="0">
                <a:latin typeface="Calibri"/>
                <a:ea typeface="Calibri"/>
                <a:cs typeface="Calibri"/>
              </a:rPr>
              <a:t>Equality Act 2010</a:t>
            </a:r>
          </a:p>
          <a:p>
            <a:r>
              <a:rPr lang="en-GB" dirty="0">
                <a:latin typeface="Calibri"/>
                <a:ea typeface="Calibri"/>
                <a:cs typeface="Calibri"/>
              </a:rPr>
              <a:t>2018 men aged 65 expected to live another 18.6 yrs. &amp; Women 21 yrs.</a:t>
            </a:r>
          </a:p>
          <a:p>
            <a:r>
              <a:rPr lang="en-GB" dirty="0">
                <a:latin typeface="Calibri"/>
                <a:ea typeface="Calibri"/>
                <a:cs typeface="Calibri"/>
              </a:rPr>
              <a:t>2018 - 11.9 million UK residents aged 65+ (18% of the total population).</a:t>
            </a:r>
          </a:p>
          <a:p>
            <a:r>
              <a:rPr lang="en-GB" dirty="0">
                <a:latin typeface="Calibri"/>
                <a:ea typeface="Calibri"/>
                <a:cs typeface="Calibri"/>
              </a:rPr>
              <a:t>1950 - 5.3 million people of this age (10.8% of the population).</a:t>
            </a:r>
          </a:p>
          <a:p>
            <a:endParaRPr lang="en-GB" dirty="0"/>
          </a:p>
        </p:txBody>
      </p:sp>
    </p:spTree>
    <p:extLst>
      <p:ext uri="{BB962C8B-B14F-4D97-AF65-F5344CB8AC3E}">
        <p14:creationId xmlns:p14="http://schemas.microsoft.com/office/powerpoint/2010/main" val="428105290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59718-A4C3-4A19-AAF9-E75D865CAAA3}"/>
              </a:ext>
            </a:extLst>
          </p:cNvPr>
          <p:cNvSpPr>
            <a:spLocks noGrp="1"/>
          </p:cNvSpPr>
          <p:nvPr>
            <p:ph type="title"/>
          </p:nvPr>
        </p:nvSpPr>
        <p:spPr>
          <a:xfrm>
            <a:off x="1981200" y="274639"/>
            <a:ext cx="8229600" cy="806017"/>
          </a:xfrm>
        </p:spPr>
        <p:txBody>
          <a:bodyPr/>
          <a:lstStyle/>
          <a:p>
            <a:r>
              <a:rPr lang="en-GB" dirty="0"/>
              <a:t>What is elder abuse?</a:t>
            </a:r>
          </a:p>
        </p:txBody>
      </p:sp>
      <p:sp>
        <p:nvSpPr>
          <p:cNvPr id="3" name="Content Placeholder 2">
            <a:extLst>
              <a:ext uri="{FF2B5EF4-FFF2-40B4-BE49-F238E27FC236}">
                <a16:creationId xmlns:a16="http://schemas.microsoft.com/office/drawing/2014/main" id="{72D5A786-5255-4213-B2ED-766CFE99CF74}"/>
              </a:ext>
            </a:extLst>
          </p:cNvPr>
          <p:cNvSpPr>
            <a:spLocks noGrp="1"/>
          </p:cNvSpPr>
          <p:nvPr>
            <p:ph idx="1"/>
          </p:nvPr>
        </p:nvSpPr>
        <p:spPr>
          <a:xfrm>
            <a:off x="831013" y="1327789"/>
            <a:ext cx="10568403" cy="3987690"/>
          </a:xfrm>
        </p:spPr>
        <p:txBody>
          <a:bodyPr vert="horz" lIns="91440" tIns="45720" rIns="91440" bIns="45720" rtlCol="0" anchor="t">
            <a:normAutofit lnSpcReduction="10000"/>
          </a:bodyPr>
          <a:lstStyle/>
          <a:p>
            <a:pPr marL="0" indent="0">
              <a:buNone/>
            </a:pPr>
            <a:r>
              <a:rPr lang="en-GB" sz="2600" dirty="0">
                <a:latin typeface="Calibri"/>
                <a:ea typeface="Calibri"/>
                <a:cs typeface="Calibri"/>
              </a:rPr>
              <a:t>A term representing all types of mistreatment or abusive behaviour towards older adults (Wolf, 2000)</a:t>
            </a:r>
          </a:p>
          <a:p>
            <a:pPr marL="0" indent="0">
              <a:buNone/>
            </a:pPr>
            <a:r>
              <a:rPr lang="en-GB" sz="2600" dirty="0">
                <a:latin typeface="Calibri"/>
                <a:ea typeface="Calibri"/>
                <a:cs typeface="Calibri"/>
              </a:rPr>
              <a:t>Abuse - intentional behaviour or / and failure to act</a:t>
            </a:r>
          </a:p>
          <a:p>
            <a:pPr marL="0" indent="0">
              <a:buNone/>
            </a:pPr>
            <a:r>
              <a:rPr lang="en-GB" sz="2600" dirty="0">
                <a:latin typeface="Calibri"/>
                <a:ea typeface="Calibri"/>
                <a:cs typeface="Calibri"/>
              </a:rPr>
              <a:t>Self-neglect is the most common form of elder abuse and the most difficult to detect and treat (Levine, 2003)</a:t>
            </a:r>
          </a:p>
          <a:p>
            <a:r>
              <a:rPr lang="en-GB" b="1" dirty="0">
                <a:latin typeface="Calibri"/>
                <a:ea typeface="Calibri"/>
                <a:cs typeface="Calibri"/>
              </a:rPr>
              <a:t>single or repeated act or lack of appropriate action, occurring within any relationship where there is an expectation of trust, which causes harm or distress to an older person.</a:t>
            </a:r>
            <a:endParaRPr lang="en-GB">
              <a:latin typeface="Calibri"/>
              <a:ea typeface="Calibri"/>
              <a:cs typeface="Calibri"/>
            </a:endParaRPr>
          </a:p>
        </p:txBody>
      </p:sp>
    </p:spTree>
    <p:extLst>
      <p:ext uri="{BB962C8B-B14F-4D97-AF65-F5344CB8AC3E}">
        <p14:creationId xmlns:p14="http://schemas.microsoft.com/office/powerpoint/2010/main" val="305823701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706264"/>
          </a:xfrm>
        </p:spPr>
        <p:txBody>
          <a:bodyPr>
            <a:normAutofit/>
          </a:bodyPr>
          <a:lstStyle/>
          <a:p>
            <a:r>
              <a:rPr lang="en-US" sz="2800" dirty="0"/>
              <a:t>Emotional/Psychological Abuse</a:t>
            </a:r>
          </a:p>
        </p:txBody>
      </p:sp>
      <p:sp>
        <p:nvSpPr>
          <p:cNvPr id="3" name="Content Placeholder 2"/>
          <p:cNvSpPr>
            <a:spLocks noGrp="1"/>
          </p:cNvSpPr>
          <p:nvPr>
            <p:ph idx="1"/>
          </p:nvPr>
        </p:nvSpPr>
        <p:spPr>
          <a:xfrm>
            <a:off x="816634" y="1147157"/>
            <a:ext cx="10472467" cy="4370077"/>
          </a:xfrm>
        </p:spPr>
        <p:txBody>
          <a:bodyPr vert="horz" lIns="91440" tIns="45720" rIns="91440" bIns="45720" rtlCol="0" anchor="t">
            <a:noAutofit/>
          </a:bodyPr>
          <a:lstStyle/>
          <a:p>
            <a:pPr>
              <a:spcBef>
                <a:spcPts val="1200"/>
              </a:spcBef>
            </a:pPr>
            <a:r>
              <a:rPr lang="en-US" dirty="0">
                <a:latin typeface="Calibri"/>
                <a:ea typeface="Calibri"/>
                <a:cs typeface="Calibri"/>
              </a:rPr>
              <a:t>Shouting and bullying</a:t>
            </a:r>
          </a:p>
          <a:p>
            <a:pPr>
              <a:spcBef>
                <a:spcPts val="1200"/>
              </a:spcBef>
            </a:pPr>
            <a:r>
              <a:rPr lang="en-US" dirty="0">
                <a:latin typeface="Calibri"/>
                <a:ea typeface="Calibri"/>
                <a:cs typeface="Calibri"/>
              </a:rPr>
              <a:t>Insults or name calling</a:t>
            </a:r>
          </a:p>
          <a:p>
            <a:pPr>
              <a:spcBef>
                <a:spcPts val="1200"/>
              </a:spcBef>
            </a:pPr>
            <a:r>
              <a:rPr lang="en-US" dirty="0">
                <a:latin typeface="Calibri"/>
                <a:ea typeface="Calibri"/>
                <a:cs typeface="Calibri"/>
              </a:rPr>
              <a:t>Threats of violence</a:t>
            </a:r>
          </a:p>
          <a:p>
            <a:pPr>
              <a:spcBef>
                <a:spcPts val="1200"/>
              </a:spcBef>
            </a:pPr>
            <a:r>
              <a:rPr lang="en-US" dirty="0">
                <a:latin typeface="Calibri"/>
                <a:ea typeface="Calibri"/>
                <a:cs typeface="Calibri"/>
              </a:rPr>
              <a:t>Intimidation or belittling</a:t>
            </a:r>
          </a:p>
          <a:p>
            <a:pPr>
              <a:spcBef>
                <a:spcPts val="1200"/>
              </a:spcBef>
            </a:pPr>
            <a:r>
              <a:rPr lang="en-US" dirty="0">
                <a:latin typeface="Calibri"/>
                <a:ea typeface="Calibri"/>
                <a:cs typeface="Calibri"/>
              </a:rPr>
              <a:t>Harassment</a:t>
            </a:r>
          </a:p>
          <a:p>
            <a:pPr>
              <a:spcBef>
                <a:spcPts val="1200"/>
              </a:spcBef>
            </a:pPr>
            <a:r>
              <a:rPr lang="en-US" dirty="0">
                <a:latin typeface="Calibri"/>
                <a:ea typeface="Calibri"/>
                <a:cs typeface="Calibri"/>
              </a:rPr>
              <a:t>Ignoring the person or isolating them from their needs</a:t>
            </a:r>
          </a:p>
          <a:p>
            <a:pPr>
              <a:spcBef>
                <a:spcPts val="1200"/>
              </a:spcBef>
            </a:pPr>
            <a:r>
              <a:rPr lang="en-US" dirty="0">
                <a:latin typeface="Calibri"/>
                <a:ea typeface="Calibri"/>
                <a:cs typeface="Calibri"/>
              </a:rPr>
              <a:t>Treating an older person like a child</a:t>
            </a:r>
          </a:p>
          <a:p>
            <a:pPr>
              <a:spcBef>
                <a:spcPts val="1200"/>
              </a:spcBef>
            </a:pPr>
            <a:r>
              <a:rPr lang="en-US" dirty="0">
                <a:latin typeface="Calibri"/>
                <a:ea typeface="Calibri"/>
                <a:cs typeface="Calibri"/>
              </a:rPr>
              <a:t>Inappropriately infringing on their privacy</a:t>
            </a:r>
          </a:p>
        </p:txBody>
      </p:sp>
      <p:sp>
        <p:nvSpPr>
          <p:cNvPr id="4" name="Slide Number Placeholder 3"/>
          <p:cNvSpPr>
            <a:spLocks noGrp="1"/>
          </p:cNvSpPr>
          <p:nvPr>
            <p:ph type="sldNum" sz="quarter" idx="12"/>
          </p:nvPr>
        </p:nvSpPr>
        <p:spPr/>
        <p:txBody>
          <a:bodyPr/>
          <a:lstStyle/>
          <a:p>
            <a:fld id="{4C22FB01-402B-4F57-AA93-8EBDF67A44D2}" type="slidenum">
              <a:rPr lang="en-CA" smtClean="0"/>
              <a:t>68</a:t>
            </a:fld>
            <a:endParaRPr lang="en-CA"/>
          </a:p>
        </p:txBody>
      </p:sp>
    </p:spTree>
    <p:extLst>
      <p:ext uri="{BB962C8B-B14F-4D97-AF65-F5344CB8AC3E}">
        <p14:creationId xmlns:p14="http://schemas.microsoft.com/office/powerpoint/2010/main" val="339824653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358BA-26E9-49A7-917D-7E1A541B8783}"/>
              </a:ext>
            </a:extLst>
          </p:cNvPr>
          <p:cNvSpPr>
            <a:spLocks noGrp="1"/>
          </p:cNvSpPr>
          <p:nvPr>
            <p:ph type="title"/>
          </p:nvPr>
        </p:nvSpPr>
        <p:spPr>
          <a:xfrm>
            <a:off x="1981200" y="274639"/>
            <a:ext cx="8229600" cy="673013"/>
          </a:xfrm>
        </p:spPr>
        <p:txBody>
          <a:bodyPr>
            <a:normAutofit/>
          </a:bodyPr>
          <a:lstStyle/>
          <a:p>
            <a:r>
              <a:rPr lang="en-GB" sz="3600" dirty="0"/>
              <a:t>Elder Abuse Cymru</a:t>
            </a:r>
          </a:p>
        </p:txBody>
      </p:sp>
      <p:sp>
        <p:nvSpPr>
          <p:cNvPr id="3" name="Content Placeholder 2">
            <a:extLst>
              <a:ext uri="{FF2B5EF4-FFF2-40B4-BE49-F238E27FC236}">
                <a16:creationId xmlns:a16="http://schemas.microsoft.com/office/drawing/2014/main" id="{1507D14F-C6F6-4BE4-92A4-FA112FAF40EF}"/>
              </a:ext>
            </a:extLst>
          </p:cNvPr>
          <p:cNvSpPr>
            <a:spLocks noGrp="1"/>
          </p:cNvSpPr>
          <p:nvPr>
            <p:ph idx="1"/>
          </p:nvPr>
        </p:nvSpPr>
        <p:spPr>
          <a:xfrm>
            <a:off x="471578" y="1228925"/>
            <a:ext cx="10702505" cy="4403328"/>
          </a:xfrm>
        </p:spPr>
        <p:txBody>
          <a:bodyPr vert="horz" lIns="91440" tIns="45720" rIns="91440" bIns="45720" rtlCol="0" anchor="t">
            <a:normAutofit fontScale="92500" lnSpcReduction="10000"/>
          </a:bodyPr>
          <a:lstStyle/>
          <a:p>
            <a:r>
              <a:rPr lang="en-GB" dirty="0">
                <a:latin typeface="Calibri"/>
                <a:ea typeface="+mn-lt"/>
                <a:cs typeface="+mn-lt"/>
              </a:rPr>
              <a:t>280,000 people aged 60 to 74 experienced domestic abuse  (April 2021/22)</a:t>
            </a:r>
          </a:p>
          <a:p>
            <a:r>
              <a:rPr lang="en-GB" dirty="0">
                <a:latin typeface="Calibri"/>
                <a:ea typeface="Calibri"/>
                <a:cs typeface="Calibri"/>
              </a:rPr>
              <a:t>Victims are usually women over 70.</a:t>
            </a:r>
            <a:endParaRPr lang="en-US">
              <a:latin typeface="Calibri"/>
              <a:ea typeface="Calibri"/>
              <a:cs typeface="Calibri"/>
            </a:endParaRPr>
          </a:p>
          <a:p>
            <a:r>
              <a:rPr lang="en-GB" dirty="0">
                <a:latin typeface="Calibri"/>
                <a:ea typeface="+mn-lt"/>
                <a:cs typeface="+mn-lt"/>
              </a:rPr>
              <a:t>Number of older people affected by domestic violence rises by 40% in two years</a:t>
            </a:r>
            <a:endParaRPr lang="en-GB" dirty="0">
              <a:latin typeface="Calibri"/>
              <a:ea typeface="Calibri"/>
              <a:cs typeface="Calibri"/>
            </a:endParaRPr>
          </a:p>
          <a:p>
            <a:pPr fontAlgn="base"/>
            <a:r>
              <a:rPr lang="en-GB" dirty="0">
                <a:latin typeface="Calibri"/>
                <a:ea typeface="Calibri"/>
                <a:cs typeface="Calibri"/>
              </a:rPr>
              <a:t>6.7% had experienced psychological abuse, such as threats, intimidation and mockery</a:t>
            </a:r>
          </a:p>
          <a:p>
            <a:pPr fontAlgn="base"/>
            <a:r>
              <a:rPr lang="en-GB" dirty="0">
                <a:latin typeface="Calibri"/>
                <a:ea typeface="Calibri"/>
                <a:cs typeface="Calibri"/>
              </a:rPr>
              <a:t>3.3% had experienced financial abuse, such as misuse of power of attorney, theft and fraud</a:t>
            </a:r>
          </a:p>
          <a:p>
            <a:endParaRPr lang="en-GB" dirty="0"/>
          </a:p>
          <a:p>
            <a:endParaRPr lang="en-GB" dirty="0"/>
          </a:p>
        </p:txBody>
      </p:sp>
    </p:spTree>
    <p:extLst>
      <p:ext uri="{BB962C8B-B14F-4D97-AF65-F5344CB8AC3E}">
        <p14:creationId xmlns:p14="http://schemas.microsoft.com/office/powerpoint/2010/main" val="251461581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Abuse</a:t>
            </a:r>
          </a:p>
        </p:txBody>
      </p:sp>
      <p:sp>
        <p:nvSpPr>
          <p:cNvPr id="3" name="Content Placeholder 2"/>
          <p:cNvSpPr>
            <a:spLocks noGrp="1"/>
          </p:cNvSpPr>
          <p:nvPr>
            <p:ph idx="1"/>
          </p:nvPr>
        </p:nvSpPr>
        <p:spPr>
          <a:xfrm>
            <a:off x="888521" y="1296785"/>
            <a:ext cx="10443712" cy="4220448"/>
          </a:xfrm>
        </p:spPr>
        <p:txBody>
          <a:bodyPr vert="horz" lIns="91440" tIns="45720" rIns="91440" bIns="45720" rtlCol="0" anchor="t">
            <a:normAutofit lnSpcReduction="10000"/>
          </a:bodyPr>
          <a:lstStyle/>
          <a:p>
            <a:pPr>
              <a:lnSpc>
                <a:spcPct val="150000"/>
              </a:lnSpc>
            </a:pPr>
            <a:r>
              <a:rPr lang="en-US" dirty="0">
                <a:latin typeface="Calibri"/>
                <a:ea typeface="Calibri"/>
                <a:cs typeface="Calibri"/>
              </a:rPr>
              <a:t>1.2% of the population 65 year old's and older have experienced </a:t>
            </a:r>
            <a:r>
              <a:rPr lang="en-US" dirty="0">
                <a:latin typeface="Calibri"/>
                <a:ea typeface="+mn-lt"/>
                <a:cs typeface="+mn-lt"/>
              </a:rPr>
              <a:t> financial abuse </a:t>
            </a:r>
            <a:endParaRPr lang="en-US" dirty="0">
              <a:latin typeface="Calibri"/>
              <a:ea typeface="Calibri"/>
              <a:cs typeface="Calibri"/>
            </a:endParaRPr>
          </a:p>
          <a:p>
            <a:pPr>
              <a:lnSpc>
                <a:spcPct val="150000"/>
              </a:lnSpc>
            </a:pPr>
            <a:r>
              <a:rPr lang="en-US" dirty="0">
                <a:latin typeface="Calibri"/>
                <a:ea typeface="Calibri"/>
                <a:cs typeface="Calibri"/>
              </a:rPr>
              <a:t>Two sub-categories:</a:t>
            </a:r>
          </a:p>
          <a:p>
            <a:pPr>
              <a:spcBef>
                <a:spcPts val="1600"/>
              </a:spcBef>
            </a:pPr>
            <a:r>
              <a:rPr lang="en-US" dirty="0">
                <a:latin typeface="Calibri"/>
                <a:ea typeface="Calibri"/>
                <a:cs typeface="Calibri"/>
              </a:rPr>
              <a:t>victims were unaware that the financial abuse was occurring</a:t>
            </a:r>
          </a:p>
          <a:p>
            <a:pPr>
              <a:spcBef>
                <a:spcPts val="1600"/>
              </a:spcBef>
            </a:pPr>
            <a:r>
              <a:rPr lang="en-US" dirty="0">
                <a:latin typeface="Calibri"/>
                <a:ea typeface="Calibri"/>
                <a:cs typeface="Calibri"/>
              </a:rPr>
              <a:t>abuse was done using threats and intimidation</a:t>
            </a:r>
          </a:p>
        </p:txBody>
      </p:sp>
      <p:sp>
        <p:nvSpPr>
          <p:cNvPr id="4" name="Slide Number Placeholder 3"/>
          <p:cNvSpPr>
            <a:spLocks noGrp="1"/>
          </p:cNvSpPr>
          <p:nvPr>
            <p:ph type="sldNum" sz="quarter" idx="12"/>
          </p:nvPr>
        </p:nvSpPr>
        <p:spPr/>
        <p:txBody>
          <a:bodyPr/>
          <a:lstStyle/>
          <a:p>
            <a:fld id="{4C22FB01-402B-4F57-AA93-8EBDF67A44D2}" type="slidenum">
              <a:rPr lang="en-CA" smtClean="0"/>
              <a:t>70</a:t>
            </a:fld>
            <a:endParaRPr lang="en-CA"/>
          </a:p>
        </p:txBody>
      </p:sp>
    </p:spTree>
    <p:extLst>
      <p:ext uri="{BB962C8B-B14F-4D97-AF65-F5344CB8AC3E}">
        <p14:creationId xmlns:p14="http://schemas.microsoft.com/office/powerpoint/2010/main" val="361273119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Financial Abuse</a:t>
            </a:r>
          </a:p>
        </p:txBody>
      </p:sp>
      <p:sp>
        <p:nvSpPr>
          <p:cNvPr id="3" name="Content Placeholder 2"/>
          <p:cNvSpPr>
            <a:spLocks noGrp="1"/>
          </p:cNvSpPr>
          <p:nvPr>
            <p:ph idx="1"/>
          </p:nvPr>
        </p:nvSpPr>
        <p:spPr>
          <a:xfrm>
            <a:off x="485422" y="1216379"/>
            <a:ext cx="10972800" cy="3917032"/>
          </a:xfrm>
        </p:spPr>
        <p:txBody>
          <a:bodyPr vert="horz" lIns="91440" tIns="45720" rIns="91440" bIns="45720" rtlCol="0" anchor="t">
            <a:normAutofit fontScale="85000" lnSpcReduction="20000"/>
          </a:bodyPr>
          <a:lstStyle/>
          <a:p>
            <a:pPr marL="0" indent="0">
              <a:buNone/>
            </a:pPr>
            <a:r>
              <a:rPr lang="en-US" dirty="0">
                <a:latin typeface="Calibri"/>
                <a:ea typeface="Calibri"/>
                <a:cs typeface="Calibri"/>
              </a:rPr>
              <a:t>Examples of </a:t>
            </a:r>
            <a:r>
              <a:rPr lang="en-US" i="1" dirty="0">
                <a:latin typeface="Calibri"/>
                <a:ea typeface="Calibri"/>
                <a:cs typeface="Calibri"/>
              </a:rPr>
              <a:t>financial abuse</a:t>
            </a:r>
            <a:r>
              <a:rPr lang="en-US" dirty="0">
                <a:latin typeface="Calibri"/>
                <a:ea typeface="Calibri"/>
                <a:cs typeface="Calibri"/>
              </a:rPr>
              <a:t>:</a:t>
            </a:r>
          </a:p>
          <a:p>
            <a:pPr>
              <a:lnSpc>
                <a:spcPct val="150000"/>
              </a:lnSpc>
              <a:spcBef>
                <a:spcPts val="1600"/>
              </a:spcBef>
            </a:pPr>
            <a:r>
              <a:rPr lang="en-US" dirty="0">
                <a:latin typeface="Calibri"/>
                <a:ea typeface="Calibri"/>
                <a:cs typeface="Calibri"/>
              </a:rPr>
              <a:t>Misuse of funds or property</a:t>
            </a:r>
          </a:p>
          <a:p>
            <a:pPr>
              <a:spcBef>
                <a:spcPts val="1600"/>
              </a:spcBef>
            </a:pPr>
            <a:r>
              <a:rPr lang="en-US" dirty="0">
                <a:latin typeface="Calibri"/>
                <a:ea typeface="Calibri"/>
                <a:cs typeface="Calibri"/>
              </a:rPr>
              <a:t>Theft of cash, special items or other property </a:t>
            </a:r>
          </a:p>
          <a:p>
            <a:pPr>
              <a:spcBef>
                <a:spcPts val="1600"/>
              </a:spcBef>
            </a:pPr>
            <a:r>
              <a:rPr lang="en-US" dirty="0">
                <a:latin typeface="Calibri"/>
                <a:ea typeface="Calibri"/>
                <a:cs typeface="Calibri"/>
              </a:rPr>
              <a:t>Scams</a:t>
            </a:r>
          </a:p>
          <a:p>
            <a:pPr>
              <a:spcBef>
                <a:spcPts val="1600"/>
              </a:spcBef>
            </a:pPr>
            <a:r>
              <a:rPr lang="en-US" dirty="0">
                <a:latin typeface="Calibri"/>
                <a:ea typeface="Calibri"/>
                <a:cs typeface="Calibri"/>
              </a:rPr>
              <a:t>Abuse of power of attorney</a:t>
            </a:r>
          </a:p>
          <a:p>
            <a:pPr>
              <a:spcBef>
                <a:spcPts val="1600"/>
              </a:spcBef>
            </a:pPr>
            <a:r>
              <a:rPr lang="en-US" dirty="0">
                <a:latin typeface="Calibri"/>
                <a:ea typeface="Calibri"/>
                <a:cs typeface="Calibri"/>
              </a:rPr>
              <a:t>Fraud – </a:t>
            </a:r>
          </a:p>
          <a:p>
            <a:pPr>
              <a:spcBef>
                <a:spcPts val="1600"/>
              </a:spcBef>
            </a:pPr>
            <a:r>
              <a:rPr lang="en-US" dirty="0">
                <a:latin typeface="Calibri"/>
                <a:ea typeface="Calibri"/>
                <a:cs typeface="Calibri"/>
              </a:rPr>
              <a:t>Forgery of </a:t>
            </a:r>
            <a:r>
              <a:rPr lang="en-GB" dirty="0">
                <a:latin typeface="Calibri"/>
                <a:ea typeface="Calibri"/>
                <a:cs typeface="Calibri"/>
              </a:rPr>
              <a:t>cheques/PIN</a:t>
            </a:r>
            <a:r>
              <a:rPr lang="en-US" dirty="0">
                <a:latin typeface="Calibri"/>
                <a:ea typeface="Calibri"/>
                <a:cs typeface="Calibri"/>
              </a:rPr>
              <a:t> or other documents</a:t>
            </a:r>
          </a:p>
        </p:txBody>
      </p:sp>
      <p:sp>
        <p:nvSpPr>
          <p:cNvPr id="4" name="Slide Number Placeholder 3"/>
          <p:cNvSpPr>
            <a:spLocks noGrp="1"/>
          </p:cNvSpPr>
          <p:nvPr>
            <p:ph type="sldNum" sz="quarter" idx="12"/>
          </p:nvPr>
        </p:nvSpPr>
        <p:spPr/>
        <p:txBody>
          <a:bodyPr/>
          <a:lstStyle/>
          <a:p>
            <a:fld id="{4C22FB01-402B-4F57-AA93-8EBDF67A44D2}" type="slidenum">
              <a:rPr lang="en-CA" smtClean="0"/>
              <a:t>71</a:t>
            </a:fld>
            <a:endParaRPr lang="en-CA"/>
          </a:p>
        </p:txBody>
      </p:sp>
    </p:spTree>
    <p:extLst>
      <p:ext uri="{BB962C8B-B14F-4D97-AF65-F5344CB8AC3E}">
        <p14:creationId xmlns:p14="http://schemas.microsoft.com/office/powerpoint/2010/main" val="270017337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80724-B3AA-469B-8A0B-34148A88769A}"/>
              </a:ext>
            </a:extLst>
          </p:cNvPr>
          <p:cNvSpPr>
            <a:spLocks noGrp="1"/>
          </p:cNvSpPr>
          <p:nvPr>
            <p:ph type="title"/>
          </p:nvPr>
        </p:nvSpPr>
        <p:spPr>
          <a:xfrm>
            <a:off x="1981200" y="274640"/>
            <a:ext cx="8229600" cy="509132"/>
          </a:xfrm>
        </p:spPr>
        <p:txBody>
          <a:bodyPr>
            <a:normAutofit fontScale="90000"/>
          </a:bodyPr>
          <a:lstStyle/>
          <a:p>
            <a:r>
              <a:rPr lang="en-GB" sz="3200" dirty="0"/>
              <a:t>Legislation</a:t>
            </a:r>
            <a:r>
              <a:rPr lang="en-GB" sz="3200" dirty="0">
                <a:solidFill>
                  <a:srgbClr val="FF0000"/>
                </a:solidFill>
              </a:rPr>
              <a:t> </a:t>
            </a:r>
          </a:p>
        </p:txBody>
      </p:sp>
      <p:sp>
        <p:nvSpPr>
          <p:cNvPr id="3" name="Content Placeholder 2">
            <a:extLst>
              <a:ext uri="{FF2B5EF4-FFF2-40B4-BE49-F238E27FC236}">
                <a16:creationId xmlns:a16="http://schemas.microsoft.com/office/drawing/2014/main" id="{5F86E81D-61D0-4A15-9F83-E43CF34700C2}"/>
              </a:ext>
            </a:extLst>
          </p:cNvPr>
          <p:cNvSpPr>
            <a:spLocks noGrp="1"/>
          </p:cNvSpPr>
          <p:nvPr>
            <p:ph idx="1"/>
          </p:nvPr>
        </p:nvSpPr>
        <p:spPr>
          <a:xfrm>
            <a:off x="744748" y="985652"/>
            <a:ext cx="9466052" cy="4531582"/>
          </a:xfrm>
        </p:spPr>
        <p:txBody>
          <a:bodyPr vert="horz" lIns="91440" tIns="45720" rIns="91440" bIns="45720" rtlCol="0" anchor="t">
            <a:normAutofit/>
          </a:bodyPr>
          <a:lstStyle/>
          <a:p>
            <a:r>
              <a:rPr lang="en-GB" sz="2400" dirty="0">
                <a:latin typeface="Calibri"/>
                <a:ea typeface="Calibri"/>
                <a:cs typeface="Calibri"/>
              </a:rPr>
              <a:t>No legal financial abuse.</a:t>
            </a:r>
          </a:p>
          <a:p>
            <a:r>
              <a:rPr lang="en-GB" sz="2400" dirty="0">
                <a:latin typeface="Calibri"/>
                <a:ea typeface="Calibri"/>
                <a:cs typeface="Calibri"/>
              </a:rPr>
              <a:t>Call for statutory protection due to age/physical/increased impairments</a:t>
            </a:r>
          </a:p>
          <a:p>
            <a:r>
              <a:rPr lang="en-GB" sz="2400" dirty="0">
                <a:latin typeface="Calibri"/>
                <a:ea typeface="Calibri"/>
                <a:cs typeface="Calibri"/>
              </a:rPr>
              <a:t>The law considers capacity rather than age</a:t>
            </a:r>
          </a:p>
          <a:p>
            <a:pPr lvl="1"/>
            <a:r>
              <a:rPr lang="en-GB" sz="2400" dirty="0">
                <a:latin typeface="Calibri"/>
                <a:ea typeface="Calibri"/>
                <a:cs typeface="Calibri"/>
              </a:rPr>
              <a:t>Mental Capacity Act 2005. </a:t>
            </a:r>
          </a:p>
          <a:p>
            <a:pPr lvl="1"/>
            <a:r>
              <a:rPr lang="en-GB" sz="2400" dirty="0">
                <a:latin typeface="Calibri"/>
                <a:ea typeface="Calibri"/>
                <a:cs typeface="Calibri"/>
              </a:rPr>
              <a:t>Guardianship (Missing Persons) Act 2017</a:t>
            </a:r>
          </a:p>
          <a:p>
            <a:pPr lvl="1"/>
            <a:r>
              <a:rPr lang="en-GB" sz="2400" dirty="0">
                <a:latin typeface="Calibri"/>
                <a:ea typeface="Calibri"/>
                <a:cs typeface="Calibri"/>
              </a:rPr>
              <a:t>Fraud Act 2006 and Safeguarding Vulnerable Groups Act 2006</a:t>
            </a:r>
          </a:p>
          <a:p>
            <a:pPr lvl="1"/>
            <a:r>
              <a:rPr lang="en-GB" sz="2400" dirty="0">
                <a:latin typeface="Calibri"/>
                <a:ea typeface="Calibri"/>
                <a:cs typeface="Calibri"/>
              </a:rPr>
              <a:t>The Social Services and Well-being (Wales) Act 2014</a:t>
            </a:r>
          </a:p>
          <a:p>
            <a:pPr marL="457200" lvl="1" indent="0">
              <a:buNone/>
            </a:pPr>
            <a:endParaRPr lang="en-GB" dirty="0"/>
          </a:p>
        </p:txBody>
      </p:sp>
    </p:spTree>
    <p:extLst>
      <p:ext uri="{BB962C8B-B14F-4D97-AF65-F5344CB8AC3E}">
        <p14:creationId xmlns:p14="http://schemas.microsoft.com/office/powerpoint/2010/main" val="2866773708"/>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9AE4-239C-4071-A41F-F9F5BDCC3A7D}"/>
              </a:ext>
            </a:extLst>
          </p:cNvPr>
          <p:cNvSpPr>
            <a:spLocks noGrp="1"/>
          </p:cNvSpPr>
          <p:nvPr>
            <p:ph type="title"/>
          </p:nvPr>
        </p:nvSpPr>
        <p:spPr>
          <a:xfrm>
            <a:off x="1981200" y="274639"/>
            <a:ext cx="8229600" cy="806017"/>
          </a:xfrm>
        </p:spPr>
        <p:txBody>
          <a:bodyPr/>
          <a:lstStyle/>
          <a:p>
            <a:r>
              <a:rPr lang="en-GB" dirty="0"/>
              <a:t>OPG</a:t>
            </a:r>
          </a:p>
        </p:txBody>
      </p:sp>
      <p:sp>
        <p:nvSpPr>
          <p:cNvPr id="3" name="Content Placeholder 2">
            <a:extLst>
              <a:ext uri="{FF2B5EF4-FFF2-40B4-BE49-F238E27FC236}">
                <a16:creationId xmlns:a16="http://schemas.microsoft.com/office/drawing/2014/main" id="{50A9BF7D-291B-498A-9842-499566096B2D}"/>
              </a:ext>
            </a:extLst>
          </p:cNvPr>
          <p:cNvSpPr>
            <a:spLocks noGrp="1"/>
          </p:cNvSpPr>
          <p:nvPr>
            <p:ph idx="1"/>
          </p:nvPr>
        </p:nvSpPr>
        <p:spPr>
          <a:xfrm>
            <a:off x="500333" y="1263535"/>
            <a:ext cx="10875033" cy="4253698"/>
          </a:xfrm>
        </p:spPr>
        <p:txBody>
          <a:bodyPr vert="horz" lIns="91440" tIns="45720" rIns="91440" bIns="45720" rtlCol="0" anchor="t">
            <a:normAutofit fontScale="92500" lnSpcReduction="10000"/>
          </a:bodyPr>
          <a:lstStyle/>
          <a:p>
            <a:r>
              <a:rPr lang="en-GB" dirty="0">
                <a:latin typeface="Calibri"/>
                <a:ea typeface="Calibri"/>
                <a:cs typeface="Calibri"/>
              </a:rPr>
              <a:t>The Office of the Public Guardian </a:t>
            </a:r>
          </a:p>
          <a:p>
            <a:r>
              <a:rPr lang="en-GB" dirty="0">
                <a:latin typeface="Calibri"/>
                <a:ea typeface="Calibri"/>
                <a:cs typeface="Calibri"/>
              </a:rPr>
              <a:t>Works towards protecting the dignity and interests of individuals who lack mental capacity</a:t>
            </a:r>
          </a:p>
          <a:p>
            <a:r>
              <a:rPr lang="en-GB" dirty="0">
                <a:latin typeface="Calibri"/>
                <a:ea typeface="Calibri"/>
                <a:cs typeface="Calibri"/>
              </a:rPr>
              <a:t>Help in the decisions about individuals health &amp; finance with others.</a:t>
            </a:r>
          </a:p>
          <a:p>
            <a:r>
              <a:rPr lang="en-GB" dirty="0">
                <a:latin typeface="Calibri"/>
                <a:ea typeface="Calibri"/>
                <a:cs typeface="Calibri"/>
              </a:rPr>
              <a:t>Proactive planning for an eventuality of losing one’s mental capacity - </a:t>
            </a:r>
            <a:r>
              <a:rPr lang="en-GB" dirty="0">
                <a:latin typeface="Calibri"/>
                <a:ea typeface="+mn-lt"/>
                <a:cs typeface="+mn-lt"/>
              </a:rPr>
              <a:t>framework of the Mental Capacity Act 2005</a:t>
            </a:r>
          </a:p>
          <a:p>
            <a:r>
              <a:rPr lang="en-GB" dirty="0">
                <a:latin typeface="Calibri"/>
                <a:ea typeface="Calibri"/>
                <a:cs typeface="Calibri"/>
              </a:rPr>
              <a:t>Registration of an able person who will have ‘Lasting powers of attorney’</a:t>
            </a:r>
          </a:p>
          <a:p>
            <a:endParaRPr lang="en-GB" dirty="0"/>
          </a:p>
          <a:p>
            <a:endParaRPr lang="en-GB" dirty="0"/>
          </a:p>
        </p:txBody>
      </p:sp>
    </p:spTree>
    <p:extLst>
      <p:ext uri="{BB962C8B-B14F-4D97-AF65-F5344CB8AC3E}">
        <p14:creationId xmlns:p14="http://schemas.microsoft.com/office/powerpoint/2010/main" val="127831163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to watch for</a:t>
            </a:r>
          </a:p>
        </p:txBody>
      </p:sp>
      <p:sp>
        <p:nvSpPr>
          <p:cNvPr id="3" name="Content Placeholder 2"/>
          <p:cNvSpPr>
            <a:spLocks noGrp="1"/>
          </p:cNvSpPr>
          <p:nvPr>
            <p:ph idx="1"/>
          </p:nvPr>
        </p:nvSpPr>
        <p:spPr>
          <a:xfrm>
            <a:off x="609600" y="1513937"/>
            <a:ext cx="10972800" cy="4003296"/>
          </a:xfrm>
        </p:spPr>
        <p:txBody>
          <a:bodyPr vert="horz" lIns="91440" tIns="45720" rIns="91440" bIns="45720" rtlCol="0" anchor="t">
            <a:normAutofit fontScale="70000" lnSpcReduction="20000"/>
          </a:bodyPr>
          <a:lstStyle/>
          <a:p>
            <a:pPr marL="0" indent="0">
              <a:buNone/>
            </a:pPr>
            <a:r>
              <a:rPr lang="en-US" dirty="0">
                <a:solidFill>
                  <a:srgbClr val="F7403A"/>
                </a:solidFill>
                <a:latin typeface="Calibri"/>
                <a:ea typeface="Calibri"/>
                <a:cs typeface="Calibri"/>
              </a:rPr>
              <a:t>Indicators of </a:t>
            </a:r>
            <a:r>
              <a:rPr lang="en-US" i="1" dirty="0">
                <a:solidFill>
                  <a:srgbClr val="F7403A"/>
                </a:solidFill>
                <a:latin typeface="Calibri"/>
                <a:ea typeface="Calibri"/>
                <a:cs typeface="Calibri"/>
              </a:rPr>
              <a:t>financial abuse</a:t>
            </a:r>
            <a:r>
              <a:rPr lang="en-US" dirty="0">
                <a:solidFill>
                  <a:srgbClr val="F7403A"/>
                </a:solidFill>
                <a:latin typeface="Calibri"/>
                <a:ea typeface="Calibri"/>
                <a:cs typeface="Calibri"/>
              </a:rPr>
              <a:t>:</a:t>
            </a:r>
          </a:p>
          <a:p>
            <a:pPr>
              <a:spcBef>
                <a:spcPts val="2000"/>
              </a:spcBef>
            </a:pPr>
            <a:r>
              <a:rPr lang="en-US" dirty="0">
                <a:latin typeface="Calibri"/>
                <a:ea typeface="Calibri"/>
                <a:cs typeface="Calibri"/>
              </a:rPr>
              <a:t>Unpaid bills / No money for basics</a:t>
            </a:r>
          </a:p>
          <a:p>
            <a:pPr>
              <a:spcBef>
                <a:spcPts val="1600"/>
              </a:spcBef>
            </a:pPr>
            <a:r>
              <a:rPr lang="en-US" dirty="0">
                <a:latin typeface="Calibri"/>
                <a:ea typeface="Calibri"/>
                <a:cs typeface="Calibri"/>
              </a:rPr>
              <a:t>Absence of aids, medications, etc.</a:t>
            </a:r>
          </a:p>
          <a:p>
            <a:pPr>
              <a:spcBef>
                <a:spcPts val="1600"/>
              </a:spcBef>
            </a:pPr>
            <a:r>
              <a:rPr lang="en-US" dirty="0">
                <a:latin typeface="Calibri"/>
                <a:ea typeface="Calibri"/>
                <a:cs typeface="Calibri"/>
              </a:rPr>
              <a:t>Sudden appearance of previously uninvolved relatives</a:t>
            </a:r>
          </a:p>
          <a:p>
            <a:pPr>
              <a:spcBef>
                <a:spcPts val="1600"/>
              </a:spcBef>
            </a:pPr>
            <a:r>
              <a:rPr lang="en-US" dirty="0">
                <a:latin typeface="Calibri"/>
                <a:ea typeface="Calibri"/>
                <a:cs typeface="Calibri"/>
              </a:rPr>
              <a:t>Forged signature or Power of Attorney granted under unusual circumstances</a:t>
            </a:r>
          </a:p>
          <a:p>
            <a:pPr>
              <a:spcBef>
                <a:spcPts val="1600"/>
              </a:spcBef>
            </a:pPr>
            <a:r>
              <a:rPr lang="en-US" dirty="0">
                <a:latin typeface="Calibri"/>
                <a:ea typeface="Calibri"/>
                <a:cs typeface="Calibri"/>
              </a:rPr>
              <a:t>Client complains of not knowing where money/assets have gone</a:t>
            </a:r>
          </a:p>
          <a:p>
            <a:pPr>
              <a:spcBef>
                <a:spcPts val="1600"/>
              </a:spcBef>
            </a:pPr>
            <a:r>
              <a:rPr lang="en-US" dirty="0">
                <a:latin typeface="Calibri"/>
                <a:ea typeface="Calibri"/>
                <a:cs typeface="Calibri"/>
              </a:rPr>
              <a:t>Abrupt changes client investing plan, will/accounts</a:t>
            </a:r>
          </a:p>
          <a:p>
            <a:pPr>
              <a:spcBef>
                <a:spcPts val="1600"/>
              </a:spcBef>
            </a:pPr>
            <a:r>
              <a:rPr lang="en-US" dirty="0">
                <a:latin typeface="Calibri"/>
                <a:ea typeface="Calibri"/>
                <a:cs typeface="Calibri"/>
              </a:rPr>
              <a:t>Family/representative refuse to spend money on behalf of client</a:t>
            </a:r>
          </a:p>
        </p:txBody>
      </p:sp>
      <p:sp>
        <p:nvSpPr>
          <p:cNvPr id="4" name="Slide Number Placeholder 3"/>
          <p:cNvSpPr>
            <a:spLocks noGrp="1"/>
          </p:cNvSpPr>
          <p:nvPr>
            <p:ph type="sldNum" sz="quarter" idx="12"/>
          </p:nvPr>
        </p:nvSpPr>
        <p:spPr/>
        <p:txBody>
          <a:bodyPr/>
          <a:lstStyle/>
          <a:p>
            <a:fld id="{4C22FB01-402B-4F57-AA93-8EBDF67A44D2}" type="slidenum">
              <a:rPr lang="en-CA" smtClean="0"/>
              <a:t>74</a:t>
            </a:fld>
            <a:endParaRPr lang="en-CA"/>
          </a:p>
        </p:txBody>
      </p:sp>
    </p:spTree>
    <p:extLst>
      <p:ext uri="{BB962C8B-B14F-4D97-AF65-F5344CB8AC3E}">
        <p14:creationId xmlns:p14="http://schemas.microsoft.com/office/powerpoint/2010/main" val="396190673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AD9BE-D72D-F59A-CE13-17732A0DB1B9}"/>
              </a:ext>
            </a:extLst>
          </p:cNvPr>
          <p:cNvSpPr>
            <a:spLocks noGrp="1"/>
          </p:cNvSpPr>
          <p:nvPr>
            <p:ph type="title"/>
          </p:nvPr>
        </p:nvSpPr>
        <p:spPr>
          <a:xfrm>
            <a:off x="609600" y="274638"/>
            <a:ext cx="10972800" cy="2074333"/>
          </a:xfrm>
        </p:spPr>
        <p:txBody>
          <a:bodyPr>
            <a:normAutofit/>
          </a:bodyPr>
          <a:lstStyle/>
          <a:p>
            <a:r>
              <a:rPr lang="en-GB" sz="2400" dirty="0"/>
              <a:t>Task next week</a:t>
            </a:r>
            <a:br>
              <a:rPr lang="en-GB" sz="2400" dirty="0"/>
            </a:br>
            <a:r>
              <a:rPr lang="en-GB" sz="2400" dirty="0"/>
              <a:t>Consider one of the most serious child exploitation cases within the UK and discuss what happened, what went wrong</a:t>
            </a:r>
          </a:p>
        </p:txBody>
      </p:sp>
      <p:sp>
        <p:nvSpPr>
          <p:cNvPr id="3" name="Content Placeholder 2">
            <a:extLst>
              <a:ext uri="{FF2B5EF4-FFF2-40B4-BE49-F238E27FC236}">
                <a16:creationId xmlns:a16="http://schemas.microsoft.com/office/drawing/2014/main" id="{71D7006E-06B0-9E9A-6412-24893AD56851}"/>
              </a:ext>
            </a:extLst>
          </p:cNvPr>
          <p:cNvSpPr>
            <a:spLocks noGrp="1"/>
          </p:cNvSpPr>
          <p:nvPr>
            <p:ph idx="1"/>
          </p:nvPr>
        </p:nvSpPr>
        <p:spPr>
          <a:xfrm>
            <a:off x="524933" y="2602089"/>
            <a:ext cx="8559800" cy="2915144"/>
          </a:xfrm>
        </p:spPr>
        <p:txBody>
          <a:bodyPr vert="horz" lIns="91440" tIns="45720" rIns="91440" bIns="45720" rtlCol="0" anchor="t">
            <a:normAutofit/>
          </a:bodyPr>
          <a:lstStyle/>
          <a:p>
            <a:r>
              <a:rPr lang="en-GB" sz="2800" dirty="0">
                <a:ea typeface="+mn-lt"/>
                <a:cs typeface="+mn-lt"/>
              </a:rPr>
              <a:t>Oldham</a:t>
            </a:r>
          </a:p>
          <a:p>
            <a:r>
              <a:rPr lang="en-GB" sz="2800" dirty="0"/>
              <a:t>Rotherham - </a:t>
            </a:r>
            <a:r>
              <a:rPr lang="en-GB" sz="2800" dirty="0">
                <a:ea typeface="+mn-lt"/>
                <a:cs typeface="+mn-lt"/>
              </a:rPr>
              <a:t>Operation Clover</a:t>
            </a:r>
          </a:p>
          <a:p>
            <a:r>
              <a:rPr lang="en-GB" sz="2800" dirty="0">
                <a:ea typeface="+mn-lt"/>
                <a:cs typeface="+mn-lt"/>
              </a:rPr>
              <a:t>Operation Globe – Wales</a:t>
            </a:r>
          </a:p>
          <a:p>
            <a:r>
              <a:rPr lang="en-GB" sz="2800" dirty="0"/>
              <a:t>Telford Child exploitation</a:t>
            </a:r>
          </a:p>
          <a:p>
            <a:endParaRPr lang="en-GB" sz="2800" dirty="0"/>
          </a:p>
        </p:txBody>
      </p:sp>
      <p:pic>
        <p:nvPicPr>
          <p:cNvPr id="7" name="Graphic 6" descr="Clipboard Mixed with solid fill">
            <a:extLst>
              <a:ext uri="{FF2B5EF4-FFF2-40B4-BE49-F238E27FC236}">
                <a16:creationId xmlns:a16="http://schemas.microsoft.com/office/drawing/2014/main" id="{0651E144-0100-159A-2CA2-64B8320BB64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631286" y="3993536"/>
            <a:ext cx="1453445" cy="1467556"/>
          </a:xfrm>
          <a:prstGeom prst="rect">
            <a:avLst/>
          </a:prstGeom>
        </p:spPr>
      </p:pic>
    </p:spTree>
    <p:extLst>
      <p:ext uri="{BB962C8B-B14F-4D97-AF65-F5344CB8AC3E}">
        <p14:creationId xmlns:p14="http://schemas.microsoft.com/office/powerpoint/2010/main" val="910264152"/>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34FC4-9FA8-82A4-B8D2-E538EA045A9C}"/>
              </a:ext>
            </a:extLst>
          </p:cNvPr>
          <p:cNvSpPr>
            <a:spLocks noGrp="1"/>
          </p:cNvSpPr>
          <p:nvPr>
            <p:ph type="title"/>
          </p:nvPr>
        </p:nvSpPr>
        <p:spPr>
          <a:xfrm>
            <a:off x="609601" y="273050"/>
            <a:ext cx="4011084" cy="1708150"/>
          </a:xfrm>
        </p:spPr>
        <p:txBody>
          <a:bodyPr anchor="b">
            <a:normAutofit/>
          </a:bodyPr>
          <a:lstStyle/>
          <a:p>
            <a:r>
              <a:rPr lang="en-GB" dirty="0"/>
              <a:t>Fear of Crime</a:t>
            </a:r>
          </a:p>
        </p:txBody>
      </p:sp>
      <p:pic>
        <p:nvPicPr>
          <p:cNvPr id="5" name="Picture 4">
            <a:extLst>
              <a:ext uri="{FF2B5EF4-FFF2-40B4-BE49-F238E27FC236}">
                <a16:creationId xmlns:a16="http://schemas.microsoft.com/office/drawing/2014/main" id="{729EC4A1-CC02-3F86-41B7-17D0467F307D}"/>
              </a:ext>
            </a:extLst>
          </p:cNvPr>
          <p:cNvPicPr>
            <a:picLocks noChangeAspect="1"/>
          </p:cNvPicPr>
          <p:nvPr/>
        </p:nvPicPr>
        <p:blipFill>
          <a:blip r:embed="rId2"/>
          <a:stretch>
            <a:fillRect/>
          </a:stretch>
        </p:blipFill>
        <p:spPr>
          <a:xfrm>
            <a:off x="4766733" y="273884"/>
            <a:ext cx="6815667" cy="5170506"/>
          </a:xfrm>
          <a:prstGeom prst="rect">
            <a:avLst/>
          </a:prstGeom>
          <a:noFill/>
        </p:spPr>
      </p:pic>
      <p:sp>
        <p:nvSpPr>
          <p:cNvPr id="12" name="Text Placeholder 3">
            <a:extLst>
              <a:ext uri="{FF2B5EF4-FFF2-40B4-BE49-F238E27FC236}">
                <a16:creationId xmlns:a16="http://schemas.microsoft.com/office/drawing/2014/main" id="{5F113045-CE3F-1E9E-B348-63D3C1C5607E}"/>
              </a:ext>
            </a:extLst>
          </p:cNvPr>
          <p:cNvSpPr>
            <a:spLocks noGrp="1"/>
          </p:cNvSpPr>
          <p:nvPr>
            <p:ph type="body" sz="half" idx="2"/>
          </p:nvPr>
        </p:nvSpPr>
        <p:spPr>
          <a:xfrm>
            <a:off x="609601" y="4765965"/>
            <a:ext cx="4011084" cy="699028"/>
          </a:xfrm>
        </p:spPr>
        <p:txBody>
          <a:bodyPr>
            <a:normAutofit/>
          </a:bodyPr>
          <a:lstStyle/>
          <a:p>
            <a:r>
              <a:rPr lang="en-US" dirty="0"/>
              <a:t>Vulnerabilities?</a:t>
            </a:r>
          </a:p>
        </p:txBody>
      </p:sp>
    </p:spTree>
    <p:extLst>
      <p:ext uri="{BB962C8B-B14F-4D97-AF65-F5344CB8AC3E}">
        <p14:creationId xmlns:p14="http://schemas.microsoft.com/office/powerpoint/2010/main" val="256621995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105CE-EE30-4366-815F-DBEC035B82EE}"/>
              </a:ext>
            </a:extLst>
          </p:cNvPr>
          <p:cNvSpPr>
            <a:spLocks noGrp="1"/>
          </p:cNvSpPr>
          <p:nvPr>
            <p:ph type="title"/>
          </p:nvPr>
        </p:nvSpPr>
        <p:spPr>
          <a:xfrm>
            <a:off x="838200" y="304165"/>
            <a:ext cx="10515600" cy="904875"/>
          </a:xfrm>
        </p:spPr>
        <p:txBody>
          <a:bodyPr/>
          <a:lstStyle/>
          <a:p>
            <a:r>
              <a:rPr lang="en-GB" dirty="0">
                <a:solidFill>
                  <a:schemeClr val="accent1"/>
                </a:solidFill>
              </a:rPr>
              <a:t>The Fear of Crime</a:t>
            </a:r>
            <a:endParaRPr lang="en-GB" dirty="0"/>
          </a:p>
        </p:txBody>
      </p:sp>
      <p:sp>
        <p:nvSpPr>
          <p:cNvPr id="3" name="Content Placeholder 2">
            <a:extLst>
              <a:ext uri="{FF2B5EF4-FFF2-40B4-BE49-F238E27FC236}">
                <a16:creationId xmlns:a16="http://schemas.microsoft.com/office/drawing/2014/main" id="{72B35982-5CC3-42E4-9969-E2F64E4EFBF8}"/>
              </a:ext>
            </a:extLst>
          </p:cNvPr>
          <p:cNvSpPr>
            <a:spLocks noGrp="1"/>
          </p:cNvSpPr>
          <p:nvPr>
            <p:ph idx="1"/>
          </p:nvPr>
        </p:nvSpPr>
        <p:spPr>
          <a:xfrm>
            <a:off x="838200" y="1422400"/>
            <a:ext cx="10515600" cy="4754563"/>
          </a:xfrm>
        </p:spPr>
        <p:txBody>
          <a:bodyPr vert="horz" lIns="91440" tIns="45720" rIns="91440" bIns="45720" rtlCol="0" anchor="t">
            <a:normAutofit/>
          </a:bodyPr>
          <a:lstStyle/>
          <a:p>
            <a:r>
              <a:rPr lang="en-GB" dirty="0"/>
              <a:t>Words made by Tony Blair in election campaign.</a:t>
            </a:r>
          </a:p>
          <a:p>
            <a:r>
              <a:rPr lang="en-GB" dirty="0"/>
              <a:t>"</a:t>
            </a:r>
            <a:r>
              <a:rPr lang="en-GB" i="1" dirty="0"/>
              <a:t>we should be tough on crime and tough on the underlying causes of crime,</a:t>
            </a:r>
            <a:r>
              <a:rPr lang="en-GB" dirty="0"/>
              <a:t>" </a:t>
            </a:r>
          </a:p>
          <a:p>
            <a:r>
              <a:rPr lang="en-GB" dirty="0"/>
              <a:t>1997 speech  - ‘</a:t>
            </a:r>
            <a:r>
              <a:rPr lang="en-GB" i="1" dirty="0"/>
              <a:t>the UK streets would be made safe again for the poor, elderly, women and those from ethic minorities’.</a:t>
            </a:r>
            <a:endParaRPr lang="en-GB" i="1" dirty="0">
              <a:cs typeface="Calibri"/>
            </a:endParaRPr>
          </a:p>
          <a:p>
            <a:r>
              <a:rPr lang="en-GB" dirty="0"/>
              <a:t>Growing political &amp; public interest in reducing crime &amp; the fear.</a:t>
            </a:r>
          </a:p>
          <a:p>
            <a:r>
              <a:rPr lang="en-GB" dirty="0"/>
              <a:t>1984 Crime Watch UK – ‘sleep safe &amp; don’t have nightmares’</a:t>
            </a:r>
          </a:p>
          <a:p>
            <a:r>
              <a:rPr lang="en-GB" dirty="0"/>
              <a:t>1994 Crime Survey  - new questions on crime &amp; criminal worries </a:t>
            </a:r>
          </a:p>
          <a:p>
            <a:r>
              <a:rPr lang="en-GB" dirty="0"/>
              <a:t>Fear surpassed unemployment &amp; health  </a:t>
            </a:r>
          </a:p>
          <a:p>
            <a:endParaRPr lang="en-GB" dirty="0"/>
          </a:p>
        </p:txBody>
      </p:sp>
    </p:spTree>
    <p:extLst>
      <p:ext uri="{BB962C8B-B14F-4D97-AF65-F5344CB8AC3E}">
        <p14:creationId xmlns:p14="http://schemas.microsoft.com/office/powerpoint/2010/main" val="30294087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17765"/>
          </a:xfrm>
        </p:spPr>
        <p:txBody>
          <a:bodyPr/>
          <a:lstStyle/>
          <a:p>
            <a:r>
              <a:rPr lang="en-GB" dirty="0"/>
              <a:t>Fear of Crime</a:t>
            </a:r>
          </a:p>
        </p:txBody>
      </p:sp>
      <p:sp>
        <p:nvSpPr>
          <p:cNvPr id="3" name="Content Placeholder 2"/>
          <p:cNvSpPr>
            <a:spLocks noGrp="1"/>
          </p:cNvSpPr>
          <p:nvPr>
            <p:ph idx="1"/>
          </p:nvPr>
        </p:nvSpPr>
        <p:spPr>
          <a:xfrm>
            <a:off x="838200" y="1296537"/>
            <a:ext cx="10515600" cy="4880426"/>
          </a:xfrm>
        </p:spPr>
        <p:txBody>
          <a:bodyPr vert="horz" lIns="91440" tIns="45720" rIns="91440" bIns="45720" rtlCol="0" anchor="t">
            <a:normAutofit fontScale="92500" lnSpcReduction="10000"/>
          </a:bodyPr>
          <a:lstStyle/>
          <a:p>
            <a:r>
              <a:rPr lang="en-GB" sz="2100" dirty="0"/>
              <a:t>People’s fear of crime is a reflection of social issues</a:t>
            </a:r>
            <a:endParaRPr lang="en-GB" sz="2100" dirty="0">
              <a:ea typeface="Calibri"/>
              <a:cs typeface="Calibri"/>
            </a:endParaRPr>
          </a:p>
          <a:p>
            <a:r>
              <a:rPr lang="en-GB" sz="2100" dirty="0"/>
              <a:t>The fear of crime is a problem</a:t>
            </a:r>
            <a:endParaRPr lang="en-GB" sz="2100" dirty="0">
              <a:ea typeface="Calibri"/>
              <a:cs typeface="Calibri"/>
            </a:endParaRPr>
          </a:p>
          <a:p>
            <a:r>
              <a:rPr lang="en-GB" sz="2100" dirty="0"/>
              <a:t>People’s fear exceeds their risk of crime</a:t>
            </a:r>
            <a:endParaRPr lang="en-GB" sz="2100" dirty="0">
              <a:ea typeface="Calibri"/>
              <a:cs typeface="Calibri"/>
            </a:endParaRPr>
          </a:p>
          <a:p>
            <a:r>
              <a:rPr lang="en-GB" sz="2100" dirty="0"/>
              <a:t>People’s fears are irrational –</a:t>
            </a:r>
            <a:endParaRPr lang="en-GB" sz="2100" dirty="0">
              <a:ea typeface="Calibri"/>
              <a:cs typeface="Calibri"/>
            </a:endParaRPr>
          </a:p>
          <a:p>
            <a:pPr lvl="1"/>
            <a:r>
              <a:rPr lang="en-GB" sz="2100" dirty="0"/>
              <a:t>Example  -being assaulted -  young men are less like to worry compared to the elderly</a:t>
            </a:r>
            <a:endParaRPr lang="en-GB" sz="2100" dirty="0">
              <a:ea typeface="Calibri"/>
              <a:cs typeface="Calibri"/>
            </a:endParaRPr>
          </a:p>
          <a:p>
            <a:pPr lvl="1"/>
            <a:endParaRPr lang="en-GB" sz="2100" dirty="0">
              <a:ea typeface="Calibri"/>
              <a:cs typeface="Calibri"/>
            </a:endParaRPr>
          </a:p>
          <a:p>
            <a:pPr lvl="1"/>
            <a:r>
              <a:rPr lang="en-GB" sz="2100" dirty="0">
                <a:cs typeface="Calibri"/>
              </a:rPr>
              <a:t>UK Recorded fear of crime</a:t>
            </a:r>
            <a:endParaRPr lang="en-GB" sz="2100" dirty="0">
              <a:ea typeface="Calibri"/>
              <a:cs typeface="Calibri"/>
            </a:endParaRPr>
          </a:p>
          <a:p>
            <a:pPr lvl="1"/>
            <a:r>
              <a:rPr lang="en-GB" sz="2100" dirty="0">
                <a:ea typeface="+mn-lt"/>
                <a:cs typeface="+mn-lt"/>
              </a:rPr>
              <a:t>https://www.ethnicity-facts-figures.service.gov.uk/crime-justice-and-the-law/crime-and-reoffending/fear-of-crime/latest</a:t>
            </a:r>
            <a:endParaRPr lang="en-GB" sz="2100" dirty="0">
              <a:ea typeface="Calibri"/>
              <a:cs typeface="Calibri"/>
            </a:endParaRPr>
          </a:p>
          <a:p>
            <a:pPr marL="457200" lvl="1" indent="0">
              <a:buNone/>
            </a:pPr>
            <a:endParaRPr lang="en-GB" sz="2100" dirty="0">
              <a:ea typeface="Calibri"/>
              <a:cs typeface="Calibri"/>
            </a:endParaRPr>
          </a:p>
          <a:p>
            <a:pPr marL="457200" lvl="1" indent="0">
              <a:buNone/>
            </a:pPr>
            <a:r>
              <a:rPr lang="en-GB" sz="2100" dirty="0"/>
              <a:t>BBC news 7/10/19 Blackpool young people &amp; knife crime</a:t>
            </a:r>
            <a:endParaRPr lang="en-GB" sz="2100" dirty="0">
              <a:ea typeface="Calibri"/>
              <a:cs typeface="Calibri"/>
            </a:endParaRPr>
          </a:p>
          <a:p>
            <a:pPr lvl="2"/>
            <a:r>
              <a:rPr lang="en-GB" sz="2100" dirty="0"/>
              <a:t>‘protection from each other’ </a:t>
            </a:r>
            <a:endParaRPr lang="en-GB" sz="2100" dirty="0">
              <a:ea typeface="Calibri"/>
              <a:cs typeface="Calibri"/>
            </a:endParaRPr>
          </a:p>
          <a:p>
            <a:pPr lvl="2"/>
            <a:endParaRPr lang="en-GB" sz="2100" dirty="0">
              <a:ea typeface="Calibri"/>
              <a:cs typeface="Calibri"/>
            </a:endParaRPr>
          </a:p>
          <a:p>
            <a:pPr lvl="1"/>
            <a:r>
              <a:rPr lang="en-GB" sz="2100" dirty="0">
                <a:hlinkClick r:id="rId2"/>
              </a:rPr>
              <a:t>https://www.bbc.co.uk/news/uk-49923129</a:t>
            </a:r>
            <a:endParaRPr lang="en-GB" sz="2100" dirty="0">
              <a:ea typeface="Calibri"/>
              <a:cs typeface="Calibri"/>
            </a:endParaRPr>
          </a:p>
          <a:p>
            <a:pPr lvl="1"/>
            <a:endParaRPr lang="en-GB" sz="1600" dirty="0">
              <a:cs typeface="Calibri"/>
            </a:endParaRPr>
          </a:p>
          <a:p>
            <a:pPr lvl="1">
              <a:buNone/>
            </a:pPr>
            <a:r>
              <a:rPr lang="en-GB" dirty="0"/>
              <a:t>	</a:t>
            </a:r>
          </a:p>
          <a:p>
            <a:pPr lvl="1">
              <a:buNone/>
            </a:pPr>
            <a:endParaRPr lang="en-GB" dirty="0"/>
          </a:p>
          <a:p>
            <a:pPr lvl="1">
              <a:buNone/>
            </a:pPr>
            <a:endParaRPr lang="en-GB" dirty="0"/>
          </a:p>
        </p:txBody>
      </p:sp>
    </p:spTree>
    <p:extLst>
      <p:ext uri="{BB962C8B-B14F-4D97-AF65-F5344CB8AC3E}">
        <p14:creationId xmlns:p14="http://schemas.microsoft.com/office/powerpoint/2010/main" val="408487940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5E51B-9BFC-A05B-866C-9F3CAB4CFD81}"/>
              </a:ext>
            </a:extLst>
          </p:cNvPr>
          <p:cNvSpPr>
            <a:spLocks noGrp="1"/>
          </p:cNvSpPr>
          <p:nvPr>
            <p:ph type="title"/>
          </p:nvPr>
        </p:nvSpPr>
        <p:spPr/>
        <p:txBody>
          <a:bodyPr>
            <a:normAutofit fontScale="90000"/>
          </a:bodyPr>
          <a:lstStyle/>
          <a:p>
            <a:br>
              <a:rPr lang="en-GB" sz="3200" dirty="0"/>
            </a:br>
            <a:r>
              <a:rPr lang="en-GB" sz="3200" b="1" dirty="0"/>
              <a:t>Police in England and Wales pledge to attend every home burglary</a:t>
            </a:r>
            <a:endParaRPr lang="en-US" sz="3200" b="1">
              <a:cs typeface="Calibri Light"/>
            </a:endParaRPr>
          </a:p>
          <a:p>
            <a:endParaRPr lang="en-GB" sz="3200" b="1" dirty="0">
              <a:cs typeface="Calibri Light"/>
            </a:endParaRPr>
          </a:p>
        </p:txBody>
      </p:sp>
      <p:sp>
        <p:nvSpPr>
          <p:cNvPr id="3" name="Content Placeholder 2">
            <a:extLst>
              <a:ext uri="{FF2B5EF4-FFF2-40B4-BE49-F238E27FC236}">
                <a16:creationId xmlns:a16="http://schemas.microsoft.com/office/drawing/2014/main" id="{A99AA1F3-ACE6-BAAF-BE4A-764EE92B1DF3}"/>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hlinkClick r:id="rId2"/>
              </a:rPr>
              <a:t>https://www.bbc.co.uk/news/uk-63139443</a:t>
            </a:r>
            <a:endParaRPr lang="en-GB">
              <a:ea typeface="+mn-lt"/>
              <a:cs typeface="+mn-lt"/>
            </a:endParaRPr>
          </a:p>
          <a:p>
            <a:endParaRPr lang="en-GB" dirty="0">
              <a:cs typeface="Calibri"/>
            </a:endParaRPr>
          </a:p>
          <a:p>
            <a:r>
              <a:rPr lang="en-GB" b="1" dirty="0">
                <a:ea typeface="+mn-lt"/>
                <a:cs typeface="+mn-lt"/>
              </a:rPr>
              <a:t>Police chiefs in England and Wales have pledged to send an officer to every single burgled home.</a:t>
            </a:r>
          </a:p>
          <a:p>
            <a:r>
              <a:rPr lang="en-GB" dirty="0">
                <a:ea typeface="+mn-lt"/>
                <a:cs typeface="+mn-lt"/>
              </a:rPr>
              <a:t>All 43 forces agreed to the commitment   WHY?</a:t>
            </a:r>
          </a:p>
          <a:p>
            <a:r>
              <a:rPr lang="en-GB" dirty="0">
                <a:ea typeface="+mn-lt"/>
                <a:cs typeface="+mn-lt"/>
              </a:rPr>
              <a:t>giving people "peace of mind"</a:t>
            </a:r>
          </a:p>
          <a:p>
            <a:r>
              <a:rPr lang="en-GB" dirty="0">
                <a:cs typeface="Calibri"/>
              </a:rPr>
              <a:t>Victims of burglary not given the right justice they deserve. </a:t>
            </a:r>
          </a:p>
          <a:p>
            <a:r>
              <a:rPr lang="en-GB" dirty="0">
                <a:ea typeface="+mn-lt"/>
                <a:cs typeface="+mn-lt"/>
              </a:rPr>
              <a:t>April 21/March 22 Home Office showed just 6.3% of robbery offences and 4.1% of thefts in England and Wales resulted in charges.</a:t>
            </a:r>
          </a:p>
          <a:p>
            <a:r>
              <a:rPr lang="en-GB" dirty="0">
                <a:ea typeface="+mn-lt"/>
                <a:cs typeface="+mn-lt"/>
              </a:rPr>
              <a:t>Police attendance at burglaries in London had fallen to 50%.</a:t>
            </a:r>
            <a:endParaRPr lang="en-GB"/>
          </a:p>
        </p:txBody>
      </p:sp>
    </p:spTree>
    <p:extLst>
      <p:ext uri="{BB962C8B-B14F-4D97-AF65-F5344CB8AC3E}">
        <p14:creationId xmlns:p14="http://schemas.microsoft.com/office/powerpoint/2010/main" val="59466221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86003"/>
          </a:xfrm>
        </p:spPr>
        <p:txBody>
          <a:bodyPr/>
          <a:lstStyle/>
          <a:p>
            <a:r>
              <a:rPr lang="en-GB" dirty="0"/>
              <a:t>Fear of Terrorist Acts</a:t>
            </a:r>
          </a:p>
        </p:txBody>
      </p:sp>
      <p:sp>
        <p:nvSpPr>
          <p:cNvPr id="3" name="Content Placeholder 2"/>
          <p:cNvSpPr>
            <a:spLocks noGrp="1"/>
          </p:cNvSpPr>
          <p:nvPr>
            <p:ph idx="1"/>
          </p:nvPr>
        </p:nvSpPr>
        <p:spPr>
          <a:xfrm>
            <a:off x="838200" y="1405719"/>
            <a:ext cx="10515600" cy="4771244"/>
          </a:xfrm>
        </p:spPr>
        <p:txBody>
          <a:bodyPr>
            <a:normAutofit/>
          </a:bodyPr>
          <a:lstStyle/>
          <a:p>
            <a:r>
              <a:rPr lang="en-GB" dirty="0"/>
              <a:t>Media portray of shocking terrorist acts</a:t>
            </a:r>
          </a:p>
          <a:p>
            <a:r>
              <a:rPr lang="en-GB" dirty="0"/>
              <a:t>A fear of it happening on a regular basis, in public places = a adjustment in our lives</a:t>
            </a:r>
          </a:p>
          <a:p>
            <a:r>
              <a:rPr lang="en-GB" dirty="0"/>
              <a:t>https://www.statista.com/statistics/488048/worry-about-terror-attacks-in-britain-uk/</a:t>
            </a:r>
          </a:p>
          <a:p>
            <a:r>
              <a:rPr lang="en-GB" dirty="0"/>
              <a:t>Independent Newspaper May Bullman reported that UK is more concerned about terror than any other country.</a:t>
            </a:r>
          </a:p>
          <a:p>
            <a:r>
              <a:rPr lang="en-GB" dirty="0">
                <a:hlinkClick r:id="rId3"/>
              </a:rPr>
              <a:t>https://www.independent.co.uk/news/uk/home-news/uk-terror-concerns-higher-other-countries-isis-terrorism-attacks-study-ipsos-mori-britain-a8147691.html</a:t>
            </a:r>
            <a:endParaRPr lang="en-GB" dirty="0"/>
          </a:p>
          <a:p>
            <a:endParaRPr lang="en-GB" dirty="0"/>
          </a:p>
        </p:txBody>
      </p:sp>
    </p:spTree>
    <p:extLst>
      <p:ext uri="{BB962C8B-B14F-4D97-AF65-F5344CB8AC3E}">
        <p14:creationId xmlns:p14="http://schemas.microsoft.com/office/powerpoint/2010/main" val="3561640870"/>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A6E92-0EE4-4B6C-A004-72388B8CCA34}"/>
              </a:ext>
            </a:extLst>
          </p:cNvPr>
          <p:cNvSpPr>
            <a:spLocks noGrp="1"/>
          </p:cNvSpPr>
          <p:nvPr>
            <p:ph type="title"/>
          </p:nvPr>
        </p:nvSpPr>
        <p:spPr>
          <a:xfrm>
            <a:off x="838200" y="365126"/>
            <a:ext cx="10515600" cy="315912"/>
          </a:xfrm>
        </p:spPr>
        <p:txBody>
          <a:bodyPr>
            <a:normAutofit fontScale="90000"/>
          </a:bodyPr>
          <a:lstStyle/>
          <a:p>
            <a:endParaRPr lang="en-GB"/>
          </a:p>
        </p:txBody>
      </p:sp>
      <p:pic>
        <p:nvPicPr>
          <p:cNvPr id="5" name="Content Placeholder 4" descr="A screenshot of a social media post&#10;&#10;Description automatically generated">
            <a:extLst>
              <a:ext uri="{FF2B5EF4-FFF2-40B4-BE49-F238E27FC236}">
                <a16:creationId xmlns:a16="http://schemas.microsoft.com/office/drawing/2014/main" id="{FC491CFC-F299-4EA9-A944-119AB53809C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97048" y="216050"/>
            <a:ext cx="10319592" cy="5960913"/>
          </a:xfrm>
        </p:spPr>
      </p:pic>
    </p:spTree>
    <p:extLst>
      <p:ext uri="{BB962C8B-B14F-4D97-AF65-F5344CB8AC3E}">
        <p14:creationId xmlns:p14="http://schemas.microsoft.com/office/powerpoint/2010/main" val="316980786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F42954D-D4C2-437D-9C6B-EEF1F5A98868}"/>
              </a:ext>
            </a:extLst>
          </p:cNvPr>
          <p:cNvSpPr>
            <a:spLocks noGrp="1"/>
          </p:cNvSpPr>
          <p:nvPr>
            <p:ph type="title"/>
          </p:nvPr>
        </p:nvSpPr>
        <p:spPr>
          <a:xfrm>
            <a:off x="838200" y="713312"/>
            <a:ext cx="4038600" cy="5431376"/>
          </a:xfrm>
        </p:spPr>
        <p:txBody>
          <a:bodyPr>
            <a:normAutofit/>
          </a:bodyPr>
          <a:lstStyle/>
          <a:p>
            <a:r>
              <a:rPr lang="en-GB"/>
              <a:t>Terror Attacks Fear</a:t>
            </a:r>
            <a:endParaRPr lang="en-GB" dirty="0"/>
          </a:p>
        </p:txBody>
      </p:sp>
      <p:sp>
        <p:nvSpPr>
          <p:cNvPr id="3" name="Content Placeholder 2">
            <a:extLst>
              <a:ext uri="{FF2B5EF4-FFF2-40B4-BE49-F238E27FC236}">
                <a16:creationId xmlns:a16="http://schemas.microsoft.com/office/drawing/2014/main" id="{3855B244-E951-4A13-910C-3BAB50DD679D}"/>
              </a:ext>
            </a:extLst>
          </p:cNvPr>
          <p:cNvSpPr>
            <a:spLocks noGrp="1"/>
          </p:cNvSpPr>
          <p:nvPr>
            <p:ph idx="1"/>
          </p:nvPr>
        </p:nvSpPr>
        <p:spPr>
          <a:xfrm>
            <a:off x="6095999" y="713313"/>
            <a:ext cx="5257801" cy="5431376"/>
          </a:xfrm>
        </p:spPr>
        <p:txBody>
          <a:bodyPr anchor="ctr">
            <a:normAutofit/>
          </a:bodyPr>
          <a:lstStyle/>
          <a:p>
            <a:r>
              <a:rPr lang="en-GB" sz="2000" dirty="0">
                <a:hlinkClick r:id="rId2"/>
              </a:rPr>
              <a:t>https://www.theguardian.com/commentisfree/2015/jan/13/distorted-fears-cost-lives-terrorism-murders</a:t>
            </a:r>
            <a:endParaRPr lang="en-GB" sz="2000" dirty="0"/>
          </a:p>
          <a:p>
            <a:r>
              <a:rPr lang="en-GB" sz="2000" dirty="0"/>
              <a:t>Guardian Newspaper - Polly Toynbee</a:t>
            </a:r>
          </a:p>
          <a:p>
            <a:r>
              <a:rPr lang="en-GB" sz="2000" dirty="0"/>
              <a:t>‘Why our distorted fears cost more lives than terrorism’</a:t>
            </a:r>
          </a:p>
          <a:p>
            <a:endParaRPr lang="en-GB" sz="2000" dirty="0"/>
          </a:p>
        </p:txBody>
      </p:sp>
    </p:spTree>
    <p:extLst>
      <p:ext uri="{BB962C8B-B14F-4D97-AF65-F5344CB8AC3E}">
        <p14:creationId xmlns:p14="http://schemas.microsoft.com/office/powerpoint/2010/main" val="222049688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58708"/>
          </a:xfrm>
        </p:spPr>
        <p:txBody>
          <a:bodyPr>
            <a:normAutofit/>
          </a:bodyPr>
          <a:lstStyle/>
          <a:p>
            <a:r>
              <a:rPr lang="en-GB" dirty="0"/>
              <a:t>Fear of Crime</a:t>
            </a:r>
          </a:p>
        </p:txBody>
      </p:sp>
      <p:sp>
        <p:nvSpPr>
          <p:cNvPr id="3" name="Content Placeholder 2"/>
          <p:cNvSpPr>
            <a:spLocks noGrp="1"/>
          </p:cNvSpPr>
          <p:nvPr>
            <p:ph idx="1"/>
          </p:nvPr>
        </p:nvSpPr>
        <p:spPr/>
        <p:txBody>
          <a:bodyPr/>
          <a:lstStyle/>
          <a:p>
            <a:r>
              <a:rPr lang="en-GB" dirty="0"/>
              <a:t>How vulnerable do you feel?</a:t>
            </a:r>
          </a:p>
          <a:p>
            <a:r>
              <a:rPr lang="en-GB" dirty="0"/>
              <a:t>What if we have never experienced being vulnerable</a:t>
            </a:r>
          </a:p>
          <a:p>
            <a:r>
              <a:rPr lang="en-GB" dirty="0">
                <a:hlinkClick r:id="rId2"/>
              </a:rPr>
              <a:t>www.ons.gov.uk/</a:t>
            </a:r>
            <a:endParaRPr lang="en-GB" dirty="0"/>
          </a:p>
          <a:p>
            <a:r>
              <a:rPr lang="en-GB" dirty="0">
                <a:hlinkClick r:id="rId3"/>
              </a:rPr>
              <a:t>https://www.ons.gov.uk/peoplepopulationandcommunity/crimeandjustice/articles/publicperceptionsofcrimeinenglandandwales/yearendingmarch2016#worry-about-crime</a:t>
            </a:r>
            <a:endParaRPr lang="en-GB" dirty="0"/>
          </a:p>
          <a:p>
            <a:r>
              <a:rPr lang="en-GB" dirty="0"/>
              <a:t>Public perception of crime</a:t>
            </a:r>
          </a:p>
        </p:txBody>
      </p:sp>
    </p:spTree>
    <p:extLst>
      <p:ext uri="{BB962C8B-B14F-4D97-AF65-F5344CB8AC3E}">
        <p14:creationId xmlns:p14="http://schemas.microsoft.com/office/powerpoint/2010/main" val="416067604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54A1-D399-4D78-84A2-052684EA5F3F}"/>
              </a:ext>
            </a:extLst>
          </p:cNvPr>
          <p:cNvSpPr>
            <a:spLocks noGrp="1"/>
          </p:cNvSpPr>
          <p:nvPr>
            <p:ph type="title"/>
          </p:nvPr>
        </p:nvSpPr>
        <p:spPr>
          <a:xfrm>
            <a:off x="1115568" y="548640"/>
            <a:ext cx="10168128" cy="1179576"/>
          </a:xfrm>
        </p:spPr>
        <p:txBody>
          <a:bodyPr>
            <a:normAutofit/>
          </a:bodyPr>
          <a:lstStyle/>
          <a:p>
            <a:r>
              <a:rPr lang="en-GB" sz="4000"/>
              <a:t>Sources:</a:t>
            </a:r>
          </a:p>
        </p:txBody>
      </p:sp>
      <p:sp>
        <p:nvSpPr>
          <p:cNvPr id="3" name="Content Placeholder 2">
            <a:extLst>
              <a:ext uri="{FF2B5EF4-FFF2-40B4-BE49-F238E27FC236}">
                <a16:creationId xmlns:a16="http://schemas.microsoft.com/office/drawing/2014/main" id="{51A387B7-0FDC-428D-B72A-3A36081E6F1A}"/>
              </a:ext>
            </a:extLst>
          </p:cNvPr>
          <p:cNvSpPr>
            <a:spLocks noGrp="1"/>
          </p:cNvSpPr>
          <p:nvPr>
            <p:ph idx="1"/>
          </p:nvPr>
        </p:nvSpPr>
        <p:spPr>
          <a:xfrm>
            <a:off x="1115568" y="1621166"/>
            <a:ext cx="10168128" cy="4555797"/>
          </a:xfrm>
        </p:spPr>
        <p:txBody>
          <a:bodyPr vert="horz" lIns="91440" tIns="45720" rIns="91440" bIns="45720" rtlCol="0" anchor="t">
            <a:normAutofit fontScale="92500"/>
          </a:bodyPr>
          <a:lstStyle/>
          <a:p>
            <a:r>
              <a:rPr lang="en-GB" sz="2200" dirty="0">
                <a:ea typeface="+mn-lt"/>
                <a:cs typeface="+mn-lt"/>
              </a:rPr>
              <a:t>Spalek, B. (2017) </a:t>
            </a:r>
            <a:r>
              <a:rPr lang="en-GB" sz="2200" i="1" dirty="0">
                <a:ea typeface="+mn-lt"/>
                <a:cs typeface="+mn-lt"/>
              </a:rPr>
              <a:t>Crime Victims : Theory, Policy and Practice</a:t>
            </a:r>
            <a:r>
              <a:rPr lang="en-GB" sz="2200" dirty="0">
                <a:ea typeface="+mn-lt"/>
                <a:cs typeface="+mn-lt"/>
              </a:rPr>
              <a:t>. London: Palgrave</a:t>
            </a:r>
          </a:p>
          <a:p>
            <a:r>
              <a:rPr lang="en-GB" sz="2200" dirty="0">
                <a:hlinkClick r:id="rId3"/>
              </a:rPr>
              <a:t>https://www.cps.gov.uk/legal-guidance/victims-crime-code-practice-cps-legal-guidance</a:t>
            </a:r>
            <a:endParaRPr lang="en-GB" sz="2200" dirty="0"/>
          </a:p>
          <a:p>
            <a:r>
              <a:rPr lang="en-GB" sz="2200" dirty="0">
                <a:hlinkClick r:id="rId4"/>
              </a:rPr>
              <a:t>https://www.victimsupport.org.uk/help-and-support/get-help/support-near-you/wales/south-wales</a:t>
            </a:r>
            <a:endParaRPr lang="en-GB" sz="2200" dirty="0"/>
          </a:p>
          <a:p>
            <a:r>
              <a:rPr lang="en-GB" sz="2200" dirty="0"/>
              <a:t>Victims commissioner</a:t>
            </a:r>
            <a:endParaRPr lang="en-GB" sz="2200" dirty="0">
              <a:ea typeface="Calibri"/>
              <a:cs typeface="Calibri"/>
            </a:endParaRPr>
          </a:p>
          <a:p>
            <a:r>
              <a:rPr lang="en-GB" sz="2200" dirty="0"/>
              <a:t>UN Handbook for victims</a:t>
            </a:r>
            <a:endParaRPr lang="en-GB" sz="2200" dirty="0">
              <a:ea typeface="Calibri"/>
              <a:cs typeface="Calibri"/>
            </a:endParaRPr>
          </a:p>
          <a:p>
            <a:r>
              <a:rPr lang="en-GB" sz="2200" dirty="0">
                <a:ea typeface="+mn-lt"/>
                <a:cs typeface="+mn-lt"/>
                <a:hlinkClick r:id="rId5"/>
              </a:rPr>
              <a:t>https://assets.publishing.service.gov.uk/government/uploads/system/uploads/attachment_data/file/405397/6.379_Supporting_guidance_web_doc_v3.pdf</a:t>
            </a:r>
            <a:endParaRPr lang="en-GB" sz="2200" dirty="0">
              <a:ea typeface="Calibri"/>
              <a:cs typeface="Calibri"/>
            </a:endParaRPr>
          </a:p>
          <a:p>
            <a:r>
              <a:rPr lang="en-GB" sz="2200" dirty="0">
                <a:ea typeface="+mn-lt"/>
                <a:cs typeface="+mn-lt"/>
                <a:hlinkClick r:id="rId6"/>
              </a:rPr>
              <a:t>http://clok.uclan.ac.uk/19620/1/Defining%20Vulnerability%20-%20From%20the%20Conceptual%20to%20the%20Operational%20-%20Clok%20version%20Aug%202017.pdf</a:t>
            </a:r>
            <a:endParaRPr lang="en-GB" sz="2200" dirty="0">
              <a:cs typeface="Calibri"/>
            </a:endParaRPr>
          </a:p>
          <a:p>
            <a:r>
              <a:rPr lang="en-GB" sz="2200" dirty="0">
                <a:ea typeface="+mn-lt"/>
                <a:cs typeface="+mn-lt"/>
              </a:rPr>
              <a:t>https://www.justiceinspectorates.gov.uk/hmicfrs/wp-content/uploads/the-welfare-of-vulnerable-people-in-police-custody.pdf</a:t>
            </a:r>
            <a:endParaRPr lang="en-GB" sz="2200" dirty="0">
              <a:cs typeface="Calibri"/>
            </a:endParaRPr>
          </a:p>
          <a:p>
            <a:endParaRPr lang="en-GB" sz="2200">
              <a:ea typeface="Calibri" panose="020F0502020204030204"/>
              <a:cs typeface="Calibri" panose="020F0502020204030204"/>
            </a:endParaRPr>
          </a:p>
          <a:p>
            <a:endParaRPr lang="en-GB" sz="2200">
              <a:ea typeface="Calibri" panose="020F0502020204030204"/>
              <a:cs typeface="Calibri" panose="020F0502020204030204"/>
            </a:endParaRPr>
          </a:p>
          <a:p>
            <a:endParaRPr lang="en-GB" sz="2200">
              <a:ea typeface="Calibri" panose="020F0502020204030204"/>
              <a:cs typeface="Calibri" panose="020F0502020204030204"/>
            </a:endParaRPr>
          </a:p>
        </p:txBody>
      </p:sp>
    </p:spTree>
    <p:extLst>
      <p:ext uri="{BB962C8B-B14F-4D97-AF65-F5344CB8AC3E}">
        <p14:creationId xmlns:p14="http://schemas.microsoft.com/office/powerpoint/2010/main" val="186449439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491AE-1A8A-4E66-B864-58717AAA862F}"/>
              </a:ext>
            </a:extLst>
          </p:cNvPr>
          <p:cNvSpPr>
            <a:spLocks noGrp="1"/>
          </p:cNvSpPr>
          <p:nvPr>
            <p:ph type="title"/>
          </p:nvPr>
        </p:nvSpPr>
        <p:spPr>
          <a:xfrm>
            <a:off x="1981200" y="274639"/>
            <a:ext cx="8229600" cy="673013"/>
          </a:xfrm>
        </p:spPr>
        <p:txBody>
          <a:bodyPr>
            <a:normAutofit/>
          </a:bodyPr>
          <a:lstStyle/>
          <a:p>
            <a:r>
              <a:rPr lang="en-GB" sz="2000" dirty="0"/>
              <a:t>sources</a:t>
            </a:r>
          </a:p>
        </p:txBody>
      </p:sp>
      <p:sp>
        <p:nvSpPr>
          <p:cNvPr id="3" name="Content Placeholder 2">
            <a:extLst>
              <a:ext uri="{FF2B5EF4-FFF2-40B4-BE49-F238E27FC236}">
                <a16:creationId xmlns:a16="http://schemas.microsoft.com/office/drawing/2014/main" id="{36BD782D-C048-4543-9974-132050892D3F}"/>
              </a:ext>
            </a:extLst>
          </p:cNvPr>
          <p:cNvSpPr>
            <a:spLocks noGrp="1"/>
          </p:cNvSpPr>
          <p:nvPr>
            <p:ph idx="1"/>
          </p:nvPr>
        </p:nvSpPr>
        <p:spPr/>
        <p:txBody>
          <a:bodyPr>
            <a:normAutofit/>
          </a:bodyPr>
          <a:lstStyle/>
          <a:p>
            <a:r>
              <a:rPr lang="en-GB" sz="1400" dirty="0">
                <a:hlinkClick r:id="rId2"/>
              </a:rPr>
              <a:t>https://journals.sagepub.com/doi/abs/10.1177/073346480001900206</a:t>
            </a:r>
            <a:endParaRPr lang="en-GB" sz="1400" dirty="0"/>
          </a:p>
          <a:p>
            <a:r>
              <a:rPr lang="en-GB" sz="1400" dirty="0">
                <a:hlinkClick r:id="rId3"/>
              </a:rPr>
              <a:t>https://www.ons.gov.uk/peoplepopulationandcommunity/birthsdeathsandmarriages/lifeexpectancies/bulletins/nationallifetablesunitedkingdom/2016to2018</a:t>
            </a:r>
            <a:endParaRPr lang="en-GB" sz="1400" dirty="0"/>
          </a:p>
          <a:p>
            <a:r>
              <a:rPr lang="en-GB" sz="1400" dirty="0">
                <a:hlinkClick r:id="rId4"/>
              </a:rPr>
              <a:t>https://www.ons.gov.uk/peoplepopulationandcommunity/birthsdeathsandmarriages/ageing/articles/livinglongerisage70thenewage65/2019-11-19</a:t>
            </a:r>
            <a:endParaRPr lang="en-GB" sz="1400" dirty="0"/>
          </a:p>
          <a:p>
            <a:r>
              <a:rPr lang="en-GB" sz="1400" dirty="0">
                <a:hlinkClick r:id="rId5"/>
              </a:rPr>
              <a:t>https://jmlevinemd.com/elder-neglect-and-abuse-a-primer-for-primary-care-physicians/</a:t>
            </a:r>
            <a:endParaRPr lang="en-GB" sz="1400" dirty="0"/>
          </a:p>
          <a:p>
            <a:r>
              <a:rPr lang="en-GB" sz="1400" dirty="0">
                <a:hlinkClick r:id="rId6"/>
              </a:rPr>
              <a:t>https://www.ageuk.org.uk/globalassets/age-cymru/documents/information-guides-and-factsheets/fs78w.pdf</a:t>
            </a:r>
            <a:endParaRPr lang="en-GB" sz="1400" dirty="0"/>
          </a:p>
          <a:p>
            <a:r>
              <a:rPr lang="en-GB" sz="1400" dirty="0">
                <a:hlinkClick r:id="rId7"/>
              </a:rPr>
              <a:t>https://www.cps.gov.uk/legal-guidance/older-people-prosecuting-crimes-against</a:t>
            </a:r>
            <a:endParaRPr lang="en-GB" sz="1400" dirty="0"/>
          </a:p>
          <a:p>
            <a:r>
              <a:rPr lang="en-GB" sz="1400" dirty="0">
                <a:hlinkClick r:id="rId8"/>
              </a:rPr>
              <a:t>https://www.bbc.co.uk/news/uk-wales-41248567</a:t>
            </a:r>
            <a:endParaRPr lang="en-GB" sz="1400" dirty="0"/>
          </a:p>
          <a:p>
            <a:r>
              <a:rPr lang="en-GB" sz="1400" dirty="0">
                <a:hlinkClick r:id="rId9"/>
              </a:rPr>
              <a:t>https://www.theguardian.com/uk-news/2019/jul/17/police-letting-down-older-victims-of-say-inspectors</a:t>
            </a:r>
            <a:endParaRPr lang="en-GB" sz="1400" dirty="0"/>
          </a:p>
          <a:p>
            <a:r>
              <a:rPr lang="en-GB" sz="1400" dirty="0">
                <a:hlinkClick r:id="rId10"/>
              </a:rPr>
              <a:t>http://www.cpa.org.uk/information/reviews/financialabuse240408[1].pdf</a:t>
            </a:r>
            <a:endParaRPr lang="en-GB" sz="1400" dirty="0"/>
          </a:p>
        </p:txBody>
      </p:sp>
    </p:spTree>
    <p:extLst>
      <p:ext uri="{BB962C8B-B14F-4D97-AF65-F5344CB8AC3E}">
        <p14:creationId xmlns:p14="http://schemas.microsoft.com/office/powerpoint/2010/main" val="95756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Blank Presentation">
  <a:themeElements>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Blank Presentation">
      <a:majorFont>
        <a:latin typeface="Arial Black"/>
        <a:ea typeface="Osaka"/>
        <a:cs typeface=""/>
      </a:majorFont>
      <a:minorFont>
        <a:latin typeface="Arial Black"/>
        <a:ea typeface="Osaka"/>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Blank Presentation 13">
        <a:dk1>
          <a:srgbClr val="C1C4C3"/>
        </a:dk1>
        <a:lt1>
          <a:srgbClr val="FFFFFF"/>
        </a:lt1>
        <a:dk2>
          <a:srgbClr val="002B52"/>
        </a:dk2>
        <a:lt2>
          <a:srgbClr val="FFF20D"/>
        </a:lt2>
        <a:accent1>
          <a:srgbClr val="3366CC"/>
        </a:accent1>
        <a:accent2>
          <a:srgbClr val="00B000"/>
        </a:accent2>
        <a:accent3>
          <a:srgbClr val="AAACB3"/>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4FEE7A-60F3-49CD-A724-8DAD74B3036E}">
  <ds:schemaRef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95E8EFF9-4E98-4CC0-938A-550511FE67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65839B4-35C8-4649-B036-2DD5B81ECB1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6605</TotalTime>
  <Words>5791</Words>
  <Application>Microsoft Office PowerPoint</Application>
  <PresentationFormat>Widescreen</PresentationFormat>
  <Paragraphs>571</Paragraphs>
  <Slides>85</Slides>
  <Notes>26</Notes>
  <HiddenSlides>0</HiddenSlides>
  <MMClips>0</MMClips>
  <ScaleCrop>false</ScaleCrop>
  <HeadingPairs>
    <vt:vector size="4" baseType="variant">
      <vt:variant>
        <vt:lpstr>Theme</vt:lpstr>
      </vt:variant>
      <vt:variant>
        <vt:i4>6</vt:i4>
      </vt:variant>
      <vt:variant>
        <vt:lpstr>Slide Titles</vt:lpstr>
      </vt:variant>
      <vt:variant>
        <vt:i4>85</vt:i4>
      </vt:variant>
    </vt:vector>
  </HeadingPairs>
  <TitlesOfParts>
    <vt:vector size="91" baseType="lpstr">
      <vt:lpstr>Office Theme</vt:lpstr>
      <vt:lpstr>Facet</vt:lpstr>
      <vt:lpstr>Blank Presentation</vt:lpstr>
      <vt:lpstr>Office Theme</vt:lpstr>
      <vt:lpstr>Theme1.thmx first page pp</vt:lpstr>
      <vt:lpstr>Office Theme</vt:lpstr>
      <vt:lpstr>Policing Vulnerability and Risk</vt:lpstr>
      <vt:lpstr>Introductions </vt:lpstr>
      <vt:lpstr>What is your Module all about?</vt:lpstr>
      <vt:lpstr>Warnings and Feelings</vt:lpstr>
      <vt:lpstr>Welcome</vt:lpstr>
      <vt:lpstr>Referencing Help</vt:lpstr>
      <vt:lpstr>Sources for assignments </vt:lpstr>
      <vt:lpstr>Assignment 1</vt:lpstr>
      <vt:lpstr>Question 1 </vt:lpstr>
      <vt:lpstr> Should vulnerability be viewed within policing as a risk factor, a safeguarding concern, or both? Critically discuss. </vt:lpstr>
      <vt:lpstr>Question 2 </vt:lpstr>
      <vt:lpstr>Question 2 what is it about – balancing  </vt:lpstr>
      <vt:lpstr> Assignment 2: </vt:lpstr>
      <vt:lpstr>REMEMBER!</vt:lpstr>
      <vt:lpstr>Criminal Justice System</vt:lpstr>
      <vt:lpstr>Task</vt:lpstr>
      <vt:lpstr>Relationships </vt:lpstr>
      <vt:lpstr>Abused by my Girlfriend </vt:lpstr>
      <vt:lpstr>Vulnerability </vt:lpstr>
      <vt:lpstr>Discuss </vt:lpstr>
      <vt:lpstr>Vulnerable or Vulnerability </vt:lpstr>
      <vt:lpstr>Definition </vt:lpstr>
      <vt:lpstr>PowerPoint Presentation</vt:lpstr>
      <vt:lpstr>Police approach to Vulnerability</vt:lpstr>
      <vt:lpstr>Police Definition</vt:lpstr>
      <vt:lpstr>Past</vt:lpstr>
      <vt:lpstr>What is Harm or Risk of Harm?</vt:lpstr>
      <vt:lpstr>Harvey Weinstein </vt:lpstr>
      <vt:lpstr>#MeToo Movement</vt:lpstr>
      <vt:lpstr>Depp V’s Heard</vt:lpstr>
      <vt:lpstr>Vulnerable</vt:lpstr>
      <vt:lpstr>Who can be classed as vulnerable?</vt:lpstr>
      <vt:lpstr> Who could be considered vulnerable? </vt:lpstr>
      <vt:lpstr>Children </vt:lpstr>
      <vt:lpstr>Social Harm Approach</vt:lpstr>
      <vt:lpstr> Factors of vulnerability - Health </vt:lpstr>
      <vt:lpstr>Factors of vulnerability - Equalities</vt:lpstr>
      <vt:lpstr> Factors of vulnerability - Economic </vt:lpstr>
      <vt:lpstr> Factors of vulnerability - Personal </vt:lpstr>
      <vt:lpstr> Factors of vulnerability - Families </vt:lpstr>
      <vt:lpstr>Police and vulnerability awareness video</vt:lpstr>
      <vt:lpstr>Organisations Vulnerability Definitions </vt:lpstr>
      <vt:lpstr>Police</vt:lpstr>
      <vt:lpstr>Police Definition </vt:lpstr>
      <vt:lpstr>Social Services – Vulnerable Adult </vt:lpstr>
      <vt:lpstr>NSPCC</vt:lpstr>
      <vt:lpstr>Children</vt:lpstr>
      <vt:lpstr>National Health Service</vt:lpstr>
      <vt:lpstr>NHS – Wales Vulnerable Adult</vt:lpstr>
      <vt:lpstr>Others</vt:lpstr>
      <vt:lpstr>Psychology Services</vt:lpstr>
      <vt:lpstr>Why can organisation work to the same definition?</vt:lpstr>
      <vt:lpstr>Cabieses et al (2019)</vt:lpstr>
      <vt:lpstr>Social Services and Wellbeing Act 2014</vt:lpstr>
      <vt:lpstr> Social Services and Wellbeing Act 2014 </vt:lpstr>
      <vt:lpstr>Social Services and Wellbeing Act 2014 </vt:lpstr>
      <vt:lpstr>THRIVE</vt:lpstr>
      <vt:lpstr>College of Policing Needed at each police intervention </vt:lpstr>
      <vt:lpstr>Evidence Based Reflection </vt:lpstr>
      <vt:lpstr>Evidence Based Reflection </vt:lpstr>
      <vt:lpstr>Policing vulnerable people – why such a complex issue?</vt:lpstr>
      <vt:lpstr>Catch a Copper</vt:lpstr>
      <vt:lpstr>Task - CoP</vt:lpstr>
      <vt:lpstr>Task</vt:lpstr>
      <vt:lpstr>Elder Abuse</vt:lpstr>
      <vt:lpstr>Living longer</vt:lpstr>
      <vt:lpstr>What is elder abuse?</vt:lpstr>
      <vt:lpstr>Emotional/Psychological Abuse</vt:lpstr>
      <vt:lpstr>Elder Abuse Cymru</vt:lpstr>
      <vt:lpstr>Financial Abuse</vt:lpstr>
      <vt:lpstr>Financial Abuse</vt:lpstr>
      <vt:lpstr>Legislation </vt:lpstr>
      <vt:lpstr>OPG</vt:lpstr>
      <vt:lpstr>What to watch for</vt:lpstr>
      <vt:lpstr>Task next week Consider one of the most serious child exploitation cases within the UK and discuss what happened, what went wrong</vt:lpstr>
      <vt:lpstr>Fear of Crime</vt:lpstr>
      <vt:lpstr>The Fear of Crime</vt:lpstr>
      <vt:lpstr>Fear of Crime</vt:lpstr>
      <vt:lpstr> Police in England and Wales pledge to attend every home burglary </vt:lpstr>
      <vt:lpstr>Fear of Terrorist Acts</vt:lpstr>
      <vt:lpstr>PowerPoint Presentation</vt:lpstr>
      <vt:lpstr>Terror Attacks Fear</vt:lpstr>
      <vt:lpstr>Fear of Crime</vt:lpstr>
      <vt:lpstr>Sources: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Vulnerability, Welfare and Risk</dc:title>
  <dc:creator>Jane Thomas</dc:creator>
  <cp:lastModifiedBy>Jane Davies</cp:lastModifiedBy>
  <cp:revision>1709</cp:revision>
  <dcterms:created xsi:type="dcterms:W3CDTF">2021-09-21T20:30:32Z</dcterms:created>
  <dcterms:modified xsi:type="dcterms:W3CDTF">2026-09-17T12:59:27Z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