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4630400" cy="8229600"/>
  <p:notesSz cx="8229600" cy="14630400"/>
  <p:embeddedFontLst>
    <p:embeddedFont>
      <p:font typeface="Consolas" panose="020B0609020204030204" pitchFamily="49" charset="0"/>
      <p:regular r:id="rId14"/>
      <p:bold r:id="rId15"/>
      <p:italic r:id="rId16"/>
      <p:boldItalic r:id="rId17"/>
    </p:embeddedFont>
    <p:embeddedFont>
      <p:font typeface="Inter" panose="02000503000000020004" charset="0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69" d="100"/>
          <a:sy n="69" d="100"/>
        </p:scale>
        <p:origin x="677" y="3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notesMaster" Target="notesMasters/notesMaster1.xml" /><Relationship Id="rId18" Type="http://schemas.openxmlformats.org/officeDocument/2006/relationships/font" Target="fonts/font5.fntdata" /><Relationship Id="rId3" Type="http://schemas.openxmlformats.org/officeDocument/2006/relationships/slide" Target="slides/slide2.xml" /><Relationship Id="rId21" Type="http://schemas.openxmlformats.org/officeDocument/2006/relationships/theme" Target="theme/theme1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font" Target="fonts/font4.fntdata" /><Relationship Id="rId2" Type="http://schemas.openxmlformats.org/officeDocument/2006/relationships/slide" Target="slides/slide1.xml" /><Relationship Id="rId16" Type="http://schemas.openxmlformats.org/officeDocument/2006/relationships/font" Target="fonts/font3.fntdata" /><Relationship Id="rId20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font" Target="fonts/font2.fntdata" /><Relationship Id="rId10" Type="http://schemas.openxmlformats.org/officeDocument/2006/relationships/slide" Target="slides/slide9.xml" /><Relationship Id="rId19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font" Target="fonts/font1.fntdata" /><Relationship Id="rId22" Type="http://schemas.openxmlformats.org/officeDocument/2006/relationships/tableStyles" Target="tableStyle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74284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hyperlink" Target="https://gamma.app/?utm_source=made-with-gamma" TargetMode="External" /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hyperlink" Target="https://gamma.app/?utm_source=made-with-gamma" TargetMode="External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hyperlink" Target="https://gamma.app/?utm_source=made-with-gamma" TargetMode="External" /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hyperlink" Target="https://gamma.app/?utm_source=made-with-gamma" TargetMode="External" /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hyperlink" Target="https://gamma.app/?utm_source=made-with-gamma" TargetMode="External" /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hyperlink" Target="https://gamma.app/?utm_source=made-with-gamma" TargetMode="External" /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hyperlink" Target="https://gamma.app/?utm_source=made-with-gamma" TargetMode="External" /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hyperlink" Target="https://gamma.app/?utm_source=made-with-gamma" TargetMode="External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hyperlink" Target="https://gamma.app/?utm_source=made-with-gamma" TargetMode="External" /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hyperlink" Target="https://gamma.app/?utm_source=made-with-gamma" TargetMode="External" /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6F4F4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6F4F4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6F4F4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6F4F4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6F4F4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6F4F4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6F4F4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6F4F4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6F4F4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6F4F4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3.png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3.xml" /><Relationship Id="rId6" Type="http://schemas.openxmlformats.org/officeDocument/2006/relationships/image" Target="../media/image7.svg" /><Relationship Id="rId5" Type="http://schemas.openxmlformats.org/officeDocument/2006/relationships/image" Target="../media/image6.svg" /><Relationship Id="rId4" Type="http://schemas.openxmlformats.org/officeDocument/2006/relationships/image" Target="../media/image5.svg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4.xml" /><Relationship Id="rId5" Type="http://schemas.openxmlformats.org/officeDocument/2006/relationships/image" Target="../media/image10.png" /><Relationship Id="rId4" Type="http://schemas.openxmlformats.org/officeDocument/2006/relationships/image" Target="../media/image9.png" 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 /><Relationship Id="rId3" Type="http://schemas.openxmlformats.org/officeDocument/2006/relationships/image" Target="../media/image11.png" /><Relationship Id="rId7" Type="http://schemas.openxmlformats.org/officeDocument/2006/relationships/image" Target="../media/image15.sv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5.xml" /><Relationship Id="rId6" Type="http://schemas.openxmlformats.org/officeDocument/2006/relationships/image" Target="../media/image14.svg" /><Relationship Id="rId5" Type="http://schemas.openxmlformats.org/officeDocument/2006/relationships/image" Target="../media/image13.svg" /><Relationship Id="rId4" Type="http://schemas.openxmlformats.org/officeDocument/2006/relationships/image" Target="../media/image12.svg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6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 /><Relationship Id="rId7" Type="http://schemas.openxmlformats.org/officeDocument/2006/relationships/image" Target="../media/image22.sv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21.svg" /><Relationship Id="rId5" Type="http://schemas.openxmlformats.org/officeDocument/2006/relationships/image" Target="../media/image20.svg" /><Relationship Id="rId4" Type="http://schemas.openxmlformats.org/officeDocument/2006/relationships/image" Target="../media/image19.svg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8.xml" /><Relationship Id="rId5" Type="http://schemas.openxmlformats.org/officeDocument/2006/relationships/image" Target="../media/image24.png" /><Relationship Id="rId4" Type="http://schemas.openxmlformats.org/officeDocument/2006/relationships/image" Target="../media/image9.png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 /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9.xml" /><Relationship Id="rId4" Type="http://schemas.openxmlformats.org/officeDocument/2006/relationships/image" Target="../media/image26.png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 /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10.xml" /><Relationship Id="rId5" Type="http://schemas.openxmlformats.org/officeDocument/2006/relationships/image" Target="../media/image29.png" /><Relationship Id="rId4" Type="http://schemas.openxmlformats.org/officeDocument/2006/relationships/image" Target="../media/image28.png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 /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11.xml" /><Relationship Id="rId6" Type="http://schemas.openxmlformats.org/officeDocument/2006/relationships/image" Target="../media/image33.png" /><Relationship Id="rId5" Type="http://schemas.openxmlformats.org/officeDocument/2006/relationships/image" Target="../media/image32.png" /><Relationship Id="rId4" Type="http://schemas.openxmlformats.org/officeDocument/2006/relationships/image" Target="../media/image31.png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1257895"/>
            <a:ext cx="7556421" cy="21263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Secure Cloud Storage System Using End-to-End Encryption (E2EE)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793790" y="3724394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MSc Cybersecurity · UWTSD London</a:t>
            </a:r>
            <a:endParaRPr lang="en-US" sz="1750" dirty="0"/>
          </a:p>
        </p:txBody>
      </p:sp>
      <p:sp>
        <p:nvSpPr>
          <p:cNvPr id="5" name="Shape 2"/>
          <p:cNvSpPr/>
          <p:nvPr/>
        </p:nvSpPr>
        <p:spPr>
          <a:xfrm>
            <a:off x="786170" y="4372928"/>
            <a:ext cx="7556421" cy="2629138"/>
          </a:xfrm>
          <a:prstGeom prst="roundRect">
            <a:avLst>
              <a:gd name="adj" fmla="val 3624"/>
            </a:avLst>
          </a:prstGeom>
          <a:solidFill>
            <a:srgbClr val="DADBF1"/>
          </a:solidFill>
          <a:ln w="762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IN" dirty="0"/>
          </a:p>
        </p:txBody>
      </p:sp>
      <p:sp>
        <p:nvSpPr>
          <p:cNvPr id="6" name="Shape 3"/>
          <p:cNvSpPr/>
          <p:nvPr/>
        </p:nvSpPr>
        <p:spPr>
          <a:xfrm>
            <a:off x="801410" y="4410470"/>
            <a:ext cx="3770590" cy="1306949"/>
          </a:xfrm>
          <a:prstGeom prst="roundRect">
            <a:avLst>
              <a:gd name="adj" fmla="val 7289"/>
            </a:avLst>
          </a:prstGeom>
          <a:solidFill>
            <a:srgbClr val="DADBF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7" name="Text 4"/>
          <p:cNvSpPr/>
          <p:nvPr/>
        </p:nvSpPr>
        <p:spPr>
          <a:xfrm>
            <a:off x="1028224" y="4576882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</a:rPr>
              <a:t>Name</a:t>
            </a:r>
          </a:p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</a:rPr>
              <a:t>Dharmik Patel</a:t>
            </a:r>
            <a:endParaRPr lang="en-US" sz="2200" dirty="0"/>
          </a:p>
        </p:txBody>
      </p:sp>
      <p:sp>
        <p:nvSpPr>
          <p:cNvPr id="8" name="Text 5"/>
          <p:cNvSpPr/>
          <p:nvPr/>
        </p:nvSpPr>
        <p:spPr>
          <a:xfrm>
            <a:off x="1028224" y="-1727060"/>
            <a:ext cx="3316962" cy="71572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________________t__</a:t>
            </a:r>
            <a:endParaRPr lang="en-US" sz="1750" dirty="0"/>
          </a:p>
        </p:txBody>
      </p:sp>
      <p:sp>
        <p:nvSpPr>
          <p:cNvPr id="9" name="Shape 6"/>
          <p:cNvSpPr/>
          <p:nvPr/>
        </p:nvSpPr>
        <p:spPr>
          <a:xfrm>
            <a:off x="4561284" y="5637907"/>
            <a:ext cx="3770590" cy="1306949"/>
          </a:xfrm>
          <a:prstGeom prst="rect">
            <a:avLst/>
          </a:prstGeom>
          <a:solidFill>
            <a:srgbClr val="DADBF1"/>
          </a:solidFill>
          <a:ln/>
        </p:spPr>
        <p:txBody>
          <a:bodyPr/>
          <a:lstStyle/>
          <a:p>
            <a:endParaRPr lang="en-IN" dirty="0"/>
          </a:p>
        </p:txBody>
      </p:sp>
      <p:sp>
        <p:nvSpPr>
          <p:cNvPr id="10" name="Shape 7"/>
          <p:cNvSpPr/>
          <p:nvPr/>
        </p:nvSpPr>
        <p:spPr>
          <a:xfrm>
            <a:off x="4572000" y="4378643"/>
            <a:ext cx="92868" cy="2613898"/>
          </a:xfrm>
          <a:prstGeom prst="roundRect">
            <a:avLst>
              <a:gd name="adj" fmla="val 312558"/>
            </a:avLst>
          </a:prstGeom>
          <a:solidFill>
            <a:srgbClr val="C0C1D7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1" name="Text 8"/>
          <p:cNvSpPr/>
          <p:nvPr/>
        </p:nvSpPr>
        <p:spPr>
          <a:xfrm>
            <a:off x="4798814" y="4576882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</a:rPr>
              <a:t>Student ID	</a:t>
            </a:r>
          </a:p>
          <a:p>
            <a:pPr marL="0" indent="0" algn="l">
              <a:lnSpc>
                <a:spcPts val="2750"/>
              </a:lnSpc>
              <a:buNone/>
            </a:pPr>
            <a:endParaRPr lang="en-US" sz="2200" dirty="0"/>
          </a:p>
        </p:txBody>
      </p:sp>
      <p:sp>
        <p:nvSpPr>
          <p:cNvPr id="12" name="Text 9"/>
          <p:cNvSpPr/>
          <p:nvPr/>
        </p:nvSpPr>
        <p:spPr>
          <a:xfrm>
            <a:off x="4798814" y="5067300"/>
            <a:ext cx="3316962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/>
              <a:t>2506712</a:t>
            </a:r>
          </a:p>
        </p:txBody>
      </p:sp>
      <p:sp>
        <p:nvSpPr>
          <p:cNvPr id="13" name="Shape 10"/>
          <p:cNvSpPr/>
          <p:nvPr/>
        </p:nvSpPr>
        <p:spPr>
          <a:xfrm>
            <a:off x="801411" y="5657017"/>
            <a:ext cx="3778210" cy="1306949"/>
          </a:xfrm>
          <a:prstGeom prst="rect">
            <a:avLst/>
          </a:prstGeom>
          <a:solidFill>
            <a:srgbClr val="DADBF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4" name="Shape 11"/>
          <p:cNvSpPr/>
          <p:nvPr/>
        </p:nvSpPr>
        <p:spPr>
          <a:xfrm>
            <a:off x="801410" y="5657017"/>
            <a:ext cx="7541181" cy="30480"/>
          </a:xfrm>
          <a:prstGeom prst="roundRect">
            <a:avLst>
              <a:gd name="adj" fmla="val 312558"/>
            </a:avLst>
          </a:prstGeom>
          <a:solidFill>
            <a:srgbClr val="C0C1D7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5" name="Text 12"/>
          <p:cNvSpPr/>
          <p:nvPr/>
        </p:nvSpPr>
        <p:spPr>
          <a:xfrm>
            <a:off x="1028224" y="5883831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Date</a:t>
            </a:r>
            <a:endParaRPr lang="en-US" sz="2200" dirty="0"/>
          </a:p>
        </p:txBody>
      </p:sp>
      <p:sp>
        <p:nvSpPr>
          <p:cNvPr id="16" name="Text 13"/>
          <p:cNvSpPr/>
          <p:nvPr/>
        </p:nvSpPr>
        <p:spPr>
          <a:xfrm>
            <a:off x="1028224" y="6374249"/>
            <a:ext cx="7087553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20 APRIL 2026</a:t>
            </a:r>
            <a:endParaRPr lang="en-US" sz="175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8F60936-E524-A57E-CF25-AEC57FF577B5}"/>
              </a:ext>
            </a:extLst>
          </p:cNvPr>
          <p:cNvSpPr txBox="1"/>
          <p:nvPr/>
        </p:nvSpPr>
        <p:spPr>
          <a:xfrm>
            <a:off x="4692611" y="5765384"/>
            <a:ext cx="7315200" cy="7816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</a:rPr>
              <a:t>Subject</a:t>
            </a:r>
            <a:r>
              <a:rPr lang="en-US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</a:rPr>
              <a:t> </a:t>
            </a:r>
            <a:r>
              <a:rPr lang="en-US" sz="18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</a:rPr>
              <a:t>	</a:t>
            </a:r>
          </a:p>
          <a:p>
            <a:pPr marL="0" indent="0" algn="l">
              <a:lnSpc>
                <a:spcPts val="2750"/>
              </a:lnSpc>
              <a:buNone/>
            </a:pPr>
            <a:endParaRPr lang="en-US" sz="18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E5A9C44-C111-DCE2-3D8B-F066EDCF1E2D}"/>
              </a:ext>
            </a:extLst>
          </p:cNvPr>
          <p:cNvSpPr txBox="1"/>
          <p:nvPr/>
        </p:nvSpPr>
        <p:spPr>
          <a:xfrm>
            <a:off x="4720354" y="6109911"/>
            <a:ext cx="7315200" cy="8040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lnSpc>
                <a:spcPts val="2850"/>
              </a:lnSpc>
              <a:buNone/>
            </a:pPr>
            <a:r>
              <a:rPr lang="en-US" dirty="0"/>
              <a:t>Research Method &amp; Professional </a:t>
            </a:r>
          </a:p>
          <a:p>
            <a:pPr marL="0" indent="0" algn="l">
              <a:lnSpc>
                <a:spcPts val="2850"/>
              </a:lnSpc>
              <a:buNone/>
            </a:pPr>
            <a:r>
              <a:rPr lang="en-US" sz="1800" dirty="0"/>
              <a:t>Development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2CB5FB1E-5001-E826-918B-21645D205A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86863" y="224645"/>
            <a:ext cx="2156009" cy="81948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767953"/>
            <a:ext cx="7380446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Introduction &amp; Background</a:t>
            </a:r>
            <a:endParaRPr lang="en-US" sz="445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80190" y="1816894"/>
            <a:ext cx="566976" cy="566976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7130653" y="1816894"/>
            <a:ext cx="3551158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Explosive Cloud Adoption</a:t>
            </a:r>
            <a:endParaRPr lang="en-US" sz="2200" dirty="0"/>
          </a:p>
        </p:txBody>
      </p:sp>
      <p:sp>
        <p:nvSpPr>
          <p:cNvPr id="6" name="Text 2"/>
          <p:cNvSpPr/>
          <p:nvPr/>
        </p:nvSpPr>
        <p:spPr>
          <a:xfrm>
            <a:off x="7130653" y="2307312"/>
            <a:ext cx="6705957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Global cloud storage demand has grown exponentially, with businesses and individuals increasingly entrusting sensitive data to third-party providers.</a:t>
            </a:r>
          </a:p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</a:rPr>
              <a:t>Question is not just about storage its about trust.</a:t>
            </a:r>
            <a:endParaRPr lang="en-US" sz="175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280190" y="3849648"/>
            <a:ext cx="566976" cy="566976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7130653" y="3849648"/>
            <a:ext cx="3517940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Escalating Data Breaches</a:t>
            </a:r>
            <a:endParaRPr lang="en-US" sz="2200" dirty="0"/>
          </a:p>
        </p:txBody>
      </p:sp>
      <p:sp>
        <p:nvSpPr>
          <p:cNvPr id="9" name="Text 4"/>
          <p:cNvSpPr/>
          <p:nvPr/>
        </p:nvSpPr>
        <p:spPr>
          <a:xfrm>
            <a:off x="7130653" y="4340066"/>
            <a:ext cx="6705957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High-profile breaches — including healthcare, financial, and government sectors — have exposed billions of records, underscoring systemic vulnerabilities.</a:t>
            </a:r>
            <a:endParaRPr lang="en-US" sz="175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280190" y="5882402"/>
            <a:ext cx="566976" cy="566976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7130653" y="5882402"/>
            <a:ext cx="3448407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Encryption as Imperative</a:t>
            </a:r>
            <a:endParaRPr lang="en-US" sz="2200" dirty="0"/>
          </a:p>
        </p:txBody>
      </p:sp>
      <p:sp>
        <p:nvSpPr>
          <p:cNvPr id="12" name="Text 6"/>
          <p:cNvSpPr/>
          <p:nvPr/>
        </p:nvSpPr>
        <p:spPr>
          <a:xfrm>
            <a:off x="7130653" y="6372820"/>
            <a:ext cx="6705957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Robust, client-side encryption mechanisms are no longer optional; they are a foundational requirement for trustworthy cloud architecture.</a:t>
            </a:r>
            <a:endParaRPr lang="en-US" sz="175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5585B52-1036-6D21-9A1C-D2ED8DF883DB}"/>
              </a:ext>
            </a:extLst>
          </p:cNvPr>
          <p:cNvSpPr/>
          <p:nvPr/>
        </p:nvSpPr>
        <p:spPr>
          <a:xfrm>
            <a:off x="12830174" y="7715250"/>
            <a:ext cx="1685925" cy="43815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2506712</a:t>
            </a:r>
            <a:endParaRPr lang="en-IN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079183" y="554831"/>
            <a:ext cx="4518779" cy="5647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00"/>
              </a:lnSpc>
              <a:buNone/>
            </a:pPr>
            <a:r>
              <a:rPr lang="en-US" sz="3550" b="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Problem Statement</a:t>
            </a:r>
            <a:endParaRPr lang="en-US" sz="35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183" y="1497449"/>
            <a:ext cx="6015395" cy="6015395"/>
          </a:xfrm>
          <a:prstGeom prst="rect">
            <a:avLst/>
          </a:prstGeom>
        </p:spPr>
      </p:pic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9183" y="1497449"/>
            <a:ext cx="6015395" cy="6015395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7543205" y="3348038"/>
            <a:ext cx="2259330" cy="2824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Core Security Gaps</a:t>
            </a:r>
            <a:endParaRPr lang="en-US" sz="1750" dirty="0"/>
          </a:p>
        </p:txBody>
      </p:sp>
      <p:sp>
        <p:nvSpPr>
          <p:cNvPr id="6" name="Text 2"/>
          <p:cNvSpPr/>
          <p:nvPr/>
        </p:nvSpPr>
        <p:spPr>
          <a:xfrm>
            <a:off x="7543205" y="3774400"/>
            <a:ext cx="6015395" cy="7793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Conventional cloud storage models are built on implicit trust in the provider. This creates four critical attack surfaces that end-to-end encryption is specifically designed to eliminate.</a:t>
            </a:r>
            <a:endParaRPr lang="en-US" sz="1400" dirty="0"/>
          </a:p>
        </p:txBody>
      </p:sp>
      <p:sp>
        <p:nvSpPr>
          <p:cNvPr id="7" name="Shape 3"/>
          <p:cNvSpPr/>
          <p:nvPr/>
        </p:nvSpPr>
        <p:spPr>
          <a:xfrm>
            <a:off x="7543205" y="4715708"/>
            <a:ext cx="6015395" cy="928568"/>
          </a:xfrm>
          <a:prstGeom prst="roundRect">
            <a:avLst>
              <a:gd name="adj" fmla="val 8176"/>
            </a:avLst>
          </a:prstGeom>
          <a:solidFill>
            <a:srgbClr val="FFB3B4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23942" y="4973836"/>
            <a:ext cx="225862" cy="180737"/>
          </a:xfrm>
          <a:prstGeom prst="rect">
            <a:avLst/>
          </a:prstGeom>
        </p:spPr>
      </p:pic>
      <p:sp>
        <p:nvSpPr>
          <p:cNvPr id="9" name="Text 4"/>
          <p:cNvSpPr/>
          <p:nvPr/>
        </p:nvSpPr>
        <p:spPr>
          <a:xfrm>
            <a:off x="8130540" y="4904780"/>
            <a:ext cx="5247323" cy="5195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Without E2EE, the cloud provider holds both the data and the keys — a fundamental security contradiction.</a:t>
            </a:r>
            <a:endParaRPr lang="en-US" sz="14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10050F6-8B22-6763-3966-94D98215D47C}"/>
              </a:ext>
            </a:extLst>
          </p:cNvPr>
          <p:cNvSpPr/>
          <p:nvPr/>
        </p:nvSpPr>
        <p:spPr>
          <a:xfrm>
            <a:off x="12830174" y="7724775"/>
            <a:ext cx="1685925" cy="43815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2506712</a:t>
            </a:r>
            <a:endParaRPr lang="en-IN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787956"/>
            <a:ext cx="11516201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Concept of End-to-End Encryption (E2EE)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2278380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What is E2EE?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793790" y="2859524"/>
            <a:ext cx="4205168" cy="21774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End-to-end encryption ensures that data is encrypted on the sender's device and can only be decrypted by the intended recipient — at no point is plaintext accessible to intermediaries, including the cloud provider.</a:t>
            </a:r>
            <a:endParaRPr lang="en-US" sz="175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9981" y="2092047"/>
            <a:ext cx="8284131" cy="3108484"/>
          </a:xfrm>
          <a:prstGeom prst="rect">
            <a:avLst/>
          </a:prstGeom>
        </p:spPr>
      </p:pic>
      <p:pic>
        <p:nvPicPr>
          <p:cNvPr id="6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634623" y="2883834"/>
            <a:ext cx="427895" cy="427895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12253395" y="4445917"/>
            <a:ext cx="1249453" cy="2406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850"/>
              </a:lnSpc>
              <a:buNone/>
            </a:pPr>
            <a:r>
              <a:rPr lang="en-US" sz="15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Plaintext</a:t>
            </a:r>
            <a:endParaRPr lang="en-US" sz="1500" dirty="0"/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068126" y="2884636"/>
            <a:ext cx="427895" cy="427895"/>
          </a:xfrm>
          <a:prstGeom prst="rect">
            <a:avLst/>
          </a:prstGeom>
        </p:spPr>
      </p:pic>
      <p:sp>
        <p:nvSpPr>
          <p:cNvPr id="9" name="Text 4"/>
          <p:cNvSpPr/>
          <p:nvPr/>
        </p:nvSpPr>
        <p:spPr>
          <a:xfrm>
            <a:off x="10678742" y="4445917"/>
            <a:ext cx="1249453" cy="2406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850"/>
              </a:lnSpc>
              <a:buNone/>
            </a:pPr>
            <a:r>
              <a:rPr lang="en-US" sz="15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Decrypt</a:t>
            </a:r>
            <a:endParaRPr lang="en-US" sz="150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502030" y="2884636"/>
            <a:ext cx="427896" cy="427895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9112647" y="4325572"/>
            <a:ext cx="1249453" cy="4813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850"/>
              </a:lnSpc>
              <a:buNone/>
            </a:pPr>
            <a:r>
              <a:rPr lang="en-US" sz="15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Encrypted Cloud</a:t>
            </a:r>
            <a:endParaRPr lang="en-US" sz="1500" dirty="0"/>
          </a:p>
        </p:txBody>
      </p:sp>
      <p:pic>
        <p:nvPicPr>
          <p:cNvPr id="12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935935" y="2884636"/>
            <a:ext cx="427895" cy="427895"/>
          </a:xfrm>
          <a:prstGeom prst="rect">
            <a:avLst/>
          </a:prstGeom>
        </p:spPr>
      </p:pic>
      <p:sp>
        <p:nvSpPr>
          <p:cNvPr id="13" name="Text 6"/>
          <p:cNvSpPr/>
          <p:nvPr/>
        </p:nvSpPr>
        <p:spPr>
          <a:xfrm>
            <a:off x="7546551" y="4445917"/>
            <a:ext cx="1249454" cy="2406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850"/>
              </a:lnSpc>
              <a:buNone/>
            </a:pPr>
            <a:r>
              <a:rPr lang="en-US" sz="15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Encrypt</a:t>
            </a:r>
            <a:endParaRPr lang="en-US" sz="1500" dirty="0"/>
          </a:p>
        </p:txBody>
      </p:sp>
      <p:pic>
        <p:nvPicPr>
          <p:cNvPr id="14" name="Image 5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361281" y="2884636"/>
            <a:ext cx="427895" cy="427895"/>
          </a:xfrm>
          <a:prstGeom prst="rect">
            <a:avLst/>
          </a:prstGeom>
        </p:spPr>
      </p:pic>
      <p:sp>
        <p:nvSpPr>
          <p:cNvPr id="15" name="Text 7"/>
          <p:cNvSpPr/>
          <p:nvPr/>
        </p:nvSpPr>
        <p:spPr>
          <a:xfrm>
            <a:off x="5946224" y="4445917"/>
            <a:ext cx="1249454" cy="2406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850"/>
              </a:lnSpc>
              <a:buNone/>
            </a:pPr>
            <a:r>
              <a:rPr lang="en-US" sz="15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Plaintext</a:t>
            </a:r>
            <a:endParaRPr lang="en-US" sz="1500" dirty="0"/>
          </a:p>
        </p:txBody>
      </p:sp>
      <p:sp>
        <p:nvSpPr>
          <p:cNvPr id="16" name="Shape 8"/>
          <p:cNvSpPr/>
          <p:nvPr/>
        </p:nvSpPr>
        <p:spPr>
          <a:xfrm>
            <a:off x="793790" y="5710833"/>
            <a:ext cx="6407944" cy="1730812"/>
          </a:xfrm>
          <a:prstGeom prst="roundRect">
            <a:avLst>
              <a:gd name="adj" fmla="val 5504"/>
            </a:avLst>
          </a:prstGeom>
          <a:solidFill>
            <a:srgbClr val="FFFFFF"/>
          </a:solidFill>
          <a:ln w="3048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7" name="Text 9"/>
          <p:cNvSpPr/>
          <p:nvPr/>
        </p:nvSpPr>
        <p:spPr>
          <a:xfrm>
            <a:off x="1051084" y="5968127"/>
            <a:ext cx="3132058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Client-Side Encryption</a:t>
            </a:r>
            <a:endParaRPr lang="en-US" sz="2200" dirty="0"/>
          </a:p>
        </p:txBody>
      </p:sp>
      <p:sp>
        <p:nvSpPr>
          <p:cNvPr id="18" name="Text 10"/>
          <p:cNvSpPr/>
          <p:nvPr/>
        </p:nvSpPr>
        <p:spPr>
          <a:xfrm>
            <a:off x="1051084" y="6458545"/>
            <a:ext cx="5893356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Encryption occurs locally, before any data leaves the device.</a:t>
            </a:r>
            <a:endParaRPr lang="en-US" sz="1750" dirty="0"/>
          </a:p>
        </p:txBody>
      </p:sp>
      <p:sp>
        <p:nvSpPr>
          <p:cNvPr id="19" name="Shape 11"/>
          <p:cNvSpPr/>
          <p:nvPr/>
        </p:nvSpPr>
        <p:spPr>
          <a:xfrm>
            <a:off x="7428548" y="5710833"/>
            <a:ext cx="6408063" cy="1730812"/>
          </a:xfrm>
          <a:prstGeom prst="roundRect">
            <a:avLst>
              <a:gd name="adj" fmla="val 5504"/>
            </a:avLst>
          </a:prstGeom>
          <a:solidFill>
            <a:srgbClr val="FFFFFF"/>
          </a:solidFill>
          <a:ln w="3048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0" name="Text 12"/>
          <p:cNvSpPr/>
          <p:nvPr/>
        </p:nvSpPr>
        <p:spPr>
          <a:xfrm>
            <a:off x="7685842" y="5968127"/>
            <a:ext cx="3623191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Zero-Knowledge Principle</a:t>
            </a:r>
            <a:endParaRPr lang="en-US" sz="2200" dirty="0"/>
          </a:p>
        </p:txBody>
      </p:sp>
      <p:sp>
        <p:nvSpPr>
          <p:cNvPr id="21" name="Text 13"/>
          <p:cNvSpPr/>
          <p:nvPr/>
        </p:nvSpPr>
        <p:spPr>
          <a:xfrm>
            <a:off x="7685842" y="6458545"/>
            <a:ext cx="5893475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provider stores only ciphertext and possesses no decryption capability.</a:t>
            </a:r>
            <a:endParaRPr lang="en-US" sz="175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BFFB417-368A-13FB-F331-7854F5A2B561}"/>
              </a:ext>
            </a:extLst>
          </p:cNvPr>
          <p:cNvSpPr/>
          <p:nvPr/>
        </p:nvSpPr>
        <p:spPr>
          <a:xfrm>
            <a:off x="12830174" y="7715250"/>
            <a:ext cx="1685925" cy="43815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2506712</a:t>
            </a:r>
            <a:endParaRPr lang="en-IN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34628" y="532090"/>
            <a:ext cx="7017663" cy="5869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600"/>
              </a:lnSpc>
              <a:buNone/>
            </a:pPr>
            <a:r>
              <a:rPr lang="en-US" sz="3650" b="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Proposed System Architecture</a:t>
            </a:r>
            <a:endParaRPr lang="en-US" sz="36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7968" y="1430179"/>
            <a:ext cx="12854226" cy="5543074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752888" y="5922078"/>
            <a:ext cx="2916209" cy="36452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250" b="1" dirty="0">
                <a:solidFill>
                  <a:srgbClr val="FFFFFF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Cloud Storage</a:t>
            </a:r>
            <a:endParaRPr lang="en-US" sz="2250" dirty="0"/>
          </a:p>
        </p:txBody>
      </p:sp>
      <p:sp>
        <p:nvSpPr>
          <p:cNvPr id="5" name="Text 2"/>
          <p:cNvSpPr/>
          <p:nvPr/>
        </p:nvSpPr>
        <p:spPr>
          <a:xfrm>
            <a:off x="1752888" y="4638946"/>
            <a:ext cx="2916209" cy="36452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250" b="1" dirty="0">
                <a:solidFill>
                  <a:srgbClr val="FFFFFF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Encrypted Upload</a:t>
            </a:r>
            <a:endParaRPr lang="en-US" sz="2250" dirty="0"/>
          </a:p>
        </p:txBody>
      </p:sp>
      <p:sp>
        <p:nvSpPr>
          <p:cNvPr id="6" name="Text 3"/>
          <p:cNvSpPr/>
          <p:nvPr/>
        </p:nvSpPr>
        <p:spPr>
          <a:xfrm>
            <a:off x="1752888" y="3368775"/>
            <a:ext cx="2916209" cy="36452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250" b="1" dirty="0">
                <a:solidFill>
                  <a:srgbClr val="FFFFFF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Key Generation</a:t>
            </a:r>
            <a:endParaRPr lang="en-US" sz="2250" dirty="0"/>
          </a:p>
        </p:txBody>
      </p:sp>
      <p:sp>
        <p:nvSpPr>
          <p:cNvPr id="7" name="Text 4"/>
          <p:cNvSpPr/>
          <p:nvPr/>
        </p:nvSpPr>
        <p:spPr>
          <a:xfrm>
            <a:off x="1752888" y="2085643"/>
            <a:ext cx="2916209" cy="36452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250" b="1" dirty="0">
                <a:solidFill>
                  <a:srgbClr val="FFFFFF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Client Device</a:t>
            </a:r>
            <a:endParaRPr lang="en-US" sz="2250" dirty="0"/>
          </a:p>
        </p:txBody>
      </p:sp>
      <p:sp>
        <p:nvSpPr>
          <p:cNvPr id="8" name="Text 5"/>
          <p:cNvSpPr/>
          <p:nvPr/>
        </p:nvSpPr>
        <p:spPr>
          <a:xfrm>
            <a:off x="781169" y="6873478"/>
            <a:ext cx="12961025" cy="5493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4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architecture enforces a strict separation of concerns: the cloud provider handles storage and availability, whilst all cryptographic operations remain exclusively within the client boundary. Decryption is only ever performed on the recipient's authenticated device.</a:t>
            </a:r>
          </a:p>
          <a:p>
            <a:pPr marL="0" indent="0" algn="l">
              <a:lnSpc>
                <a:spcPts val="2150"/>
              </a:lnSpc>
              <a:buNone/>
            </a:pPr>
            <a:r>
              <a:rPr lang="en-US" sz="14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It means the cloud provider handles the “pipes” and storage, but all cryptographic operations stay within the client’s boundary.</a:t>
            </a:r>
          </a:p>
          <a:p>
            <a:pPr marL="0" indent="0" algn="l">
              <a:lnSpc>
                <a:spcPts val="2150"/>
              </a:lnSpc>
              <a:buNone/>
            </a:pPr>
            <a:endParaRPr lang="en-US" sz="145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468D6DB-203E-7D90-EFF8-7F83C6A799A2}"/>
              </a:ext>
            </a:extLst>
          </p:cNvPr>
          <p:cNvSpPr/>
          <p:nvPr/>
        </p:nvSpPr>
        <p:spPr>
          <a:xfrm>
            <a:off x="12830174" y="7724775"/>
            <a:ext cx="1685925" cy="43815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2506712</a:t>
            </a:r>
            <a:endParaRPr lang="en-IN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019800" y="574477"/>
            <a:ext cx="6909197" cy="4762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75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Encryption &amp; Cryptographic Methods</a:t>
            </a:r>
            <a:endParaRPr lang="en-US" sz="3000" dirty="0"/>
          </a:p>
        </p:txBody>
      </p:sp>
      <p:sp>
        <p:nvSpPr>
          <p:cNvPr id="4" name="Shape 1"/>
          <p:cNvSpPr/>
          <p:nvPr/>
        </p:nvSpPr>
        <p:spPr>
          <a:xfrm>
            <a:off x="6019800" y="1204317"/>
            <a:ext cx="8077200" cy="1586865"/>
          </a:xfrm>
          <a:prstGeom prst="roundRect">
            <a:avLst>
              <a:gd name="adj" fmla="val 4034"/>
            </a:avLst>
          </a:prstGeom>
          <a:solidFill>
            <a:srgbClr val="DADBF1"/>
          </a:solidFill>
          <a:ln w="762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Shape 2"/>
          <p:cNvSpPr/>
          <p:nvPr/>
        </p:nvSpPr>
        <p:spPr>
          <a:xfrm>
            <a:off x="6179820" y="1364337"/>
            <a:ext cx="457200" cy="457200"/>
          </a:xfrm>
          <a:prstGeom prst="roundRect">
            <a:avLst>
              <a:gd name="adj" fmla="val 19998000"/>
            </a:avLst>
          </a:prstGeom>
          <a:solidFill>
            <a:srgbClr val="4950BC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305550" y="1490067"/>
            <a:ext cx="205740" cy="205740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6179820" y="1923931"/>
            <a:ext cx="1905000" cy="2381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5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AES-256(Advanced Encryption Standards)</a:t>
            </a:r>
            <a:endParaRPr lang="en-US" sz="1500" dirty="0"/>
          </a:p>
        </p:txBody>
      </p:sp>
      <p:sp>
        <p:nvSpPr>
          <p:cNvPr id="8" name="Text 4"/>
          <p:cNvSpPr/>
          <p:nvPr/>
        </p:nvSpPr>
        <p:spPr>
          <a:xfrm>
            <a:off x="6179820" y="2223492"/>
            <a:ext cx="7757160" cy="4076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Symmetric block cipher for bulk data encryption. NIST-approved; computationally infeasible to brute-force at current processing capacity.</a:t>
            </a:r>
            <a:endParaRPr lang="en-US" sz="1200" dirty="0"/>
          </a:p>
        </p:txBody>
      </p:sp>
      <p:sp>
        <p:nvSpPr>
          <p:cNvPr id="9" name="Shape 5"/>
          <p:cNvSpPr/>
          <p:nvPr/>
        </p:nvSpPr>
        <p:spPr>
          <a:xfrm>
            <a:off x="6019800" y="2904727"/>
            <a:ext cx="8077200" cy="1586865"/>
          </a:xfrm>
          <a:prstGeom prst="roundRect">
            <a:avLst>
              <a:gd name="adj" fmla="val 4034"/>
            </a:avLst>
          </a:prstGeom>
          <a:solidFill>
            <a:srgbClr val="DADBF1"/>
          </a:solidFill>
          <a:ln w="762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Shape 6"/>
          <p:cNvSpPr/>
          <p:nvPr/>
        </p:nvSpPr>
        <p:spPr>
          <a:xfrm>
            <a:off x="6179820" y="3053596"/>
            <a:ext cx="457200" cy="457200"/>
          </a:xfrm>
          <a:prstGeom prst="roundRect">
            <a:avLst>
              <a:gd name="adj" fmla="val 19998000"/>
            </a:avLst>
          </a:prstGeom>
          <a:solidFill>
            <a:srgbClr val="4950BC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11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05550" y="3179326"/>
            <a:ext cx="205740" cy="205740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6179820" y="3613190"/>
            <a:ext cx="1905000" cy="2381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5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RSA / ECC(Rivest-Shamir-Adleman / Elliptic Curve Cryptography)</a:t>
            </a:r>
            <a:endParaRPr lang="en-US" sz="1500" dirty="0"/>
          </a:p>
        </p:txBody>
      </p:sp>
      <p:sp>
        <p:nvSpPr>
          <p:cNvPr id="13" name="Text 8"/>
          <p:cNvSpPr/>
          <p:nvPr/>
        </p:nvSpPr>
        <p:spPr>
          <a:xfrm>
            <a:off x="6179820" y="3912751"/>
            <a:ext cx="7757160" cy="4076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Asymmetric algorithms for secure key exchange. ECC offers equivalent security to RSA with significantly shorter key lengths.</a:t>
            </a:r>
            <a:endParaRPr lang="en-US" sz="1200" dirty="0"/>
          </a:p>
        </p:txBody>
      </p:sp>
      <p:sp>
        <p:nvSpPr>
          <p:cNvPr id="14" name="Shape 9"/>
          <p:cNvSpPr/>
          <p:nvPr/>
        </p:nvSpPr>
        <p:spPr>
          <a:xfrm>
            <a:off x="6019800" y="4582835"/>
            <a:ext cx="8077200" cy="1383030"/>
          </a:xfrm>
          <a:prstGeom prst="roundRect">
            <a:avLst>
              <a:gd name="adj" fmla="val 4628"/>
            </a:avLst>
          </a:prstGeom>
          <a:solidFill>
            <a:srgbClr val="DADBF1"/>
          </a:solidFill>
          <a:ln w="762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5" name="Shape 10"/>
          <p:cNvSpPr/>
          <p:nvPr/>
        </p:nvSpPr>
        <p:spPr>
          <a:xfrm>
            <a:off x="6179820" y="4742855"/>
            <a:ext cx="457200" cy="457200"/>
          </a:xfrm>
          <a:prstGeom prst="roundRect">
            <a:avLst>
              <a:gd name="adj" fmla="val 19998000"/>
            </a:avLst>
          </a:prstGeom>
          <a:solidFill>
            <a:srgbClr val="4950BC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16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305550" y="4868585"/>
            <a:ext cx="205740" cy="205740"/>
          </a:xfrm>
          <a:prstGeom prst="rect">
            <a:avLst/>
          </a:prstGeom>
        </p:spPr>
      </p:pic>
      <p:sp>
        <p:nvSpPr>
          <p:cNvPr id="17" name="Text 11"/>
          <p:cNvSpPr/>
          <p:nvPr/>
        </p:nvSpPr>
        <p:spPr>
          <a:xfrm>
            <a:off x="6179820" y="5302448"/>
            <a:ext cx="1905000" cy="2381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5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SHA-256</a:t>
            </a:r>
            <a:endParaRPr lang="en-US" sz="1500" dirty="0"/>
          </a:p>
        </p:txBody>
      </p:sp>
      <p:sp>
        <p:nvSpPr>
          <p:cNvPr id="18" name="Text 12"/>
          <p:cNvSpPr/>
          <p:nvPr/>
        </p:nvSpPr>
        <p:spPr>
          <a:xfrm>
            <a:off x="6179820" y="5602010"/>
            <a:ext cx="7757160" cy="2038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Cryptographic hash function ensuring data integrity. Any tampering produces a detectably different digest.</a:t>
            </a:r>
            <a:endParaRPr lang="en-US" sz="1200" dirty="0"/>
          </a:p>
        </p:txBody>
      </p:sp>
      <p:sp>
        <p:nvSpPr>
          <p:cNvPr id="19" name="Shape 13"/>
          <p:cNvSpPr/>
          <p:nvPr/>
        </p:nvSpPr>
        <p:spPr>
          <a:xfrm>
            <a:off x="6019800" y="6068258"/>
            <a:ext cx="8077200" cy="1586865"/>
          </a:xfrm>
          <a:prstGeom prst="roundRect">
            <a:avLst>
              <a:gd name="adj" fmla="val 4034"/>
            </a:avLst>
          </a:prstGeom>
          <a:solidFill>
            <a:srgbClr val="DADBF1"/>
          </a:solidFill>
          <a:ln w="762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0" name="Shape 14"/>
          <p:cNvSpPr/>
          <p:nvPr/>
        </p:nvSpPr>
        <p:spPr>
          <a:xfrm>
            <a:off x="6179820" y="6228278"/>
            <a:ext cx="457200" cy="457200"/>
          </a:xfrm>
          <a:prstGeom prst="roundRect">
            <a:avLst>
              <a:gd name="adj" fmla="val 19998000"/>
            </a:avLst>
          </a:prstGeom>
          <a:solidFill>
            <a:srgbClr val="4950BC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21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305550" y="6354008"/>
            <a:ext cx="205740" cy="205740"/>
          </a:xfrm>
          <a:prstGeom prst="rect">
            <a:avLst/>
          </a:prstGeom>
        </p:spPr>
      </p:pic>
      <p:sp>
        <p:nvSpPr>
          <p:cNvPr id="22" name="Text 15"/>
          <p:cNvSpPr/>
          <p:nvPr/>
        </p:nvSpPr>
        <p:spPr>
          <a:xfrm>
            <a:off x="6179820" y="6787872"/>
            <a:ext cx="1905000" cy="2381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5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Hybrid Model</a:t>
            </a:r>
            <a:endParaRPr lang="en-US" sz="1500" dirty="0"/>
          </a:p>
        </p:txBody>
      </p:sp>
      <p:sp>
        <p:nvSpPr>
          <p:cNvPr id="23" name="Text 16"/>
          <p:cNvSpPr/>
          <p:nvPr/>
        </p:nvSpPr>
        <p:spPr>
          <a:xfrm>
            <a:off x="6179820" y="7087433"/>
            <a:ext cx="7757160" cy="4076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2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AES-256 encrypts the data; RSA/ECC encrypts the AES session key — combining speed with strong asymmetric key protection.</a:t>
            </a:r>
            <a:endParaRPr lang="en-US" sz="1200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110EBD3-BD5C-630E-D456-AAC6A2227D01}"/>
              </a:ext>
            </a:extLst>
          </p:cNvPr>
          <p:cNvSpPr/>
          <p:nvPr/>
        </p:nvSpPr>
        <p:spPr>
          <a:xfrm>
            <a:off x="12830174" y="7715250"/>
            <a:ext cx="1685925" cy="43815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2506712</a:t>
            </a:r>
            <a:endParaRPr lang="en-IN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079183" y="554831"/>
            <a:ext cx="5853232" cy="5647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00"/>
              </a:lnSpc>
              <a:buNone/>
            </a:pPr>
            <a:r>
              <a:rPr lang="en-US" sz="3550" b="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Key Management Strategy</a:t>
            </a:r>
            <a:endParaRPr lang="en-US" sz="35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183" y="1497449"/>
            <a:ext cx="6015395" cy="6015395"/>
          </a:xfrm>
          <a:prstGeom prst="rect">
            <a:avLst/>
          </a:prstGeom>
        </p:spPr>
      </p:pic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9183" y="1497449"/>
            <a:ext cx="6015395" cy="6015395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7543205" y="3167777"/>
            <a:ext cx="3348752" cy="2824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Critical Design Considerations</a:t>
            </a:r>
            <a:endParaRPr lang="en-US" sz="1750" dirty="0"/>
          </a:p>
        </p:txBody>
      </p:sp>
      <p:sp>
        <p:nvSpPr>
          <p:cNvPr id="6" name="Text 2"/>
          <p:cNvSpPr/>
          <p:nvPr/>
        </p:nvSpPr>
        <p:spPr>
          <a:xfrm>
            <a:off x="7543205" y="3594140"/>
            <a:ext cx="6015395" cy="11399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Private keys must </a:t>
            </a:r>
            <a:r>
              <a:rPr lang="en-US" sz="1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never</a:t>
            </a: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leave the client environment unencrypted</a:t>
            </a:r>
            <a:endParaRPr lang="en-US" sz="1400" dirty="0"/>
          </a:p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Hardware Security Modules (HSMs) provide tamper-resistant key storage</a:t>
            </a:r>
            <a:endParaRPr lang="en-US" sz="1400" dirty="0"/>
          </a:p>
          <a:p>
            <a:pPr marL="342900" indent="-342900" algn="l">
              <a:lnSpc>
                <a:spcPts val="2000"/>
              </a:lnSpc>
              <a:buSzPct val="100000"/>
              <a:buChar char="•"/>
            </a:pPr>
            <a:r>
              <a:rPr lang="en-US" sz="1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MFA enforces identity assurance before cryptographic operations</a:t>
            </a:r>
            <a:endParaRPr lang="en-US" sz="1400" dirty="0"/>
          </a:p>
        </p:txBody>
      </p:sp>
      <p:sp>
        <p:nvSpPr>
          <p:cNvPr id="7" name="Shape 3"/>
          <p:cNvSpPr/>
          <p:nvPr/>
        </p:nvSpPr>
        <p:spPr>
          <a:xfrm>
            <a:off x="7543205" y="4895969"/>
            <a:ext cx="6015395" cy="928568"/>
          </a:xfrm>
          <a:prstGeom prst="roundRect">
            <a:avLst>
              <a:gd name="adj" fmla="val 8176"/>
            </a:avLst>
          </a:prstGeom>
          <a:solidFill>
            <a:srgbClr val="FCF2B5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23942" y="5154097"/>
            <a:ext cx="225862" cy="180737"/>
          </a:xfrm>
          <a:prstGeom prst="rect">
            <a:avLst/>
          </a:prstGeom>
        </p:spPr>
      </p:pic>
      <p:sp>
        <p:nvSpPr>
          <p:cNvPr id="9" name="Text 4"/>
          <p:cNvSpPr/>
          <p:nvPr/>
        </p:nvSpPr>
        <p:spPr>
          <a:xfrm>
            <a:off x="8130540" y="5085040"/>
            <a:ext cx="5247323" cy="5195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Key loss is irrecoverable in a true zero-knowledge system. Robust backup and recovery protocols are essential.</a:t>
            </a:r>
            <a:endParaRPr lang="en-US" sz="1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7C55BF1-F442-1449-249E-347ECF5E9D4C}"/>
              </a:ext>
            </a:extLst>
          </p:cNvPr>
          <p:cNvSpPr txBox="1"/>
          <p:nvPr/>
        </p:nvSpPr>
        <p:spPr>
          <a:xfrm>
            <a:off x="12601575" y="7512844"/>
            <a:ext cx="1914525" cy="6405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IN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A4A7AA2-80B2-2EAA-93B3-BDF43C4EAFD3}"/>
              </a:ext>
            </a:extLst>
          </p:cNvPr>
          <p:cNvSpPr/>
          <p:nvPr/>
        </p:nvSpPr>
        <p:spPr>
          <a:xfrm>
            <a:off x="12830174" y="7715250"/>
            <a:ext cx="1685925" cy="43815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2506712</a:t>
            </a:r>
            <a:endParaRPr lang="en-IN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31758" y="802005"/>
            <a:ext cx="5227558" cy="6534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Security Analysis</a:t>
            </a:r>
            <a:endParaRPr lang="en-US" sz="4100" dirty="0"/>
          </a:p>
        </p:txBody>
      </p:sp>
      <p:sp>
        <p:nvSpPr>
          <p:cNvPr id="3" name="Text 1"/>
          <p:cNvSpPr/>
          <p:nvPr/>
        </p:nvSpPr>
        <p:spPr>
          <a:xfrm>
            <a:off x="731758" y="1937266"/>
            <a:ext cx="3485793" cy="3265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Threat Mitigation Coverage</a:t>
            </a:r>
            <a:endParaRPr lang="en-US" sz="2050" dirty="0"/>
          </a:p>
        </p:txBody>
      </p:sp>
      <p:sp>
        <p:nvSpPr>
          <p:cNvPr id="4" name="Shape 2"/>
          <p:cNvSpPr/>
          <p:nvPr/>
        </p:nvSpPr>
        <p:spPr>
          <a:xfrm>
            <a:off x="731758" y="2480667"/>
            <a:ext cx="3067764" cy="2268617"/>
          </a:xfrm>
          <a:prstGeom prst="roundRect">
            <a:avLst>
              <a:gd name="adj" fmla="val 4837"/>
            </a:avLst>
          </a:prstGeom>
          <a:solidFill>
            <a:srgbClr val="FFFFFF"/>
          </a:solidFill>
          <a:ln w="2286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Shape 3"/>
          <p:cNvSpPr/>
          <p:nvPr/>
        </p:nvSpPr>
        <p:spPr>
          <a:xfrm>
            <a:off x="708898" y="2480667"/>
            <a:ext cx="91440" cy="2268617"/>
          </a:xfrm>
          <a:prstGeom prst="roundRect">
            <a:avLst>
              <a:gd name="adj" fmla="val 96046"/>
            </a:avLst>
          </a:prstGeom>
          <a:solidFill>
            <a:srgbClr val="4950B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1032272" y="2712601"/>
            <a:ext cx="2535317" cy="3265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Man-in-the-Middle</a:t>
            </a:r>
            <a:endParaRPr lang="en-US" sz="2050" dirty="0"/>
          </a:p>
        </p:txBody>
      </p:sp>
      <p:sp>
        <p:nvSpPr>
          <p:cNvPr id="7" name="Text 5"/>
          <p:cNvSpPr/>
          <p:nvPr/>
        </p:nvSpPr>
        <p:spPr>
          <a:xfrm>
            <a:off x="1032272" y="3231952"/>
            <a:ext cx="2535317" cy="9640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TLS + E2EE dual-layering renders intercepted ciphertext unreadable.</a:t>
            </a:r>
          </a:p>
          <a:p>
            <a:pPr marL="0" indent="0" algn="l">
              <a:lnSpc>
                <a:spcPts val="2500"/>
              </a:lnSpc>
              <a:buNone/>
            </a:pP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</a:rPr>
              <a:t>Difficult for Attacker 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3992285" y="2480667"/>
            <a:ext cx="3067883" cy="2268617"/>
          </a:xfrm>
          <a:prstGeom prst="roundRect">
            <a:avLst>
              <a:gd name="adj" fmla="val 4837"/>
            </a:avLst>
          </a:prstGeom>
          <a:solidFill>
            <a:srgbClr val="FFFFFF"/>
          </a:solidFill>
          <a:ln w="2286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Shape 7"/>
          <p:cNvSpPr/>
          <p:nvPr/>
        </p:nvSpPr>
        <p:spPr>
          <a:xfrm>
            <a:off x="3969425" y="2480667"/>
            <a:ext cx="91440" cy="2268617"/>
          </a:xfrm>
          <a:prstGeom prst="roundRect">
            <a:avLst>
              <a:gd name="adj" fmla="val 96046"/>
            </a:avLst>
          </a:prstGeom>
          <a:solidFill>
            <a:srgbClr val="4950B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4292798" y="2712601"/>
            <a:ext cx="2535436" cy="3265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Insider Threats</a:t>
            </a:r>
            <a:endParaRPr lang="en-US" sz="2050" dirty="0"/>
          </a:p>
        </p:txBody>
      </p:sp>
      <p:sp>
        <p:nvSpPr>
          <p:cNvPr id="11" name="Text 9"/>
          <p:cNvSpPr/>
          <p:nvPr/>
        </p:nvSpPr>
        <p:spPr>
          <a:xfrm>
            <a:off x="4292798" y="3231952"/>
            <a:ext cx="2535436" cy="12853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Zero-knowledge architecture means provider staff access only ciphertext.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731758" y="4942046"/>
            <a:ext cx="3067764" cy="2268617"/>
          </a:xfrm>
          <a:prstGeom prst="roundRect">
            <a:avLst>
              <a:gd name="adj" fmla="val 4837"/>
            </a:avLst>
          </a:prstGeom>
          <a:solidFill>
            <a:srgbClr val="FFFFFF"/>
          </a:solidFill>
          <a:ln w="2286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3" name="Shape 11"/>
          <p:cNvSpPr/>
          <p:nvPr/>
        </p:nvSpPr>
        <p:spPr>
          <a:xfrm>
            <a:off x="708898" y="4942046"/>
            <a:ext cx="91440" cy="2268617"/>
          </a:xfrm>
          <a:prstGeom prst="roundRect">
            <a:avLst>
              <a:gd name="adj" fmla="val 96046"/>
            </a:avLst>
          </a:prstGeom>
          <a:solidFill>
            <a:srgbClr val="4950B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4" name="Text 12"/>
          <p:cNvSpPr/>
          <p:nvPr/>
        </p:nvSpPr>
        <p:spPr>
          <a:xfrm>
            <a:off x="1032272" y="5173980"/>
            <a:ext cx="2535317" cy="3265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Data Breaches</a:t>
            </a:r>
            <a:endParaRPr lang="en-US" sz="2050" dirty="0"/>
          </a:p>
        </p:txBody>
      </p:sp>
      <p:sp>
        <p:nvSpPr>
          <p:cNvPr id="15" name="Text 13"/>
          <p:cNvSpPr/>
          <p:nvPr/>
        </p:nvSpPr>
        <p:spPr>
          <a:xfrm>
            <a:off x="1032272" y="5693331"/>
            <a:ext cx="2535317" cy="12853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Exfiltrated encrypted data is operationally useless without private keys.</a:t>
            </a:r>
            <a:endParaRPr lang="en-US" sz="1600" dirty="0"/>
          </a:p>
        </p:txBody>
      </p:sp>
      <p:sp>
        <p:nvSpPr>
          <p:cNvPr id="16" name="Shape 14"/>
          <p:cNvSpPr/>
          <p:nvPr/>
        </p:nvSpPr>
        <p:spPr>
          <a:xfrm>
            <a:off x="3992285" y="4942046"/>
            <a:ext cx="3067883" cy="2268617"/>
          </a:xfrm>
          <a:prstGeom prst="roundRect">
            <a:avLst>
              <a:gd name="adj" fmla="val 4837"/>
            </a:avLst>
          </a:prstGeom>
          <a:solidFill>
            <a:srgbClr val="FFFFFF"/>
          </a:solidFill>
          <a:ln w="2286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7" name="Shape 15"/>
          <p:cNvSpPr/>
          <p:nvPr/>
        </p:nvSpPr>
        <p:spPr>
          <a:xfrm>
            <a:off x="3969425" y="4942046"/>
            <a:ext cx="91440" cy="2268617"/>
          </a:xfrm>
          <a:prstGeom prst="roundRect">
            <a:avLst>
              <a:gd name="adj" fmla="val 96046"/>
            </a:avLst>
          </a:prstGeom>
          <a:solidFill>
            <a:srgbClr val="4950B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8" name="Text 16"/>
          <p:cNvSpPr/>
          <p:nvPr/>
        </p:nvSpPr>
        <p:spPr>
          <a:xfrm>
            <a:off x="4292798" y="5173980"/>
            <a:ext cx="2535436" cy="3265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Brute Force</a:t>
            </a:r>
            <a:endParaRPr lang="en-US" sz="2050" dirty="0"/>
          </a:p>
        </p:txBody>
      </p:sp>
      <p:sp>
        <p:nvSpPr>
          <p:cNvPr id="19" name="Text 17"/>
          <p:cNvSpPr/>
          <p:nvPr/>
        </p:nvSpPr>
        <p:spPr>
          <a:xfrm>
            <a:off x="4292798" y="5693331"/>
            <a:ext cx="2535436" cy="12853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AES-256 key space (2²⁵⁶) renders exhaustive search computationally intractable.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7577852" y="1937266"/>
            <a:ext cx="2967752" cy="3265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Strengths &amp; Limitations</a:t>
            </a:r>
            <a:endParaRPr lang="en-US" sz="2050" dirty="0"/>
          </a:p>
        </p:txBody>
      </p:sp>
      <p:sp>
        <p:nvSpPr>
          <p:cNvPr id="21" name="Shape 19"/>
          <p:cNvSpPr/>
          <p:nvPr/>
        </p:nvSpPr>
        <p:spPr>
          <a:xfrm>
            <a:off x="7577852" y="2480667"/>
            <a:ext cx="6328410" cy="1165741"/>
          </a:xfrm>
          <a:prstGeom prst="roundRect">
            <a:avLst>
              <a:gd name="adj" fmla="val 7534"/>
            </a:avLst>
          </a:prstGeom>
          <a:solidFill>
            <a:srgbClr val="B6FCB8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2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86926" y="2795230"/>
            <a:ext cx="261342" cy="209074"/>
          </a:xfrm>
          <a:prstGeom prst="rect">
            <a:avLst/>
          </a:prstGeom>
        </p:spPr>
      </p:pic>
      <p:sp>
        <p:nvSpPr>
          <p:cNvPr id="23" name="Text 20"/>
          <p:cNvSpPr/>
          <p:nvPr/>
        </p:nvSpPr>
        <p:spPr>
          <a:xfrm>
            <a:off x="8257342" y="2725698"/>
            <a:ext cx="5439847" cy="642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Strong privacy guarantees, GDPR alignment, and provider accountability reduction.</a:t>
            </a:r>
            <a:endParaRPr lang="en-US" sz="1600" dirty="0"/>
          </a:p>
        </p:txBody>
      </p:sp>
      <p:sp>
        <p:nvSpPr>
          <p:cNvPr id="24" name="Shape 21"/>
          <p:cNvSpPr/>
          <p:nvPr/>
        </p:nvSpPr>
        <p:spPr>
          <a:xfrm>
            <a:off x="7577852" y="3863221"/>
            <a:ext cx="6328410" cy="1487091"/>
          </a:xfrm>
          <a:prstGeom prst="roundRect">
            <a:avLst>
              <a:gd name="adj" fmla="val 5906"/>
            </a:avLst>
          </a:prstGeom>
          <a:solidFill>
            <a:srgbClr val="FCF2B5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2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6926" y="4177784"/>
            <a:ext cx="261342" cy="209074"/>
          </a:xfrm>
          <a:prstGeom prst="rect">
            <a:avLst/>
          </a:prstGeom>
        </p:spPr>
      </p:pic>
      <p:sp>
        <p:nvSpPr>
          <p:cNvPr id="26" name="Text 22"/>
          <p:cNvSpPr/>
          <p:nvPr/>
        </p:nvSpPr>
        <p:spPr>
          <a:xfrm>
            <a:off x="8257342" y="4108252"/>
            <a:ext cx="5439847" cy="9640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Performance overhead, key management complexity, and limited server-side search capability are inherent trade-offs.</a:t>
            </a:r>
            <a:endParaRPr lang="en-US" sz="1600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73F6FE9-C9B7-8DD8-4B7C-90295AC5BEDF}"/>
              </a:ext>
            </a:extLst>
          </p:cNvPr>
          <p:cNvSpPr/>
          <p:nvPr/>
        </p:nvSpPr>
        <p:spPr>
          <a:xfrm>
            <a:off x="12830174" y="7715250"/>
            <a:ext cx="1685925" cy="43815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2506712</a:t>
            </a:r>
            <a:endParaRPr lang="en-IN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855351"/>
            <a:ext cx="8712279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Implementation &amp; Technologies</a:t>
            </a:r>
            <a:endParaRPr lang="en-US" sz="44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3017758"/>
            <a:ext cx="1829753" cy="113085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793790" y="4432102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Cloud Infrastructure</a:t>
            </a:r>
            <a:endParaRPr lang="en-US" sz="2200" dirty="0"/>
          </a:p>
        </p:txBody>
      </p:sp>
      <p:sp>
        <p:nvSpPr>
          <p:cNvPr id="5" name="Text 2"/>
          <p:cNvSpPr/>
          <p:nvPr/>
        </p:nvSpPr>
        <p:spPr>
          <a:xfrm>
            <a:off x="793790" y="4922520"/>
            <a:ext cx="4158615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AWS S3 or Azure Blob Storage for scalable, encrypted object storage with access control policies.</a:t>
            </a:r>
            <a:endParaRPr lang="en-US" sz="175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5893" y="3017758"/>
            <a:ext cx="1829753" cy="1130856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5235893" y="4432102"/>
            <a:ext cx="3286839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Cryptographic Libraries</a:t>
            </a:r>
            <a:endParaRPr lang="en-US" sz="2200" dirty="0"/>
          </a:p>
        </p:txBody>
      </p:sp>
      <p:sp>
        <p:nvSpPr>
          <p:cNvPr id="8" name="Text 4"/>
          <p:cNvSpPr/>
          <p:nvPr/>
        </p:nvSpPr>
        <p:spPr>
          <a:xfrm>
            <a:off x="5235893" y="4922520"/>
            <a:ext cx="4158615" cy="10963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Utilizing OpenSSL and Python </a:t>
            </a:r>
            <a:r>
              <a:rPr lang="en-US" sz="1750" dirty="0">
                <a:solidFill>
                  <a:srgbClr val="272525"/>
                </a:solidFill>
                <a:highlight>
                  <a:srgbClr val="F2F2F2"/>
                </a:highlight>
                <a:latin typeface="Consolas" pitchFamily="34" charset="0"/>
                <a:ea typeface="Consolas" pitchFamily="34" charset="-122"/>
                <a:cs typeface="Consolas" pitchFamily="34" charset="-120"/>
              </a:rPr>
              <a:t>cryptography</a:t>
            </a:r>
            <a:r>
              <a:rPr lang="en-US" sz="17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library provide production-grade AES, RSA, and hashing implementations.</a:t>
            </a:r>
          </a:p>
          <a:p>
            <a:pPr marL="0" indent="0" algn="l">
              <a:lnSpc>
                <a:spcPts val="2850"/>
              </a:lnSpc>
              <a:buNone/>
            </a:pPr>
            <a:endParaRPr lang="en-US" sz="175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77995" y="3017758"/>
            <a:ext cx="1829753" cy="1130856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9677995" y="4432102"/>
            <a:ext cx="3650694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Secure APIs &amp; Compliance</a:t>
            </a:r>
            <a:endParaRPr lang="en-US" sz="2200" dirty="0"/>
          </a:p>
        </p:txBody>
      </p:sp>
      <p:sp>
        <p:nvSpPr>
          <p:cNvPr id="11" name="Text 6"/>
          <p:cNvSpPr/>
          <p:nvPr/>
        </p:nvSpPr>
        <p:spPr>
          <a:xfrm>
            <a:off x="9677995" y="4922520"/>
            <a:ext cx="4158615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REST APIs secured with OAuth 2.0 and JWT tokens; architecture designed to satisfy GDPR Article 32 technical safeguard requirements.</a:t>
            </a:r>
            <a:endParaRPr lang="en-US" sz="175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CC480AB-411F-D68B-BAD9-CA4A44096786}"/>
              </a:ext>
            </a:extLst>
          </p:cNvPr>
          <p:cNvSpPr/>
          <p:nvPr/>
        </p:nvSpPr>
        <p:spPr>
          <a:xfrm>
            <a:off x="12830174" y="7715250"/>
            <a:ext cx="1685925" cy="43815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2506712</a:t>
            </a:r>
            <a:endParaRPr lang="en-IN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06993" y="947142"/>
            <a:ext cx="7595949" cy="6312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950"/>
              </a:lnSpc>
              <a:buNone/>
            </a:pPr>
            <a:r>
              <a:rPr lang="en-US" sz="3950" b="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Conclusion &amp; Future Directions</a:t>
            </a:r>
            <a:endParaRPr lang="en-US" sz="3950" dirty="0"/>
          </a:p>
        </p:txBody>
      </p:sp>
      <p:sp>
        <p:nvSpPr>
          <p:cNvPr id="4" name="Text 1"/>
          <p:cNvSpPr/>
          <p:nvPr/>
        </p:nvSpPr>
        <p:spPr>
          <a:xfrm>
            <a:off x="706993" y="1848207"/>
            <a:ext cx="7730014" cy="916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End-to-end encryption represents the most robust architectural response to the privacy risks inherent in centralised cloud storage — restoring data sovereignty to the user.</a:t>
            </a:r>
            <a:endParaRPr lang="en-US" sz="1550" dirty="0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993" y="2967157"/>
            <a:ext cx="1010007" cy="1438394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1896904" y="3169087"/>
            <a:ext cx="2634853" cy="3156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Current Achievement</a:t>
            </a:r>
            <a:endParaRPr lang="en-US" sz="1950" dirty="0"/>
          </a:p>
        </p:txBody>
      </p:sp>
      <p:sp>
        <p:nvSpPr>
          <p:cNvPr id="7" name="Text 3"/>
          <p:cNvSpPr/>
          <p:nvPr/>
        </p:nvSpPr>
        <p:spPr>
          <a:xfrm>
            <a:off x="1896904" y="3592592"/>
            <a:ext cx="6540103" cy="611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E2EE eliminates provider trust dependency, enhances user privacy, and supports regulatory compliance.</a:t>
            </a:r>
            <a:endParaRPr lang="en-US" sz="1550" dirty="0"/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993" y="4405551"/>
            <a:ext cx="1010007" cy="1438394"/>
          </a:xfrm>
          <a:prstGeom prst="rect">
            <a:avLst/>
          </a:prstGeom>
        </p:spPr>
      </p:pic>
      <p:sp>
        <p:nvSpPr>
          <p:cNvPr id="9" name="Text 4"/>
          <p:cNvSpPr/>
          <p:nvPr/>
        </p:nvSpPr>
        <p:spPr>
          <a:xfrm>
            <a:off x="1896904" y="4607481"/>
            <a:ext cx="2525197" cy="3156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Near-Term</a:t>
            </a:r>
            <a:endParaRPr lang="en-US" sz="1950" dirty="0"/>
          </a:p>
        </p:txBody>
      </p:sp>
      <p:sp>
        <p:nvSpPr>
          <p:cNvPr id="10" name="Text 5"/>
          <p:cNvSpPr/>
          <p:nvPr/>
        </p:nvSpPr>
        <p:spPr>
          <a:xfrm>
            <a:off x="1896904" y="5030986"/>
            <a:ext cx="6540103" cy="611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Integration of Hardware Security Modules (HSMs) for enterprise-grade key management and auditability.</a:t>
            </a:r>
            <a:endParaRPr lang="en-US" sz="1550" dirty="0"/>
          </a:p>
        </p:txBody>
      </p:sp>
      <p:pic>
        <p:nvPicPr>
          <p:cNvPr id="1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6993" y="5843945"/>
            <a:ext cx="1010007" cy="1438394"/>
          </a:xfrm>
          <a:prstGeom prst="rect">
            <a:avLst/>
          </a:prstGeom>
        </p:spPr>
      </p:pic>
      <p:sp>
        <p:nvSpPr>
          <p:cNvPr id="12" name="Text 6"/>
          <p:cNvSpPr/>
          <p:nvPr/>
        </p:nvSpPr>
        <p:spPr>
          <a:xfrm>
            <a:off x="1896904" y="6045875"/>
            <a:ext cx="2525197" cy="3156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Future Research</a:t>
            </a:r>
            <a:endParaRPr lang="en-US" sz="1950" dirty="0"/>
          </a:p>
        </p:txBody>
      </p:sp>
      <p:sp>
        <p:nvSpPr>
          <p:cNvPr id="13" name="Text 7"/>
          <p:cNvSpPr/>
          <p:nvPr/>
        </p:nvSpPr>
        <p:spPr>
          <a:xfrm>
            <a:off x="1896904" y="6469380"/>
            <a:ext cx="6540103" cy="611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5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Post-quantum cryptographic algorithms (e.g., CRYSTALS-Kyber) to safeguard against quantum adversaries.</a:t>
            </a:r>
            <a:endParaRPr lang="en-US" sz="15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0">
            <a:extLst>
              <a:ext uri="{FF2B5EF4-FFF2-40B4-BE49-F238E27FC236}">
                <a16:creationId xmlns:a16="http://schemas.microsoft.com/office/drawing/2014/main" id="{6A07666F-B087-A51F-3298-19622B13BB72}"/>
              </a:ext>
            </a:extLst>
          </p:cNvPr>
          <p:cNvSpPr/>
          <p:nvPr/>
        </p:nvSpPr>
        <p:spPr>
          <a:xfrm>
            <a:off x="706993" y="594717"/>
            <a:ext cx="7595949" cy="6312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950"/>
              </a:lnSpc>
              <a:buNone/>
            </a:pPr>
            <a:r>
              <a:rPr lang="en-US" sz="3950" b="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References  </a:t>
            </a:r>
            <a:endParaRPr lang="en-US" sz="3950" dirty="0"/>
          </a:p>
        </p:txBody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B59A4CF0-1392-E5D4-2126-FA598F074757}"/>
              </a:ext>
            </a:extLst>
          </p:cNvPr>
          <p:cNvSpPr/>
          <p:nvPr/>
        </p:nvSpPr>
        <p:spPr>
          <a:xfrm>
            <a:off x="734854" y="1278017"/>
            <a:ext cx="13171646" cy="611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 err="1"/>
              <a:t>Backendal</a:t>
            </a:r>
            <a:r>
              <a:rPr lang="en-IN" dirty="0"/>
              <a:t>, M., Davis, H., Günther, F., Haller, M. and Paterson, K.G., 2024, August. A formal treatment of end-to-end encrypted cloud storage. In </a:t>
            </a:r>
            <a:r>
              <a:rPr lang="en-IN" i="1" dirty="0"/>
              <a:t>Annual International Cryptology Conference</a:t>
            </a:r>
            <a:r>
              <a:rPr lang="en-IN" dirty="0"/>
              <a:t> (pp. 40-74). Cham: Springer Nature Switzerland.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/>
              <a:t>Badhan, A., Vasudev, H., Kapila, D. and Himanshu, H., 2024. Data security in cloud environment using the cryptography technique for end-to-end encryption. In </a:t>
            </a:r>
            <a:r>
              <a:rPr lang="en-IN" i="1" dirty="0"/>
              <a:t>E3S Web of Conferences</a:t>
            </a:r>
            <a:r>
              <a:rPr lang="en-IN" dirty="0"/>
              <a:t> (Vol. 556, p. 01002). EDP Sciences.</a:t>
            </a:r>
            <a:endParaRPr lang="en-IN" sz="1600" dirty="0">
              <a:effectLst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/>
              <a:t>Ghosh, S., Verma, S.K., Ghosh, U. and Al-</a:t>
            </a:r>
            <a:r>
              <a:rPr lang="en-IN" dirty="0" err="1"/>
              <a:t>Numay</a:t>
            </a:r>
            <a:r>
              <a:rPr lang="en-IN" dirty="0"/>
              <a:t>, M., 2023. Improved end-to-end data security approach for cloud computing. </a:t>
            </a:r>
            <a:r>
              <a:rPr lang="en-IN" i="1" dirty="0"/>
              <a:t>Sustainability</a:t>
            </a:r>
            <a:r>
              <a:rPr lang="en-IN" dirty="0"/>
              <a:t>, </a:t>
            </a:r>
            <a:r>
              <a:rPr lang="en-IN" i="1" dirty="0"/>
              <a:t>15</a:t>
            </a:r>
            <a:r>
              <a:rPr lang="en-IN" dirty="0"/>
              <a:t>(22), p.16010.</a:t>
            </a:r>
            <a:endParaRPr lang="en-IN" sz="1600" dirty="0">
              <a:effectLst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/>
              <a:t>Hofmann, J. and Truong, K.T., 2024, December. End-to-end encrypted cloud storage in the wild: A broken ecosystem. In </a:t>
            </a:r>
            <a:r>
              <a:rPr lang="en-IN" i="1" dirty="0"/>
              <a:t>Proceedings of the 2024 on ACM SIGSAC Conference on Computer and Communications Security</a:t>
            </a:r>
            <a:r>
              <a:rPr lang="en-IN" dirty="0"/>
              <a:t> (pp. 3988-4001).</a:t>
            </a:r>
            <a:endParaRPr lang="en-IN" sz="1600" dirty="0">
              <a:effectLst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/>
              <a:t>Kang, J., Kim, J., Lee, S. and Park, J., 2024. Forensic approaches for end-to-end encryption cloud storage services: MEGA as a case study. </a:t>
            </a:r>
            <a:r>
              <a:rPr lang="en-IN" i="1" dirty="0"/>
              <a:t>Arab Journal of Forensic Sciences &amp; Forensic Medicine</a:t>
            </a:r>
            <a:r>
              <a:rPr lang="en-IN" dirty="0"/>
              <a:t>, </a:t>
            </a:r>
            <a:r>
              <a:rPr lang="en-IN" i="1" dirty="0"/>
              <a:t>6</a:t>
            </a:r>
            <a:r>
              <a:rPr lang="en-IN" dirty="0"/>
              <a:t>(Special Issue), pp.171-190.</a:t>
            </a:r>
            <a:endParaRPr lang="en-IN" sz="1600" dirty="0">
              <a:effectLst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/>
              <a:t>Raj, B.S. and </a:t>
            </a:r>
            <a:r>
              <a:rPr lang="en-IN" dirty="0" err="1"/>
              <a:t>Venugopalachar</a:t>
            </a:r>
            <a:r>
              <a:rPr lang="en-IN" dirty="0"/>
              <a:t>, S., 2022. Multi-data multi-user end-to-end encryption for electronic health records data security in the cloud. </a:t>
            </a:r>
            <a:r>
              <a:rPr lang="en-IN" i="1" dirty="0"/>
              <a:t>Wireless Personal Communications</a:t>
            </a:r>
            <a:r>
              <a:rPr lang="en-IN" dirty="0"/>
              <a:t>, </a:t>
            </a:r>
            <a:r>
              <a:rPr lang="en-IN" i="1" dirty="0"/>
              <a:t>125</a:t>
            </a:r>
            <a:r>
              <a:rPr lang="en-IN" dirty="0"/>
              <a:t>(3), pp.2413-2441.</a:t>
            </a:r>
            <a:endParaRPr lang="en-IN" sz="1600" dirty="0">
              <a:effectLst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/>
              <a:t>Rachana, P., Kalyan, P.P., Kumar, T.S., Reddy, P.M., Rohan, P., Saravanan, M. and </a:t>
            </a:r>
            <a:r>
              <a:rPr lang="en-IN" dirty="0" err="1"/>
              <a:t>Dharnasi</a:t>
            </a:r>
            <a:r>
              <a:rPr lang="en-IN" dirty="0"/>
              <a:t>, P., 2026. Secure Chat Application with End-To-End Encryption by using Deep Learning. </a:t>
            </a:r>
            <a:r>
              <a:rPr lang="en-IN" i="1" dirty="0"/>
              <a:t>International Journal of Computer Technology and Electronics Communication</a:t>
            </a:r>
            <a:r>
              <a:rPr lang="en-IN" dirty="0"/>
              <a:t>, </a:t>
            </a:r>
            <a:r>
              <a:rPr lang="en-IN" i="1" dirty="0"/>
              <a:t>9</a:t>
            </a:r>
            <a:r>
              <a:rPr lang="en-IN" dirty="0"/>
              <a:t>(2), pp.472-478.</a:t>
            </a:r>
            <a:endParaRPr lang="en-IN" sz="1600" dirty="0">
              <a:effectLst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/>
              <a:t>Alluhaidan, A.S.D. and Prabu, P., 2023. End-to-end encryption in a resource-constrained IoT device. </a:t>
            </a:r>
            <a:r>
              <a:rPr lang="en-IN" i="1" dirty="0"/>
              <a:t>IEEE Access</a:t>
            </a:r>
            <a:r>
              <a:rPr lang="en-IN" dirty="0"/>
              <a:t>, </a:t>
            </a:r>
            <a:r>
              <a:rPr lang="en-IN" i="1" dirty="0"/>
              <a:t>11</a:t>
            </a:r>
            <a:r>
              <a:rPr lang="en-IN" dirty="0"/>
              <a:t>, pp.70040-70051.</a:t>
            </a:r>
            <a:endParaRPr lang="en-IN" sz="1600" dirty="0">
              <a:effectLst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/>
              <a:t>Fábrega, A., Pérez, C.O., Namavari, A., Nassi, B., Agarwal, R. and </a:t>
            </a:r>
            <a:r>
              <a:rPr lang="en-IN" dirty="0" err="1"/>
              <a:t>Ristenpart</a:t>
            </a:r>
            <a:r>
              <a:rPr lang="en-IN" dirty="0"/>
              <a:t>, T., 2024, May. Injection attacks against end-to-end encrypted applications. In </a:t>
            </a:r>
            <a:r>
              <a:rPr lang="en-IN" i="1" dirty="0"/>
              <a:t>2024 IEEE Symposium on Security and Privacy (SP)</a:t>
            </a:r>
            <a:r>
              <a:rPr lang="en-IN" dirty="0"/>
              <a:t> (pp. 2648-2665). IEEE.</a:t>
            </a:r>
            <a:endParaRPr lang="en-IN" sz="1600" dirty="0">
              <a:effectLst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/>
              <a:t>Nangi, P.R. and Obannagari, C.K.R.N., 2023. Scalable End-to-End Encryption Management Using Quantum-Resistant Cryptographic Protocols for Cloud-Native Microservices Ecosystems. </a:t>
            </a:r>
            <a:r>
              <a:rPr lang="en-IN" i="1" dirty="0"/>
              <a:t>International Journal of Emerging Trends in Computer Science and Information Technology</a:t>
            </a:r>
            <a:r>
              <a:rPr lang="en-IN" dirty="0"/>
              <a:t>, </a:t>
            </a:r>
            <a:r>
              <a:rPr lang="en-IN" i="1" dirty="0"/>
              <a:t>4</a:t>
            </a:r>
            <a:r>
              <a:rPr lang="en-IN" dirty="0"/>
              <a:t>(1), pp.142-153.</a:t>
            </a:r>
            <a:endParaRPr lang="en-IN" sz="1600" dirty="0">
              <a:effectLst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/>
              <a:t>Manthiramoorthy, C. and Khan, K.M.S., 2024. Comparing several encrypted cloud storage platforms. </a:t>
            </a:r>
            <a:r>
              <a:rPr lang="en-IN" i="1" dirty="0"/>
              <a:t>International Journal of Mathematics, Statistics, and Computer Science</a:t>
            </a:r>
            <a:r>
              <a:rPr lang="en-IN" dirty="0"/>
              <a:t>, </a:t>
            </a:r>
            <a:r>
              <a:rPr lang="en-IN" i="1" dirty="0"/>
              <a:t>1</a:t>
            </a:r>
            <a:r>
              <a:rPr lang="en-IN" dirty="0"/>
              <a:t>, pp.44-62.</a:t>
            </a:r>
            <a:endParaRPr lang="en-IN" sz="1600" dirty="0">
              <a:effectLst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br>
              <a:rPr lang="en-IN" dirty="0"/>
            </a:br>
            <a:endParaRPr lang="en-IN" sz="1600" dirty="0">
              <a:effectLst/>
            </a:endParaRPr>
          </a:p>
          <a:p>
            <a:pPr marL="285750" indent="-285750" algn="just">
              <a:lnSpc>
                <a:spcPts val="2400"/>
              </a:lnSpc>
              <a:buFont typeface="Arial" panose="020B0604020202020204" pitchFamily="34" charset="0"/>
              <a:buChar char="•"/>
            </a:pPr>
            <a:endParaRPr lang="en-US" sz="1550" dirty="0"/>
          </a:p>
        </p:txBody>
      </p:sp>
    </p:spTree>
    <p:extLst>
      <p:ext uri="{BB962C8B-B14F-4D97-AF65-F5344CB8AC3E}">
        <p14:creationId xmlns:p14="http://schemas.microsoft.com/office/powerpoint/2010/main" val="941102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1237</Words>
  <Application>Microsoft Office PowerPoint</Application>
  <PresentationFormat>Custom</PresentationFormat>
  <Paragraphs>118</Paragraphs>
  <Slides>11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Deep Desai</dc:creator>
  <cp:lastModifiedBy>Vishnu Patel</cp:lastModifiedBy>
  <cp:revision>5</cp:revision>
  <dcterms:created xsi:type="dcterms:W3CDTF">2026-04-19T22:31:04Z</dcterms:created>
  <dcterms:modified xsi:type="dcterms:W3CDTF">2026-04-20T12:34:43Z</dcterms:modified>
</cp:coreProperties>
</file>