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304EA39-7E2D-4792-8B0B-40C05AA4501B}"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8C5CDC-FF8C-4D18-BA13-CDD48EB1E673}" type="slidenum">
              <a:rPr lang="en-GB" smtClean="0"/>
              <a:t>‹#›</a:t>
            </a:fld>
            <a:endParaRPr lang="en-GB"/>
          </a:p>
        </p:txBody>
      </p:sp>
    </p:spTree>
    <p:extLst>
      <p:ext uri="{BB962C8B-B14F-4D97-AF65-F5344CB8AC3E}">
        <p14:creationId xmlns:p14="http://schemas.microsoft.com/office/powerpoint/2010/main" val="1707350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04EA39-7E2D-4792-8B0B-40C05AA4501B}"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8C5CDC-FF8C-4D18-BA13-CDD48EB1E673}" type="slidenum">
              <a:rPr lang="en-GB" smtClean="0"/>
              <a:t>‹#›</a:t>
            </a:fld>
            <a:endParaRPr lang="en-GB"/>
          </a:p>
        </p:txBody>
      </p:sp>
    </p:spTree>
    <p:extLst>
      <p:ext uri="{BB962C8B-B14F-4D97-AF65-F5344CB8AC3E}">
        <p14:creationId xmlns:p14="http://schemas.microsoft.com/office/powerpoint/2010/main" val="1784118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304EA39-7E2D-4792-8B0B-40C05AA4501B}"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8C5CDC-FF8C-4D18-BA13-CDD48EB1E673}" type="slidenum">
              <a:rPr lang="en-GB" smtClean="0"/>
              <a:t>‹#›</a:t>
            </a:fld>
            <a:endParaRPr lang="en-GB"/>
          </a:p>
        </p:txBody>
      </p:sp>
    </p:spTree>
    <p:extLst>
      <p:ext uri="{BB962C8B-B14F-4D97-AF65-F5344CB8AC3E}">
        <p14:creationId xmlns:p14="http://schemas.microsoft.com/office/powerpoint/2010/main" val="3960987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304EA39-7E2D-4792-8B0B-40C05AA4501B}" type="datetimeFigureOut">
              <a:rPr lang="en-GB" smtClean="0"/>
              <a:t>08/10/2020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8C5CDC-FF8C-4D18-BA13-CDD48EB1E673}" type="slidenum">
              <a:rPr lang="en-GB" smtClean="0"/>
              <a:t>‹#›</a:t>
            </a:fld>
            <a:endParaRPr lang="en-GB"/>
          </a:p>
        </p:txBody>
      </p:sp>
    </p:spTree>
    <p:extLst>
      <p:ext uri="{BB962C8B-B14F-4D97-AF65-F5344CB8AC3E}">
        <p14:creationId xmlns:p14="http://schemas.microsoft.com/office/powerpoint/2010/main" val="2936079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304EA39-7E2D-4792-8B0B-40C05AA4501B}" type="datetimeFigureOut">
              <a:rPr lang="en-GB" smtClean="0"/>
              <a:t>08/10/2020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8C5CDC-FF8C-4D18-BA13-CDD48EB1E673}" type="slidenum">
              <a:rPr lang="en-GB" smtClean="0"/>
              <a:t>‹#›</a:t>
            </a:fld>
            <a:endParaRPr lang="en-GB"/>
          </a:p>
        </p:txBody>
      </p:sp>
    </p:spTree>
    <p:extLst>
      <p:ext uri="{BB962C8B-B14F-4D97-AF65-F5344CB8AC3E}">
        <p14:creationId xmlns:p14="http://schemas.microsoft.com/office/powerpoint/2010/main" val="1503354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304EA39-7E2D-4792-8B0B-40C05AA4501B}" type="datetimeFigureOut">
              <a:rPr lang="en-GB" smtClean="0"/>
              <a:t>08/10/2020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8C5CDC-FF8C-4D18-BA13-CDD48EB1E673}" type="slidenum">
              <a:rPr lang="en-GB" smtClean="0"/>
              <a:t>‹#›</a:t>
            </a:fld>
            <a:endParaRPr lang="en-GB"/>
          </a:p>
        </p:txBody>
      </p:sp>
    </p:spTree>
    <p:extLst>
      <p:ext uri="{BB962C8B-B14F-4D97-AF65-F5344CB8AC3E}">
        <p14:creationId xmlns:p14="http://schemas.microsoft.com/office/powerpoint/2010/main" val="808426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04EA39-7E2D-4792-8B0B-40C05AA4501B}" type="datetimeFigureOut">
              <a:rPr lang="en-GB" smtClean="0"/>
              <a:t>08/10/2020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8C5CDC-FF8C-4D18-BA13-CDD48EB1E673}" type="slidenum">
              <a:rPr lang="en-GB" smtClean="0"/>
              <a:t>‹#›</a:t>
            </a:fld>
            <a:endParaRPr lang="en-GB"/>
          </a:p>
        </p:txBody>
      </p:sp>
    </p:spTree>
    <p:extLst>
      <p:ext uri="{BB962C8B-B14F-4D97-AF65-F5344CB8AC3E}">
        <p14:creationId xmlns:p14="http://schemas.microsoft.com/office/powerpoint/2010/main" val="1610888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304EA39-7E2D-4792-8B0B-40C05AA4501B}" type="datetimeFigureOut">
              <a:rPr lang="en-GB" smtClean="0"/>
              <a:t>08/10/2020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8C5CDC-FF8C-4D18-BA13-CDD48EB1E673}" type="slidenum">
              <a:rPr lang="en-GB" smtClean="0"/>
              <a:t>‹#›</a:t>
            </a:fld>
            <a:endParaRPr lang="en-GB"/>
          </a:p>
        </p:txBody>
      </p:sp>
    </p:spTree>
    <p:extLst>
      <p:ext uri="{BB962C8B-B14F-4D97-AF65-F5344CB8AC3E}">
        <p14:creationId xmlns:p14="http://schemas.microsoft.com/office/powerpoint/2010/main" val="3784797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304EA39-7E2D-4792-8B0B-40C05AA4501B}" type="datetimeFigureOut">
              <a:rPr lang="en-GB" smtClean="0"/>
              <a:t>08/10/2020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8C5CDC-FF8C-4D18-BA13-CDD48EB1E673}" type="slidenum">
              <a:rPr lang="en-GB" smtClean="0"/>
              <a:t>‹#›</a:t>
            </a:fld>
            <a:endParaRPr lang="en-GB"/>
          </a:p>
        </p:txBody>
      </p:sp>
    </p:spTree>
    <p:extLst>
      <p:ext uri="{BB962C8B-B14F-4D97-AF65-F5344CB8AC3E}">
        <p14:creationId xmlns:p14="http://schemas.microsoft.com/office/powerpoint/2010/main" val="3441377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04EA39-7E2D-4792-8B0B-40C05AA4501B}"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8C5CDC-FF8C-4D18-BA13-CDD48EB1E673}" type="slidenum">
              <a:rPr lang="en-GB" smtClean="0"/>
              <a:t>‹#›</a:t>
            </a:fld>
            <a:endParaRPr lang="en-GB"/>
          </a:p>
        </p:txBody>
      </p:sp>
    </p:spTree>
    <p:extLst>
      <p:ext uri="{BB962C8B-B14F-4D97-AF65-F5344CB8AC3E}">
        <p14:creationId xmlns:p14="http://schemas.microsoft.com/office/powerpoint/2010/main" val="3235750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04EA39-7E2D-4792-8B0B-40C05AA4501B}"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8C5CDC-FF8C-4D18-BA13-CDD48EB1E673}" type="slidenum">
              <a:rPr lang="en-GB" smtClean="0"/>
              <a:t>‹#›</a:t>
            </a:fld>
            <a:endParaRPr lang="en-GB"/>
          </a:p>
        </p:txBody>
      </p:sp>
    </p:spTree>
    <p:extLst>
      <p:ext uri="{BB962C8B-B14F-4D97-AF65-F5344CB8AC3E}">
        <p14:creationId xmlns:p14="http://schemas.microsoft.com/office/powerpoint/2010/main" val="421563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04EA39-7E2D-4792-8B0B-40C05AA4501B}" type="datetimeFigureOut">
              <a:rPr lang="en-GB" smtClean="0"/>
              <a:t>08/10/2020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8C5CDC-FF8C-4D18-BA13-CDD48EB1E673}" type="slidenum">
              <a:rPr lang="en-GB" smtClean="0"/>
              <a:t>‹#›</a:t>
            </a:fld>
            <a:endParaRPr lang="en-GB"/>
          </a:p>
        </p:txBody>
      </p:sp>
    </p:spTree>
    <p:extLst>
      <p:ext uri="{BB962C8B-B14F-4D97-AF65-F5344CB8AC3E}">
        <p14:creationId xmlns:p14="http://schemas.microsoft.com/office/powerpoint/2010/main" val="1662621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Dissertation</a:t>
            </a:r>
            <a:endParaRPr lang="en-GB" dirty="0"/>
          </a:p>
        </p:txBody>
      </p:sp>
      <p:sp>
        <p:nvSpPr>
          <p:cNvPr id="3" name="Subtitle 2"/>
          <p:cNvSpPr>
            <a:spLocks noGrp="1"/>
          </p:cNvSpPr>
          <p:nvPr>
            <p:ph type="subTitle" idx="1"/>
          </p:nvPr>
        </p:nvSpPr>
        <p:spPr/>
        <p:txBody>
          <a:bodyPr/>
          <a:lstStyle/>
          <a:p>
            <a:r>
              <a:rPr lang="en-GB" dirty="0" smtClean="0"/>
              <a:t>ECYW6001</a:t>
            </a:r>
          </a:p>
          <a:p>
            <a:endParaRPr lang="en-GB" dirty="0"/>
          </a:p>
        </p:txBody>
      </p:sp>
    </p:spTree>
    <p:extLst>
      <p:ext uri="{BB962C8B-B14F-4D97-AF65-F5344CB8AC3E}">
        <p14:creationId xmlns:p14="http://schemas.microsoft.com/office/powerpoint/2010/main" val="1532726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Dissertation</a:t>
            </a:r>
            <a:endParaRPr lang="en-GB" dirty="0"/>
          </a:p>
        </p:txBody>
      </p:sp>
      <p:sp>
        <p:nvSpPr>
          <p:cNvPr id="3" name="Content Placeholder 2"/>
          <p:cNvSpPr>
            <a:spLocks noGrp="1"/>
          </p:cNvSpPr>
          <p:nvPr>
            <p:ph idx="1"/>
          </p:nvPr>
        </p:nvSpPr>
        <p:spPr/>
        <p:txBody>
          <a:bodyPr/>
          <a:lstStyle/>
          <a:p>
            <a:endParaRPr lang="en-GB" dirty="0" smtClean="0"/>
          </a:p>
          <a:p>
            <a:r>
              <a:rPr lang="en-GB" dirty="0" smtClean="0"/>
              <a:t>Worth 40 credits</a:t>
            </a:r>
          </a:p>
          <a:p>
            <a:endParaRPr lang="en-GB" dirty="0"/>
          </a:p>
          <a:p>
            <a:r>
              <a:rPr lang="en-GB" dirty="0" smtClean="0"/>
              <a:t>10,000 words</a:t>
            </a:r>
            <a:endParaRPr lang="en-GB" dirty="0"/>
          </a:p>
        </p:txBody>
      </p:sp>
    </p:spTree>
    <p:extLst>
      <p:ext uri="{BB962C8B-B14F-4D97-AF65-F5344CB8AC3E}">
        <p14:creationId xmlns:p14="http://schemas.microsoft.com/office/powerpoint/2010/main" val="2886823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Outline</a:t>
            </a:r>
            <a:endParaRPr lang="en-GB" dirty="0"/>
          </a:p>
        </p:txBody>
      </p:sp>
      <p:sp>
        <p:nvSpPr>
          <p:cNvPr id="3" name="Content Placeholder 2"/>
          <p:cNvSpPr>
            <a:spLocks noGrp="1"/>
          </p:cNvSpPr>
          <p:nvPr>
            <p:ph idx="1"/>
          </p:nvPr>
        </p:nvSpPr>
        <p:spPr/>
        <p:txBody>
          <a:bodyPr>
            <a:normAutofit/>
          </a:bodyPr>
          <a:lstStyle/>
          <a:p>
            <a:pPr hangingPunct="0"/>
            <a:r>
              <a:rPr lang="en-GB" b="1" dirty="0" smtClean="0"/>
              <a:t>AIM</a:t>
            </a:r>
            <a:endParaRPr lang="en-GB" dirty="0"/>
          </a:p>
          <a:p>
            <a:pPr hangingPunct="0"/>
            <a:endParaRPr lang="en-GB" dirty="0"/>
          </a:p>
          <a:p>
            <a:pPr lvl="0" hangingPunct="0"/>
            <a:r>
              <a:rPr lang="en-GB" dirty="0"/>
              <a:t>To provide students with the opportunity to engage in a substantial self-managed dissertation/project in a field of study related to young people, to build on concepts, skills and techniques developed in previous modules, and for students to demonstrate the ability to direct their own studies and to provide students with the knowledge and understanding of the importance of ethical principles within the social research </a:t>
            </a:r>
            <a:r>
              <a:rPr lang="en-GB" dirty="0" smtClean="0"/>
              <a:t>framework.</a:t>
            </a:r>
            <a:endParaRPr lang="en-GB" dirty="0"/>
          </a:p>
          <a:p>
            <a:pPr hangingPunct="0"/>
            <a:endParaRPr lang="en-GB" dirty="0"/>
          </a:p>
          <a:p>
            <a:pPr hangingPunct="0"/>
            <a:endParaRPr lang="en-GB" dirty="0"/>
          </a:p>
          <a:p>
            <a:endParaRPr lang="en-GB" dirty="0"/>
          </a:p>
        </p:txBody>
      </p:sp>
    </p:spTree>
    <p:extLst>
      <p:ext uri="{BB962C8B-B14F-4D97-AF65-F5344CB8AC3E}">
        <p14:creationId xmlns:p14="http://schemas.microsoft.com/office/powerpoint/2010/main" val="1938195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solidFill>
                  <a:prstClr val="black"/>
                </a:solidFill>
              </a:rPr>
              <a:t>Module Learning Outcomes</a:t>
            </a:r>
            <a:endParaRPr lang="en-GB" sz="4000" dirty="0"/>
          </a:p>
        </p:txBody>
      </p:sp>
      <p:sp>
        <p:nvSpPr>
          <p:cNvPr id="3" name="Content Placeholder 2"/>
          <p:cNvSpPr>
            <a:spLocks noGrp="1"/>
          </p:cNvSpPr>
          <p:nvPr>
            <p:ph idx="1"/>
          </p:nvPr>
        </p:nvSpPr>
        <p:spPr>
          <a:xfrm>
            <a:off x="838200" y="1690688"/>
            <a:ext cx="10515600" cy="4788489"/>
          </a:xfrm>
        </p:spPr>
        <p:txBody>
          <a:bodyPr>
            <a:normAutofit fontScale="77500" lnSpcReduction="20000"/>
          </a:bodyPr>
          <a:lstStyle/>
          <a:p>
            <a:pPr lvl="0" hangingPunct="0"/>
            <a:r>
              <a:rPr lang="en-GB" sz="2600" dirty="0" smtClean="0">
                <a:solidFill>
                  <a:prstClr val="black"/>
                </a:solidFill>
              </a:rPr>
              <a:t>Critically </a:t>
            </a:r>
            <a:r>
              <a:rPr lang="en-GB" sz="2600" dirty="0">
                <a:solidFill>
                  <a:prstClr val="black"/>
                </a:solidFill>
              </a:rPr>
              <a:t>evaluate research data or literature and draw out the implications for policy and professional </a:t>
            </a:r>
            <a:r>
              <a:rPr lang="en-GB" sz="2600" dirty="0" smtClean="0">
                <a:solidFill>
                  <a:prstClr val="black"/>
                </a:solidFill>
              </a:rPr>
              <a:t>practice</a:t>
            </a:r>
            <a:r>
              <a:rPr lang="en-GB" sz="2600" dirty="0">
                <a:solidFill>
                  <a:prstClr val="black"/>
                </a:solidFill>
              </a:rPr>
              <a:t>;</a:t>
            </a:r>
          </a:p>
          <a:p>
            <a:pPr lvl="0" hangingPunct="0"/>
            <a:endParaRPr lang="en-GB" sz="2600" dirty="0">
              <a:solidFill>
                <a:prstClr val="black"/>
              </a:solidFill>
            </a:endParaRPr>
          </a:p>
          <a:p>
            <a:pPr lvl="0" hangingPunct="0"/>
            <a:r>
              <a:rPr lang="en-GB" sz="2600" dirty="0" smtClean="0">
                <a:solidFill>
                  <a:prstClr val="black"/>
                </a:solidFill>
              </a:rPr>
              <a:t>Critically </a:t>
            </a:r>
            <a:r>
              <a:rPr lang="en-GB" sz="2600" dirty="0">
                <a:solidFill>
                  <a:prstClr val="black"/>
                </a:solidFill>
              </a:rPr>
              <a:t>evaluate the nature of quantitative and qualitative research methodologies; research design and their strengths, weaknesses and limitations and apply this to their work; </a:t>
            </a:r>
          </a:p>
          <a:p>
            <a:pPr marL="0" lvl="0" indent="0" hangingPunct="0">
              <a:buNone/>
            </a:pPr>
            <a:r>
              <a:rPr lang="en-GB" sz="2600" dirty="0">
                <a:solidFill>
                  <a:prstClr val="black"/>
                </a:solidFill>
              </a:rPr>
              <a:t> </a:t>
            </a:r>
          </a:p>
          <a:p>
            <a:pPr lvl="0" hangingPunct="0"/>
            <a:r>
              <a:rPr lang="en-GB" sz="2600" dirty="0">
                <a:solidFill>
                  <a:prstClr val="black"/>
                </a:solidFill>
              </a:rPr>
              <a:t>Apply research and evaluation skills, within relevant ethical codes, to formulate and answer to a self-determined research question.</a:t>
            </a:r>
          </a:p>
          <a:p>
            <a:pPr marL="0" lvl="0" indent="0" hangingPunct="0">
              <a:buNone/>
            </a:pPr>
            <a:r>
              <a:rPr lang="en-GB" sz="2600" dirty="0">
                <a:solidFill>
                  <a:prstClr val="black"/>
                </a:solidFill>
              </a:rPr>
              <a:t> </a:t>
            </a:r>
          </a:p>
          <a:p>
            <a:pPr lvl="0" hangingPunct="0"/>
            <a:r>
              <a:rPr lang="en-GB" sz="2600" dirty="0">
                <a:solidFill>
                  <a:prstClr val="black"/>
                </a:solidFill>
              </a:rPr>
              <a:t>Appreciate the complexity of the research process and demonstrate the ability to reflect critically about the process of carrying out their own study.</a:t>
            </a:r>
          </a:p>
          <a:p>
            <a:pPr marL="0" lvl="0" indent="0">
              <a:buNone/>
            </a:pPr>
            <a:r>
              <a:rPr lang="en-GB" sz="2600" dirty="0">
                <a:solidFill>
                  <a:prstClr val="black"/>
                </a:solidFill>
              </a:rPr>
              <a:t> </a:t>
            </a:r>
          </a:p>
          <a:p>
            <a:pPr lvl="0" hangingPunct="0"/>
            <a:r>
              <a:rPr lang="en-GB" sz="2600" dirty="0">
                <a:solidFill>
                  <a:prstClr val="black"/>
                </a:solidFill>
              </a:rPr>
              <a:t>Organise their knowledge and learning through use of a range of information resources, and present their work appropriately.</a:t>
            </a:r>
          </a:p>
          <a:p>
            <a:pPr lvl="0" hangingPunct="0"/>
            <a:r>
              <a:rPr lang="en-GB" sz="700" dirty="0">
                <a:solidFill>
                  <a:prstClr val="black"/>
                </a:solidFill>
              </a:rPr>
              <a:t> </a:t>
            </a:r>
          </a:p>
          <a:p>
            <a:endParaRPr lang="en-GB" dirty="0"/>
          </a:p>
        </p:txBody>
      </p:sp>
    </p:spTree>
    <p:extLst>
      <p:ext uri="{BB962C8B-B14F-4D97-AF65-F5344CB8AC3E}">
        <p14:creationId xmlns:p14="http://schemas.microsoft.com/office/powerpoint/2010/main" val="158218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MODULE INDICATIVE CONTENT</a:t>
            </a:r>
            <a:r>
              <a:rPr lang="en-GB" dirty="0" smtClean="0"/>
              <a:t/>
            </a:r>
            <a:br>
              <a:rPr lang="en-GB" dirty="0" smtClean="0"/>
            </a:br>
            <a:endParaRPr lang="en-GB" dirty="0"/>
          </a:p>
        </p:txBody>
      </p:sp>
      <p:sp>
        <p:nvSpPr>
          <p:cNvPr id="3" name="Content Placeholder 2"/>
          <p:cNvSpPr>
            <a:spLocks noGrp="1"/>
          </p:cNvSpPr>
          <p:nvPr>
            <p:ph idx="1"/>
          </p:nvPr>
        </p:nvSpPr>
        <p:spPr>
          <a:xfrm>
            <a:off x="838200" y="1332412"/>
            <a:ext cx="10515600" cy="5264332"/>
          </a:xfrm>
        </p:spPr>
        <p:txBody>
          <a:bodyPr>
            <a:normAutofit fontScale="85000" lnSpcReduction="20000"/>
          </a:bodyPr>
          <a:lstStyle/>
          <a:p>
            <a:pPr lvl="0" hangingPunct="0"/>
            <a:r>
              <a:rPr lang="en-GB" dirty="0" smtClean="0"/>
              <a:t>Identification of worthwhile and feasible foci for individual projects, where the agreed topic may be project/case study </a:t>
            </a:r>
            <a:r>
              <a:rPr lang="en-GB" b="1" u="sng" dirty="0" smtClean="0"/>
              <a:t>or</a:t>
            </a:r>
            <a:r>
              <a:rPr lang="en-GB" dirty="0" smtClean="0"/>
              <a:t> literature based/qualitative and/or quantitative in nature.</a:t>
            </a:r>
          </a:p>
          <a:p>
            <a:pPr lvl="0" hangingPunct="0"/>
            <a:r>
              <a:rPr lang="en-GB" dirty="0" smtClean="0"/>
              <a:t>Within this piece of work students should be aware that the essence of the module is to encourage autonomy in the planning, organisation and delivery of their work.</a:t>
            </a:r>
          </a:p>
          <a:p>
            <a:pPr lvl="0" hangingPunct="0"/>
            <a:r>
              <a:rPr lang="en-GB" dirty="0" smtClean="0"/>
              <a:t>Development, sharing and refining of a research proposal.</a:t>
            </a:r>
          </a:p>
          <a:p>
            <a:pPr lvl="0" hangingPunct="0"/>
            <a:r>
              <a:rPr lang="en-GB" dirty="0" smtClean="0"/>
              <a:t>Examination of the process of linking theoretical aspects of research foci: literature and research questions.</a:t>
            </a:r>
          </a:p>
          <a:p>
            <a:pPr lvl="0" hangingPunct="0"/>
            <a:r>
              <a:rPr lang="en-GB" dirty="0" smtClean="0"/>
              <a:t>Designing, sharing, and piloting data gathering instruments to address research foci.</a:t>
            </a:r>
          </a:p>
          <a:p>
            <a:pPr lvl="0" hangingPunct="0"/>
            <a:r>
              <a:rPr lang="en-GB" dirty="0" smtClean="0"/>
              <a:t>Addressing ethical issues in collecting data.</a:t>
            </a:r>
          </a:p>
          <a:p>
            <a:pPr lvl="0" hangingPunct="0"/>
            <a:r>
              <a:rPr lang="en-GB" dirty="0" smtClean="0"/>
              <a:t>Consideration of the levels of analysis and methods of presenting data.</a:t>
            </a:r>
          </a:p>
          <a:p>
            <a:pPr lvl="0" hangingPunct="0"/>
            <a:r>
              <a:rPr lang="en-GB" dirty="0" smtClean="0"/>
              <a:t>Dissemination and application of research findings in relation to students’ work with young people. </a:t>
            </a:r>
          </a:p>
          <a:p>
            <a:endParaRPr lang="en-GB" dirty="0"/>
          </a:p>
        </p:txBody>
      </p:sp>
    </p:spTree>
    <p:extLst>
      <p:ext uri="{BB962C8B-B14F-4D97-AF65-F5344CB8AC3E}">
        <p14:creationId xmlns:p14="http://schemas.microsoft.com/office/powerpoint/2010/main" val="3815385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Timeline</a:t>
            </a:r>
            <a:endParaRPr lang="en-GB" dirty="0"/>
          </a:p>
        </p:txBody>
      </p:sp>
      <p:sp>
        <p:nvSpPr>
          <p:cNvPr id="3" name="Content Placeholder 2"/>
          <p:cNvSpPr>
            <a:spLocks noGrp="1"/>
          </p:cNvSpPr>
          <p:nvPr>
            <p:ph idx="1"/>
          </p:nvPr>
        </p:nvSpPr>
        <p:spPr>
          <a:xfrm>
            <a:off x="838200" y="1463040"/>
            <a:ext cx="10515600" cy="4713923"/>
          </a:xfrm>
        </p:spPr>
        <p:txBody>
          <a:bodyPr>
            <a:normAutofit lnSpcReduction="10000"/>
          </a:bodyPr>
          <a:lstStyle/>
          <a:p>
            <a:endParaRPr lang="en-GB" dirty="0" smtClean="0"/>
          </a:p>
          <a:p>
            <a:r>
              <a:rPr lang="en-GB" dirty="0" smtClean="0"/>
              <a:t>Engage in Lectures</a:t>
            </a:r>
          </a:p>
          <a:p>
            <a:endParaRPr lang="en-GB" dirty="0" smtClean="0"/>
          </a:p>
          <a:p>
            <a:r>
              <a:rPr lang="en-GB" dirty="0" smtClean="0"/>
              <a:t>Build in time to your busy schedules to read, try and read something every day - initially around ethics of research, then about the topic of interest and existing research on that topic, then read around how your topic applies to youth work and vice versa. </a:t>
            </a:r>
          </a:p>
          <a:p>
            <a:endParaRPr lang="en-GB" dirty="0" smtClean="0"/>
          </a:p>
          <a:p>
            <a:r>
              <a:rPr lang="en-GB" dirty="0" smtClean="0"/>
              <a:t>Support – you will be assigned a dissertation supervisor, Angharad Lewis, Alana Enoch, Darrel Williams or Dr </a:t>
            </a:r>
            <a:r>
              <a:rPr lang="en-GB" dirty="0" err="1" smtClean="0"/>
              <a:t>Nichola</a:t>
            </a:r>
            <a:r>
              <a:rPr lang="en-GB" dirty="0" smtClean="0"/>
              <a:t> Welton (it is your responsibility to make and maintain productive contact)</a:t>
            </a:r>
          </a:p>
          <a:p>
            <a:pPr marL="0" indent="0">
              <a:buNone/>
            </a:pPr>
            <a:endParaRPr lang="en-GB" dirty="0"/>
          </a:p>
        </p:txBody>
      </p:sp>
    </p:spTree>
    <p:extLst>
      <p:ext uri="{BB962C8B-B14F-4D97-AF65-F5344CB8AC3E}">
        <p14:creationId xmlns:p14="http://schemas.microsoft.com/office/powerpoint/2010/main" val="1000412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Timeline (2)</a:t>
            </a:r>
            <a:endParaRPr lang="en-GB" dirty="0"/>
          </a:p>
        </p:txBody>
      </p:sp>
      <p:sp>
        <p:nvSpPr>
          <p:cNvPr id="3" name="Content Placeholder 2"/>
          <p:cNvSpPr>
            <a:spLocks noGrp="1"/>
          </p:cNvSpPr>
          <p:nvPr>
            <p:ph idx="1"/>
          </p:nvPr>
        </p:nvSpPr>
        <p:spPr>
          <a:xfrm>
            <a:off x="838200" y="1825624"/>
            <a:ext cx="10515600" cy="4692741"/>
          </a:xfrm>
        </p:spPr>
        <p:txBody>
          <a:bodyPr>
            <a:normAutofit fontScale="70000" lnSpcReduction="20000"/>
          </a:bodyPr>
          <a:lstStyle/>
          <a:p>
            <a:r>
              <a:rPr lang="en-GB" dirty="0" smtClean="0"/>
              <a:t>Step 1 Reading, including your dissertation handbook, discussion, identify a topic of interest and value  </a:t>
            </a:r>
          </a:p>
          <a:p>
            <a:endParaRPr lang="en-GB" dirty="0" smtClean="0"/>
          </a:p>
          <a:p>
            <a:r>
              <a:rPr lang="en-GB" dirty="0" smtClean="0"/>
              <a:t>Step 2 Focus your research interests (begin gathering and reviewing </a:t>
            </a:r>
            <a:r>
              <a:rPr lang="en-GB" dirty="0" smtClean="0"/>
              <a:t>appropriate </a:t>
            </a:r>
            <a:r>
              <a:rPr lang="en-GB" dirty="0" smtClean="0"/>
              <a:t>literature)</a:t>
            </a:r>
          </a:p>
          <a:p>
            <a:endParaRPr lang="en-GB" dirty="0" smtClean="0"/>
          </a:p>
          <a:p>
            <a:r>
              <a:rPr lang="en-GB" dirty="0" smtClean="0"/>
              <a:t>Step 3 Engage with your supervisor to refine YOUR question (also, become familiar with your guidelines, including how often your supervisor can view and comment on the work you submit for supervision).</a:t>
            </a:r>
          </a:p>
          <a:p>
            <a:endParaRPr lang="en-GB" dirty="0" smtClean="0"/>
          </a:p>
          <a:p>
            <a:r>
              <a:rPr lang="en-GB" dirty="0" smtClean="0"/>
              <a:t>Step 4 Identify a research framework (methodology) and (realistic) research methods as a result of your reading and supervision (also, include consideration of your analysis process, how will you analyse the data?).</a:t>
            </a:r>
          </a:p>
          <a:p>
            <a:endParaRPr lang="en-GB" dirty="0" smtClean="0"/>
          </a:p>
          <a:p>
            <a:r>
              <a:rPr lang="en-GB" dirty="0" smtClean="0"/>
              <a:t>Step 5 Draft your application for ethical approval (including sample informed consent information).  You must make reference to the University ethical and GDPR processes and also relevant codes of practice, eg. Ethical Guidelines for Educational Research (BERA, 2018). </a:t>
            </a:r>
          </a:p>
          <a:p>
            <a:endParaRPr lang="en-GB" dirty="0"/>
          </a:p>
        </p:txBody>
      </p:sp>
    </p:spTree>
    <p:extLst>
      <p:ext uri="{BB962C8B-B14F-4D97-AF65-F5344CB8AC3E}">
        <p14:creationId xmlns:p14="http://schemas.microsoft.com/office/powerpoint/2010/main" val="4188532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Timeline (3)</a:t>
            </a:r>
            <a:endParaRPr lang="en-GB" dirty="0"/>
          </a:p>
        </p:txBody>
      </p:sp>
      <p:sp>
        <p:nvSpPr>
          <p:cNvPr id="3" name="Content Placeholder 2"/>
          <p:cNvSpPr>
            <a:spLocks noGrp="1"/>
          </p:cNvSpPr>
          <p:nvPr>
            <p:ph idx="1"/>
          </p:nvPr>
        </p:nvSpPr>
        <p:spPr>
          <a:xfrm>
            <a:off x="838200" y="1690688"/>
            <a:ext cx="10515600" cy="4736238"/>
          </a:xfrm>
        </p:spPr>
        <p:txBody>
          <a:bodyPr>
            <a:normAutofit fontScale="92500" lnSpcReduction="20000"/>
          </a:bodyPr>
          <a:lstStyle/>
          <a:p>
            <a:r>
              <a:rPr lang="en-GB" dirty="0" smtClean="0"/>
              <a:t>Step 5 (continued) depending on the quality and thoroughness of your ethical approval application form you may have additional work to do to make sure it reaches the required standard.  This process can take some time.</a:t>
            </a:r>
          </a:p>
          <a:p>
            <a:r>
              <a:rPr lang="en-GB" dirty="0" smtClean="0"/>
              <a:t>Step 6 Only after you have received ethical approval can you begin to gather data. </a:t>
            </a:r>
          </a:p>
          <a:p>
            <a:r>
              <a:rPr lang="en-GB" dirty="0" smtClean="0"/>
              <a:t>Step 7 Carry out your data gathering (remember the practicalities of recording)</a:t>
            </a:r>
          </a:p>
          <a:p>
            <a:r>
              <a:rPr lang="en-GB" dirty="0" smtClean="0"/>
              <a:t>Step 8 Build in time for your data analysis</a:t>
            </a:r>
          </a:p>
          <a:p>
            <a:r>
              <a:rPr lang="en-GB" dirty="0" smtClean="0"/>
              <a:t>Step 9 At this stage, begin to draw together the whole dissertation, present your findings to your supervisor and develop recommendations for future practice or research.</a:t>
            </a:r>
          </a:p>
          <a:p>
            <a:r>
              <a:rPr lang="en-GB" dirty="0" smtClean="0"/>
              <a:t>Step 10 Submit your dissertation</a:t>
            </a:r>
            <a:endParaRPr lang="en-GB" dirty="0"/>
          </a:p>
        </p:txBody>
      </p:sp>
    </p:spTree>
    <p:extLst>
      <p:ext uri="{BB962C8B-B14F-4D97-AF65-F5344CB8AC3E}">
        <p14:creationId xmlns:p14="http://schemas.microsoft.com/office/powerpoint/2010/main" val="2196338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 to you</a:t>
            </a:r>
            <a:endParaRPr lang="en-GB" dirty="0"/>
          </a:p>
        </p:txBody>
      </p:sp>
      <p:sp>
        <p:nvSpPr>
          <p:cNvPr id="3" name="Content Placeholder 2"/>
          <p:cNvSpPr>
            <a:spLocks noGrp="1"/>
          </p:cNvSpPr>
          <p:nvPr>
            <p:ph idx="1"/>
          </p:nvPr>
        </p:nvSpPr>
        <p:spPr>
          <a:xfrm>
            <a:off x="838200" y="1825625"/>
            <a:ext cx="10515600" cy="4470672"/>
          </a:xfrm>
        </p:spPr>
        <p:txBody>
          <a:bodyPr/>
          <a:lstStyle/>
          <a:p>
            <a:r>
              <a:rPr lang="en-GB" dirty="0" smtClean="0"/>
              <a:t>Pluses</a:t>
            </a:r>
          </a:p>
          <a:p>
            <a:r>
              <a:rPr lang="en-GB" dirty="0" smtClean="0"/>
              <a:t>Minuses</a:t>
            </a:r>
          </a:p>
          <a:p>
            <a:r>
              <a:rPr lang="en-GB" dirty="0" smtClean="0"/>
              <a:t>Interesting ideas</a:t>
            </a:r>
          </a:p>
          <a:p>
            <a:r>
              <a:rPr lang="en-GB" dirty="0" smtClean="0"/>
              <a:t>Hopes</a:t>
            </a:r>
          </a:p>
          <a:p>
            <a:r>
              <a:rPr lang="en-GB" dirty="0" smtClean="0"/>
              <a:t>Fears</a:t>
            </a:r>
          </a:p>
          <a:p>
            <a:r>
              <a:rPr lang="en-GB" dirty="0" smtClean="0"/>
              <a:t>Questions</a:t>
            </a:r>
          </a:p>
          <a:p>
            <a:r>
              <a:rPr lang="en-GB" dirty="0" smtClean="0"/>
              <a:t>Points to take away and follow up (initial action plan)</a:t>
            </a:r>
          </a:p>
          <a:p>
            <a:endParaRPr lang="en-GB" dirty="0"/>
          </a:p>
        </p:txBody>
      </p:sp>
    </p:spTree>
    <p:extLst>
      <p:ext uri="{BB962C8B-B14F-4D97-AF65-F5344CB8AC3E}">
        <p14:creationId xmlns:p14="http://schemas.microsoft.com/office/powerpoint/2010/main" val="3217267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717</Words>
  <Application>Microsoft Office PowerPoint</Application>
  <PresentationFormat>Widescreen</PresentationFormat>
  <Paragraphs>64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Dissertation</vt:lpstr>
      <vt:lpstr>The Dissertation</vt:lpstr>
      <vt:lpstr>Module Outline</vt:lpstr>
      <vt:lpstr>Module Learning Outcomes</vt:lpstr>
      <vt:lpstr>MODULE INDICATIVE CONTENT </vt:lpstr>
      <vt:lpstr>Timeline</vt:lpstr>
      <vt:lpstr>Timeline (2)</vt:lpstr>
      <vt:lpstr>Timeline (3)</vt:lpstr>
      <vt:lpstr>Over to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dc:title>
  <dc:creator>Darrel Williams</dc:creator>
  <cp:lastModifiedBy>Darrel Williams</cp:lastModifiedBy>
  <cp:revision>4</cp:revision>
  <dcterms:created xsi:type="dcterms:W3CDTF">2020-10-08T08:45:37Z</dcterms:created>
  <dcterms:modified xsi:type="dcterms:W3CDTF">2020-10-08T09:26:26Z</dcterms:modified>
</cp:coreProperties>
</file>