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3" r:id="rId10"/>
    <p:sldId id="268" r:id="rId11"/>
    <p:sldId id="264" r:id="rId12"/>
    <p:sldId id="265" r:id="rId13"/>
    <p:sldId id="266" r:id="rId14"/>
    <p:sldId id="267" r:id="rId15"/>
    <p:sldId id="274" r:id="rId16"/>
    <p:sldId id="275" r:id="rId17"/>
    <p:sldId id="269" r:id="rId18"/>
    <p:sldId id="270" r:id="rId19"/>
    <p:sldId id="276" r:id="rId20"/>
    <p:sldId id="271" r:id="rId21"/>
    <p:sldId id="27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66" d="100"/>
          <a:sy n="66" d="100"/>
        </p:scale>
        <p:origin x="632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12/10/2025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26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840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625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513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165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67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367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12/10/2025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27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12/10/2025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2662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414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267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858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66" r:id="rId5"/>
    <p:sldLayoutId id="2147483772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khsa.blog.gov.uk/2017/01/24/health-matters-combating-high-blood-pressure/" TargetMode="External"/><Relationship Id="rId2" Type="http://schemas.openxmlformats.org/officeDocument/2006/relationships/hyperlink" Target="https://www.bhf.org.uk/-/media/files/for-professionals/research/heart-statistics/bhf-cvd-statistics-uk-factsheet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/item/25-08-2021-more-than-700-million-people-with-untreated-hypertension" TargetMode="External"/><Relationship Id="rId2" Type="http://schemas.openxmlformats.org/officeDocument/2006/relationships/hyperlink" Target="https://www.nice.org.uk/guidance/ng13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65ABA3-820C-4D75-9437-9EFA1ADFE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36BF2FB-90D8-48DB-BD34-D040CDCFF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Picture 3" descr="A picture of an electromagnetic radiation">
            <a:extLst>
              <a:ext uri="{FF2B5EF4-FFF2-40B4-BE49-F238E27FC236}">
                <a16:creationId xmlns:a16="http://schemas.microsoft.com/office/drawing/2014/main" id="{A4D67718-C125-6458-F48C-5A27839635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296" r="9092" b="736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D64F326-929E-45E2-B54D-DC7E17207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941695"/>
            <a:ext cx="5452527" cy="497461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BFCDFD7-7B3B-4ED9-B533-34D0B3724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106424"/>
            <a:ext cx="5120640" cy="464515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7951" y="1352277"/>
            <a:ext cx="4633416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b="1" u="sng" cap="none" spc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Hypertension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950" y="2852792"/>
            <a:ext cx="4633415" cy="2572193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KASHISH BHAGAT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ID:2438646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COMMUNITY CARE AND MANAGEMENT OF LONGER TERM CONDITIONS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Code:LCHS7003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MUHAMMED KHAN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B2AEF91-C3D6-D997-C010-EB676BF3A1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8859" y="87453"/>
            <a:ext cx="3742809" cy="13504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1031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High blood pressure (hypertension) and diet - BDA">
            <a:extLst>
              <a:ext uri="{FF2B5EF4-FFF2-40B4-BE49-F238E27FC236}">
                <a16:creationId xmlns:a16="http://schemas.microsoft.com/office/drawing/2014/main" id="{98A76E04-50E1-EF4D-C3E8-95FB27180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94" r="9091" b="15897"/>
          <a:stretch>
            <a:fillRect/>
          </a:stretch>
        </p:blipFill>
        <p:spPr bwMode="auto">
          <a:xfrm>
            <a:off x="20" y="-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Rectangle 1033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ED1C4-02E6-A5AB-FE94-0E52CC70A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038037"/>
          </a:xfrm>
        </p:spPr>
        <p:txBody>
          <a:bodyPr>
            <a:normAutofit/>
          </a:bodyPr>
          <a:lstStyle/>
          <a:p>
            <a:r>
              <a:rPr lang="en-GB" sz="4400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5A979-2BED-B7C4-52E1-9CD826089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043" y="1919703"/>
            <a:ext cx="4602152" cy="409928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dirty="0"/>
              <a:t>Hypertension is a long-term condition in which blood pressure remains persistently above the normal healthy range.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 It is commonly referred to as a silent condition because individuals often experience no symptoms until significant organ damage occurs. 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Diagnosis is confirmed using repeated blood pressure readings, 24-hour ambulatory monitoring, or home monitoring, with thresholds of 140/90 mmHg in the clinic or 135/85 mmHg at home indicating hypertension. 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Early identification and management are essential to prevent complications such as stroke, heart disease and kidney damage (Gabb, 2020; Hermida et al, 2018).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648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7A005E-FEFD-F84F-84CD-CF18646F95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2FEA7-B34D-500E-AB02-CB28A2B7C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/>
              <a:t>Symptoms</a:t>
            </a:r>
          </a:p>
        </p:txBody>
      </p:sp>
      <p:sp>
        <p:nvSpPr>
          <p:cNvPr id="5136" name="Rectangle 5135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38" name="Rectangle 5137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122" name="Picture 2" descr="What is Hypertension? Understanding Signs and Symptoms of Hypertension">
            <a:extLst>
              <a:ext uri="{FF2B5EF4-FFF2-40B4-BE49-F238E27FC236}">
                <a16:creationId xmlns:a16="http://schemas.microsoft.com/office/drawing/2014/main" id="{D1A5FBF4-3AFB-723A-C8B9-0AE14055A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5256" y="2285287"/>
            <a:ext cx="4118584" cy="230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A40F1-610C-3602-606F-B5E99C975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2381" y="2285287"/>
            <a:ext cx="5284623" cy="3749752"/>
          </a:xfrm>
        </p:spPr>
        <p:txBody>
          <a:bodyPr>
            <a:normAutofit/>
          </a:bodyPr>
          <a:lstStyle/>
          <a:p>
            <a:r>
              <a:rPr lang="en-GB" dirty="0"/>
              <a:t>Often asymptomatic in early stages</a:t>
            </a:r>
          </a:p>
          <a:p>
            <a:r>
              <a:rPr lang="en-GB" dirty="0"/>
              <a:t>Headaches, particularly in the morning</a:t>
            </a:r>
          </a:p>
          <a:p>
            <a:r>
              <a:rPr lang="en-GB" dirty="0"/>
              <a:t>Dizziness or blurred vision</a:t>
            </a:r>
          </a:p>
          <a:p>
            <a:r>
              <a:rPr lang="en-GB" dirty="0"/>
              <a:t>Chest pain or palpitations in severe cases</a:t>
            </a:r>
          </a:p>
          <a:p>
            <a:r>
              <a:rPr lang="en-GB" dirty="0"/>
              <a:t>Fatigue or shortness of breath</a:t>
            </a:r>
          </a:p>
          <a:p>
            <a:r>
              <a:rPr lang="en-GB" dirty="0"/>
              <a:t>Nosebleeds (less common)</a:t>
            </a:r>
          </a:p>
          <a:p>
            <a:pPr marL="0" indent="0">
              <a:buNone/>
            </a:pPr>
            <a:r>
              <a:rPr lang="en-GB" dirty="0"/>
              <a:t>(Adnan et al, 2018; Horne et al,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CDC7C4-DCE4-CEA1-7B3E-84E408509BFF}"/>
              </a:ext>
            </a:extLst>
          </p:cNvPr>
          <p:cNvSpPr txBox="1"/>
          <p:nvPr/>
        </p:nvSpPr>
        <p:spPr>
          <a:xfrm>
            <a:off x="1940767" y="5066522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(Niva, 2025)</a:t>
            </a:r>
          </a:p>
        </p:txBody>
      </p:sp>
    </p:spTree>
    <p:extLst>
      <p:ext uri="{BB962C8B-B14F-4D97-AF65-F5344CB8AC3E}">
        <p14:creationId xmlns:p14="http://schemas.microsoft.com/office/powerpoint/2010/main" val="3665970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3C9622-F52D-A9B4-09BF-5D59A4351F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1" name="Picture 10" descr="A diagram of health care&#10;&#10;AI-generated content may be incorrect.">
            <a:extLst>
              <a:ext uri="{FF2B5EF4-FFF2-40B4-BE49-F238E27FC236}">
                <a16:creationId xmlns:a16="http://schemas.microsoft.com/office/drawing/2014/main" id="{93BA6938-2A0B-6AB0-2F4F-8872C8A703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4" r="4215" b="-2"/>
          <a:stretch>
            <a:fillRect/>
          </a:stretch>
        </p:blipFill>
        <p:spPr>
          <a:xfrm>
            <a:off x="404690" y="550372"/>
            <a:ext cx="5522976" cy="482392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50CD9-186E-1E59-BB75-F54B71FD7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7"/>
            <a:ext cx="4602152" cy="1024974"/>
          </a:xfrm>
        </p:spPr>
        <p:txBody>
          <a:bodyPr>
            <a:normAutofit/>
          </a:bodyPr>
          <a:lstStyle/>
          <a:p>
            <a:r>
              <a:rPr lang="en-GB" dirty="0"/>
              <a:t>Causes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E0AF2-2646-F961-FEE3-C3C24EF85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1906641"/>
            <a:ext cx="4602152" cy="419008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b="1" dirty="0"/>
              <a:t>Primary (essential) hypertension: </a:t>
            </a:r>
            <a:r>
              <a:rPr lang="en-GB" dirty="0"/>
              <a:t>develops with ageing and lifestyle factors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b="1" dirty="0"/>
              <a:t>Secondary hypertension</a:t>
            </a:r>
            <a:r>
              <a:rPr lang="en-GB" dirty="0"/>
              <a:t>: due to underlying conditions such as kidney disease or endocrine disorders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b="1" dirty="0"/>
              <a:t>Contributing risk factors: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High salt intake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Smoking and alcohol consumption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Obesity or physical inactivity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Stress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Family history or genetic predisposition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dirty="0"/>
              <a:t>(Charles et al, 2017; </a:t>
            </a:r>
            <a:r>
              <a:rPr lang="en-GB" dirty="0" err="1"/>
              <a:t>Slivnick</a:t>
            </a:r>
            <a:r>
              <a:rPr lang="en-GB" dirty="0"/>
              <a:t> and Lampert, 2019)</a:t>
            </a:r>
          </a:p>
          <a:p>
            <a:pPr algn="just">
              <a:lnSpc>
                <a:spcPct val="90000"/>
              </a:lnSpc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22A9CB-18C9-C389-B336-F98CE98CFCD6}"/>
              </a:ext>
            </a:extLst>
          </p:cNvPr>
          <p:cNvSpPr txBox="1"/>
          <p:nvPr/>
        </p:nvSpPr>
        <p:spPr>
          <a:xfrm>
            <a:off x="1950097" y="5852443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</a:t>
            </a:r>
            <a:r>
              <a:rPr lang="en-GB" sz="1400" dirty="0" err="1"/>
              <a:t>Maristan</a:t>
            </a:r>
            <a:r>
              <a:rPr lang="en-GB" sz="1400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4203506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E5C26-9CE5-1D7C-9313-E0946E91B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697411"/>
          </a:xfrm>
        </p:spPr>
        <p:txBody>
          <a:bodyPr>
            <a:normAutofit fontScale="90000"/>
          </a:bodyPr>
          <a:lstStyle/>
          <a:p>
            <a:r>
              <a:rPr lang="en-GB" dirty="0"/>
              <a:t>PREVALANCE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63080-FB0D-CDBB-105C-CB0B85B1A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1794208"/>
            <a:ext cx="9792208" cy="4171503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000" b="1" dirty="0">
                <a:highlight>
                  <a:srgbClr val="00FFFF"/>
                </a:highlight>
              </a:rPr>
              <a:t>IN THE UK:</a:t>
            </a:r>
          </a:p>
          <a:p>
            <a:pPr marL="0" indent="0" algn="just">
              <a:buNone/>
            </a:pPr>
            <a:r>
              <a:rPr lang="en-GB" sz="2000" dirty="0"/>
              <a:t>Around 7.6 million people are diagnosed, with many more undiagnosed (BHF, 2025).</a:t>
            </a:r>
          </a:p>
          <a:p>
            <a:pPr marL="0" indent="0" algn="just">
              <a:buNone/>
            </a:pPr>
            <a:r>
              <a:rPr lang="en-GB" sz="2000" dirty="0"/>
              <a:t>Higher prevalence in:</a:t>
            </a:r>
          </a:p>
          <a:p>
            <a:pPr algn="just"/>
            <a:r>
              <a:rPr lang="en-GB" sz="2000" dirty="0"/>
              <a:t>Adults aged over 55</a:t>
            </a:r>
          </a:p>
          <a:p>
            <a:pPr algn="just"/>
            <a:r>
              <a:rPr lang="en-GB" sz="2000" dirty="0"/>
              <a:t>People of Black African, Caribbean and South Asian background</a:t>
            </a:r>
          </a:p>
          <a:p>
            <a:pPr algn="just"/>
            <a:r>
              <a:rPr lang="en-GB" sz="2000" dirty="0"/>
              <a:t>Individuals experiencing socioeconomic disadvantage</a:t>
            </a:r>
          </a:p>
          <a:p>
            <a:pPr marL="0" indent="0" algn="just">
              <a:buNone/>
            </a:pPr>
            <a:r>
              <a:rPr lang="en-GB" sz="2000" dirty="0"/>
              <a:t>An estimated 1 in 4 adults has hypertension (BHF, 2025).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>
                <a:highlight>
                  <a:srgbClr val="00FFFF"/>
                </a:highlight>
              </a:rPr>
              <a:t>WORLDWIDE:</a:t>
            </a:r>
          </a:p>
          <a:p>
            <a:pPr algn="just"/>
            <a:r>
              <a:rPr lang="en-GB" sz="2000" dirty="0"/>
              <a:t>Over 1.28 billion adults globally live with hypertension (WHO, 2021).</a:t>
            </a:r>
          </a:p>
          <a:p>
            <a:pPr algn="just"/>
            <a:r>
              <a:rPr lang="en-GB" sz="2000" dirty="0"/>
              <a:t>Prevalence increasing in low- and middle-income countries (WHO, 2021).</a:t>
            </a:r>
          </a:p>
          <a:p>
            <a:pPr algn="just"/>
            <a:r>
              <a:rPr lang="en-GB" sz="2000" dirty="0"/>
              <a:t>Major preventable risk factor for stroke, heart disease and renal failure (WHO, 2021).</a:t>
            </a:r>
          </a:p>
          <a:p>
            <a:pPr marL="0" indent="0" algn="just">
              <a:buNone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012036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E64E7-2A18-7BF3-A190-1890F7A5B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Economic Burden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95BF4-7BB3-9C10-59D6-C1FC90F7F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2209800"/>
            <a:ext cx="6567817" cy="3755911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Hypertension contributes significantly to NHS spending due to lifelong treatment and monitoring (Mancia et al, 2023).</a:t>
            </a:r>
          </a:p>
          <a:p>
            <a:pPr algn="just"/>
            <a:r>
              <a:rPr lang="en-GB" dirty="0"/>
              <a:t>Hypertension and its complications cost the NHS over £2.1 billion annually in direct treatment and management expenses, placing a substantial financial burden on health services (Gov.UK, 2017).</a:t>
            </a:r>
          </a:p>
          <a:p>
            <a:pPr algn="just"/>
            <a:r>
              <a:rPr lang="en-GB" dirty="0"/>
              <a:t>A major driver of costly hospital admissions related to stroke, heart disease and kidney failure (Lay-Flurrie et al, 2020).</a:t>
            </a:r>
          </a:p>
          <a:p>
            <a:pPr algn="just"/>
            <a:r>
              <a:rPr lang="en-GB" dirty="0"/>
              <a:t>Untreated hypertension leads to long-term complications, increasing resource and medication demand (Lay-Flurrie et al, 2020).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6146" name="Picture 2" descr="Economic Burden of Celiac Disease - Dr ...">
            <a:extLst>
              <a:ext uri="{FF2B5EF4-FFF2-40B4-BE49-F238E27FC236}">
                <a16:creationId xmlns:a16="http://schemas.microsoft.com/office/drawing/2014/main" id="{4FC7A046-F011-77CF-B57C-A6ADF9450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812" y="1567544"/>
            <a:ext cx="4105469" cy="439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A3ECB8-2799-8AB5-D929-1D7351750224}"/>
              </a:ext>
            </a:extLst>
          </p:cNvPr>
          <p:cNvSpPr txBox="1"/>
          <p:nvPr/>
        </p:nvSpPr>
        <p:spPr>
          <a:xfrm>
            <a:off x="8957387" y="6133556"/>
            <a:ext cx="19221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(Shutterstock, 2025)</a:t>
            </a:r>
          </a:p>
        </p:txBody>
      </p:sp>
    </p:spTree>
    <p:extLst>
      <p:ext uri="{BB962C8B-B14F-4D97-AF65-F5344CB8AC3E}">
        <p14:creationId xmlns:p14="http://schemas.microsoft.com/office/powerpoint/2010/main" val="3547700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38AA7-3618-BD44-0CF7-4C23BF67F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Social Burden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863A-7D1A-F438-07AF-BCB26D12C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397210"/>
            <a:ext cx="9792208" cy="385388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Can impact daily functioning, confidence and overall wellbeing due to physical symptoms and health anxiety (</a:t>
            </a:r>
            <a:r>
              <a:rPr lang="en-GB" dirty="0" err="1"/>
              <a:t>Metlock</a:t>
            </a:r>
            <a:r>
              <a:rPr lang="en-GB" dirty="0"/>
              <a:t> et al, 2024).</a:t>
            </a:r>
          </a:p>
          <a:p>
            <a:pPr algn="just"/>
            <a:r>
              <a:rPr lang="en-GB" dirty="0"/>
              <a:t>May reduce work productivity and contribute to early retirement in severe cases or when complications develop (Mercado-Asis et al, 2023).</a:t>
            </a:r>
          </a:p>
          <a:p>
            <a:pPr algn="just"/>
            <a:r>
              <a:rPr lang="en-GB" dirty="0"/>
              <a:t>Can lead to lifestyle restrictions and reduced participation in social and physical activities (</a:t>
            </a:r>
            <a:r>
              <a:rPr lang="en-GB" dirty="0" err="1"/>
              <a:t>Metlock</a:t>
            </a:r>
            <a:r>
              <a:rPr lang="en-GB" dirty="0"/>
              <a:t> et al, 2024).</a:t>
            </a:r>
          </a:p>
          <a:p>
            <a:pPr algn="just"/>
            <a:r>
              <a:rPr lang="en-GB" dirty="0"/>
              <a:t>Family members or carers may need to provide support when hypertension causes disability, stroke or other complications (Mercado-Asis et al, 2023).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32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52B744B-0F81-487E-A851-51A3233F0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4D6D39BE-B8E2-4FCD-92BE-1E88F5973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C13A2EBD-9403-4884-A9BD-8B154778C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13BF2-2612-2977-8332-4AB62AE34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012470"/>
          </a:xfrm>
        </p:spPr>
        <p:txBody>
          <a:bodyPr>
            <a:normAutofit/>
          </a:bodyPr>
          <a:lstStyle/>
          <a:p>
            <a:r>
              <a:rPr lang="en-GB" sz="4000" dirty="0"/>
              <a:t>Initial Assessment</a:t>
            </a:r>
          </a:p>
        </p:txBody>
      </p:sp>
      <p:pic>
        <p:nvPicPr>
          <p:cNvPr id="4099" name="Picture 3" descr="High blood pressure (hypertension) - Diagnosis &amp; treatment - Mayo Clinic">
            <a:extLst>
              <a:ext uri="{FF2B5EF4-FFF2-40B4-BE49-F238E27FC236}">
                <a16:creationId xmlns:a16="http://schemas.microsoft.com/office/drawing/2014/main" id="{84402510-7E3B-B053-D9AD-895E3BF11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39" r="9091" b="10618"/>
          <a:stretch>
            <a:fillRect/>
          </a:stretch>
        </p:blipFill>
        <p:spPr bwMode="auto">
          <a:xfrm>
            <a:off x="1154352" y="2204720"/>
            <a:ext cx="3019646" cy="288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4D836-CDDF-BEDD-87EA-77DD20866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165" y="2103120"/>
            <a:ext cx="6488035" cy="3931920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Blood pressure measured using validated equipment and correct technique (Ott and Schmieder, 2022).</a:t>
            </a:r>
          </a:p>
          <a:p>
            <a:pPr algn="just"/>
            <a:r>
              <a:rPr lang="en-GB" sz="2000" dirty="0"/>
              <a:t>Lifestyle and clinical risk assessment, including BMI, smoking status, alcohol intake and physical activity (Ott and Schmieder, 2022).</a:t>
            </a:r>
          </a:p>
          <a:p>
            <a:pPr algn="just"/>
            <a:r>
              <a:rPr lang="en-GB" sz="2000" dirty="0"/>
              <a:t>Baseline investigations, including blood tests to assess kidney function, lipids and glucose levels (Ott and Schmieder, 2022).</a:t>
            </a:r>
          </a:p>
          <a:p>
            <a:pPr marL="0" indent="0" algn="just">
              <a:buNone/>
            </a:pP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AA7E11-8404-24BC-97DD-432C04C6EF61}"/>
              </a:ext>
            </a:extLst>
          </p:cNvPr>
          <p:cNvSpPr txBox="1"/>
          <p:nvPr/>
        </p:nvSpPr>
        <p:spPr>
          <a:xfrm>
            <a:off x="1450910" y="5222850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(Metro, 2018)</a:t>
            </a:r>
          </a:p>
        </p:txBody>
      </p:sp>
    </p:spTree>
    <p:extLst>
      <p:ext uri="{BB962C8B-B14F-4D97-AF65-F5344CB8AC3E}">
        <p14:creationId xmlns:p14="http://schemas.microsoft.com/office/powerpoint/2010/main" val="632714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1B7A7-F570-1ACB-FACA-DB91895DC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1CDBF-21ED-DF55-9510-279A77397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72" y="2557849"/>
            <a:ext cx="7453746" cy="3407862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Clinic blood pressure ≥140/90 mmHg is used as an initial indicator of hypertension (Ott and Schmieder, 2022).</a:t>
            </a:r>
          </a:p>
          <a:p>
            <a:pPr algn="just"/>
            <a:r>
              <a:rPr lang="en-GB" sz="2000" dirty="0"/>
              <a:t>Ambulatory Blood Pressure Monitoring (ABPM) or Home Blood Pressure Monitoring (HBPM) is used to confirm diagnosis (Frost et al., 2019).</a:t>
            </a:r>
          </a:p>
          <a:p>
            <a:pPr algn="just"/>
            <a:r>
              <a:rPr lang="en-GB" sz="2000" dirty="0"/>
              <a:t>QRISK2 score used to stratify cardiovascular disease risk and guide urgency and treatment decisions (Frost et al., 2019).</a:t>
            </a:r>
          </a:p>
          <a:p>
            <a:pPr marL="0" indent="0" algn="just">
              <a:buNone/>
            </a:pPr>
            <a:endParaRPr lang="en-GB" sz="2000" dirty="0"/>
          </a:p>
        </p:txBody>
      </p:sp>
      <p:pic>
        <p:nvPicPr>
          <p:cNvPr id="2050" name="Picture 2" descr="Ambulatory Blood Pressure (BP) Monitoring &amp; tests in Bangalore">
            <a:extLst>
              <a:ext uri="{FF2B5EF4-FFF2-40B4-BE49-F238E27FC236}">
                <a16:creationId xmlns:a16="http://schemas.microsoft.com/office/drawing/2014/main" id="{4C9B6396-59AF-C682-0BC0-E9A3E93F6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1246909"/>
            <a:ext cx="3131128" cy="425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A32D71-C188-E3BC-BE0E-58C3842D4F87}"/>
              </a:ext>
            </a:extLst>
          </p:cNvPr>
          <p:cNvSpPr txBox="1"/>
          <p:nvPr/>
        </p:nvSpPr>
        <p:spPr>
          <a:xfrm>
            <a:off x="9116813" y="5754226"/>
            <a:ext cx="21265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(Regal Hospital, 2024)</a:t>
            </a:r>
          </a:p>
        </p:txBody>
      </p:sp>
    </p:spTree>
    <p:extLst>
      <p:ext uri="{BB962C8B-B14F-4D97-AF65-F5344CB8AC3E}">
        <p14:creationId xmlns:p14="http://schemas.microsoft.com/office/powerpoint/2010/main" val="2997693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8194" name="Picture 2" descr="The House of Care: an innovative approach to person-centred care - BHF">
            <a:extLst>
              <a:ext uri="{FF2B5EF4-FFF2-40B4-BE49-F238E27FC236}">
                <a16:creationId xmlns:a16="http://schemas.microsoft.com/office/drawing/2014/main" id="{1801E5A6-7B3E-55CF-1B4F-ED24CB837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8" r="19247" b="1"/>
          <a:stretch>
            <a:fillRect/>
          </a:stretch>
        </p:blipFill>
        <p:spPr bwMode="auto">
          <a:xfrm>
            <a:off x="424928" y="419292"/>
            <a:ext cx="5522976" cy="567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3" name="Rectangle 8202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DA86E-4EF5-F2CF-18A3-80D0D456F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0949" y="419292"/>
            <a:ext cx="4602152" cy="578660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House of Care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B6335-0A93-474A-A69E-AF42D4A54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6742" y="1009657"/>
            <a:ext cx="5190567" cy="5325830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Person at the Centre: </a:t>
            </a:r>
            <a:r>
              <a:rPr lang="en-GB" sz="1600" dirty="0"/>
              <a:t>Care is shaped around what matters most to the individual, not just the condition (Zimmerman et al,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Engaged and Empowered Patients: </a:t>
            </a:r>
            <a:r>
              <a:rPr lang="en-GB" sz="1600" dirty="0"/>
              <a:t>Patients are encouraged to understand their condition and participate actively in their care (McManus et al,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Prepared and Collaborative Workforce: </a:t>
            </a:r>
            <a:r>
              <a:rPr lang="en-GB" sz="1600" dirty="0"/>
              <a:t>Professionals work in partnership using supportive communication and shared decision-making (Zimmerman et al,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Organised Systems and Pathways: </a:t>
            </a:r>
            <a:r>
              <a:rPr lang="en-GB" sz="1600" dirty="0"/>
              <a:t>Clear processes, record-sharing and structured reviews ensure care is coordinated and consistent (Zimmerman et al,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Supportive Community Resources: </a:t>
            </a:r>
            <a:r>
              <a:rPr lang="en-GB" sz="1600" dirty="0"/>
              <a:t>Local services offer ongoing support beyond clinical care, promoting long-term wellbeing (McManus et al,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Overall Outcome: </a:t>
            </a:r>
            <a:r>
              <a:rPr lang="en-GB" sz="1600" dirty="0"/>
              <a:t>The model creates holistic, proactive and personalised care that improves health outcomes and quality of life (McManus et al,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102FD-B613-95F5-2A69-E6F0C392BF4C}"/>
              </a:ext>
            </a:extLst>
          </p:cNvPr>
          <p:cNvSpPr txBox="1"/>
          <p:nvPr/>
        </p:nvSpPr>
        <p:spPr>
          <a:xfrm>
            <a:off x="1345126" y="6284819"/>
            <a:ext cx="3047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(British Heart Foundation, 2025)</a:t>
            </a:r>
          </a:p>
        </p:txBody>
      </p:sp>
    </p:spTree>
    <p:extLst>
      <p:ext uri="{BB962C8B-B14F-4D97-AF65-F5344CB8AC3E}">
        <p14:creationId xmlns:p14="http://schemas.microsoft.com/office/powerpoint/2010/main" val="2617462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F10FE6-30E2-1DED-56B4-869B35CFB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233" y="609600"/>
            <a:ext cx="9792208" cy="54410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1D244-ECCB-A2AD-F487-7846210E9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905" y="1380368"/>
            <a:ext cx="11032352" cy="4868032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Lifestyle Modifications: </a:t>
            </a:r>
            <a:r>
              <a:rPr lang="en-GB" dirty="0"/>
              <a:t>First-line management includes reducing salt intake, maintaining a healthy weight, regular physical activity, moderating alcohol, reducing stress and stopping smoking to support long-term blood pressure control (Taler, 2018).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>
                <a:highlight>
                  <a:srgbClr val="00FFFF"/>
                </a:highlight>
              </a:rPr>
              <a:t>Stepwise Pharmacological Approach: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Under 55 years: </a:t>
            </a:r>
            <a:r>
              <a:rPr lang="en-GB" dirty="0"/>
              <a:t>Start with an ACE inhibitor or ARB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Over 55 or of Black African/African-Caribbean ethnicity: </a:t>
            </a:r>
            <a:r>
              <a:rPr lang="en-GB" dirty="0"/>
              <a:t>Begin with a calcium channel blocker (CCB)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Thiazide-like diuretic is added if blood pressure remains uncontrolled after the first step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Combination Therapy: </a:t>
            </a:r>
            <a:r>
              <a:rPr lang="en-GB" dirty="0"/>
              <a:t>If single-drug therapy is ineffective, a combination (e.g., ACE/ARB + CCB + thiazide-like diuretic) may be required to achieve the target blood pressure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Additional Medications: </a:t>
            </a:r>
            <a:r>
              <a:rPr lang="en-GB" dirty="0"/>
              <a:t>Statins may be prescribed for individuals with a high cardiovascular risk profile to further reduce the risk of stroke or heart attack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Monitoring and Review: </a:t>
            </a:r>
            <a:r>
              <a:rPr lang="en-GB" dirty="0"/>
              <a:t>Ongoing assessment of blood pressure targets, treatment adherence, side effects and response ensures treatment remains effective and patient-centred (Valenzuela et al, 2021).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940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5" name="Rectangle 7194">
            <a:extLst>
              <a:ext uri="{FF2B5EF4-FFF2-40B4-BE49-F238E27FC236}">
                <a16:creationId xmlns:a16="http://schemas.microsoft.com/office/drawing/2014/main" id="{D1361653-1899-40D5-AFDF-07D88AD01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7" name="Rectangle 7196">
            <a:extLst>
              <a:ext uri="{FF2B5EF4-FFF2-40B4-BE49-F238E27FC236}">
                <a16:creationId xmlns:a16="http://schemas.microsoft.com/office/drawing/2014/main" id="{458F0425-DCEB-462D-A06F-7DFDD2FDF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883" y="805445"/>
            <a:ext cx="3616369" cy="5244498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172" name="Picture 4" descr="Global Heart Hub marks Heart Failure Awareness Month in May with awareness  of heart failure and its comorbidities - Global Heart Hub">
            <a:extLst>
              <a:ext uri="{FF2B5EF4-FFF2-40B4-BE49-F238E27FC236}">
                <a16:creationId xmlns:a16="http://schemas.microsoft.com/office/drawing/2014/main" id="{6CF2DC0B-470A-258A-BA9C-0FEB140190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2" r="13153" b="2682"/>
          <a:stretch>
            <a:fillRect/>
          </a:stretch>
        </p:blipFill>
        <p:spPr bwMode="auto">
          <a:xfrm>
            <a:off x="1093694" y="1237129"/>
            <a:ext cx="3137647" cy="372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99" name="Rectangle 7198">
            <a:extLst>
              <a:ext uri="{FF2B5EF4-FFF2-40B4-BE49-F238E27FC236}">
                <a16:creationId xmlns:a16="http://schemas.microsoft.com/office/drawing/2014/main" id="{DA70624B-2458-4127-BF8B-A209062ED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001" y="255102"/>
            <a:ext cx="6705400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01" name="Rectangle 7200">
            <a:extLst>
              <a:ext uri="{FF2B5EF4-FFF2-40B4-BE49-F238E27FC236}">
                <a16:creationId xmlns:a16="http://schemas.microsoft.com/office/drawing/2014/main" id="{CBAE5E18-89E5-4B66-A4ED-71860A613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2592" y="393365"/>
            <a:ext cx="6364719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879E1-BE88-ED9B-B458-F7D36D684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874" y="892120"/>
            <a:ext cx="5447250" cy="1645920"/>
          </a:xfrm>
        </p:spPr>
        <p:txBody>
          <a:bodyPr>
            <a:normAutofit/>
          </a:bodyPr>
          <a:lstStyle/>
          <a:p>
            <a:r>
              <a:rPr lang="en-GB"/>
              <a:t>Comorbidity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62E5C-D19D-5C28-A94C-821825961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873" y="2679192"/>
            <a:ext cx="5447251" cy="3291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Common associated conditions: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Type 2 diabetes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Chronic kidney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Hyperlipidaemia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Cardiovascular disease (e.g., heart failure, stroke)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Obesity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Mental health conditions such as anxiety</a:t>
            </a:r>
          </a:p>
          <a:p>
            <a:pPr marL="0" indent="0">
              <a:buNone/>
            </a:pPr>
            <a:r>
              <a:rPr lang="en-GB" dirty="0"/>
              <a:t>(Lauder et al, 2023; Ventura and Lavie, 2016)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021903-B3ED-71AA-0648-C58E821BBBF2}"/>
              </a:ext>
            </a:extLst>
          </p:cNvPr>
          <p:cNvSpPr txBox="1"/>
          <p:nvPr/>
        </p:nvSpPr>
        <p:spPr>
          <a:xfrm>
            <a:off x="1450910" y="5222850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(Metro, 2018)</a:t>
            </a:r>
          </a:p>
        </p:txBody>
      </p:sp>
    </p:spTree>
    <p:extLst>
      <p:ext uri="{BB962C8B-B14F-4D97-AF65-F5344CB8AC3E}">
        <p14:creationId xmlns:p14="http://schemas.microsoft.com/office/powerpoint/2010/main" val="553049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5785E-E124-4E97-61AF-C9703FD4F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312" y="576218"/>
            <a:ext cx="9792208" cy="59943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A39C8-26B9-EC78-F226-420DD1EB6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1763486"/>
            <a:ext cx="10820400" cy="4202225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Healthy Diet: </a:t>
            </a:r>
            <a:r>
              <a:rPr lang="en-GB" dirty="0"/>
              <a:t>Following a balanced diet such as the DASH plan with reduced salt, saturated fat and processed food intake helps maintain healthy blood pressure (</a:t>
            </a:r>
            <a:r>
              <a:rPr lang="en-GB" dirty="0" err="1"/>
              <a:t>Perumareddi</a:t>
            </a:r>
            <a:r>
              <a:rPr lang="en-GB" dirty="0"/>
              <a:t>, 2019).</a:t>
            </a:r>
          </a:p>
          <a:p>
            <a:pPr algn="just"/>
            <a:r>
              <a:rPr lang="en-GB" b="1" dirty="0"/>
              <a:t>Physical Activity: </a:t>
            </a:r>
            <a:r>
              <a:rPr lang="en-GB" dirty="0"/>
              <a:t>Regular exercise, such as brisk walking, cycling or swimming, supports cardiovascular health and weight control (Palo and Barone, 2020).</a:t>
            </a:r>
          </a:p>
          <a:p>
            <a:pPr algn="just"/>
            <a:r>
              <a:rPr lang="en-GB" b="1" dirty="0"/>
              <a:t>Limit Alcohol and Avoid Smoking: </a:t>
            </a:r>
            <a:r>
              <a:rPr lang="en-GB" dirty="0"/>
              <a:t>Reducing alcohol intake and avoiding tobacco significantly lowers hypertension and cardiovascular risk (</a:t>
            </a:r>
            <a:r>
              <a:rPr lang="en-GB" dirty="0" err="1"/>
              <a:t>Ozemek</a:t>
            </a:r>
            <a:r>
              <a:rPr lang="en-GB" dirty="0"/>
              <a:t> et al, 2018).</a:t>
            </a:r>
          </a:p>
          <a:p>
            <a:pPr algn="just"/>
            <a:r>
              <a:rPr lang="en-GB" b="1" dirty="0"/>
              <a:t>Weight and Stress Management: </a:t>
            </a:r>
            <a:r>
              <a:rPr lang="en-GB" dirty="0"/>
              <a:t>Maintaining a healthy weight and using stress-reduction techniques such as mindfulness or relaxation improves long-term control (Palo and Barone, 2020).</a:t>
            </a:r>
          </a:p>
          <a:p>
            <a:pPr algn="just"/>
            <a:r>
              <a:rPr lang="en-GB" b="1" dirty="0"/>
              <a:t>Early Detection: </a:t>
            </a:r>
            <a:r>
              <a:rPr lang="en-GB" dirty="0"/>
              <a:t>Community blood pressure screening programmes help identify at-risk individuals early and encourage proactive management (</a:t>
            </a:r>
            <a:r>
              <a:rPr lang="en-GB" dirty="0" err="1"/>
              <a:t>Perumareddi</a:t>
            </a:r>
            <a:r>
              <a:rPr lang="en-GB" dirty="0"/>
              <a:t>, 2019).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370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E3D2F-8833-A8CA-AE8F-F61A1CFAD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560494"/>
            <a:ext cx="9792208" cy="1045754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Skills, Values and Behaviours for Co-Productive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4EE84-C356-E68B-8495-E417B19BB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1940077"/>
            <a:ext cx="9792208" cy="40256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highlight>
                  <a:srgbClr val="FFFF00"/>
                </a:highlight>
              </a:rPr>
              <a:t>Skills</a:t>
            </a:r>
          </a:p>
          <a:p>
            <a:r>
              <a:rPr lang="en-GB" sz="2000" b="1" dirty="0"/>
              <a:t>Accessible Communication:</a:t>
            </a:r>
            <a:r>
              <a:rPr lang="en-GB" sz="2000" dirty="0"/>
              <a:t> Information is delivered clearly, avoiding jargon, and adapted to the patient’s health literacy level to ensure full understanding (Hyseni et al., 2020).</a:t>
            </a:r>
          </a:p>
          <a:p>
            <a:r>
              <a:rPr lang="en-GB" sz="2000" b="1" dirty="0"/>
              <a:t>Shared Decision-Making:</a:t>
            </a:r>
            <a:r>
              <a:rPr lang="en-GB" sz="2000" dirty="0"/>
              <a:t> Supports patients in making informed choices by explaining options and collaborating on care planning (Newbury-Birch &amp; Ferguson, 2023).</a:t>
            </a:r>
          </a:p>
          <a:p>
            <a:r>
              <a:rPr lang="en-GB" sz="2000" b="1" dirty="0"/>
              <a:t>Cultural Sensitivity in Practice:</a:t>
            </a:r>
            <a:r>
              <a:rPr lang="en-GB" sz="2000" dirty="0"/>
              <a:t> Adjusts communication and care approaches based on cultural beliefs, language needs, and lifestyle contexts (Newbury-Birch &amp; Ferguson, 2023).</a:t>
            </a:r>
          </a:p>
          <a:p>
            <a:pPr marL="0" indent="0" algn="just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56204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2FEC9A-5973-53C5-CCEB-D49A84818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74A5EC-504A-D0EF-0DF0-353CD972B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sz="4400"/>
              <a:t>Skills, Values and Behaviours for Co-Productive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53F6C-B0A9-58E7-2416-073253C51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highlight>
                  <a:srgbClr val="FFFF00"/>
                </a:highlight>
              </a:rPr>
              <a:t>Values</a:t>
            </a:r>
          </a:p>
          <a:p>
            <a:r>
              <a:rPr lang="en-GB" sz="2000" b="1" dirty="0"/>
              <a:t>Empathy:</a:t>
            </a:r>
            <a:r>
              <a:rPr lang="en-GB" sz="2000" dirty="0"/>
              <a:t> Demonstrates emotional understanding and acknowledges the patient’s lived experience, improving trust and rapport (Newbury-Birch &amp; Ferguson, 2023).</a:t>
            </a:r>
          </a:p>
          <a:p>
            <a:r>
              <a:rPr lang="en-GB" sz="2000" b="1" dirty="0"/>
              <a:t>Respect for Preferences:</a:t>
            </a:r>
            <a:r>
              <a:rPr lang="en-GB" sz="2000" dirty="0"/>
              <a:t> Places patient priorities at the centre of care rather than solely focusing on clinical measurements (Hyseni et al., 2020).</a:t>
            </a:r>
          </a:p>
          <a:p>
            <a:r>
              <a:rPr lang="en-GB" sz="2000" b="1" dirty="0"/>
              <a:t>Person-Centred Focus:</a:t>
            </a:r>
            <a:r>
              <a:rPr lang="en-GB" sz="2000" dirty="0"/>
              <a:t> Views the patient as an individual with unique circumstances, values, and health goals (Hyseni et al., 2020).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93431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8B61F3-390C-8DF0-F456-973C39B2A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16E97-8D60-F313-8BF1-B66DE750A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sz="4400"/>
              <a:t>Skills, Values and Behaviours for Co-Productive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3E824-9C0A-6180-941A-4F835253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highlight>
                  <a:srgbClr val="FFFF00"/>
                </a:highlight>
              </a:rPr>
              <a:t>Behaviours</a:t>
            </a:r>
          </a:p>
          <a:p>
            <a:r>
              <a:rPr lang="en-GB" sz="2000" b="1" dirty="0"/>
              <a:t>Promoting Autonomy:</a:t>
            </a:r>
            <a:r>
              <a:rPr lang="en-GB" sz="2000" dirty="0"/>
              <a:t> Encourages patients to take an active role in their condition management, building confidence and self-efficacy (Newbury-Birch &amp; Ferguson, 2023).</a:t>
            </a:r>
          </a:p>
          <a:p>
            <a:r>
              <a:rPr lang="en-GB" sz="2000" b="1" dirty="0"/>
              <a:t>Active Listening:</a:t>
            </a:r>
            <a:r>
              <a:rPr lang="en-GB" sz="2000" dirty="0"/>
              <a:t> Responds to patient concerns without interruption and validates their perspective to support meaningful engagement (Newbury-Birch &amp; Ferguson, 2023).</a:t>
            </a:r>
          </a:p>
          <a:p>
            <a:r>
              <a:rPr lang="en-GB" sz="2000" b="1" dirty="0"/>
              <a:t>Supportive Encouragement:</a:t>
            </a:r>
            <a:r>
              <a:rPr lang="en-GB" sz="2000" dirty="0"/>
              <a:t> Offers reassurance and motivation to help patients maintain lifestyle changes and treatment adherence (Hyseni et al., 2020).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337689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17CE5-B3EA-2A13-CB39-1EAAF76EC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92601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Personalised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ABF3-ABFF-C696-0695-F98C5F7C2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14" y="2166257"/>
            <a:ext cx="10343606" cy="3799454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b="1" dirty="0"/>
              <a:t>Shared Decision-Making: </a:t>
            </a:r>
            <a:r>
              <a:rPr lang="en-GB" dirty="0"/>
              <a:t>Care decisions are made together, ensuring the person’s goals and preferences guide treatment (Savoia et al, 2017).</a:t>
            </a:r>
          </a:p>
          <a:p>
            <a:pPr algn="just"/>
            <a:r>
              <a:rPr lang="en-GB" b="1" dirty="0"/>
              <a:t>Supported Self-Management: </a:t>
            </a:r>
            <a:r>
              <a:rPr lang="en-GB" dirty="0"/>
              <a:t>Patients receive education and tools to manage hypertension independently and confidently (Melville and Byrd, 2019).</a:t>
            </a:r>
          </a:p>
          <a:p>
            <a:pPr algn="just"/>
            <a:r>
              <a:rPr lang="en-GB" b="1" dirty="0"/>
              <a:t>Personalised Care Planning:</a:t>
            </a:r>
            <a:r>
              <a:rPr lang="en-GB" dirty="0"/>
              <a:t> A tailored plan with achievable health goals is created and reviewed regularly (Sharman, 2025).</a:t>
            </a:r>
          </a:p>
          <a:p>
            <a:pPr algn="just"/>
            <a:r>
              <a:rPr lang="en-GB" b="1" dirty="0"/>
              <a:t>Social Prescribing: </a:t>
            </a:r>
            <a:r>
              <a:rPr lang="en-GB" dirty="0"/>
              <a:t>Individuals are linked to community support such as fitness groups, diet classes and wellbeing activities (Melville and Byrd, 2019).</a:t>
            </a:r>
          </a:p>
          <a:p>
            <a:pPr algn="just"/>
            <a:r>
              <a:rPr lang="en-GB" b="1" dirty="0"/>
              <a:t>Patient Activation: </a:t>
            </a:r>
            <a:r>
              <a:rPr lang="en-GB" dirty="0"/>
              <a:t>Confidence and motivation are strengthened to encourage active involvement in managing health (Savoia et al, 2017).</a:t>
            </a:r>
          </a:p>
          <a:p>
            <a:pPr algn="just"/>
            <a:r>
              <a:rPr lang="en-GB" b="1" dirty="0"/>
              <a:t>Personal Health Budgets: </a:t>
            </a:r>
            <a:r>
              <a:rPr lang="en-GB" dirty="0"/>
              <a:t>Patients with higher needs can access personalised resources and services that support their chosen care approach (Sharman, 2025).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383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14B96-9D30-1471-260C-2E0D37A4F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896" y="482722"/>
            <a:ext cx="9792208" cy="50787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Self-Care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AE3ED-3606-B84F-0EDD-51A130911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5" y="1088571"/>
            <a:ext cx="11223171" cy="5290458"/>
          </a:xfrm>
        </p:spPr>
        <p:txBody>
          <a:bodyPr>
            <a:noAutofit/>
          </a:bodyPr>
          <a:lstStyle/>
          <a:p>
            <a:pPr algn="just"/>
            <a:r>
              <a:rPr lang="en-GB" b="1" dirty="0"/>
              <a:t>Healthy Eating Habits: </a:t>
            </a:r>
            <a:r>
              <a:rPr lang="en-GB" dirty="0"/>
              <a:t>Follow a balanced diet such as DASH, reduce salt intake and increase fruits, vegetables and whole grains (Lee and Park, 2017).</a:t>
            </a:r>
          </a:p>
          <a:p>
            <a:pPr algn="just"/>
            <a:r>
              <a:rPr lang="en-GB" b="1" dirty="0"/>
              <a:t>Regular Physical Activity: </a:t>
            </a:r>
            <a:r>
              <a:rPr lang="en-GB" dirty="0"/>
              <a:t>Engage in moderate exercise such as brisk walking, swimming or cycling for at least 150 minutes per week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Weight Management: </a:t>
            </a:r>
            <a:r>
              <a:rPr lang="en-GB" dirty="0"/>
              <a:t>Maintain a healthy body weight and track progress with regular checks to reduce strain on the heart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Medication Adherence: </a:t>
            </a:r>
            <a:r>
              <a:rPr lang="en-GB" dirty="0"/>
              <a:t>Take prescribed medication consistently, use reminders if needed and report any side effects (Lee and Park, 2017).</a:t>
            </a:r>
          </a:p>
          <a:p>
            <a:pPr algn="just"/>
            <a:r>
              <a:rPr lang="en-GB" b="1" dirty="0"/>
              <a:t>Stress Reduction Techniques: </a:t>
            </a:r>
            <a:r>
              <a:rPr lang="en-GB" dirty="0"/>
              <a:t>Use relaxation methods such as mindfulness, deep breathing, meditation or yoga to manage stress levels (Lee and Park, 2017).</a:t>
            </a:r>
          </a:p>
          <a:p>
            <a:pPr algn="just"/>
            <a:r>
              <a:rPr lang="en-GB" b="1" dirty="0"/>
              <a:t>Healthy Lifestyle Choices: </a:t>
            </a:r>
            <a:r>
              <a:rPr lang="en-GB" dirty="0"/>
              <a:t>Limit alcohol, avoid smoking and reduce caffeine for better blood pressure control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Home Blood Pressure Monitoring: </a:t>
            </a:r>
            <a:r>
              <a:rPr lang="en-GB" dirty="0"/>
              <a:t>Regularly monitor and record readings to identify patterns and support informed discussions with healthcare professionals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Sleep</a:t>
            </a:r>
            <a:r>
              <a:rPr lang="en-GB" dirty="0"/>
              <a:t> </a:t>
            </a:r>
            <a:r>
              <a:rPr lang="en-GB" b="1" dirty="0"/>
              <a:t>and Rest: </a:t>
            </a:r>
            <a:r>
              <a:rPr lang="en-GB" dirty="0"/>
              <a:t>Ensure good sleep hygiene with 7–9 hours of quality sleep to support heart and overall health (Tan et al, 2021).</a:t>
            </a:r>
          </a:p>
        </p:txBody>
      </p:sp>
    </p:spTree>
    <p:extLst>
      <p:ext uri="{BB962C8B-B14F-4D97-AF65-F5344CB8AC3E}">
        <p14:creationId xmlns:p14="http://schemas.microsoft.com/office/powerpoint/2010/main" val="21712270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54F02-9CF7-BCE9-B48A-E908113EC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2705B-796D-3B08-9750-C26188A66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Hypertension is a common long-term condition that often develops without symptoms but remains largely preventable through proactive measures.</a:t>
            </a:r>
          </a:p>
          <a:p>
            <a:pPr algn="just"/>
            <a:r>
              <a:rPr lang="en-GB" dirty="0"/>
              <a:t>Early detection, lifestyle modification and evidence-based treatments are essential in reducing serious complications such as stroke, heart failure and kidney disease.</a:t>
            </a:r>
          </a:p>
          <a:p>
            <a:pPr algn="just"/>
            <a:r>
              <a:rPr lang="en-GB" dirty="0"/>
              <a:t>National guidance, including NICE stepped-care recommendations, provides a clear structure for safe, effective and consistent hypertension management.</a:t>
            </a:r>
          </a:p>
          <a:p>
            <a:pPr algn="just"/>
            <a:r>
              <a:rPr lang="en-GB" dirty="0"/>
              <a:t>A co-productive and personalised approach enhances patient engagement, supports adherence and promotes long-term independence and wellbeing.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129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BDD46-FAE0-9EAD-97D6-2C286F73B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594796"/>
            <a:ext cx="9792208" cy="594986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CF004-6E34-CF9F-17BA-1A65655CF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1189782"/>
            <a:ext cx="11440885" cy="5298103"/>
          </a:xfrm>
        </p:spPr>
        <p:txBody>
          <a:bodyPr>
            <a:normAutofit/>
          </a:bodyPr>
          <a:lstStyle/>
          <a:p>
            <a:pPr algn="just"/>
            <a:r>
              <a:rPr lang="en-GB" sz="1100" dirty="0"/>
              <a:t>Adnan, A., Hafsa, K., Ahsan, A.S., Summaiya, I. and </a:t>
            </a:r>
            <a:r>
              <a:rPr lang="en-GB" sz="1100" dirty="0" err="1"/>
              <a:t>Zarghoona</a:t>
            </a:r>
            <a:r>
              <a:rPr lang="en-GB" sz="1100" dirty="0"/>
              <a:t>, W., (2018). Prevalence of clinical signs and symptoms of hypertension: a gender and age based comparison. </a:t>
            </a:r>
            <a:r>
              <a:rPr lang="en-GB" sz="1100" i="1" dirty="0" err="1"/>
              <a:t>Palliat</a:t>
            </a:r>
            <a:r>
              <a:rPr lang="en-GB" sz="1100" i="1" dirty="0"/>
              <a:t> Med Care</a:t>
            </a:r>
            <a:r>
              <a:rPr lang="en-GB" sz="1100" dirty="0"/>
              <a:t>, </a:t>
            </a:r>
            <a:r>
              <a:rPr lang="en-GB" sz="1100" i="1" dirty="0"/>
              <a:t>5</a:t>
            </a:r>
            <a:r>
              <a:rPr lang="en-GB" sz="1100" dirty="0"/>
              <a:t>(2), pp.1-8. </a:t>
            </a:r>
          </a:p>
          <a:p>
            <a:pPr algn="just"/>
            <a:r>
              <a:rPr lang="en-GB" sz="1100" dirty="0"/>
              <a:t>British Heart Foundation (2025), </a:t>
            </a:r>
            <a:r>
              <a:rPr lang="en-GB" sz="1100" dirty="0">
                <a:hlinkClick r:id="rId2"/>
              </a:rPr>
              <a:t>https://www.bhf.org.uk/-/media/files/for-professionals/research/heart-statistics/bhf-cvd-statistics-uk-factsheet.pdf</a:t>
            </a:r>
            <a:endParaRPr lang="en-GB" sz="1100" dirty="0"/>
          </a:p>
          <a:p>
            <a:pPr algn="just"/>
            <a:r>
              <a:rPr lang="en-GB" sz="1100" dirty="0"/>
              <a:t>Charles, L., </a:t>
            </a:r>
            <a:r>
              <a:rPr lang="en-GB" sz="1100" dirty="0" err="1"/>
              <a:t>Triscott</a:t>
            </a:r>
            <a:r>
              <a:rPr lang="en-GB" sz="1100" dirty="0"/>
              <a:t>, J. and Dobbs, B., (2017). Secondary hypertension: discovering the underlying cause. </a:t>
            </a:r>
            <a:r>
              <a:rPr lang="en-GB" sz="1100" i="1" dirty="0"/>
              <a:t>American family physician</a:t>
            </a:r>
            <a:r>
              <a:rPr lang="en-GB" sz="1100" dirty="0"/>
              <a:t>, </a:t>
            </a:r>
            <a:r>
              <a:rPr lang="en-GB" sz="1100" i="1" dirty="0"/>
              <a:t>96</a:t>
            </a:r>
            <a:r>
              <a:rPr lang="en-GB" sz="1100" dirty="0"/>
              <a:t>(7), pp.453-461.</a:t>
            </a:r>
          </a:p>
          <a:p>
            <a:pPr algn="just"/>
            <a:r>
              <a:rPr lang="en-GB" sz="1100" dirty="0"/>
              <a:t>Di Palo, K.E. and Barone, N.J., (2020). Hypertension and heart failure: prevention, targets, and treatment. </a:t>
            </a:r>
            <a:r>
              <a:rPr lang="en-GB" sz="1100" i="1" dirty="0"/>
              <a:t>Heart failure clinics</a:t>
            </a:r>
            <a:r>
              <a:rPr lang="en-GB" sz="1100" dirty="0"/>
              <a:t>, </a:t>
            </a:r>
            <a:r>
              <a:rPr lang="en-GB" sz="1100" i="1" dirty="0"/>
              <a:t>16</a:t>
            </a:r>
            <a:r>
              <a:rPr lang="en-GB" sz="1100" dirty="0"/>
              <a:t>(1), pp.99-106.</a:t>
            </a:r>
          </a:p>
          <a:p>
            <a:pPr algn="just"/>
            <a:r>
              <a:rPr lang="en-GB" sz="1100" dirty="0"/>
              <a:t>Frost, A., </a:t>
            </a:r>
            <a:r>
              <a:rPr lang="en-GB" sz="1100" dirty="0" err="1"/>
              <a:t>Badesch</a:t>
            </a:r>
            <a:r>
              <a:rPr lang="en-GB" sz="1100" dirty="0"/>
              <a:t>, D., Gibbs, J.S.R., Gopalan, D., Khanna, D., Manes, A., </a:t>
            </a:r>
            <a:r>
              <a:rPr lang="en-GB" sz="1100" dirty="0" err="1"/>
              <a:t>Oudiz</a:t>
            </a:r>
            <a:r>
              <a:rPr lang="en-GB" sz="1100" dirty="0"/>
              <a:t>, R., Satoh, T., Torres, F. and </a:t>
            </a:r>
            <a:r>
              <a:rPr lang="en-GB" sz="1100" dirty="0" err="1"/>
              <a:t>Torbicki</a:t>
            </a:r>
            <a:r>
              <a:rPr lang="en-GB" sz="1100" dirty="0"/>
              <a:t>, A., (2019). Diagnosis of pulmonary hypertension. </a:t>
            </a:r>
            <a:r>
              <a:rPr lang="en-GB" sz="1100" i="1" dirty="0"/>
              <a:t>European Respiratory Journal</a:t>
            </a:r>
            <a:r>
              <a:rPr lang="en-GB" sz="1100" dirty="0"/>
              <a:t>, </a:t>
            </a:r>
            <a:r>
              <a:rPr lang="en-GB" sz="1100" i="1" dirty="0"/>
              <a:t>53</a:t>
            </a:r>
            <a:r>
              <a:rPr lang="en-GB" sz="1100" dirty="0"/>
              <a:t>(1).</a:t>
            </a:r>
          </a:p>
          <a:p>
            <a:pPr algn="just"/>
            <a:r>
              <a:rPr lang="en-GB" sz="1100" dirty="0"/>
              <a:t>Gabb, G., (2020). What is hypertension?. </a:t>
            </a:r>
            <a:r>
              <a:rPr lang="en-GB" sz="1100" i="1" dirty="0"/>
              <a:t>Australian prescriber</a:t>
            </a:r>
            <a:r>
              <a:rPr lang="en-GB" sz="1100" dirty="0"/>
              <a:t>, </a:t>
            </a:r>
            <a:r>
              <a:rPr lang="en-GB" sz="1100" i="1" dirty="0"/>
              <a:t>43</a:t>
            </a:r>
            <a:r>
              <a:rPr lang="en-GB" sz="1100" dirty="0"/>
              <a:t>(4), p.108.</a:t>
            </a:r>
          </a:p>
          <a:p>
            <a:pPr algn="just"/>
            <a:r>
              <a:rPr lang="en-GB" sz="1100" dirty="0"/>
              <a:t>Gov. UK (2017), </a:t>
            </a:r>
            <a:r>
              <a:rPr lang="en-GB" sz="1100" dirty="0">
                <a:hlinkClick r:id="rId3"/>
              </a:rPr>
              <a:t>https://ukhsa.blog.gov.uk/2017/01/24/health-matters-combating-high-blood-pressure/</a:t>
            </a:r>
            <a:endParaRPr lang="en-GB" sz="1100" dirty="0"/>
          </a:p>
          <a:p>
            <a:pPr algn="just"/>
            <a:r>
              <a:rPr lang="en-GB" sz="1100" dirty="0"/>
              <a:t>Hermida, R.C., Ayala, D.E., Fernandez, J.R., </a:t>
            </a:r>
            <a:r>
              <a:rPr lang="en-GB" sz="1100" dirty="0" err="1"/>
              <a:t>Mojon</a:t>
            </a:r>
            <a:r>
              <a:rPr lang="en-GB" sz="1100" dirty="0"/>
              <a:t>, A. and Smolensky, M.H., (2018). Hypertension: New perspective on its definition and clinical management by bedtime therapy substantially reduces cardiovascular disease risk. </a:t>
            </a:r>
            <a:r>
              <a:rPr lang="en-GB" sz="1100" i="1" dirty="0"/>
              <a:t>European journal of clinical investigation</a:t>
            </a:r>
            <a:r>
              <a:rPr lang="en-GB" sz="1100" dirty="0"/>
              <a:t>, </a:t>
            </a:r>
            <a:r>
              <a:rPr lang="en-GB" sz="1100" i="1" dirty="0"/>
              <a:t>48</a:t>
            </a:r>
            <a:r>
              <a:rPr lang="en-GB" sz="1100" dirty="0"/>
              <a:t>(5), p.e12909.</a:t>
            </a:r>
          </a:p>
          <a:p>
            <a:pPr algn="just"/>
            <a:r>
              <a:rPr lang="en-GB" sz="1100" dirty="0"/>
              <a:t>Horne, C.E., </a:t>
            </a:r>
            <a:r>
              <a:rPr lang="en-GB" sz="1100" dirty="0" err="1"/>
              <a:t>Stayt</a:t>
            </a:r>
            <a:r>
              <a:rPr lang="en-GB" sz="1100" dirty="0"/>
              <a:t>, L.C., Schutz, S., Smith, C.M., Haberstroh, A., Bolin, L.P., Taylor, C.L., Moosavi, S.H. and Bibbey, A., (2023). Symptom experiences in hypertension: a mixed methods systematic review. </a:t>
            </a:r>
            <a:r>
              <a:rPr lang="en-GB" sz="1100" i="1" dirty="0"/>
              <a:t>Journal of Hypertension</a:t>
            </a:r>
            <a:r>
              <a:rPr lang="en-GB" sz="1100" dirty="0"/>
              <a:t>, </a:t>
            </a:r>
            <a:r>
              <a:rPr lang="en-GB" sz="1100" i="1" dirty="0"/>
              <a:t>41</a:t>
            </a:r>
            <a:r>
              <a:rPr lang="en-GB" sz="1100" dirty="0"/>
              <a:t>(1), pp.1-16.</a:t>
            </a:r>
          </a:p>
          <a:p>
            <a:pPr algn="just"/>
            <a:r>
              <a:rPr lang="en-GB" sz="1100" dirty="0"/>
              <a:t>Hyseni, L., Guzman-Castillo, M., </a:t>
            </a:r>
            <a:r>
              <a:rPr lang="en-GB" sz="1100" dirty="0" err="1"/>
              <a:t>Kypridemos</a:t>
            </a:r>
            <a:r>
              <a:rPr lang="en-GB" sz="1100" dirty="0"/>
              <a:t>, C., Collins, B., Schwaller, E., Capewell, S., Boland, A., Dickson, R., O’Flaherty, M., Gallacher, K. and Hale, P., (2020). Engaging with stakeholders to inform the development of a decision-support tool for the NHS health check programme: qualitative study. </a:t>
            </a:r>
            <a:r>
              <a:rPr lang="en-GB" sz="1100" i="1" dirty="0"/>
              <a:t>BMC Health Services Research</a:t>
            </a:r>
            <a:r>
              <a:rPr lang="en-GB" sz="1100" dirty="0"/>
              <a:t>, </a:t>
            </a:r>
            <a:r>
              <a:rPr lang="en-GB" sz="1100" i="1" dirty="0"/>
              <a:t>20</a:t>
            </a:r>
            <a:r>
              <a:rPr lang="en-GB" sz="1100" dirty="0"/>
              <a:t>(1), p.394.</a:t>
            </a:r>
          </a:p>
          <a:p>
            <a:pPr algn="just"/>
            <a:r>
              <a:rPr lang="en-GB" sz="1100" dirty="0" err="1"/>
              <a:t>Konlan</a:t>
            </a:r>
            <a:r>
              <a:rPr lang="en-GB" sz="1100" dirty="0"/>
              <a:t>, K.D. and Shin, J., (2023). Determinants of self-care and home-based management of hypertension: an integrative review. </a:t>
            </a:r>
            <a:r>
              <a:rPr lang="en-GB" sz="1100" i="1" dirty="0"/>
              <a:t>Global Heart</a:t>
            </a:r>
            <a:r>
              <a:rPr lang="en-GB" sz="1100" dirty="0"/>
              <a:t>, </a:t>
            </a:r>
            <a:r>
              <a:rPr lang="en-GB" sz="1100" i="1" dirty="0"/>
              <a:t>18</a:t>
            </a:r>
            <a:r>
              <a:rPr lang="en-GB" sz="1100" dirty="0"/>
              <a:t>(1), p.16.</a:t>
            </a:r>
          </a:p>
          <a:p>
            <a:pPr algn="just"/>
            <a:r>
              <a:rPr lang="en-GB" sz="1100" dirty="0"/>
              <a:t>Lay-Flurrie, S.L., Sheppard, J.P., Stevens, R.J., Mallen, C., Heneghan, C., Hobbs, F.R., Williams, B., Mant, J. and McManus, R.J., (2020). Impact of changes to national hypertension guidelines on hypertension management and outcomes in the United Kingdom. </a:t>
            </a:r>
            <a:r>
              <a:rPr lang="en-GB" sz="1100" i="1" dirty="0"/>
              <a:t>Hypertension</a:t>
            </a:r>
            <a:r>
              <a:rPr lang="en-GB" sz="1100" dirty="0"/>
              <a:t>, </a:t>
            </a:r>
            <a:r>
              <a:rPr lang="en-GB" sz="1100" i="1" dirty="0"/>
              <a:t>75</a:t>
            </a:r>
            <a:r>
              <a:rPr lang="en-GB" sz="1100" dirty="0"/>
              <a:t>(2), pp.356-364.</a:t>
            </a:r>
          </a:p>
          <a:p>
            <a:pPr algn="just"/>
            <a:r>
              <a:rPr lang="en-GB" sz="1100" dirty="0"/>
              <a:t>Lauder, L., Mahfoud, F., Azizi, M., Bhatt, D.L., Ewen, S., Kario, K., </a:t>
            </a:r>
            <a:r>
              <a:rPr lang="en-GB" sz="1100" dirty="0" err="1"/>
              <a:t>Parati</a:t>
            </a:r>
            <a:r>
              <a:rPr lang="en-GB" sz="1100" dirty="0"/>
              <a:t>, G., Rossignol, P., Schlaich, M.P., Teo, K.K. and Townsend, R.R., (2023). Hypertension management in patients with cardiovascular comorbidities. </a:t>
            </a:r>
            <a:r>
              <a:rPr lang="en-GB" sz="1100" i="1" dirty="0"/>
              <a:t>European Heart Journal</a:t>
            </a:r>
            <a:r>
              <a:rPr lang="en-GB" sz="1100" dirty="0"/>
              <a:t>, </a:t>
            </a:r>
            <a:r>
              <a:rPr lang="en-GB" sz="1100" i="1" dirty="0"/>
              <a:t>44</a:t>
            </a:r>
            <a:r>
              <a:rPr lang="en-GB" sz="1100" dirty="0"/>
              <a:t>(23), pp.2066-2077.</a:t>
            </a:r>
          </a:p>
          <a:p>
            <a:pPr algn="just"/>
            <a:r>
              <a:rPr lang="en-GB" sz="1100" dirty="0"/>
              <a:t>Lee, E. and Park, E., (2017). Self-care </a:t>
            </a:r>
            <a:r>
              <a:rPr lang="en-GB" sz="1100" dirty="0" err="1"/>
              <a:t>behavior</a:t>
            </a:r>
            <a:r>
              <a:rPr lang="en-GB" sz="1100" dirty="0"/>
              <a:t> and related factors in older patients with uncontrolled hypertension. </a:t>
            </a:r>
            <a:r>
              <a:rPr lang="en-GB" sz="1100" i="1" dirty="0"/>
              <a:t>Contemporary nurse</a:t>
            </a:r>
            <a:r>
              <a:rPr lang="en-GB" sz="1100" dirty="0"/>
              <a:t>, </a:t>
            </a:r>
            <a:r>
              <a:rPr lang="en-GB" sz="1100" i="1" dirty="0"/>
              <a:t>53</a:t>
            </a:r>
            <a:r>
              <a:rPr lang="en-GB" sz="1100" dirty="0"/>
              <a:t>(6), pp.607-621.</a:t>
            </a:r>
          </a:p>
        </p:txBody>
      </p:sp>
    </p:spTree>
    <p:extLst>
      <p:ext uri="{BB962C8B-B14F-4D97-AF65-F5344CB8AC3E}">
        <p14:creationId xmlns:p14="http://schemas.microsoft.com/office/powerpoint/2010/main" val="21584631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E39D1-5078-8254-29BE-135D4045C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1" y="478971"/>
            <a:ext cx="11255829" cy="5900057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1100" dirty="0"/>
              <a:t>Mancia, G., Cappuccio, F.P., </a:t>
            </a:r>
            <a:r>
              <a:rPr lang="en-GB" sz="1100" dirty="0" err="1"/>
              <a:t>Burnier</a:t>
            </a:r>
            <a:r>
              <a:rPr lang="en-GB" sz="1100" dirty="0"/>
              <a:t>, M., Coca, A., </a:t>
            </a:r>
            <a:r>
              <a:rPr lang="en-GB" sz="1100" dirty="0" err="1"/>
              <a:t>Persu</a:t>
            </a:r>
            <a:r>
              <a:rPr lang="en-GB" sz="1100" dirty="0"/>
              <a:t>, A., Borghi, C., Kreutz, R. and Sanner, B., (2023). Perspectives on improving blood pressure control to reduce the clinical and economic burden of hypertension. </a:t>
            </a:r>
            <a:r>
              <a:rPr lang="en-GB" sz="1100" i="1" dirty="0"/>
              <a:t>Journal of internal medicine</a:t>
            </a:r>
            <a:r>
              <a:rPr lang="en-GB" sz="1100" dirty="0"/>
              <a:t>, </a:t>
            </a:r>
            <a:r>
              <a:rPr lang="en-GB" sz="1100" i="1" dirty="0"/>
              <a:t>294</a:t>
            </a:r>
            <a:r>
              <a:rPr lang="en-GB" sz="1100" dirty="0"/>
              <a:t>(3), pp.251-268.</a:t>
            </a:r>
          </a:p>
          <a:p>
            <a:pPr algn="just"/>
            <a:r>
              <a:rPr lang="en-GB" sz="1100" dirty="0"/>
              <a:t>McManus, R.J., Little, P., Stuart, B., Morton, K., Raftery, J., Kelly, J., Bradbury, K., Zhang, J., Zhu, S., Murray, E. and May, C.R., (2021). Home and Online Management and Evaluation of Blood Pressure (HOME BP) using a digital intervention in poorly controlled hypertension: randomised controlled trial. </a:t>
            </a:r>
            <a:r>
              <a:rPr lang="en-GB" sz="1100" i="1" dirty="0" err="1"/>
              <a:t>bmj</a:t>
            </a:r>
            <a:r>
              <a:rPr lang="en-GB" sz="1100" dirty="0"/>
              <a:t>, </a:t>
            </a:r>
            <a:r>
              <a:rPr lang="en-GB" sz="1100" i="1" dirty="0"/>
              <a:t>372</a:t>
            </a:r>
            <a:r>
              <a:rPr lang="en-GB" sz="1100" dirty="0"/>
              <a:t>.</a:t>
            </a:r>
          </a:p>
          <a:p>
            <a:pPr algn="just"/>
            <a:r>
              <a:rPr lang="en-GB" sz="1100" dirty="0"/>
              <a:t>Mercado-Asis, L.B., Ona, D.I.D., Bonzon, D., Vilela, G.A., Diaz, A.F., Balmores, B.A., Co, M., Mina, A.B., Atilano, A.A., Cabral, E.I. and Aquino, A.V., (2023). Socioeconomic impact and burden of hypertension in the Philippines projected in 2050. </a:t>
            </a:r>
            <a:r>
              <a:rPr lang="en-GB" sz="1100" i="1" dirty="0"/>
              <a:t>Hypertension Research</a:t>
            </a:r>
            <a:r>
              <a:rPr lang="en-GB" sz="1100" dirty="0"/>
              <a:t>, </a:t>
            </a:r>
            <a:r>
              <a:rPr lang="en-GB" sz="1100" i="1" dirty="0"/>
              <a:t>46</a:t>
            </a:r>
            <a:r>
              <a:rPr lang="en-GB" sz="1100" dirty="0"/>
              <a:t>(1), pp.244-252.</a:t>
            </a:r>
          </a:p>
          <a:p>
            <a:pPr algn="just"/>
            <a:r>
              <a:rPr lang="en-GB" sz="1100" dirty="0" err="1"/>
              <a:t>Metlock</a:t>
            </a:r>
            <a:r>
              <a:rPr lang="en-GB" sz="1100" dirty="0"/>
              <a:t>, F.E., </a:t>
            </a:r>
            <a:r>
              <a:rPr lang="en-GB" sz="1100" dirty="0" err="1"/>
              <a:t>Hinneh</a:t>
            </a:r>
            <a:r>
              <a:rPr lang="en-GB" sz="1100" dirty="0"/>
              <a:t>, T., </a:t>
            </a:r>
            <a:r>
              <a:rPr lang="en-GB" sz="1100" dirty="0" err="1"/>
              <a:t>Benjasirisan</a:t>
            </a:r>
            <a:r>
              <a:rPr lang="en-GB" sz="1100" dirty="0"/>
              <a:t>, C., Alharthi, A., </a:t>
            </a:r>
            <a:r>
              <a:rPr lang="en-GB" sz="1100" dirty="0" err="1"/>
              <a:t>Ogungbe</a:t>
            </a:r>
            <a:r>
              <a:rPr lang="en-GB" sz="1100" dirty="0"/>
              <a:t>, O., Turkson-Ocran, R.A.N., Himmelfarb, C.R. and Commodore-Mensah, Y., (2024). Impact of social determinants of health on hypertension outcomes: a systematic review. </a:t>
            </a:r>
            <a:r>
              <a:rPr lang="en-GB" sz="1100" i="1" dirty="0"/>
              <a:t>Hypertension</a:t>
            </a:r>
            <a:r>
              <a:rPr lang="en-GB" sz="1100" dirty="0"/>
              <a:t>, </a:t>
            </a:r>
            <a:r>
              <a:rPr lang="en-GB" sz="1100" i="1" dirty="0"/>
              <a:t>81</a:t>
            </a:r>
            <a:r>
              <a:rPr lang="en-GB" sz="1100" dirty="0"/>
              <a:t>(8), pp.1675-1700.</a:t>
            </a:r>
          </a:p>
          <a:p>
            <a:pPr algn="just"/>
            <a:r>
              <a:rPr lang="en-GB" sz="1100" dirty="0"/>
              <a:t>Melville, S. and Byrd, J.B., (2019). Personalized medicine and the treatment of hypertension. </a:t>
            </a:r>
            <a:r>
              <a:rPr lang="en-GB" sz="1100" i="1" dirty="0"/>
              <a:t>Current hypertension reports</a:t>
            </a:r>
            <a:r>
              <a:rPr lang="en-GB" sz="1100" dirty="0"/>
              <a:t>, </a:t>
            </a:r>
            <a:r>
              <a:rPr lang="en-GB" sz="1100" i="1" dirty="0"/>
              <a:t>21</a:t>
            </a:r>
            <a:r>
              <a:rPr lang="en-GB" sz="1100" dirty="0"/>
              <a:t>(2), p.13.</a:t>
            </a:r>
          </a:p>
          <a:p>
            <a:pPr algn="just"/>
            <a:r>
              <a:rPr lang="en-GB" sz="1100" dirty="0"/>
              <a:t>NICE (2019), </a:t>
            </a:r>
            <a:r>
              <a:rPr lang="en-GB" sz="1100" dirty="0">
                <a:hlinkClick r:id="rId2"/>
              </a:rPr>
              <a:t>https://www.nice.org.uk/guidance/ng136</a:t>
            </a:r>
            <a:endParaRPr lang="en-GB" sz="1100" dirty="0"/>
          </a:p>
          <a:p>
            <a:pPr algn="just"/>
            <a:r>
              <a:rPr lang="en-GB" sz="1100" dirty="0"/>
              <a:t>Newbury-Birch, D. and Ferguson, J., (2023). The way forward: Researchers and practitioners working in a co-productive way to produce research in the criminal justice system. In </a:t>
            </a:r>
            <a:r>
              <a:rPr lang="en-GB" sz="1100" i="1" dirty="0"/>
              <a:t>Alcohol, Crime and Public Health</a:t>
            </a:r>
            <a:r>
              <a:rPr lang="en-GB" sz="1100" dirty="0"/>
              <a:t> (pp. 101-113). Routledge.</a:t>
            </a:r>
          </a:p>
          <a:p>
            <a:pPr algn="just"/>
            <a:r>
              <a:rPr lang="en-GB" sz="1100" dirty="0"/>
              <a:t>Ott, C. and Schmieder, R.E., (2022). Diagnosis and treatment of arterial hypertension 2021. </a:t>
            </a:r>
            <a:r>
              <a:rPr lang="en-GB" sz="1100" i="1" dirty="0"/>
              <a:t>Kidney international</a:t>
            </a:r>
            <a:r>
              <a:rPr lang="en-GB" sz="1100" dirty="0"/>
              <a:t>, </a:t>
            </a:r>
            <a:r>
              <a:rPr lang="en-GB" sz="1100" i="1" dirty="0"/>
              <a:t>101</a:t>
            </a:r>
            <a:r>
              <a:rPr lang="en-GB" sz="1100" dirty="0"/>
              <a:t>(1), pp.36-46.</a:t>
            </a:r>
          </a:p>
          <a:p>
            <a:pPr algn="just"/>
            <a:r>
              <a:rPr lang="en-GB" sz="1100" dirty="0" err="1"/>
              <a:t>Ozemek</a:t>
            </a:r>
            <a:r>
              <a:rPr lang="en-GB" sz="1100" dirty="0"/>
              <a:t>, C., Laddu, D.R., Arena, R. and Lavie, C.J., (2018). The role of diet for prevention and management of hypertension. </a:t>
            </a:r>
            <a:r>
              <a:rPr lang="en-GB" sz="1100" i="1" dirty="0"/>
              <a:t>Current opinion in cardiology</a:t>
            </a:r>
            <a:r>
              <a:rPr lang="en-GB" sz="1100" dirty="0"/>
              <a:t>, </a:t>
            </a:r>
            <a:r>
              <a:rPr lang="en-GB" sz="1100" i="1" dirty="0"/>
              <a:t>33</a:t>
            </a:r>
            <a:r>
              <a:rPr lang="en-GB" sz="1100" dirty="0"/>
              <a:t>(4), pp.388-393.</a:t>
            </a:r>
          </a:p>
          <a:p>
            <a:pPr algn="just"/>
            <a:r>
              <a:rPr lang="en-GB" sz="1100" dirty="0" err="1"/>
              <a:t>Perumareddi</a:t>
            </a:r>
            <a:r>
              <a:rPr lang="en-GB" sz="1100" dirty="0"/>
              <a:t>, P., (2019). Prevention of Hypertension. </a:t>
            </a:r>
            <a:r>
              <a:rPr lang="en-GB" sz="1100" i="1" dirty="0"/>
              <a:t>Prevention and Screening, An Issue of Primary Care: Clinics in Office Practice</a:t>
            </a:r>
            <a:r>
              <a:rPr lang="en-GB" sz="1100" dirty="0"/>
              <a:t>, </a:t>
            </a:r>
            <a:r>
              <a:rPr lang="en-GB" sz="1100" i="1" dirty="0"/>
              <a:t>46</a:t>
            </a:r>
            <a:r>
              <a:rPr lang="en-GB" sz="1100" dirty="0"/>
              <a:t>(1), p.27.</a:t>
            </a:r>
          </a:p>
          <a:p>
            <a:pPr algn="just"/>
            <a:r>
              <a:rPr lang="en-GB" sz="1100" dirty="0"/>
              <a:t>Savoia, C., Volpe, M., Grassi, G., Borghi, C., </a:t>
            </a:r>
            <a:r>
              <a:rPr lang="en-GB" sz="1100" dirty="0" err="1"/>
              <a:t>Agabiti</a:t>
            </a:r>
            <a:r>
              <a:rPr lang="en-GB" sz="1100" dirty="0"/>
              <a:t> </a:t>
            </a:r>
            <a:r>
              <a:rPr lang="en-GB" sz="1100" dirty="0" err="1"/>
              <a:t>Rosei</a:t>
            </a:r>
            <a:r>
              <a:rPr lang="en-GB" sz="1100" dirty="0"/>
              <a:t>, E. and </a:t>
            </a:r>
            <a:r>
              <a:rPr lang="en-GB" sz="1100" dirty="0" err="1"/>
              <a:t>Touyz</a:t>
            </a:r>
            <a:r>
              <a:rPr lang="en-GB" sz="1100" dirty="0"/>
              <a:t>, R.M., (2017). Personalized medicine—a modern approach for the diagnosis and management of hypertension. </a:t>
            </a:r>
            <a:r>
              <a:rPr lang="en-GB" sz="1100" i="1" dirty="0"/>
              <a:t>Clinical science</a:t>
            </a:r>
            <a:r>
              <a:rPr lang="en-GB" sz="1100" dirty="0"/>
              <a:t>, </a:t>
            </a:r>
            <a:r>
              <a:rPr lang="en-GB" sz="1100" i="1" dirty="0"/>
              <a:t>131</a:t>
            </a:r>
            <a:r>
              <a:rPr lang="en-GB" sz="1100" dirty="0"/>
              <a:t>(22), pp.2671-2685.</a:t>
            </a:r>
          </a:p>
          <a:p>
            <a:pPr algn="just"/>
            <a:r>
              <a:rPr lang="en-GB" sz="1100" dirty="0"/>
              <a:t>Sharman, J.E., (2025). Personalised hypertension management with accurate blood pressure measurement: much achieved, much more to do. </a:t>
            </a:r>
            <a:r>
              <a:rPr lang="en-GB" sz="1100" i="1" dirty="0"/>
              <a:t>Hypertension Research</a:t>
            </a:r>
            <a:r>
              <a:rPr lang="en-GB" sz="1100" dirty="0"/>
              <a:t>, pp.1-4.</a:t>
            </a:r>
          </a:p>
          <a:p>
            <a:pPr algn="just"/>
            <a:r>
              <a:rPr lang="en-GB" sz="1100" dirty="0" err="1"/>
              <a:t>Slivnick</a:t>
            </a:r>
            <a:r>
              <a:rPr lang="en-GB" sz="1100" dirty="0"/>
              <a:t>, J. and Lampert, B.C., (2019). Hypertension and heart failure. </a:t>
            </a:r>
            <a:r>
              <a:rPr lang="en-GB" sz="1100" i="1" dirty="0"/>
              <a:t>Heart failure clinics</a:t>
            </a:r>
            <a:r>
              <a:rPr lang="en-GB" sz="1100" dirty="0"/>
              <a:t>, </a:t>
            </a:r>
            <a:r>
              <a:rPr lang="en-GB" sz="1100" i="1" dirty="0"/>
              <a:t>15</a:t>
            </a:r>
            <a:r>
              <a:rPr lang="en-GB" sz="1100" dirty="0"/>
              <a:t>(4), pp.531-541.</a:t>
            </a:r>
          </a:p>
          <a:p>
            <a:pPr algn="just"/>
            <a:r>
              <a:rPr lang="en-GB" sz="1100" dirty="0"/>
              <a:t>Taler, S.J., (2018). Initial treatment of hypertension. </a:t>
            </a:r>
            <a:r>
              <a:rPr lang="en-GB" sz="1100" i="1" dirty="0"/>
              <a:t>New England Journal of Medicine</a:t>
            </a:r>
            <a:r>
              <a:rPr lang="en-GB" sz="1100" dirty="0"/>
              <a:t>, </a:t>
            </a:r>
            <a:r>
              <a:rPr lang="en-GB" sz="1100" i="1" dirty="0"/>
              <a:t>378</a:t>
            </a:r>
            <a:r>
              <a:rPr lang="en-GB" sz="1100" dirty="0"/>
              <a:t>(7), pp.636-644.</a:t>
            </a:r>
          </a:p>
          <a:p>
            <a:pPr algn="just"/>
            <a:r>
              <a:rPr lang="en-GB" sz="1100" dirty="0"/>
              <a:t>Tan, F.C.J.H., Oka, P., Dambha-Miller, H. and Tan, N.C., (2021). The association between self-efficacy and self-care in essential hypertension: a systematic review. </a:t>
            </a:r>
            <a:r>
              <a:rPr lang="en-GB" sz="1100" i="1" dirty="0"/>
              <a:t>BMC family practice</a:t>
            </a:r>
            <a:r>
              <a:rPr lang="en-GB" sz="1100" dirty="0"/>
              <a:t>, </a:t>
            </a:r>
            <a:r>
              <a:rPr lang="en-GB" sz="1100" i="1" dirty="0"/>
              <a:t>22</a:t>
            </a:r>
            <a:r>
              <a:rPr lang="en-GB" sz="1100" dirty="0"/>
              <a:t>(1), p.44.</a:t>
            </a:r>
          </a:p>
          <a:p>
            <a:pPr algn="just"/>
            <a:r>
              <a:rPr lang="en-GB" sz="1100" dirty="0"/>
              <a:t>Valenzuela, P.L., Carrera-Bastos, P., Gálvez, B.G., Ruiz-Hurtado, G., </a:t>
            </a:r>
            <a:r>
              <a:rPr lang="en-GB" sz="1100" dirty="0" err="1"/>
              <a:t>Ordovas</a:t>
            </a:r>
            <a:r>
              <a:rPr lang="en-GB" sz="1100" dirty="0"/>
              <a:t>, J.M., </a:t>
            </a:r>
            <a:r>
              <a:rPr lang="en-GB" sz="1100" dirty="0" err="1"/>
              <a:t>Ruilope</a:t>
            </a:r>
            <a:r>
              <a:rPr lang="en-GB" sz="1100" dirty="0"/>
              <a:t>, L.M. and Lucia, A., (2021). Lifestyle interventions for the prevention and treatment of hypertension. </a:t>
            </a:r>
            <a:r>
              <a:rPr lang="en-GB" sz="1100" i="1" dirty="0"/>
              <a:t>Nature Reviews Cardiology</a:t>
            </a:r>
            <a:r>
              <a:rPr lang="en-GB" sz="1100" dirty="0"/>
              <a:t>, </a:t>
            </a:r>
            <a:r>
              <a:rPr lang="en-GB" sz="1100" i="1" dirty="0"/>
              <a:t>18</a:t>
            </a:r>
            <a:r>
              <a:rPr lang="en-GB" sz="1100" dirty="0"/>
              <a:t>(4), pp.251-275.</a:t>
            </a:r>
          </a:p>
          <a:p>
            <a:pPr algn="just"/>
            <a:r>
              <a:rPr lang="en-GB" sz="1100" dirty="0"/>
              <a:t>Ventura, H.O. and Lavie, C.J., (2016). Impact of comorbidities in hypertension. </a:t>
            </a:r>
            <a:r>
              <a:rPr lang="en-GB" sz="1100" i="1" dirty="0"/>
              <a:t>Current opinion in cardiology</a:t>
            </a:r>
            <a:r>
              <a:rPr lang="en-GB" sz="1100" dirty="0"/>
              <a:t>, </a:t>
            </a:r>
            <a:r>
              <a:rPr lang="en-GB" sz="1100" i="1" dirty="0"/>
              <a:t>31</a:t>
            </a:r>
            <a:r>
              <a:rPr lang="en-GB" sz="1100" dirty="0"/>
              <a:t>(4), pp.374-375.</a:t>
            </a:r>
          </a:p>
          <a:p>
            <a:pPr algn="just"/>
            <a:r>
              <a:rPr lang="en-GB" sz="1100" dirty="0"/>
              <a:t>WHO (2021), </a:t>
            </a:r>
            <a:r>
              <a:rPr lang="en-GB" sz="1100" dirty="0">
                <a:hlinkClick r:id="rId3"/>
              </a:rPr>
              <a:t>https://www.who.int/news/item/25-08-2021-more-than-700-million-people-with-untreated-hypertension</a:t>
            </a:r>
            <a:endParaRPr lang="en-GB" sz="1100" dirty="0"/>
          </a:p>
          <a:p>
            <a:pPr algn="just"/>
            <a:r>
              <a:rPr lang="en-GB" sz="1100" dirty="0"/>
              <a:t>Zimmerman, S., Bowers, B.J., Cohen, L.W., Grabowski, D.C., Horn, S.D., Kemper, P., THRIVE Research Collaborative, Brown, P., Hudak, S., Nolet, K. and Reed, D., (2016). New evidence on the green house model of nursing home care: synthesis of findings and implications for policy, practice, and research. </a:t>
            </a:r>
            <a:r>
              <a:rPr lang="en-GB" sz="1100" i="1" dirty="0"/>
              <a:t>Health Services Research</a:t>
            </a:r>
            <a:r>
              <a:rPr lang="en-GB" sz="1100" dirty="0"/>
              <a:t>, </a:t>
            </a:r>
            <a:r>
              <a:rPr lang="en-GB" sz="1100" i="1" dirty="0"/>
              <a:t>51</a:t>
            </a:r>
            <a:r>
              <a:rPr lang="en-GB" sz="1100" dirty="0"/>
              <a:t>, pp.475-496.</a:t>
            </a:r>
          </a:p>
        </p:txBody>
      </p:sp>
    </p:spTree>
    <p:extLst>
      <p:ext uri="{BB962C8B-B14F-4D97-AF65-F5344CB8AC3E}">
        <p14:creationId xmlns:p14="http://schemas.microsoft.com/office/powerpoint/2010/main" val="28374697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CUSTOM 1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1676</TotalTime>
  <Words>3525</Words>
  <Application>Microsoft Office PowerPoint</Application>
  <PresentationFormat>Widescreen</PresentationFormat>
  <Paragraphs>167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Algerian</vt:lpstr>
      <vt:lpstr>Arial</vt:lpstr>
      <vt:lpstr>Arial Black</vt:lpstr>
      <vt:lpstr>Garamond</vt:lpstr>
      <vt:lpstr>Wingdings</vt:lpstr>
      <vt:lpstr>SavonVTI</vt:lpstr>
      <vt:lpstr>Hypertension</vt:lpstr>
      <vt:lpstr>Definition</vt:lpstr>
      <vt:lpstr>Symptoms</vt:lpstr>
      <vt:lpstr>Causes</vt:lpstr>
      <vt:lpstr>PREVALANCE</vt:lpstr>
      <vt:lpstr>Economic Burden</vt:lpstr>
      <vt:lpstr>Social Burden</vt:lpstr>
      <vt:lpstr>Initial Assessment</vt:lpstr>
      <vt:lpstr>Diagnosis</vt:lpstr>
      <vt:lpstr>House of Care Model</vt:lpstr>
      <vt:lpstr>Treatment </vt:lpstr>
      <vt:lpstr>Comorbidity</vt:lpstr>
      <vt:lpstr>Prevention</vt:lpstr>
      <vt:lpstr>Skills, Values and Behaviours for Co-Productive Care</vt:lpstr>
      <vt:lpstr>Skills, Values and Behaviours for Co-Productive Care</vt:lpstr>
      <vt:lpstr>Skills, Values and Behaviours for Co-Productive Care</vt:lpstr>
      <vt:lpstr>Personalised Care</vt:lpstr>
      <vt:lpstr>Self-Care Strategies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DISHALI BHUVA</cp:lastModifiedBy>
  <cp:revision>30</cp:revision>
  <dcterms:created xsi:type="dcterms:W3CDTF">2025-07-23T00:59:00Z</dcterms:created>
  <dcterms:modified xsi:type="dcterms:W3CDTF">2025-12-10T10:02:20Z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53D98EA922644B478A13410A32A3BB50_13</vt:lpwstr>
  </property>
  <property fmtid="{D5CDD505-2E9C-101B-9397-08002B2CF9AE}" pid="3" name="KSOProductBuildVer">
    <vt:lpwstr>2052-12.1.0.21915</vt:lpwstr>
  </property>
</Properties>
</file>