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44"/>
  </p:notesMasterIdLst>
  <p:handoutMasterIdLst>
    <p:handoutMasterId r:id="rId45"/>
  </p:handoutMasterIdLst>
  <p:sldIdLst>
    <p:sldId id="314" r:id="rId2"/>
    <p:sldId id="511" r:id="rId3"/>
    <p:sldId id="512" r:id="rId4"/>
    <p:sldId id="513" r:id="rId5"/>
    <p:sldId id="514" r:id="rId6"/>
    <p:sldId id="360" r:id="rId7"/>
    <p:sldId id="588" r:id="rId8"/>
    <p:sldId id="589" r:id="rId9"/>
    <p:sldId id="590" r:id="rId10"/>
    <p:sldId id="424" r:id="rId11"/>
    <p:sldId id="373" r:id="rId12"/>
    <p:sldId id="544" r:id="rId13"/>
    <p:sldId id="587" r:id="rId14"/>
    <p:sldId id="419" r:id="rId15"/>
    <p:sldId id="515" r:id="rId16"/>
    <p:sldId id="425" r:id="rId17"/>
    <p:sldId id="516" r:id="rId18"/>
    <p:sldId id="370" r:id="rId19"/>
    <p:sldId id="491" r:id="rId20"/>
    <p:sldId id="591" r:id="rId21"/>
    <p:sldId id="835" r:id="rId22"/>
    <p:sldId id="517" r:id="rId23"/>
    <p:sldId id="416" r:id="rId24"/>
    <p:sldId id="455" r:id="rId25"/>
    <p:sldId id="417" r:id="rId26"/>
    <p:sldId id="494" r:id="rId27"/>
    <p:sldId id="592" r:id="rId28"/>
    <p:sldId id="848" r:id="rId29"/>
    <p:sldId id="486" r:id="rId30"/>
    <p:sldId id="593" r:id="rId31"/>
    <p:sldId id="849" r:id="rId32"/>
    <p:sldId id="487" r:id="rId33"/>
    <p:sldId id="518" r:id="rId34"/>
    <p:sldId id="488" r:id="rId35"/>
    <p:sldId id="497" r:id="rId36"/>
    <p:sldId id="542" r:id="rId37"/>
    <p:sldId id="594" r:id="rId38"/>
    <p:sldId id="847" r:id="rId39"/>
    <p:sldId id="498" r:id="rId40"/>
    <p:sldId id="499" r:id="rId41"/>
    <p:sldId id="543" r:id="rId42"/>
    <p:sldId id="496" r:id="rId43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511"/>
            <p14:sldId id="512"/>
            <p14:sldId id="513"/>
            <p14:sldId id="514"/>
            <p14:sldId id="360"/>
            <p14:sldId id="588"/>
            <p14:sldId id="589"/>
            <p14:sldId id="590"/>
            <p14:sldId id="424"/>
            <p14:sldId id="373"/>
            <p14:sldId id="544"/>
            <p14:sldId id="587"/>
            <p14:sldId id="419"/>
            <p14:sldId id="515"/>
            <p14:sldId id="425"/>
            <p14:sldId id="516"/>
            <p14:sldId id="370"/>
            <p14:sldId id="491"/>
            <p14:sldId id="591"/>
            <p14:sldId id="835"/>
            <p14:sldId id="517"/>
            <p14:sldId id="416"/>
            <p14:sldId id="455"/>
            <p14:sldId id="417"/>
            <p14:sldId id="494"/>
            <p14:sldId id="592"/>
            <p14:sldId id="848"/>
            <p14:sldId id="486"/>
            <p14:sldId id="593"/>
            <p14:sldId id="849"/>
            <p14:sldId id="487"/>
            <p14:sldId id="518"/>
            <p14:sldId id="488"/>
            <p14:sldId id="497"/>
            <p14:sldId id="542"/>
            <p14:sldId id="594"/>
            <p14:sldId id="847"/>
            <p14:sldId id="498"/>
            <p14:sldId id="499"/>
            <p14:sldId id="543"/>
            <p14:sldId id="496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000000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00" autoAdjust="0"/>
    <p:restoredTop sz="96433" autoAdjust="0"/>
  </p:normalViewPr>
  <p:slideViewPr>
    <p:cSldViewPr snapToGrid="0">
      <p:cViewPr varScale="1">
        <p:scale>
          <a:sx n="162" d="100"/>
          <a:sy n="162" d="100"/>
        </p:scale>
        <p:origin x="2406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DOCKER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8262" y="4532894"/>
            <a:ext cx="1365129" cy="16853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59965" y="5848906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https://github.com/wsargent/docker-cheat-sheet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RUN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669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vs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2268855"/>
          </a:xfrm>
        </p:spPr>
        <p:txBody>
          <a:bodyPr/>
          <a:lstStyle/>
          <a:p>
            <a:r>
              <a:rPr lang="en-GB" dirty="0"/>
              <a:t>An image</a:t>
            </a:r>
          </a:p>
          <a:p>
            <a:pPr lvl="1"/>
            <a:r>
              <a:rPr lang="en-GB" dirty="0"/>
              <a:t>What you build and distribute</a:t>
            </a:r>
          </a:p>
          <a:p>
            <a:pPr lvl="1"/>
            <a:r>
              <a:rPr lang="en-GB" dirty="0"/>
              <a:t>Blueprint or template used to start a container from</a:t>
            </a:r>
          </a:p>
          <a:p>
            <a:pPr lvl="1"/>
            <a:endParaRPr lang="en-GB" dirty="0"/>
          </a:p>
          <a:p>
            <a:r>
              <a:rPr lang="en-GB" dirty="0"/>
              <a:t>The Container</a:t>
            </a:r>
          </a:p>
          <a:p>
            <a:pPr lvl="1"/>
            <a:r>
              <a:rPr lang="en-GB" dirty="0"/>
              <a:t>Running process or service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3111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 image in a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95112"/>
            <a:ext cx="7486650" cy="4051333"/>
          </a:xfrm>
        </p:spPr>
        <p:txBody>
          <a:bodyPr/>
          <a:lstStyle/>
          <a:p>
            <a:r>
              <a:rPr lang="en-GB" b="1" dirty="0"/>
              <a:t>options</a:t>
            </a:r>
            <a:br>
              <a:rPr lang="en-GB" dirty="0"/>
            </a:br>
            <a:r>
              <a:rPr lang="en-GB" dirty="0"/>
              <a:t>add to or override the image defaults set by a developer and by the Docker runtime itself including:</a:t>
            </a:r>
          </a:p>
          <a:p>
            <a:pPr lvl="1"/>
            <a:r>
              <a:rPr lang="en-GB" dirty="0"/>
              <a:t> </a:t>
            </a:r>
            <a:r>
              <a:rPr lang="en-GB" b="1" dirty="0">
                <a:solidFill>
                  <a:srgbClr val="FF0000"/>
                </a:solidFill>
              </a:rPr>
              <a:t>--name </a:t>
            </a:r>
            <a:r>
              <a:rPr lang="en-GB" dirty="0">
                <a:solidFill>
                  <a:srgbClr val="FF0000"/>
                </a:solidFill>
              </a:rPr>
              <a:t>to provide the container a name</a:t>
            </a:r>
            <a:r>
              <a:rPr lang="en-GB" dirty="0"/>
              <a:t> that can be used instead of the automatically generated UUID</a:t>
            </a:r>
          </a:p>
          <a:p>
            <a:r>
              <a:rPr lang="en-GB" b="1" dirty="0" err="1"/>
              <a:t>imagename:tag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The name of the image including (optional) tag name</a:t>
            </a:r>
          </a:p>
          <a:p>
            <a:r>
              <a:rPr lang="en-GB" b="1" dirty="0"/>
              <a:t>[optional] command </a:t>
            </a:r>
            <a:r>
              <a:rPr lang="en-GB" b="1" dirty="0" err="1"/>
              <a:t>args</a:t>
            </a:r>
            <a:br>
              <a:rPr lang="en-GB" dirty="0"/>
            </a:br>
            <a:r>
              <a:rPr lang="en-GB" dirty="0"/>
              <a:t>overwrite the CMD instructions in the </a:t>
            </a:r>
            <a:r>
              <a:rPr lang="en-GB" dirty="0" err="1"/>
              <a:t>dockerfile</a:t>
            </a:r>
            <a:r>
              <a:rPr lang="en-GB" dirty="0"/>
              <a:t> to execute a new command </a:t>
            </a:r>
            <a:r>
              <a:rPr lang="en-GB" b="1" dirty="0"/>
              <a:t>within</a:t>
            </a:r>
            <a:r>
              <a:rPr lang="en-GB" dirty="0"/>
              <a:t> the container when it starts</a:t>
            </a:r>
            <a:br>
              <a:rPr lang="en-GB" dirty="0"/>
            </a:br>
            <a:r>
              <a:rPr lang="en-GB" dirty="0"/>
              <a:t>docker run -it </a:t>
            </a:r>
            <a:r>
              <a:rPr lang="en-GB" dirty="0" err="1"/>
              <a:t>my_image</a:t>
            </a:r>
            <a:r>
              <a:rPr lang="en-GB" dirty="0"/>
              <a:t>  echo “Hello World”</a:t>
            </a:r>
          </a:p>
          <a:p>
            <a:pPr lvl="1"/>
            <a:r>
              <a:rPr lang="en-GB" dirty="0"/>
              <a:t>You can </a:t>
            </a:r>
            <a:r>
              <a:rPr lang="en-GB" dirty="0" err="1"/>
              <a:t>aloso</a:t>
            </a:r>
            <a:r>
              <a:rPr lang="en-GB" dirty="0"/>
              <a:t> override the ENTRYPOINT command 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run -it </a:t>
            </a:r>
            <a:r>
              <a:rPr lang="en-GB" b="1" i="1" dirty="0"/>
              <a:t>--</a:t>
            </a:r>
            <a:r>
              <a:rPr lang="en-GB" b="1" i="1" dirty="0" err="1"/>
              <a:t>entrypoint</a:t>
            </a:r>
            <a:r>
              <a:rPr lang="en-GB" i="1" dirty="0"/>
              <a:t> /</a:t>
            </a:r>
            <a:r>
              <a:rPr lang="en-GB" i="1" dirty="0" err="1"/>
              <a:t>usr</a:t>
            </a:r>
            <a:r>
              <a:rPr lang="en-GB" i="1" dirty="0"/>
              <a:t>/bin/</a:t>
            </a:r>
            <a:r>
              <a:rPr lang="en-GB" i="1" dirty="0" err="1"/>
              <a:t>redis</a:t>
            </a:r>
            <a:r>
              <a:rPr lang="en-GB" i="1" dirty="0"/>
              <a:t>-cli example/</a:t>
            </a:r>
            <a:r>
              <a:rPr lang="en-GB" i="1" dirty="0" err="1"/>
              <a:t>redis</a:t>
            </a:r>
            <a:r>
              <a:rPr lang="en-GB" i="1" dirty="0"/>
              <a:t> --help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76014" y="801722"/>
            <a:ext cx="6429965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b="1" i="1" dirty="0"/>
              <a:t>container</a:t>
            </a:r>
            <a:r>
              <a:rPr lang="en-GB" i="1" dirty="0"/>
              <a:t> 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/>
              <a:t>args</a:t>
            </a:r>
            <a:br>
              <a:rPr lang="en-GB" dirty="0"/>
            </a:br>
            <a:r>
              <a:rPr lang="en-GB" dirty="0"/>
              <a:t>SHORTHAND</a:t>
            </a:r>
            <a:br>
              <a:rPr lang="en-GB" dirty="0"/>
            </a:br>
            <a:r>
              <a:rPr lang="en-GB" b="1" i="1" dirty="0" err="1"/>
              <a:t>docker</a:t>
            </a:r>
            <a:r>
              <a:rPr lang="en-GB" b="1" i="1" dirty="0"/>
              <a:t> 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/>
              <a:t>args</a:t>
            </a:r>
            <a:endParaRPr lang="en-GB" dirty="0"/>
          </a:p>
        </p:txBody>
      </p:sp>
      <p:sp>
        <p:nvSpPr>
          <p:cNvPr id="6" name="Action Button: Information 5">
            <a:hlinkClick r:id="" action="ppaction://noaction" highlightClick="1"/>
          </p:cNvPr>
          <p:cNvSpPr/>
          <p:nvPr/>
        </p:nvSpPr>
        <p:spPr bwMode="auto">
          <a:xfrm>
            <a:off x="973722" y="2825016"/>
            <a:ext cx="553453" cy="457200"/>
          </a:xfrm>
          <a:prstGeom prst="actionButtonInformation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9766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</a:t>
            </a:r>
            <a:br>
              <a:rPr lang="en-GB" dirty="0"/>
            </a:br>
            <a:r>
              <a:rPr lang="en-GB" dirty="0"/>
              <a:t>Running the my-</a:t>
            </a:r>
            <a:r>
              <a:rPr lang="en-GB" dirty="0" err="1"/>
              <a:t>nginx</a:t>
            </a:r>
            <a:r>
              <a:rPr lang="en-GB" dirty="0"/>
              <a:t> image in a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09515"/>
            <a:ext cx="7427294" cy="4114800"/>
          </a:xfrm>
        </p:spPr>
        <p:txBody>
          <a:bodyPr/>
          <a:lstStyle/>
          <a:p>
            <a:r>
              <a:rPr lang="en-GB" dirty="0"/>
              <a:t>Run the container like this: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container run </a:t>
            </a:r>
            <a:r>
              <a:rPr lang="en-GB" i="1" dirty="0"/>
              <a:t>--name=</a:t>
            </a:r>
            <a:r>
              <a:rPr lang="en-GB" i="1" dirty="0">
                <a:solidFill>
                  <a:srgbClr val="0070C0"/>
                </a:solidFill>
              </a:rPr>
              <a:t>my-</a:t>
            </a:r>
            <a:r>
              <a:rPr lang="en-GB" i="1" dirty="0" err="1">
                <a:solidFill>
                  <a:srgbClr val="0070C0"/>
                </a:solidFill>
              </a:rPr>
              <a:t>nginx</a:t>
            </a:r>
            <a:r>
              <a:rPr lang="en-GB" i="1" dirty="0"/>
              <a:t> -d -p </a:t>
            </a:r>
            <a:r>
              <a:rPr lang="en-GB" i="1" dirty="0">
                <a:solidFill>
                  <a:srgbClr val="FF0000"/>
                </a:solidFill>
              </a:rPr>
              <a:t>8080:80</a:t>
            </a:r>
            <a:r>
              <a:rPr lang="en-GB" i="1" dirty="0"/>
              <a:t> </a:t>
            </a:r>
            <a:r>
              <a:rPr lang="en-GB" i="1" dirty="0">
                <a:solidFill>
                  <a:schemeClr val="accent1">
                    <a:lumMod val="25000"/>
                  </a:schemeClr>
                </a:solidFill>
              </a:rPr>
              <a:t>my-</a:t>
            </a:r>
            <a:r>
              <a:rPr lang="en-GB" i="1" dirty="0" err="1">
                <a:solidFill>
                  <a:schemeClr val="accent1">
                    <a:lumMod val="25000"/>
                  </a:schemeClr>
                </a:solidFill>
              </a:rPr>
              <a:t>nginx</a:t>
            </a:r>
            <a:br>
              <a:rPr lang="en-GB" i="1" dirty="0"/>
            </a:b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ls            </a:t>
            </a:r>
            <a:r>
              <a:rPr lang="en-GB" i="1" dirty="0">
                <a:sym typeface="Wingdings" panose="05000000000000000000" pitchFamily="2" charset="2"/>
              </a:rPr>
              <a:t> check running containers</a:t>
            </a:r>
          </a:p>
          <a:p>
            <a:pPr marL="0" indent="0">
              <a:buNone/>
            </a:pPr>
            <a:r>
              <a:rPr lang="en-GB" i="1" dirty="0" err="1">
                <a:sym typeface="Wingdings" panose="05000000000000000000" pitchFamily="2" charset="2"/>
              </a:rPr>
              <a:t>docker</a:t>
            </a:r>
            <a:r>
              <a:rPr lang="en-GB" i="1" dirty="0">
                <a:sym typeface="Wingdings" panose="05000000000000000000" pitchFamily="2" charset="2"/>
              </a:rPr>
              <a:t> container ls  -a	    or check all containers like this</a:t>
            </a:r>
            <a:endParaRPr lang="en-GB" i="1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03230" y="1175929"/>
            <a:ext cx="417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Map port 80 exposed in the </a:t>
            </a:r>
            <a:r>
              <a:rPr lang="en-GB" dirty="0" err="1"/>
              <a:t>dockerfile</a:t>
            </a:r>
            <a:r>
              <a:rPr lang="en-GB" dirty="0"/>
              <a:t> as port 8080 on the host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605" y="4057105"/>
            <a:ext cx="4694973" cy="24802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68348" y="4419548"/>
            <a:ext cx="36426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b="1" dirty="0" err="1"/>
              <a:t>nginx</a:t>
            </a:r>
            <a:r>
              <a:rPr lang="en-GB" b="1" dirty="0"/>
              <a:t> web server </a:t>
            </a:r>
            <a:r>
              <a:rPr lang="en-GB" dirty="0"/>
              <a:t>running in Linux </a:t>
            </a:r>
            <a:r>
              <a:rPr lang="en-GB" b="1" dirty="0" err="1"/>
              <a:t>Ubunutu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within Docker </a:t>
            </a:r>
            <a:r>
              <a:rPr lang="en-GB" dirty="0"/>
              <a:t>and accessed from the browser on the host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6534978" y="1834247"/>
            <a:ext cx="198783" cy="5610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3629796" y="2025039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containers name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869483" y="201459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images name</a:t>
            </a:r>
          </a:p>
        </p:txBody>
      </p:sp>
      <p:cxnSp>
        <p:nvCxnSpPr>
          <p:cNvPr id="12" name="Straight Arrow Connector 11"/>
          <p:cNvCxnSpPr/>
          <p:nvPr/>
        </p:nvCxnSpPr>
        <p:spPr bwMode="auto">
          <a:xfrm>
            <a:off x="4761397" y="2327860"/>
            <a:ext cx="141833" cy="2553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/>
          <p:nvPr/>
        </p:nvCxnSpPr>
        <p:spPr bwMode="auto">
          <a:xfrm flipH="1">
            <a:off x="7697386" y="2327860"/>
            <a:ext cx="75014" cy="20564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Oval 10"/>
          <p:cNvSpPr/>
          <p:nvPr/>
        </p:nvSpPr>
        <p:spPr bwMode="auto">
          <a:xfrm>
            <a:off x="481263" y="3927107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81263" y="5095531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localhost:8080</a:t>
            </a:r>
          </a:p>
        </p:txBody>
      </p:sp>
      <p:cxnSp>
        <p:nvCxnSpPr>
          <p:cNvPr id="16" name="Straight Arrow Connector 15"/>
          <p:cNvCxnSpPr/>
          <p:nvPr/>
        </p:nvCxnSpPr>
        <p:spPr bwMode="auto">
          <a:xfrm flipH="1" flipV="1">
            <a:off x="1121343" y="4600876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0308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RUN</a:t>
            </a:r>
          </a:p>
          <a:p>
            <a:pPr marL="0" indent="0" algn="ctr">
              <a:buNone/>
            </a:pPr>
            <a:r>
              <a:rPr lang="en-GB" sz="6600" dirty="0"/>
              <a:t>(In more detail)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51949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 image in a container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52901"/>
            <a:ext cx="7029450" cy="4885924"/>
          </a:xfrm>
        </p:spPr>
        <p:txBody>
          <a:bodyPr/>
          <a:lstStyle/>
          <a:p>
            <a:r>
              <a:rPr lang="en-GB" dirty="0"/>
              <a:t>You can run a container by just specifying the image</a:t>
            </a:r>
          </a:p>
          <a:p>
            <a:pPr lvl="1"/>
            <a:r>
              <a:rPr lang="en-GB" dirty="0"/>
              <a:t>This is common for services, databases, etc., that are run in detached mode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run a container by follow the image name</a:t>
            </a:r>
            <a:r>
              <a:rPr lang="en-GB" dirty="0">
                <a:solidFill>
                  <a:srgbClr val="FF0000"/>
                </a:solidFill>
              </a:rPr>
              <a:t> with a command and arguments</a:t>
            </a:r>
            <a:r>
              <a:rPr lang="en-GB" dirty="0"/>
              <a:t> to be executed in the container when it starts</a:t>
            </a:r>
          </a:p>
          <a:p>
            <a:pPr lvl="1"/>
            <a:r>
              <a:rPr lang="en-GB" dirty="0"/>
              <a:t>This is common for containers running a service that can be run with different options</a:t>
            </a:r>
          </a:p>
          <a:p>
            <a:pPr lvl="1"/>
            <a:r>
              <a:rPr lang="en-GB" dirty="0"/>
              <a:t>The </a:t>
            </a:r>
            <a:r>
              <a:rPr lang="en-GB" dirty="0">
                <a:solidFill>
                  <a:srgbClr val="FF0000"/>
                </a:solidFill>
              </a:rPr>
              <a:t>--</a:t>
            </a:r>
            <a:r>
              <a:rPr lang="en-GB" dirty="0" err="1">
                <a:solidFill>
                  <a:srgbClr val="FF0000"/>
                </a:solidFill>
              </a:rPr>
              <a:t>rm</a:t>
            </a:r>
            <a:r>
              <a:rPr lang="en-GB" dirty="0">
                <a:solidFill>
                  <a:srgbClr val="FF0000"/>
                </a:solidFill>
              </a:rPr>
              <a:t> option </a:t>
            </a:r>
            <a:r>
              <a:rPr lang="en-GB" dirty="0"/>
              <a:t>removes the image when the container stops, which is a useful clean-up for one off commands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Example, to display “hello world” in </a:t>
            </a:r>
            <a:r>
              <a:rPr lang="en-GB" dirty="0" err="1"/>
              <a:t>linux</a:t>
            </a:r>
            <a:r>
              <a:rPr lang="en-GB" dirty="0"/>
              <a:t> OS and remove image when container stops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container  </a:t>
            </a:r>
            <a:r>
              <a:rPr lang="en-GB" i="1" dirty="0" err="1"/>
              <a:t>imagename</a:t>
            </a:r>
            <a:r>
              <a:rPr lang="en-GB" i="1" dirty="0"/>
              <a:t> --</a:t>
            </a:r>
            <a:r>
              <a:rPr lang="en-GB" i="1" dirty="0" err="1"/>
              <a:t>rm</a:t>
            </a:r>
            <a:r>
              <a:rPr lang="en-GB" i="1" dirty="0"/>
              <a:t>   </a:t>
            </a: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echo   “hello world”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21818" y="2054989"/>
            <a:ext cx="368562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 container run  </a:t>
            </a:r>
            <a:r>
              <a:rPr lang="en-GB" i="1" dirty="0" err="1"/>
              <a:t>imagename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1625064" y="4974652"/>
            <a:ext cx="60452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 container run  </a:t>
            </a:r>
            <a:r>
              <a:rPr lang="en-GB" i="1" dirty="0" err="1"/>
              <a:t>imagename</a:t>
            </a:r>
            <a:r>
              <a:rPr lang="en-GB" i="1" dirty="0"/>
              <a:t>  </a:t>
            </a: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command  arguments</a:t>
            </a:r>
          </a:p>
        </p:txBody>
      </p:sp>
    </p:spTree>
    <p:extLst>
      <p:ext uri="{BB962C8B-B14F-4D97-AF65-F5344CB8AC3E}">
        <p14:creationId xmlns:p14="http://schemas.microsoft.com/office/powerpoint/2010/main" val="2870971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Container is Running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/>
              <a:t>Check that the container is running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container ls </a:t>
            </a:r>
            <a:endParaRPr lang="en-GB" dirty="0"/>
          </a:p>
          <a:p>
            <a:r>
              <a:rPr lang="en-GB" dirty="0"/>
              <a:t>If you do not see your container then repeat the above but display </a:t>
            </a:r>
            <a:r>
              <a:rPr lang="en-GB" b="1" dirty="0"/>
              <a:t>all </a:t>
            </a:r>
            <a:r>
              <a:rPr lang="en-GB" dirty="0"/>
              <a:t>the containers using the --all (-a) option and check the exit code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container ls -a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90978" y="2906077"/>
            <a:ext cx="8217314" cy="1231106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CONTAINER ID        IMAGE                            COMMAND   CREATED        STATUS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af6fac674cf8             </a:t>
            </a:r>
            <a:r>
              <a:rPr lang="en-GB" sz="1400" dirty="0" err="1">
                <a:solidFill>
                  <a:schemeClr val="bg1"/>
                </a:solidFill>
              </a:rPr>
              <a:t>cassandra</a:t>
            </a:r>
            <a:r>
              <a:rPr lang="en-GB" sz="1400" dirty="0">
                <a:solidFill>
                  <a:schemeClr val="bg1"/>
                </a:solidFill>
              </a:rPr>
              <a:t>                       .....                 16 hours ago    Exited (137) 16 hours ago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0ce1da7b858c          </a:t>
            </a:r>
            <a:r>
              <a:rPr lang="en-GB" sz="1400" dirty="0" err="1">
                <a:solidFill>
                  <a:schemeClr val="bg1"/>
                </a:solidFill>
              </a:rPr>
              <a:t>krejcmat</a:t>
            </a:r>
            <a:r>
              <a:rPr lang="en-GB" sz="1400" dirty="0">
                <a:solidFill>
                  <a:schemeClr val="bg1"/>
                </a:solidFill>
              </a:rPr>
              <a:t>/</a:t>
            </a:r>
            <a:r>
              <a:rPr lang="en-GB" sz="1400" dirty="0" err="1">
                <a:solidFill>
                  <a:schemeClr val="bg1"/>
                </a:solidFill>
              </a:rPr>
              <a:t>hadoop</a:t>
            </a:r>
            <a:r>
              <a:rPr lang="en-GB" sz="1400" dirty="0">
                <a:solidFill>
                  <a:schemeClr val="bg1"/>
                </a:solidFill>
              </a:rPr>
              <a:t>-master .....                 2 days ago       Up 2 days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15cb4860b26a          mongo                            .....                 2 weeks ago     Exited (255) 2 weeks ago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6484081" y="2969673"/>
            <a:ext cx="1280160" cy="5610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43789" y="4472314"/>
            <a:ext cx="36838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Example: 137 means out of memory, try increasing available memory</a:t>
            </a:r>
          </a:p>
          <a:p>
            <a:r>
              <a:rPr lang="en-GB" dirty="0"/>
              <a:t>In Docker GUI increase memory </a:t>
            </a:r>
            <a:r>
              <a:rPr lang="en-GB" dirty="0">
                <a:sym typeface="Wingdings" panose="05000000000000000000" pitchFamily="2" charset="2"/>
              </a:rPr>
              <a:t> settings  advanced</a:t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change available memory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5952" y="4229196"/>
            <a:ext cx="3445489" cy="2370579"/>
          </a:xfrm>
          <a:prstGeom prst="rect">
            <a:avLst/>
          </a:prstGeom>
        </p:spPr>
      </p:pic>
      <p:sp>
        <p:nvSpPr>
          <p:cNvPr id="10" name="Oval 9"/>
          <p:cNvSpPr/>
          <p:nvPr/>
        </p:nvSpPr>
        <p:spPr bwMode="auto">
          <a:xfrm>
            <a:off x="5921482" y="5043297"/>
            <a:ext cx="1280160" cy="5610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49478" y="725874"/>
            <a:ext cx="2951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Old school is</a:t>
            </a:r>
          </a:p>
          <a:p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b="1" i="1" dirty="0" err="1"/>
              <a:t>ps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4166964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1487104"/>
          </a:xfrm>
        </p:spPr>
        <p:txBody>
          <a:bodyPr/>
          <a:lstStyle/>
          <a:p>
            <a:r>
              <a:rPr lang="en-GB" dirty="0"/>
              <a:t>Exercise</a:t>
            </a:r>
            <a:br>
              <a:rPr lang="en-GB" dirty="0"/>
            </a:br>
            <a:r>
              <a:rPr lang="en-GB" dirty="0"/>
              <a:t>Running “echo” command when the container starts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96732"/>
            <a:ext cx="7029450" cy="4114800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err="1"/>
              <a:t>debian</a:t>
            </a:r>
            <a:r>
              <a:rPr lang="en-GB" i="1" dirty="0"/>
              <a:t> </a:t>
            </a: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echo “Hello World”</a:t>
            </a:r>
          </a:p>
          <a:p>
            <a:r>
              <a:rPr lang="en-GB" dirty="0"/>
              <a:t>Run </a:t>
            </a:r>
            <a:r>
              <a:rPr lang="en-GB" dirty="0" err="1"/>
              <a:t>debian</a:t>
            </a:r>
            <a:r>
              <a:rPr lang="en-GB" dirty="0"/>
              <a:t> </a:t>
            </a:r>
            <a:r>
              <a:rPr lang="en-GB" dirty="0" err="1"/>
              <a:t>linux</a:t>
            </a:r>
            <a:r>
              <a:rPr lang="en-GB" dirty="0"/>
              <a:t> OS and echo “Hello World” on the screen</a:t>
            </a:r>
          </a:p>
          <a:p>
            <a:r>
              <a:rPr lang="en-GB" b="1" dirty="0">
                <a:solidFill>
                  <a:srgbClr val="FF0000"/>
                </a:solidFill>
              </a:rPr>
              <a:t>The container closes when the command finishes executing, therefore there is no point in naming it using the option “--name”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--</a:t>
            </a:r>
            <a:r>
              <a:rPr lang="en-GB" i="1" dirty="0" err="1">
                <a:solidFill>
                  <a:srgbClr val="FF0000"/>
                </a:solidFill>
              </a:rPr>
              <a:t>rm</a:t>
            </a:r>
            <a:r>
              <a:rPr lang="en-GB" i="1" dirty="0"/>
              <a:t> </a:t>
            </a:r>
            <a:r>
              <a:rPr lang="en-GB" i="1" dirty="0" err="1"/>
              <a:t>debian</a:t>
            </a:r>
            <a:r>
              <a:rPr lang="en-GB" i="1" dirty="0"/>
              <a:t> </a:t>
            </a: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/bin/ls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dirty="0"/>
              <a:t>List the root directory of the container file system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--</a:t>
            </a:r>
            <a:r>
              <a:rPr lang="en-GB" dirty="0" err="1">
                <a:solidFill>
                  <a:srgbClr val="FF0000"/>
                </a:solidFill>
              </a:rPr>
              <a:t>rm</a:t>
            </a:r>
            <a:r>
              <a:rPr lang="en-GB" dirty="0">
                <a:solidFill>
                  <a:srgbClr val="FF0000"/>
                </a:solidFill>
              </a:rPr>
              <a:t> deletes the container </a:t>
            </a:r>
            <a:r>
              <a:rPr lang="en-GB" b="1" dirty="0">
                <a:solidFill>
                  <a:srgbClr val="FF0000"/>
                </a:solidFill>
              </a:rPr>
              <a:t>and image </a:t>
            </a:r>
            <a:r>
              <a:rPr lang="en-GB" dirty="0">
                <a:solidFill>
                  <a:srgbClr val="FF0000"/>
                </a:solidFill>
              </a:rPr>
              <a:t>when the command ends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169920" y="1672328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image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1060" y="1672329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command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3749040" y="1984530"/>
            <a:ext cx="106680" cy="31220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4683327" y="1984530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6097549" y="1672328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argument for command</a:t>
            </a:r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6109816" y="1984529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5545355" y="4125167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command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5557622" y="4437368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21029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Foreground vs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49" y="1333500"/>
            <a:ext cx="7605763" cy="4530428"/>
          </a:xfrm>
        </p:spPr>
        <p:txBody>
          <a:bodyPr/>
          <a:lstStyle/>
          <a:p>
            <a:pPr marL="0" indent="0">
              <a:buNone/>
            </a:pPr>
            <a:r>
              <a:rPr lang="en-GB" u="sng" dirty="0"/>
              <a:t>Foreground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 run --name    </a:t>
            </a:r>
            <a:r>
              <a:rPr lang="en-GB" i="1" dirty="0" err="1"/>
              <a:t>container_one</a:t>
            </a:r>
            <a:r>
              <a:rPr lang="en-GB" i="1" dirty="0"/>
              <a:t>     </a:t>
            </a:r>
            <a:r>
              <a:rPr lang="en-GB" i="1" dirty="0" err="1"/>
              <a:t>my_image</a:t>
            </a:r>
            <a:endParaRPr lang="en-GB" dirty="0"/>
          </a:p>
          <a:p>
            <a:r>
              <a:rPr lang="en-GB" dirty="0"/>
              <a:t>This executes the container in the foreground and gives it the name </a:t>
            </a:r>
            <a:r>
              <a:rPr lang="en-GB" i="1" dirty="0" err="1"/>
              <a:t>container_one</a:t>
            </a:r>
            <a:endParaRPr lang="en-GB" i="1" dirty="0"/>
          </a:p>
          <a:p>
            <a:r>
              <a:rPr lang="en-GB" dirty="0"/>
              <a:t>Use Ctrl + C to escape and kill container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Background (</a:t>
            </a:r>
            <a:r>
              <a:rPr lang="en-GB" b="1" u="sng" dirty="0"/>
              <a:t>as a daemon</a:t>
            </a:r>
            <a:r>
              <a:rPr lang="en-GB" u="sng" dirty="0"/>
              <a:t>)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 run --name </a:t>
            </a:r>
            <a:r>
              <a:rPr lang="en-GB" i="1" dirty="0" err="1"/>
              <a:t>my_container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--detach</a:t>
            </a:r>
            <a:r>
              <a:rPr lang="en-GB" i="1" dirty="0"/>
              <a:t>  </a:t>
            </a:r>
            <a:r>
              <a:rPr lang="en-GB" i="1" dirty="0" err="1"/>
              <a:t>my_image</a:t>
            </a:r>
            <a:endParaRPr lang="en-GB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 run --name </a:t>
            </a:r>
            <a:r>
              <a:rPr lang="en-GB" i="1" dirty="0" err="1"/>
              <a:t>my_container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-d</a:t>
            </a:r>
            <a:r>
              <a:rPr lang="en-GB" i="1" dirty="0"/>
              <a:t>  </a:t>
            </a:r>
            <a:r>
              <a:rPr lang="en-GB" i="1" dirty="0" err="1"/>
              <a:t>my_image</a:t>
            </a:r>
            <a:endParaRPr lang="en-GB" dirty="0"/>
          </a:p>
          <a:p>
            <a:r>
              <a:rPr lang="en-GB" dirty="0"/>
              <a:t>Detaches the running container from the console window</a:t>
            </a:r>
          </a:p>
          <a:p>
            <a:endParaRPr lang="en-GB" dirty="0"/>
          </a:p>
          <a:p>
            <a:r>
              <a:rPr lang="en-GB" b="1" dirty="0">
                <a:solidFill>
                  <a:srgbClr val="FF0000"/>
                </a:solidFill>
              </a:rPr>
              <a:t>Kill background container using</a:t>
            </a:r>
            <a:br>
              <a:rPr lang="en-GB" b="1" dirty="0">
                <a:solidFill>
                  <a:srgbClr val="FF0000"/>
                </a:solidFill>
              </a:rPr>
            </a:br>
            <a:r>
              <a:rPr lang="en-GB" b="1" i="1" dirty="0" err="1">
                <a:solidFill>
                  <a:srgbClr val="FF0000"/>
                </a:solidFill>
              </a:rPr>
              <a:t>docker</a:t>
            </a:r>
            <a:r>
              <a:rPr lang="en-GB" b="1" i="1" dirty="0">
                <a:solidFill>
                  <a:srgbClr val="FF0000"/>
                </a:solidFill>
              </a:rPr>
              <a:t> container kill  CONTAINER_ID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76413" y="5940930"/>
            <a:ext cx="6596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Note: use –p </a:t>
            </a:r>
            <a:r>
              <a:rPr lang="en-GB" dirty="0" err="1"/>
              <a:t>hostport:serviceport</a:t>
            </a:r>
            <a:r>
              <a:rPr lang="en-GB" dirty="0"/>
              <a:t> to publish the port(s) required</a:t>
            </a:r>
          </a:p>
        </p:txBody>
      </p:sp>
    </p:spTree>
    <p:extLst>
      <p:ext uri="{BB962C8B-B14F-4D97-AF65-F5344CB8AC3E}">
        <p14:creationId xmlns:p14="http://schemas.microsoft.com/office/powerpoint/2010/main" val="3805005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996589"/>
          </a:xfrm>
        </p:spPr>
        <p:txBody>
          <a:bodyPr/>
          <a:lstStyle/>
          <a:p>
            <a:r>
              <a:rPr lang="en-GB" dirty="0"/>
              <a:t>Execute in Interactive Mode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6775"/>
            <a:ext cx="7029450" cy="5615939"/>
          </a:xfrm>
        </p:spPr>
        <p:txBody>
          <a:bodyPr/>
          <a:lstStyle/>
          <a:p>
            <a:r>
              <a:rPr lang="en-GB" dirty="0"/>
              <a:t>Open terminal window to OS running in the  container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 run -it </a:t>
            </a:r>
            <a:r>
              <a:rPr lang="en-GB" i="1" dirty="0" err="1"/>
              <a:t>ubuntu</a:t>
            </a:r>
            <a:r>
              <a:rPr lang="en-GB" i="1" dirty="0"/>
              <a:t> bash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</a:t>
            </a:r>
            <a:r>
              <a:rPr lang="en-GB" i="1" dirty="0" err="1"/>
              <a:t>i</a:t>
            </a:r>
            <a:r>
              <a:rPr lang="en-GB" i="1" dirty="0"/>
              <a:t> -t </a:t>
            </a:r>
            <a:r>
              <a:rPr lang="en-GB" i="1" dirty="0" err="1"/>
              <a:t>ubuntu</a:t>
            </a:r>
            <a:r>
              <a:rPr lang="en-GB" i="1" dirty="0"/>
              <a:t> bash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--interactive --</a:t>
            </a:r>
            <a:r>
              <a:rPr lang="en-GB" i="1" dirty="0" err="1"/>
              <a:t>tty</a:t>
            </a:r>
            <a:r>
              <a:rPr lang="en-GB" i="1" dirty="0"/>
              <a:t> </a:t>
            </a:r>
            <a:r>
              <a:rPr lang="en-GB" i="1" dirty="0" err="1"/>
              <a:t>ubuntu</a:t>
            </a:r>
            <a:r>
              <a:rPr lang="en-GB" i="1" dirty="0"/>
              <a:t> bash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 container name (--name) is needed because the container runs executing your commands then you exit it</a:t>
            </a:r>
          </a:p>
          <a:p>
            <a:r>
              <a:rPr lang="en-GB" dirty="0"/>
              <a:t>Type </a:t>
            </a:r>
            <a:r>
              <a:rPr lang="en-GB" b="1" i="1" dirty="0"/>
              <a:t>exit</a:t>
            </a:r>
            <a:r>
              <a:rPr lang="en-GB" dirty="0"/>
              <a:t> to close container</a:t>
            </a:r>
          </a:p>
          <a:p>
            <a:endParaRPr lang="en-GB" dirty="0"/>
          </a:p>
          <a:p>
            <a:r>
              <a:rPr lang="en-GB" dirty="0"/>
              <a:t>Note: if you include the --</a:t>
            </a:r>
            <a:r>
              <a:rPr lang="en-GB" dirty="0" err="1"/>
              <a:t>rm</a:t>
            </a:r>
            <a:r>
              <a:rPr lang="en-GB" dirty="0"/>
              <a:t> option then the image will be deleted when you stop the container!!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30680" y="2835509"/>
            <a:ext cx="1492716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-</a:t>
            </a:r>
            <a:r>
              <a:rPr lang="en-GB" b="1" dirty="0" err="1"/>
              <a:t>i</a:t>
            </a:r>
            <a:endParaRPr lang="en-GB" b="1" dirty="0"/>
          </a:p>
          <a:p>
            <a:r>
              <a:rPr lang="en-GB" b="1" dirty="0"/>
              <a:t>--interactive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2621280" y="2542675"/>
            <a:ext cx="594360" cy="29283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4520924" y="2823543"/>
            <a:ext cx="620683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-t</a:t>
            </a:r>
          </a:p>
          <a:p>
            <a:r>
              <a:rPr lang="en-GB" b="1" dirty="0"/>
              <a:t>--</a:t>
            </a:r>
            <a:r>
              <a:rPr lang="en-GB" b="1" dirty="0" err="1"/>
              <a:t>tty</a:t>
            </a:r>
            <a:endParaRPr lang="en-GB" b="1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4130040" y="2542675"/>
            <a:ext cx="320040" cy="2133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423161" y="3642097"/>
            <a:ext cx="2491740" cy="646331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We often combine </a:t>
            </a:r>
            <a:br>
              <a:rPr lang="en-GB" dirty="0"/>
            </a:br>
            <a:r>
              <a:rPr lang="en-GB" dirty="0"/>
              <a:t>these into </a:t>
            </a:r>
            <a:r>
              <a:rPr lang="en-GB" b="1" dirty="0"/>
              <a:t>-it </a:t>
            </a:r>
            <a:r>
              <a:rPr lang="en-GB" dirty="0"/>
              <a:t>or </a:t>
            </a:r>
            <a:r>
              <a:rPr lang="en-GB" b="1" dirty="0"/>
              <a:t>-</a:t>
            </a:r>
            <a:r>
              <a:rPr lang="en-GB" b="1" dirty="0" err="1"/>
              <a:t>ti</a:t>
            </a:r>
            <a:endParaRPr lang="en-GB" b="1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 flipV="1">
            <a:off x="3162300" y="3380875"/>
            <a:ext cx="472440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V="1">
            <a:off x="3776236" y="3380875"/>
            <a:ext cx="597311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Right Brace 14"/>
          <p:cNvSpPr/>
          <p:nvPr/>
        </p:nvSpPr>
        <p:spPr bwMode="auto">
          <a:xfrm>
            <a:off x="6956262" y="1460635"/>
            <a:ext cx="350520" cy="98298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627620" y="1568534"/>
            <a:ext cx="1516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Identical commands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744595" y="2935252"/>
            <a:ext cx="3377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Note: “bash” is a </a:t>
            </a:r>
            <a:r>
              <a:rPr lang="en-GB" dirty="0" err="1"/>
              <a:t>linux</a:t>
            </a:r>
            <a:r>
              <a:rPr lang="en-GB" dirty="0"/>
              <a:t> command. </a:t>
            </a:r>
          </a:p>
        </p:txBody>
      </p:sp>
      <p:cxnSp>
        <p:nvCxnSpPr>
          <p:cNvPr id="17" name="Straight Arrow Connector 16"/>
          <p:cNvCxnSpPr/>
          <p:nvPr/>
        </p:nvCxnSpPr>
        <p:spPr bwMode="auto">
          <a:xfrm flipH="1" flipV="1">
            <a:off x="6649278" y="2579204"/>
            <a:ext cx="380174" cy="3718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0622220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Connecting to a Detached Interactive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start a container in interactive mode but run it in the background (detached), you can still attach to it in interactive mode later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Start as background daemon/server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run --name container1 -</a:t>
            </a:r>
            <a:r>
              <a:rPr lang="en-GB" i="1" dirty="0" err="1"/>
              <a:t>it</a:t>
            </a:r>
            <a:r>
              <a:rPr lang="en-GB" b="1" i="1" dirty="0" err="1">
                <a:solidFill>
                  <a:srgbClr val="FF0000"/>
                </a:solidFill>
              </a:rPr>
              <a:t>d</a:t>
            </a:r>
            <a:r>
              <a:rPr lang="en-GB" i="1" dirty="0"/>
              <a:t> </a:t>
            </a:r>
            <a:r>
              <a:rPr lang="en-GB" i="1" dirty="0" err="1"/>
              <a:t>ubuntu</a:t>
            </a:r>
            <a:br>
              <a:rPr lang="en-GB" dirty="0"/>
            </a:br>
            <a:endParaRPr lang="en-GB" dirty="0"/>
          </a:p>
          <a:p>
            <a:r>
              <a:rPr lang="en-GB" dirty="0"/>
              <a:t>Sometime later connect to it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exec -it container1 bash</a:t>
            </a:r>
          </a:p>
          <a:p>
            <a:endParaRPr lang="en-GB" i="1" dirty="0"/>
          </a:p>
          <a:p>
            <a:r>
              <a:rPr lang="en-GB" dirty="0"/>
              <a:t>If you are having problems with root password for the container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exec -it </a:t>
            </a:r>
            <a:r>
              <a:rPr lang="en-GB" i="1" dirty="0">
                <a:solidFill>
                  <a:srgbClr val="FF0000"/>
                </a:solidFill>
              </a:rPr>
              <a:t>-u 0 </a:t>
            </a:r>
            <a:r>
              <a:rPr lang="en-GB" i="1" dirty="0"/>
              <a:t>container1 bash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286270" y="5838825"/>
            <a:ext cx="5325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zero</a:t>
            </a:r>
          </a:p>
        </p:txBody>
      </p:sp>
    </p:spTree>
    <p:extLst>
      <p:ext uri="{BB962C8B-B14F-4D97-AF65-F5344CB8AC3E}">
        <p14:creationId xmlns:p14="http://schemas.microsoft.com/office/powerpoint/2010/main" val="23518825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Run a container using Ubuntu Linux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Run another container in detached mode then connect to it in a separate step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Run a container using </a:t>
            </a:r>
            <a:r>
              <a:rPr lang="en-GB" dirty="0" err="1"/>
              <a:t>Debian</a:t>
            </a:r>
            <a:r>
              <a:rPr lang="en-GB" dirty="0"/>
              <a:t> Linux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33612" y="2281187"/>
            <a:ext cx="4429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container  run -it --</a:t>
            </a:r>
            <a:r>
              <a:rPr lang="en-GB" i="1" dirty="0" err="1"/>
              <a:t>rm</a:t>
            </a:r>
            <a:r>
              <a:rPr lang="en-GB" i="1" dirty="0"/>
              <a:t> </a:t>
            </a:r>
            <a:r>
              <a:rPr lang="en-GB" i="1" dirty="0" err="1"/>
              <a:t>ubuntu</a:t>
            </a:r>
            <a:r>
              <a:rPr lang="en-GB" i="1" dirty="0"/>
              <a:t> bash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33611" y="3781425"/>
            <a:ext cx="54553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docker container  run --name my-ubuntu -</a:t>
            </a:r>
            <a:r>
              <a:rPr lang="en-GB" i="1" dirty="0" err="1"/>
              <a:t>itd</a:t>
            </a:r>
            <a:r>
              <a:rPr lang="en-GB" i="1"/>
              <a:t> ubuntu</a:t>
            </a:r>
            <a:br>
              <a:rPr lang="en-GB" i="1" dirty="0"/>
            </a:br>
            <a:r>
              <a:rPr lang="en-GB" i="1" dirty="0"/>
              <a:t>docker exec -it my-ubuntu bash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84946" y="5122565"/>
            <a:ext cx="4788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-it --</a:t>
            </a:r>
            <a:r>
              <a:rPr lang="en-GB" i="1" dirty="0" err="1"/>
              <a:t>rm</a:t>
            </a:r>
            <a:r>
              <a:rPr lang="en-GB" i="1" dirty="0"/>
              <a:t> </a:t>
            </a:r>
            <a:r>
              <a:rPr lang="en-GB" i="1" dirty="0" err="1"/>
              <a:t>debian</a:t>
            </a:r>
            <a:r>
              <a:rPr lang="en-GB" i="1" dirty="0"/>
              <a:t> /bin/bash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377103" y="312956"/>
            <a:ext cx="26973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probably want to remove the container when we exit terminal. Hence the --</a:t>
            </a:r>
            <a:r>
              <a:rPr lang="en-GB" dirty="0" err="1"/>
              <a:t>rm</a:t>
            </a:r>
            <a:r>
              <a:rPr lang="en-GB" dirty="0"/>
              <a:t>  option</a:t>
            </a:r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4795630" y="1634987"/>
            <a:ext cx="2862470" cy="7353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1715590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Running Multiple Containers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480" y="1749128"/>
            <a:ext cx="7993380" cy="4114800"/>
          </a:xfrm>
        </p:spPr>
        <p:txBody>
          <a:bodyPr/>
          <a:lstStyle/>
          <a:p>
            <a:r>
              <a:rPr lang="en-GB" dirty="0"/>
              <a:t>Multiple containers can execute the same image but the port numbers must be different if they are on the same host machine</a:t>
            </a:r>
            <a:br>
              <a:rPr lang="en-GB" dirty="0"/>
            </a:b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 run --name </a:t>
            </a:r>
            <a:r>
              <a:rPr lang="en-GB" i="1" dirty="0" err="1"/>
              <a:t>container_one</a:t>
            </a:r>
            <a:r>
              <a:rPr lang="en-GB" i="1" dirty="0"/>
              <a:t>      </a:t>
            </a:r>
            <a:r>
              <a:rPr lang="en-GB" i="1" dirty="0" err="1"/>
              <a:t>my_image</a:t>
            </a:r>
            <a:r>
              <a:rPr lang="en-GB" i="1" dirty="0"/>
              <a:t>  -p</a:t>
            </a:r>
            <a:r>
              <a:rPr lang="en-GB" i="1" dirty="0">
                <a:solidFill>
                  <a:srgbClr val="FF0000"/>
                </a:solidFill>
              </a:rPr>
              <a:t>50</a:t>
            </a:r>
            <a:r>
              <a:rPr lang="en-GB" i="1" dirty="0"/>
              <a:t>:80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run --name </a:t>
            </a:r>
            <a:r>
              <a:rPr lang="en-GB" i="1" dirty="0" err="1"/>
              <a:t>container_two</a:t>
            </a:r>
            <a:r>
              <a:rPr lang="en-GB" i="1" dirty="0"/>
              <a:t>      </a:t>
            </a:r>
            <a:r>
              <a:rPr lang="en-GB" i="1" dirty="0" err="1"/>
              <a:t>my_image</a:t>
            </a:r>
            <a:r>
              <a:rPr lang="en-GB" i="1" dirty="0"/>
              <a:t>  -p</a:t>
            </a:r>
            <a:r>
              <a:rPr lang="en-GB" i="1" dirty="0">
                <a:solidFill>
                  <a:srgbClr val="FF0000"/>
                </a:solidFill>
              </a:rPr>
              <a:t>51</a:t>
            </a:r>
            <a:r>
              <a:rPr lang="en-GB" i="1" dirty="0"/>
              <a:t>:80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run --name </a:t>
            </a:r>
            <a:r>
              <a:rPr lang="en-GB" i="1" dirty="0" err="1"/>
              <a:t>container_three</a:t>
            </a:r>
            <a:r>
              <a:rPr lang="en-GB" i="1" dirty="0"/>
              <a:t>   </a:t>
            </a:r>
            <a:r>
              <a:rPr lang="en-GB" i="1" dirty="0" err="1"/>
              <a:t>my_image</a:t>
            </a:r>
            <a:r>
              <a:rPr lang="en-GB" i="1" dirty="0"/>
              <a:t>  -p</a:t>
            </a:r>
            <a:r>
              <a:rPr lang="en-GB" i="1" dirty="0">
                <a:solidFill>
                  <a:srgbClr val="FF0000"/>
                </a:solidFill>
              </a:rPr>
              <a:t>52</a:t>
            </a:r>
            <a:r>
              <a:rPr lang="en-GB" i="1" dirty="0"/>
              <a:t>:80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60658" y="3892303"/>
            <a:ext cx="677799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 do not need to name the containers as we have done here.</a:t>
            </a:r>
          </a:p>
          <a:p>
            <a:r>
              <a:rPr lang="en-GB" dirty="0"/>
              <a:t>Each container is given a DOCKER ID (UUID) and you can use that to manage the container if you wish</a:t>
            </a:r>
          </a:p>
          <a:p>
            <a:endParaRPr lang="en-GB" dirty="0"/>
          </a:p>
          <a:p>
            <a:r>
              <a:rPr lang="en-GB" dirty="0"/>
              <a:t>Note: we have given each container a different host port number </a:t>
            </a:r>
            <a:r>
              <a:rPr lang="en-GB" dirty="0">
                <a:solidFill>
                  <a:srgbClr val="FF0000"/>
                </a:solidFill>
              </a:rPr>
              <a:t>50 to 52</a:t>
            </a:r>
            <a:r>
              <a:rPr lang="en-GB" dirty="0"/>
              <a:t>, but the internal web servers in each container still use port 80 i.e. http://localhost:50 results in the request being mapped from host port 50 to port 80 within “</a:t>
            </a:r>
            <a:r>
              <a:rPr lang="en-GB" dirty="0" err="1"/>
              <a:t>container_one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95742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  <a:br>
              <a:rPr lang="en-GB" dirty="0"/>
            </a:br>
            <a:r>
              <a:rPr lang="en-GB" dirty="0"/>
              <a:t>Map HTTP port 80 to host port 3000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1059180"/>
            <a:ext cx="8168640" cy="4779645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--name=</a:t>
            </a:r>
            <a:r>
              <a:rPr lang="en-GB" i="1" dirty="0" err="1">
                <a:solidFill>
                  <a:srgbClr val="0070C0"/>
                </a:solidFill>
              </a:rPr>
              <a:t>tutum</a:t>
            </a:r>
            <a:r>
              <a:rPr lang="en-GB" i="1" dirty="0">
                <a:solidFill>
                  <a:srgbClr val="0070C0"/>
                </a:solidFill>
              </a:rPr>
              <a:t>-hello</a:t>
            </a:r>
            <a:r>
              <a:rPr lang="en-GB" i="1" dirty="0"/>
              <a:t> -p3000:80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endParaRPr lang="en-GB" dirty="0"/>
          </a:p>
          <a:p>
            <a:r>
              <a:rPr lang="en-GB" dirty="0"/>
              <a:t>Include option flag --detach or -d  to run in background (use </a:t>
            </a:r>
            <a:r>
              <a:rPr lang="en-GB" dirty="0" err="1"/>
              <a:t>ctrl+C</a:t>
            </a:r>
            <a:r>
              <a:rPr lang="en-GB" dirty="0"/>
              <a:t> to terminate foreground container)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380" y="2344017"/>
            <a:ext cx="4248150" cy="3844058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 bwMode="auto">
          <a:xfrm>
            <a:off x="3261360" y="5524500"/>
            <a:ext cx="1493520" cy="472440"/>
          </a:xfrm>
          <a:prstGeom prst="ellipse">
            <a:avLst/>
          </a:prstGeom>
          <a:noFill/>
          <a:ln w="127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875020" y="5288280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Docker UUID</a:t>
            </a:r>
          </a:p>
          <a:p>
            <a:r>
              <a:rPr lang="en-GB" dirty="0"/>
              <a:t>for the container</a:t>
            </a:r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 bwMode="auto">
          <a:xfrm flipH="1">
            <a:off x="4754880" y="5611446"/>
            <a:ext cx="1120140" cy="4259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Oval 8"/>
          <p:cNvSpPr/>
          <p:nvPr/>
        </p:nvSpPr>
        <p:spPr bwMode="auto">
          <a:xfrm>
            <a:off x="976320" y="2220616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76320" y="3389040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localhost:3000</a:t>
            </a:r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 flipV="1">
            <a:off x="1616400" y="2894385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2950348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  <a:br>
              <a:rPr lang="en-GB" dirty="0"/>
            </a:br>
            <a:r>
              <a:rPr lang="en-GB" dirty="0"/>
              <a:t>Running Multiple Copies of Same Image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593330" cy="4114800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-d -p</a:t>
            </a:r>
            <a:r>
              <a:rPr lang="en-GB" i="1" dirty="0">
                <a:solidFill>
                  <a:srgbClr val="FF0000"/>
                </a:solidFill>
              </a:rPr>
              <a:t>3000</a:t>
            </a:r>
            <a:r>
              <a:rPr lang="en-GB" i="1" dirty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run -d -p</a:t>
            </a:r>
            <a:r>
              <a:rPr lang="en-GB" i="1" dirty="0">
                <a:solidFill>
                  <a:srgbClr val="FF0000"/>
                </a:solidFill>
              </a:rPr>
              <a:t>3001</a:t>
            </a:r>
            <a:r>
              <a:rPr lang="en-GB" i="1" dirty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run -d -p</a:t>
            </a:r>
            <a:r>
              <a:rPr lang="en-GB" i="1" dirty="0">
                <a:solidFill>
                  <a:srgbClr val="FF0000"/>
                </a:solidFill>
              </a:rPr>
              <a:t>3002</a:t>
            </a:r>
            <a:r>
              <a:rPr lang="en-GB" i="1" dirty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List then kill them: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container ls</a:t>
            </a:r>
            <a:br>
              <a:rPr lang="en-GB" dirty="0"/>
            </a:br>
            <a:r>
              <a:rPr lang="en-GB" dirty="0"/>
              <a:t>CONTAINER ID		IMAGE 	…………………………..</a:t>
            </a:r>
            <a:br>
              <a:rPr lang="en-GB" dirty="0"/>
            </a:br>
            <a:r>
              <a:rPr lang="en-GB" dirty="0"/>
              <a:t>111111111		</a:t>
            </a:r>
            <a:r>
              <a:rPr lang="en-GB" dirty="0" err="1"/>
              <a:t>tutum</a:t>
            </a:r>
            <a:r>
              <a:rPr lang="en-GB" dirty="0"/>
              <a:t>/hello-world</a:t>
            </a:r>
            <a:br>
              <a:rPr lang="en-GB" dirty="0"/>
            </a:br>
            <a:r>
              <a:rPr lang="en-GB" dirty="0"/>
              <a:t>22222222		</a:t>
            </a:r>
            <a:r>
              <a:rPr lang="en-GB" dirty="0" err="1"/>
              <a:t>tutum</a:t>
            </a:r>
            <a:r>
              <a:rPr lang="en-GB" dirty="0"/>
              <a:t>/hello-world</a:t>
            </a:r>
            <a:br>
              <a:rPr lang="en-GB" dirty="0"/>
            </a:br>
            <a:r>
              <a:rPr lang="en-GB" dirty="0"/>
              <a:t>33333333		</a:t>
            </a:r>
            <a:r>
              <a:rPr lang="en-GB" dirty="0" err="1"/>
              <a:t>tutum</a:t>
            </a:r>
            <a:r>
              <a:rPr lang="en-GB" dirty="0"/>
              <a:t>/hello-world 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kill  11111111  22222222    3333333333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442753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31483"/>
            <a:ext cx="7029450" cy="420734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Managing</a:t>
            </a:r>
            <a:br>
              <a:rPr lang="en-GB" sz="9600" dirty="0"/>
            </a:br>
            <a:r>
              <a:rPr lang="en-GB" sz="9600" dirty="0"/>
              <a:t>Containers</a:t>
            </a:r>
            <a:endParaRPr lang="en-GB" sz="6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98197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7620"/>
            <a:ext cx="3751332" cy="1606312"/>
          </a:xfrm>
        </p:spPr>
        <p:txBody>
          <a:bodyPr/>
          <a:lstStyle/>
          <a:p>
            <a:r>
              <a:rPr lang="en-GB" dirty="0"/>
              <a:t>Managing the Containers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4813300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Manage </a:t>
            </a:r>
            <a:r>
              <a:rPr lang="en-GB" dirty="0" err="1"/>
              <a:t>docker</a:t>
            </a:r>
            <a:r>
              <a:rPr lang="en-GB" dirty="0"/>
              <a:t> containers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start </a:t>
            </a:r>
            <a:r>
              <a:rPr lang="en-GB" dirty="0" err="1"/>
              <a:t>containername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stop </a:t>
            </a:r>
            <a:r>
              <a:rPr lang="en-GB" dirty="0" err="1"/>
              <a:t>containername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container restart </a:t>
            </a:r>
            <a:r>
              <a:rPr lang="en-GB" dirty="0" err="1"/>
              <a:t>containername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pause </a:t>
            </a:r>
            <a:r>
              <a:rPr lang="en-GB" dirty="0" err="1"/>
              <a:t>containername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kill </a:t>
            </a:r>
            <a:r>
              <a:rPr lang="en-GB" dirty="0" err="1"/>
              <a:t>containername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container logs </a:t>
            </a:r>
            <a:r>
              <a:rPr lang="en-GB" dirty="0" err="1"/>
              <a:t>containername</a:t>
            </a:r>
            <a:endParaRPr lang="en-GB" i="1" dirty="0"/>
          </a:p>
          <a:p>
            <a:endParaRPr lang="en-GB" dirty="0"/>
          </a:p>
          <a:p>
            <a:r>
              <a:rPr lang="en-GB" dirty="0"/>
              <a:t>Force remove containers.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err="1"/>
              <a:t>rm</a:t>
            </a:r>
            <a:r>
              <a:rPr lang="en-GB" i="1" dirty="0"/>
              <a:t> –f    </a:t>
            </a:r>
            <a:r>
              <a:rPr lang="en-GB" dirty="0" err="1"/>
              <a:t>containername</a:t>
            </a:r>
            <a:endParaRPr lang="en-GB" dirty="0"/>
          </a:p>
          <a:p>
            <a:pPr lvl="1"/>
            <a:r>
              <a:rPr lang="en-GB" dirty="0"/>
              <a:t>Example my-</a:t>
            </a:r>
            <a:r>
              <a:rPr lang="en-GB" dirty="0" err="1"/>
              <a:t>nginx</a:t>
            </a:r>
            <a:r>
              <a:rPr lang="en-GB" dirty="0"/>
              <a:t> and registry containers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err="1">
                <a:solidFill>
                  <a:srgbClr val="FF0000"/>
                </a:solidFill>
              </a:rPr>
              <a:t>rm</a:t>
            </a:r>
            <a:r>
              <a:rPr lang="en-GB" i="1" dirty="0">
                <a:solidFill>
                  <a:srgbClr val="FF0000"/>
                </a:solidFill>
              </a:rPr>
              <a:t> -f </a:t>
            </a:r>
            <a:r>
              <a:rPr lang="en-GB" i="1" dirty="0">
                <a:solidFill>
                  <a:srgbClr val="00B0F0"/>
                </a:solidFill>
              </a:rPr>
              <a:t>my-</a:t>
            </a:r>
            <a:r>
              <a:rPr lang="en-GB" i="1" dirty="0" err="1">
                <a:solidFill>
                  <a:srgbClr val="00B0F0"/>
                </a:solidFill>
              </a:rPr>
              <a:t>nginx</a:t>
            </a:r>
            <a:r>
              <a:rPr lang="en-GB" i="1" dirty="0">
                <a:solidFill>
                  <a:srgbClr val="00B0F0"/>
                </a:solidFill>
              </a:rPr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294120" y="1960245"/>
            <a:ext cx="2712333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err="1"/>
              <a:t>containername</a:t>
            </a:r>
            <a:br>
              <a:rPr lang="en-GB" dirty="0"/>
            </a:br>
            <a:r>
              <a:rPr lang="en-GB" dirty="0"/>
              <a:t>The name given to the container using the option </a:t>
            </a:r>
            <a:r>
              <a:rPr lang="en-GB" dirty="0">
                <a:solidFill>
                  <a:srgbClr val="FF0000"/>
                </a:solidFill>
              </a:rPr>
              <a:t>--name </a:t>
            </a:r>
            <a:r>
              <a:rPr lang="en-GB" dirty="0"/>
              <a:t>when it was run. Alternatively user the container UUID that is automatically assigned to it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359027" y="121364"/>
            <a:ext cx="4647426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NOTE: Short hand version, drop “container”</a:t>
            </a:r>
            <a:br>
              <a:rPr lang="en-GB" dirty="0"/>
            </a:br>
            <a:r>
              <a:rPr lang="en-GB" dirty="0"/>
              <a:t>The newer approach is to keep “container” </a:t>
            </a:r>
            <a:br>
              <a:rPr lang="en-GB" dirty="0"/>
            </a:br>
            <a:r>
              <a:rPr lang="en-GB" dirty="0"/>
              <a:t>although it makes the command line longer</a:t>
            </a:r>
          </a:p>
          <a:p>
            <a:r>
              <a:rPr lang="en-GB" i="1" dirty="0" err="1"/>
              <a:t>docker</a:t>
            </a:r>
            <a:r>
              <a:rPr lang="en-GB" i="1" dirty="0"/>
              <a:t> container start </a:t>
            </a:r>
            <a:r>
              <a:rPr lang="en-GB" dirty="0" err="1"/>
              <a:t>containername</a:t>
            </a:r>
            <a:endParaRPr lang="en-GB" dirty="0"/>
          </a:p>
          <a:p>
            <a:r>
              <a:rPr lang="en-GB" dirty="0"/>
              <a:t>becomes </a:t>
            </a:r>
            <a:r>
              <a:rPr lang="en-GB" i="1" dirty="0" err="1"/>
              <a:t>docker</a:t>
            </a:r>
            <a:r>
              <a:rPr lang="en-GB" i="1" dirty="0"/>
              <a:t> start </a:t>
            </a:r>
            <a:r>
              <a:rPr lang="en-GB" dirty="0" err="1"/>
              <a:t>containername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 rot="16200000">
            <a:off x="-1236829" y="2548637"/>
            <a:ext cx="34699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Stop does not remove it, to see stopped containers use: </a:t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docker</a:t>
            </a:r>
            <a:r>
              <a:rPr lang="en-GB" dirty="0"/>
              <a:t> container ls -a)</a:t>
            </a:r>
          </a:p>
        </p:txBody>
      </p:sp>
      <p:cxnSp>
        <p:nvCxnSpPr>
          <p:cNvPr id="10" name="Straight Arrow Connector 9"/>
          <p:cNvCxnSpPr>
            <a:stCxn id="8" idx="2"/>
          </p:cNvCxnSpPr>
          <p:nvPr/>
        </p:nvCxnSpPr>
        <p:spPr bwMode="auto">
          <a:xfrm flipV="1">
            <a:off x="959792" y="2999871"/>
            <a:ext cx="147113" cy="1043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173980" y="4375926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kill</a:t>
            </a:r>
            <a:r>
              <a:rPr lang="en-GB" dirty="0"/>
              <a:t> = force a stop</a:t>
            </a:r>
          </a:p>
        </p:txBody>
      </p:sp>
      <p:cxnSp>
        <p:nvCxnSpPr>
          <p:cNvPr id="12" name="Curved Connector 11"/>
          <p:cNvCxnSpPr/>
          <p:nvPr/>
        </p:nvCxnSpPr>
        <p:spPr bwMode="auto">
          <a:xfrm rot="10800000">
            <a:off x="5173980" y="3893820"/>
            <a:ext cx="739140" cy="482106"/>
          </a:xfrm>
          <a:prstGeom prst="curvedConnector3">
            <a:avLst>
              <a:gd name="adj1" fmla="val -56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295272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9637" y="0"/>
            <a:ext cx="5684363" cy="844550"/>
          </a:xfrm>
        </p:spPr>
        <p:txBody>
          <a:bodyPr/>
          <a:lstStyle/>
          <a:p>
            <a:r>
              <a:rPr lang="en-GB" dirty="0"/>
              <a:t>Container Life Cycle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92140" y="3554920"/>
            <a:ext cx="2056973" cy="369332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Stopped container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74520" y="3554920"/>
            <a:ext cx="2056973" cy="369332"/>
          </a:xfrm>
          <a:prstGeom prst="rect">
            <a:avLst/>
          </a:prstGeom>
          <a:noFill/>
          <a:ln w="34925"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Running container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51504" y="1958808"/>
            <a:ext cx="1608133" cy="369332"/>
          </a:xfrm>
          <a:prstGeom prst="rect">
            <a:avLst/>
          </a:prstGeom>
          <a:noFill/>
          <a:ln w="34925">
            <a:solidFill>
              <a:srgbClr val="0070C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/>
              <a:t>Docker image</a:t>
            </a:r>
          </a:p>
        </p:txBody>
      </p:sp>
      <p:sp>
        <p:nvSpPr>
          <p:cNvPr id="20" name="Curved Down Arrow 19"/>
          <p:cNvSpPr/>
          <p:nvPr/>
        </p:nvSpPr>
        <p:spPr bwMode="auto">
          <a:xfrm>
            <a:off x="3436620" y="2663380"/>
            <a:ext cx="3169920" cy="800100"/>
          </a:xfrm>
          <a:prstGeom prst="curved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1" name="Curved Up Arrow 20"/>
          <p:cNvSpPr/>
          <p:nvPr/>
        </p:nvSpPr>
        <p:spPr bwMode="auto">
          <a:xfrm flipH="1">
            <a:off x="3238178" y="3924252"/>
            <a:ext cx="3292162" cy="674608"/>
          </a:xfrm>
          <a:prstGeom prst="curvedUp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2" name="Curved Right Arrow 21"/>
          <p:cNvSpPr/>
          <p:nvPr/>
        </p:nvSpPr>
        <p:spPr bwMode="auto">
          <a:xfrm>
            <a:off x="614906" y="2143474"/>
            <a:ext cx="1259614" cy="1780778"/>
          </a:xfrm>
          <a:prstGeom prst="curvedRightArrow">
            <a:avLst>
              <a:gd name="adj1" fmla="val 15319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02566" y="2639470"/>
            <a:ext cx="2634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container run</a:t>
            </a:r>
            <a:br>
              <a:rPr lang="en-GB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>
                <a:solidFill>
                  <a:schemeClr val="tx2">
                    <a:lumMod val="75000"/>
                  </a:schemeClr>
                </a:solidFill>
              </a:rPr>
              <a:t>containername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608195" y="1993139"/>
            <a:ext cx="39805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docker</a:t>
            </a:r>
            <a:r>
              <a:rPr lang="en-GB" dirty="0">
                <a:solidFill>
                  <a:srgbClr val="FF0000"/>
                </a:solidFill>
              </a:rPr>
              <a:t> container stop </a:t>
            </a:r>
            <a:r>
              <a:rPr lang="en-GB" dirty="0" err="1">
                <a:solidFill>
                  <a:srgbClr val="FF0000"/>
                </a:solidFill>
              </a:rPr>
              <a:t>containername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err="1">
                <a:solidFill>
                  <a:srgbClr val="FF0000"/>
                </a:solidFill>
              </a:rPr>
              <a:t>docker</a:t>
            </a:r>
            <a:r>
              <a:rPr lang="en-GB" dirty="0">
                <a:solidFill>
                  <a:srgbClr val="FF0000"/>
                </a:solidFill>
              </a:rPr>
              <a:t> container kill  </a:t>
            </a:r>
            <a:r>
              <a:rPr lang="en-GB" dirty="0" err="1">
                <a:solidFill>
                  <a:srgbClr val="FF0000"/>
                </a:solidFill>
              </a:rPr>
              <a:t>containername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477076" y="5989184"/>
            <a:ext cx="2524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container </a:t>
            </a:r>
            <a:r>
              <a:rPr lang="en-GB" dirty="0" err="1"/>
              <a:t>rm</a:t>
            </a:r>
            <a:r>
              <a:rPr lang="en-GB" dirty="0"/>
              <a:t> –f </a:t>
            </a:r>
            <a:r>
              <a:rPr lang="en-GB" dirty="0" err="1"/>
              <a:t>containername</a:t>
            </a:r>
            <a:endParaRPr lang="en-GB" dirty="0"/>
          </a:p>
        </p:txBody>
      </p:sp>
      <p:sp>
        <p:nvSpPr>
          <p:cNvPr id="26" name="Curved Right Arrow 25"/>
          <p:cNvSpPr/>
          <p:nvPr/>
        </p:nvSpPr>
        <p:spPr bwMode="auto">
          <a:xfrm rot="19206966">
            <a:off x="2015287" y="3904448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3810000" y="5613590"/>
            <a:ext cx="2453639" cy="923330"/>
          </a:xfrm>
          <a:prstGeom prst="rect">
            <a:avLst/>
          </a:prstGeom>
          <a:noFill/>
          <a:ln w="22225">
            <a:solidFill>
              <a:srgbClr val="000000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dirty="0"/>
              <a:t>container deleted</a:t>
            </a:r>
          </a:p>
          <a:p>
            <a:pPr algn="ctr"/>
            <a:endParaRPr lang="en-GB" dirty="0"/>
          </a:p>
        </p:txBody>
      </p:sp>
      <p:sp>
        <p:nvSpPr>
          <p:cNvPr id="28" name="Curved Right Arrow 27"/>
          <p:cNvSpPr/>
          <p:nvPr/>
        </p:nvSpPr>
        <p:spPr bwMode="auto">
          <a:xfrm rot="2393034" flipH="1">
            <a:off x="6764514" y="3856643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109126" y="5135017"/>
            <a:ext cx="4070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container </a:t>
            </a:r>
            <a:r>
              <a:rPr lang="en-GB" dirty="0" err="1"/>
              <a:t>rm</a:t>
            </a:r>
            <a:r>
              <a:rPr lang="en-GB" dirty="0"/>
              <a:t> –f </a:t>
            </a:r>
            <a:r>
              <a:rPr lang="en-GB" dirty="0" err="1"/>
              <a:t>containername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3259487" y="4603401"/>
            <a:ext cx="3993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container start </a:t>
            </a:r>
            <a:r>
              <a:rPr lang="en-GB" dirty="0" err="1">
                <a:solidFill>
                  <a:schemeClr val="tx2">
                    <a:lumMod val="75000"/>
                  </a:schemeClr>
                </a:solidFill>
              </a:rPr>
              <a:t>containername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443101" y="1149709"/>
            <a:ext cx="1210588" cy="369332"/>
          </a:xfrm>
          <a:prstGeom prst="rect">
            <a:avLst/>
          </a:prstGeom>
          <a:noFill/>
          <a:ln w="349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err="1"/>
              <a:t>dockerfile</a:t>
            </a:r>
            <a:endParaRPr lang="en-GB" dirty="0"/>
          </a:p>
        </p:txBody>
      </p:sp>
      <p:sp>
        <p:nvSpPr>
          <p:cNvPr id="32" name="Bent Arrow 31"/>
          <p:cNvSpPr/>
          <p:nvPr/>
        </p:nvSpPr>
        <p:spPr bwMode="auto">
          <a:xfrm rot="5400000">
            <a:off x="1848296" y="1158877"/>
            <a:ext cx="693787" cy="929114"/>
          </a:xfrm>
          <a:prstGeom prst="ben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2606479" y="1350876"/>
            <a:ext cx="4136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</a:t>
            </a:r>
            <a:r>
              <a:rPr lang="en-GB" i="1" dirty="0"/>
              <a:t>image </a:t>
            </a:r>
            <a:r>
              <a:rPr lang="en-GB" dirty="0"/>
              <a:t>build –t </a:t>
            </a:r>
            <a:r>
              <a:rPr lang="en-GB" dirty="0" err="1"/>
              <a:t>myimagename</a:t>
            </a:r>
            <a:r>
              <a:rPr lang="en-GB" dirty="0"/>
              <a:t>  .</a:t>
            </a:r>
            <a:endParaRPr lang="en-GB" i="1" dirty="0"/>
          </a:p>
        </p:txBody>
      </p:sp>
      <p:sp>
        <p:nvSpPr>
          <p:cNvPr id="34" name="Curved Right Arrow 33"/>
          <p:cNvSpPr/>
          <p:nvPr/>
        </p:nvSpPr>
        <p:spPr bwMode="auto">
          <a:xfrm>
            <a:off x="266387" y="1951031"/>
            <a:ext cx="1580188" cy="2181083"/>
          </a:xfrm>
          <a:prstGeom prst="curvedRightArrow">
            <a:avLst>
              <a:gd name="adj1" fmla="val 8459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5" name="Curved Right Arrow 34"/>
          <p:cNvSpPr/>
          <p:nvPr/>
        </p:nvSpPr>
        <p:spPr bwMode="auto">
          <a:xfrm rot="19236735">
            <a:off x="1579816" y="4046247"/>
            <a:ext cx="1545795" cy="3134683"/>
          </a:xfrm>
          <a:prstGeom prst="curvedRightArrow">
            <a:avLst>
              <a:gd name="adj1" fmla="val 5710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 rot="16200000">
            <a:off x="-647251" y="4633888"/>
            <a:ext cx="2883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container run </a:t>
            </a:r>
            <a:r>
              <a:rPr lang="en-GB" b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-</a:t>
            </a:r>
            <a:r>
              <a:rPr lang="en-GB" b="1" dirty="0" err="1">
                <a:solidFill>
                  <a:schemeClr val="tx1">
                    <a:lumMod val="60000"/>
                    <a:lumOff val="40000"/>
                  </a:schemeClr>
                </a:solidFill>
              </a:rPr>
              <a:t>rm</a:t>
            </a:r>
            <a:br>
              <a:rPr lang="en-GB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>
                <a:solidFill>
                  <a:schemeClr val="tx2">
                    <a:lumMod val="75000"/>
                  </a:schemeClr>
                </a:solidFill>
              </a:rPr>
              <a:t>containername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tx2">
                    <a:lumMod val="75000"/>
                  </a:schemeClr>
                </a:solidFill>
              </a:rPr>
              <a:t>somecommand</a:t>
            </a:r>
            <a:endParaRPr lang="en-GB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7" name="Curved Right Arrow 36"/>
          <p:cNvSpPr/>
          <p:nvPr/>
        </p:nvSpPr>
        <p:spPr bwMode="auto">
          <a:xfrm rot="10800000">
            <a:off x="3524509" y="772719"/>
            <a:ext cx="472987" cy="1470743"/>
          </a:xfrm>
          <a:prstGeom prst="curvedRightArrow">
            <a:avLst>
              <a:gd name="adj1" fmla="val 32486"/>
              <a:gd name="adj2" fmla="val 64502"/>
              <a:gd name="adj3" fmla="val 3333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903674" y="890104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image </a:t>
            </a:r>
            <a:r>
              <a:rPr lang="en-GB" dirty="0" err="1"/>
              <a:t>rm</a:t>
            </a:r>
            <a:r>
              <a:rPr lang="en-GB" dirty="0"/>
              <a:t> -f </a:t>
            </a:r>
            <a:r>
              <a:rPr lang="en-GB" dirty="0" err="1"/>
              <a:t>myimagename</a:t>
            </a:r>
            <a:endParaRPr lang="en-GB" dirty="0"/>
          </a:p>
        </p:txBody>
      </p:sp>
      <p:sp>
        <p:nvSpPr>
          <p:cNvPr id="38" name="TextBox 37"/>
          <p:cNvSpPr txBox="1"/>
          <p:nvPr/>
        </p:nvSpPr>
        <p:spPr>
          <a:xfrm>
            <a:off x="2399541" y="-4248"/>
            <a:ext cx="1150867" cy="1180699"/>
          </a:xfrm>
          <a:prstGeom prst="rect">
            <a:avLst/>
          </a:prstGeom>
          <a:noFill/>
          <a:ln w="22225">
            <a:solidFill>
              <a:srgbClr val="000000"/>
            </a:solidFill>
            <a:prstDash val="dash"/>
          </a:ln>
        </p:spPr>
        <p:txBody>
          <a:bodyPr wrap="square" lIns="36000" tIns="36000" rIns="36000" bIns="36000" rtlCol="0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dirty="0"/>
              <a:t>image deleted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32011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57162"/>
            <a:ext cx="7029450" cy="4481663"/>
          </a:xfrm>
        </p:spPr>
        <p:txBody>
          <a:bodyPr/>
          <a:lstStyle/>
          <a:p>
            <a:r>
              <a:rPr lang="en-GB" dirty="0"/>
              <a:t>Start the </a:t>
            </a:r>
            <a:r>
              <a:rPr lang="en-GB" dirty="0" err="1"/>
              <a:t>tutum</a:t>
            </a:r>
            <a:r>
              <a:rPr lang="en-GB" dirty="0"/>
              <a:t>-hello web server on host port 5130</a:t>
            </a:r>
          </a:p>
          <a:p>
            <a:r>
              <a:rPr lang="en-GB" dirty="0"/>
              <a:t>Check it works</a:t>
            </a:r>
          </a:p>
          <a:p>
            <a:r>
              <a:rPr lang="en-GB" dirty="0"/>
              <a:t>Stop it (or kill it)</a:t>
            </a:r>
          </a:p>
          <a:p>
            <a:r>
              <a:rPr lang="en-GB" dirty="0"/>
              <a:t>Check it has stopped</a:t>
            </a:r>
          </a:p>
          <a:p>
            <a:r>
              <a:rPr lang="en-GB" dirty="0"/>
              <a:t>Start it</a:t>
            </a:r>
          </a:p>
          <a:p>
            <a:r>
              <a:rPr lang="en-GB" dirty="0"/>
              <a:t>Check it has started</a:t>
            </a:r>
          </a:p>
          <a:p>
            <a:r>
              <a:rPr lang="en-GB" dirty="0"/>
              <a:t>Delete the container</a:t>
            </a:r>
          </a:p>
          <a:p>
            <a:r>
              <a:rPr lang="en-GB" dirty="0"/>
              <a:t>Delete the image</a:t>
            </a:r>
          </a:p>
          <a:p>
            <a:r>
              <a:rPr lang="en-GB" dirty="0"/>
              <a:t>Stop all the running containers</a:t>
            </a:r>
          </a:p>
          <a:p>
            <a:r>
              <a:rPr lang="en-GB" dirty="0"/>
              <a:t>Delete all the containers (exclude “registry” if running)</a:t>
            </a:r>
          </a:p>
          <a:p>
            <a:r>
              <a:rPr lang="en-GB" dirty="0"/>
              <a:t>Delete all the images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90816" y="5822950"/>
            <a:ext cx="7603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docker container run -d --name=</a:t>
            </a:r>
            <a:r>
              <a:rPr lang="en-GB" i="1" dirty="0" err="1">
                <a:solidFill>
                  <a:srgbClr val="0070C0"/>
                </a:solidFill>
              </a:rPr>
              <a:t>tutum</a:t>
            </a:r>
            <a:r>
              <a:rPr lang="en-GB" i="1" dirty="0">
                <a:solidFill>
                  <a:srgbClr val="0070C0"/>
                </a:solidFill>
              </a:rPr>
              <a:t>-hello</a:t>
            </a:r>
            <a:r>
              <a:rPr lang="en-GB" i="1" dirty="0"/>
              <a:t> –p5130:80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</a:p>
          <a:p>
            <a:r>
              <a:rPr lang="en-GB" i="1" dirty="0"/>
              <a:t>docker container start/stop/kill/rm </a:t>
            </a:r>
            <a:r>
              <a:rPr lang="en-GB" i="1" dirty="0" err="1"/>
              <a:t>containername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7117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29322"/>
          </a:xfrm>
        </p:spPr>
        <p:txBody>
          <a:bodyPr/>
          <a:lstStyle/>
          <a:p>
            <a:r>
              <a:rPr lang="en-GB" dirty="0"/>
              <a:t>Stop/Kill/Remove 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83111"/>
            <a:ext cx="7029450" cy="5486400"/>
          </a:xfrm>
        </p:spPr>
        <p:txBody>
          <a:bodyPr/>
          <a:lstStyle/>
          <a:p>
            <a:r>
              <a:rPr lang="en-GB" dirty="0"/>
              <a:t>You can list just the container IDs of the running containers using the --quiet (-q) flag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Interestingly you can stop all running containers like this: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Add the --all (-a) flag to stop all </a:t>
            </a:r>
            <a:r>
              <a:rPr lang="en-GB" b="1" dirty="0"/>
              <a:t>running and stopped </a:t>
            </a:r>
            <a:r>
              <a:rPr lang="en-GB" dirty="0"/>
              <a:t>containers (i.e. all the containers regardless of status)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can do the same thing to kill or remove containers e.g.   </a:t>
            </a:r>
            <a:r>
              <a:rPr lang="en-GB" i="1" dirty="0"/>
              <a:t> Docker container </a:t>
            </a:r>
            <a:r>
              <a:rPr lang="en-GB" b="1" i="1" dirty="0" err="1"/>
              <a:t>rm</a:t>
            </a:r>
            <a:r>
              <a:rPr lang="en-GB" i="1" dirty="0"/>
              <a:t> $(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err="1"/>
              <a:t>ps</a:t>
            </a:r>
            <a:r>
              <a:rPr lang="en-GB" i="1" dirty="0"/>
              <a:t> -q)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20605" y="2458989"/>
            <a:ext cx="7186583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sv-SE" b="1" u="sng" dirty="0"/>
              <a:t>UNIX</a:t>
            </a:r>
          </a:p>
          <a:p>
            <a:r>
              <a:rPr lang="sv-SE" i="1" dirty="0"/>
              <a:t>docker container stop </a:t>
            </a:r>
            <a:r>
              <a:rPr lang="sv-SE" i="1" dirty="0">
                <a:solidFill>
                  <a:srgbClr val="FF0000"/>
                </a:solidFill>
              </a:rPr>
              <a:t>$(docker ps -q)</a:t>
            </a:r>
          </a:p>
          <a:p>
            <a:r>
              <a:rPr lang="sv-SE" b="1" u="sng" dirty="0"/>
              <a:t>Windows</a:t>
            </a:r>
          </a:p>
          <a:p>
            <a:r>
              <a:rPr lang="sv-SE" dirty="0"/>
              <a:t>FOR /f "tokens=*" %i IN ('</a:t>
            </a:r>
            <a:r>
              <a:rPr lang="sv-SE" dirty="0">
                <a:solidFill>
                  <a:srgbClr val="FF0000"/>
                </a:solidFill>
              </a:rPr>
              <a:t>docker ps -q</a:t>
            </a:r>
            <a:r>
              <a:rPr lang="sv-SE" dirty="0"/>
              <a:t>') DO docker container stop %i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755999" y="1471102"/>
            <a:ext cx="239039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sv-SE" i="1" dirty="0"/>
              <a:t>docker container ls -q</a:t>
            </a:r>
          </a:p>
          <a:p>
            <a:r>
              <a:rPr lang="sv-SE" i="1" dirty="0"/>
              <a:t>docker ps -q</a:t>
            </a:r>
            <a:endParaRPr lang="en-GB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620605" y="4197432"/>
            <a:ext cx="7455887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sv-SE" b="1" u="sng" dirty="0"/>
              <a:t>UNIX</a:t>
            </a:r>
          </a:p>
          <a:p>
            <a:r>
              <a:rPr lang="sv-SE" i="1" dirty="0"/>
              <a:t>docker container stop $(docker ps </a:t>
            </a:r>
            <a:r>
              <a:rPr lang="sv-SE" i="1" dirty="0">
                <a:solidFill>
                  <a:srgbClr val="FF0000"/>
                </a:solidFill>
              </a:rPr>
              <a:t>-a</a:t>
            </a:r>
            <a:r>
              <a:rPr lang="sv-SE" i="1" dirty="0"/>
              <a:t>q)</a:t>
            </a:r>
          </a:p>
          <a:p>
            <a:r>
              <a:rPr lang="sv-SE" b="1" u="sng" dirty="0"/>
              <a:t>Windows</a:t>
            </a:r>
          </a:p>
          <a:p>
            <a:r>
              <a:rPr lang="sv-SE" dirty="0"/>
              <a:t>FOR /f "tokens=*" %i IN ('docker ps </a:t>
            </a:r>
            <a:r>
              <a:rPr lang="sv-SE" dirty="0">
                <a:solidFill>
                  <a:srgbClr val="FF0000"/>
                </a:solidFill>
              </a:rPr>
              <a:t>-a </a:t>
            </a:r>
            <a:r>
              <a:rPr lang="sv-SE" dirty="0"/>
              <a:t>-q') DO docker container stop %i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217459" y="1471102"/>
            <a:ext cx="22160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These are identical commands</a:t>
            </a:r>
          </a:p>
        </p:txBody>
      </p:sp>
    </p:spTree>
    <p:extLst>
      <p:ext uri="{BB962C8B-B14F-4D97-AF65-F5344CB8AC3E}">
        <p14:creationId xmlns:p14="http://schemas.microsoft.com/office/powerpoint/2010/main" val="8276325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DOCKER</a:t>
            </a:r>
          </a:p>
          <a:p>
            <a:pPr marL="0" indent="0" algn="ctr">
              <a:buNone/>
            </a:pPr>
            <a:r>
              <a:rPr lang="en-GB" sz="9600" dirty="0"/>
              <a:t>VOLUMES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3157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Volumes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0620"/>
            <a:ext cx="7029450" cy="4688205"/>
          </a:xfrm>
        </p:spPr>
        <p:txBody>
          <a:bodyPr/>
          <a:lstStyle/>
          <a:p>
            <a:r>
              <a:rPr lang="en-GB" dirty="0"/>
              <a:t>Persist data created by the container</a:t>
            </a:r>
          </a:p>
          <a:p>
            <a:r>
              <a:rPr lang="en-GB" dirty="0"/>
              <a:t>Share data between containers</a:t>
            </a:r>
          </a:p>
          <a:p>
            <a:r>
              <a:rPr lang="en-GB" dirty="0"/>
              <a:t>Can be backed up and shared</a:t>
            </a:r>
          </a:p>
          <a:p>
            <a:r>
              <a:rPr lang="en-GB" dirty="0"/>
              <a:t>Docker CLI makes it easy to create volumes </a:t>
            </a:r>
          </a:p>
          <a:p>
            <a:endParaRPr lang="en-GB" dirty="0"/>
          </a:p>
          <a:p>
            <a:r>
              <a:rPr lang="en-GB" b="1" dirty="0"/>
              <a:t>Create a named volume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i="1" dirty="0" err="1"/>
              <a:t>volumename</a:t>
            </a:r>
            <a:endParaRPr lang="en-GB" i="1" dirty="0"/>
          </a:p>
          <a:p>
            <a:r>
              <a:rPr lang="en-GB" dirty="0"/>
              <a:t>List the volumes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volume ls</a:t>
            </a:r>
          </a:p>
          <a:p>
            <a:r>
              <a:rPr lang="en-GB" dirty="0"/>
              <a:t>Remove volume (if no container is using it)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volume </a:t>
            </a:r>
            <a:r>
              <a:rPr lang="en-GB" i="1" dirty="0" err="1"/>
              <a:t>rm</a:t>
            </a:r>
            <a:r>
              <a:rPr lang="en-GB" i="1" dirty="0"/>
              <a:t> </a:t>
            </a:r>
            <a:r>
              <a:rPr lang="en-GB" i="1" dirty="0" err="1"/>
              <a:t>volumename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02319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Named Volumes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83356"/>
            <a:ext cx="7029450" cy="4255469"/>
          </a:xfrm>
        </p:spPr>
        <p:txBody>
          <a:bodyPr/>
          <a:lstStyle/>
          <a:p>
            <a:r>
              <a:rPr lang="en-GB" dirty="0"/>
              <a:t>Named volumes we create are not destroyed when we rebuild or delete containers</a:t>
            </a:r>
          </a:p>
          <a:p>
            <a:r>
              <a:rPr lang="en-GB" dirty="0"/>
              <a:t>The data is persisted e.g. volumes can be remounted in new containers by their names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830628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Attaching Docker Volume to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49705"/>
            <a:ext cx="7029450" cy="2527836"/>
          </a:xfrm>
        </p:spPr>
        <p:txBody>
          <a:bodyPr/>
          <a:lstStyle/>
          <a:p>
            <a:r>
              <a:rPr lang="en-GB" dirty="0"/>
              <a:t>Attaching a volume to a container, by specifying name of previously created volume (</a:t>
            </a:r>
            <a:r>
              <a:rPr lang="en-GB" dirty="0">
                <a:solidFill>
                  <a:srgbClr val="FF0000"/>
                </a:solidFill>
              </a:rPr>
              <a:t>if volume does not exist it is created for you</a:t>
            </a:r>
            <a:r>
              <a:rPr lang="en-GB" dirty="0"/>
              <a:t>)… may not be a good idea because you could misspell the volume name!!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docker</a:t>
            </a:r>
            <a:r>
              <a:rPr lang="en-GB" dirty="0"/>
              <a:t> container run --name  </a:t>
            </a:r>
            <a:r>
              <a:rPr lang="en-GB" dirty="0" err="1"/>
              <a:t>containername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      --volume </a:t>
            </a:r>
            <a:r>
              <a:rPr lang="en-GB" b="1" dirty="0" err="1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b="1" dirty="0"/>
              <a:t>:</a:t>
            </a:r>
            <a:r>
              <a:rPr lang="en-GB" dirty="0">
                <a:solidFill>
                  <a:srgbClr val="FF0000"/>
                </a:solidFill>
              </a:rPr>
              <a:t>/</a:t>
            </a:r>
            <a:r>
              <a:rPr lang="en-GB" dirty="0" err="1">
                <a:solidFill>
                  <a:srgbClr val="FF0000"/>
                </a:solidFill>
              </a:rPr>
              <a:t>targetdirpath</a:t>
            </a:r>
            <a:r>
              <a:rPr lang="en-GB" b="1" dirty="0" err="1"/>
              <a:t>:</a:t>
            </a:r>
            <a:r>
              <a:rPr lang="en-GB" dirty="0" err="1">
                <a:solidFill>
                  <a:srgbClr val="0070C0"/>
                </a:solidFill>
              </a:rPr>
              <a:t>accessrights</a:t>
            </a:r>
            <a:br>
              <a:rPr lang="en-GB" dirty="0"/>
            </a:br>
            <a:r>
              <a:rPr lang="en-GB" dirty="0"/>
              <a:t>	</a:t>
            </a:r>
            <a:r>
              <a:rPr lang="en-GB" dirty="0" err="1"/>
              <a:t>imagename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Example: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571267" y="4648177"/>
            <a:ext cx="8058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>
                <a:solidFill>
                  <a:schemeClr val="tx2">
                    <a:lumMod val="75000"/>
                  </a:schemeClr>
                </a:solidFill>
              </a:rPr>
              <a:t>my_volumeA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run  -it  -</a:t>
            </a:r>
            <a:r>
              <a:rPr lang="en-GB" b="1" i="1" dirty="0"/>
              <a:t>v   </a:t>
            </a:r>
            <a:r>
              <a:rPr lang="en-GB" b="1" i="1" dirty="0" err="1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b="1" i="1" dirty="0"/>
              <a:t>:</a:t>
            </a:r>
            <a:r>
              <a:rPr lang="en-GB" b="1" i="1" dirty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etc</a:t>
            </a:r>
            <a:r>
              <a:rPr lang="en-GB" b="1" i="1" dirty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app</a:t>
            </a:r>
            <a:r>
              <a:rPr lang="en-GB" b="1" i="1" dirty="0" err="1"/>
              <a:t>:</a:t>
            </a:r>
            <a:r>
              <a:rPr lang="en-GB" b="1" i="1" dirty="0" err="1">
                <a:solidFill>
                  <a:srgbClr val="0070C0"/>
                </a:solidFill>
              </a:rPr>
              <a:t>ro</a:t>
            </a:r>
            <a:r>
              <a:rPr lang="en-GB" i="1" dirty="0"/>
              <a:t>   --name container1   my-image</a:t>
            </a:r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 flipV="1">
            <a:off x="6990396" y="2826623"/>
            <a:ext cx="512406" cy="4499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" name="TextBox 4"/>
          <p:cNvSpPr txBox="1"/>
          <p:nvPr/>
        </p:nvSpPr>
        <p:spPr>
          <a:xfrm>
            <a:off x="180975" y="2527125"/>
            <a:ext cx="1210588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--volume</a:t>
            </a:r>
            <a:br>
              <a:rPr lang="en-GB" dirty="0"/>
            </a:br>
            <a:r>
              <a:rPr lang="en-GB" dirty="0"/>
              <a:t>shorthand</a:t>
            </a:r>
            <a:br>
              <a:rPr lang="en-GB" dirty="0"/>
            </a:br>
            <a:r>
              <a:rPr lang="en-GB" dirty="0"/>
              <a:t>-v</a:t>
            </a:r>
          </a:p>
        </p:txBody>
      </p:sp>
      <p:cxnSp>
        <p:nvCxnSpPr>
          <p:cNvPr id="12" name="Straight Arrow Connector 11"/>
          <p:cNvCxnSpPr>
            <a:stCxn id="5" idx="3"/>
          </p:cNvCxnSpPr>
          <p:nvPr/>
        </p:nvCxnSpPr>
        <p:spPr bwMode="auto">
          <a:xfrm flipV="1">
            <a:off x="1391563" y="2739474"/>
            <a:ext cx="490176" cy="24931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>
            <a:stCxn id="5" idx="3"/>
          </p:cNvCxnSpPr>
          <p:nvPr/>
        </p:nvCxnSpPr>
        <p:spPr bwMode="auto">
          <a:xfrm>
            <a:off x="1391563" y="2988790"/>
            <a:ext cx="862504" cy="19825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7502802" y="2688603"/>
            <a:ext cx="14411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Read/write by default</a:t>
            </a:r>
          </a:p>
          <a:p>
            <a:r>
              <a:rPr lang="en-GB" dirty="0"/>
              <a:t>Use </a:t>
            </a:r>
            <a:r>
              <a:rPr lang="en-GB" b="1" dirty="0">
                <a:solidFill>
                  <a:srgbClr val="0070C0"/>
                </a:solidFill>
              </a:rPr>
              <a:t>:</a:t>
            </a:r>
            <a:r>
              <a:rPr lang="en-GB" b="1" dirty="0" err="1">
                <a:solidFill>
                  <a:srgbClr val="0070C0"/>
                </a:solidFill>
              </a:rPr>
              <a:t>ro</a:t>
            </a:r>
            <a:br>
              <a:rPr lang="en-GB" dirty="0"/>
            </a:br>
            <a:r>
              <a:rPr lang="en-GB" dirty="0"/>
              <a:t>for </a:t>
            </a:r>
            <a:r>
              <a:rPr lang="en-GB" dirty="0" err="1"/>
              <a:t>readonly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5241783" y="3260625"/>
            <a:ext cx="2261020" cy="17609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4167515" y="3152487"/>
            <a:ext cx="2763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path in container at which to mount volume</a:t>
            </a:r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 flipV="1">
            <a:off x="5186322" y="2892849"/>
            <a:ext cx="55461" cy="33292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DF3499F7-FD6B-4D45-97A9-5A03164DFC4E}"/>
              </a:ext>
            </a:extLst>
          </p:cNvPr>
          <p:cNvSpPr txBox="1"/>
          <p:nvPr/>
        </p:nvSpPr>
        <p:spPr>
          <a:xfrm>
            <a:off x="1479560" y="5666315"/>
            <a:ext cx="6023242" cy="64633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If the volume does not exist then it is created for you….might not be a good thing!!</a:t>
            </a:r>
          </a:p>
        </p:txBody>
      </p:sp>
    </p:spTree>
    <p:extLst>
      <p:ext uri="{BB962C8B-B14F-4D97-AF65-F5344CB8AC3E}">
        <p14:creationId xmlns:p14="http://schemas.microsoft.com/office/powerpoint/2010/main" val="2854161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Approach is to Attach a Volume to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33543"/>
            <a:ext cx="7029450" cy="2749100"/>
          </a:xfrm>
        </p:spPr>
        <p:txBody>
          <a:bodyPr/>
          <a:lstStyle/>
          <a:p>
            <a:r>
              <a:rPr lang="en-GB" dirty="0"/>
              <a:t>Starting a container and </a:t>
            </a:r>
            <a:r>
              <a:rPr lang="en-GB" b="1" u="sng" dirty="0"/>
              <a:t>mount the volume</a:t>
            </a:r>
            <a:r>
              <a:rPr lang="en-GB" dirty="0"/>
              <a:t> into directory /app in the container (</a:t>
            </a:r>
            <a:r>
              <a:rPr lang="en-GB" dirty="0">
                <a:solidFill>
                  <a:srgbClr val="FF0000"/>
                </a:solidFill>
              </a:rPr>
              <a:t>if the volume does not exist then it is created for you.</a:t>
            </a:r>
            <a:r>
              <a:rPr lang="en-GB" dirty="0"/>
              <a:t>)…may not be a good idea because you could misspell the volume name!!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i="1" dirty="0"/>
              <a:t>	docker run -d --name dev-container  </a:t>
            </a:r>
            <a:br>
              <a:rPr lang="en-GB" i="1" dirty="0"/>
            </a:br>
            <a:r>
              <a:rPr lang="en-GB" i="1" dirty="0"/>
              <a:t>	--mount </a:t>
            </a:r>
            <a:r>
              <a:rPr lang="en-GB" b="1" i="1" dirty="0"/>
              <a:t>source</a:t>
            </a:r>
            <a:r>
              <a:rPr lang="en-GB" i="1" dirty="0"/>
              <a:t>=</a:t>
            </a:r>
            <a:r>
              <a:rPr lang="en-GB" i="1" dirty="0">
                <a:solidFill>
                  <a:srgbClr val="FF0000"/>
                </a:solidFill>
              </a:rPr>
              <a:t>my-vol</a:t>
            </a:r>
            <a:r>
              <a:rPr lang="en-GB" i="1" dirty="0"/>
              <a:t> </a:t>
            </a:r>
            <a:r>
              <a:rPr lang="en-GB" b="1" i="1" dirty="0"/>
              <a:t>target</a:t>
            </a:r>
            <a:r>
              <a:rPr lang="en-GB" i="1" dirty="0"/>
              <a:t>=</a:t>
            </a:r>
            <a:r>
              <a:rPr lang="en-GB" i="1" dirty="0">
                <a:solidFill>
                  <a:srgbClr val="0070C0"/>
                </a:solidFill>
              </a:rPr>
              <a:t>/app  </a:t>
            </a:r>
            <a:br>
              <a:rPr lang="en-GB" i="1" dirty="0"/>
            </a:br>
            <a:r>
              <a:rPr lang="en-GB" i="1" dirty="0"/>
              <a:t>	my-image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8AF3F07-4A72-45B8-8E14-2B6530FCC5DE}"/>
              </a:ext>
            </a:extLst>
          </p:cNvPr>
          <p:cNvSpPr txBox="1">
            <a:spLocks/>
          </p:cNvSpPr>
          <p:nvPr/>
        </p:nvSpPr>
        <p:spPr bwMode="auto">
          <a:xfrm>
            <a:off x="1047750" y="4358638"/>
            <a:ext cx="7029450" cy="1694099"/>
          </a:xfrm>
          <a:prstGeom prst="rect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Basically --volume and --mount are identical. </a:t>
            </a:r>
            <a:br>
              <a:rPr lang="en-GB" dirty="0"/>
            </a:br>
            <a:r>
              <a:rPr lang="en-GB" dirty="0"/>
              <a:t>The biggest difference is that the -v syntax combines all the options together in one field, while the --mount syntax separates them which is more explicit and verbose.</a:t>
            </a:r>
          </a:p>
          <a:p>
            <a:r>
              <a:rPr lang="en-GB" dirty="0"/>
              <a:t>I use the “--volume” version</a:t>
            </a:r>
          </a:p>
        </p:txBody>
      </p:sp>
    </p:spTree>
    <p:extLst>
      <p:ext uri="{BB962C8B-B14F-4D97-AF65-F5344CB8AC3E}">
        <p14:creationId xmlns:p14="http://schemas.microsoft.com/office/powerpoint/2010/main" val="29323040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47446"/>
            <a:ext cx="7029450" cy="4291379"/>
          </a:xfrm>
        </p:spPr>
        <p:txBody>
          <a:bodyPr/>
          <a:lstStyle/>
          <a:p>
            <a:r>
              <a:rPr lang="en-GB" dirty="0"/>
              <a:t>Create a volume</a:t>
            </a:r>
          </a:p>
          <a:p>
            <a:r>
              <a:rPr lang="en-GB" dirty="0"/>
              <a:t>Create a container running an Ubuntu Linux OS, with the volume mapped to /</a:t>
            </a:r>
            <a:r>
              <a:rPr lang="en-GB" dirty="0" err="1"/>
              <a:t>usr</a:t>
            </a:r>
            <a:r>
              <a:rPr lang="en-GB" dirty="0"/>
              <a:t>/</a:t>
            </a:r>
            <a:r>
              <a:rPr lang="en-GB" dirty="0" err="1"/>
              <a:t>dir</a:t>
            </a:r>
            <a:endParaRPr lang="en-GB" dirty="0"/>
          </a:p>
          <a:p>
            <a:r>
              <a:rPr lang="en-GB" dirty="0"/>
              <a:t>In the container, create some files in /</a:t>
            </a:r>
            <a:r>
              <a:rPr lang="en-GB" dirty="0" err="1"/>
              <a:t>usr</a:t>
            </a:r>
            <a:r>
              <a:rPr lang="en-GB" dirty="0"/>
              <a:t>/</a:t>
            </a:r>
            <a:r>
              <a:rPr lang="en-GB" dirty="0" err="1"/>
              <a:t>dir</a:t>
            </a:r>
            <a:endParaRPr lang="en-GB" dirty="0"/>
          </a:p>
          <a:p>
            <a:r>
              <a:rPr lang="en-GB" dirty="0"/>
              <a:t>Stop the container</a:t>
            </a:r>
          </a:p>
          <a:p>
            <a:r>
              <a:rPr lang="en-GB" dirty="0"/>
              <a:t>Start the container</a:t>
            </a:r>
          </a:p>
          <a:p>
            <a:r>
              <a:rPr lang="en-GB" dirty="0"/>
              <a:t>Confirm that the files still exist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625895" y="4419345"/>
            <a:ext cx="768672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docker volume create  </a:t>
            </a:r>
            <a:r>
              <a:rPr lang="en-GB" b="1" i="1" dirty="0" err="1">
                <a:solidFill>
                  <a:schemeClr val="tx2">
                    <a:lumMod val="75000"/>
                  </a:schemeClr>
                </a:solidFill>
              </a:rPr>
              <a:t>my_volumeA</a:t>
            </a:r>
            <a:br>
              <a:rPr lang="en-GB" i="1" dirty="0"/>
            </a:br>
            <a:r>
              <a:rPr lang="en-GB" i="1" dirty="0"/>
              <a:t>docker run  -</a:t>
            </a:r>
            <a:r>
              <a:rPr lang="en-GB" i="1" dirty="0" err="1"/>
              <a:t>itd</a:t>
            </a:r>
            <a:r>
              <a:rPr lang="en-GB" i="1" dirty="0"/>
              <a:t>  -</a:t>
            </a:r>
            <a:r>
              <a:rPr lang="en-GB" b="1" i="1" dirty="0"/>
              <a:t>v   </a:t>
            </a:r>
            <a:r>
              <a:rPr lang="en-GB" b="1" i="1" dirty="0" err="1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b="1" i="1" dirty="0"/>
              <a:t>:</a:t>
            </a:r>
            <a:r>
              <a:rPr lang="en-GB" b="1" i="1" dirty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usr</a:t>
            </a:r>
            <a:r>
              <a:rPr lang="en-GB" b="1" i="1" dirty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dir</a:t>
            </a:r>
            <a:r>
              <a:rPr lang="en-GB" b="1" i="1" dirty="0">
                <a:solidFill>
                  <a:srgbClr val="FF0000"/>
                </a:solidFill>
              </a:rPr>
              <a:t> </a:t>
            </a:r>
            <a:r>
              <a:rPr lang="en-GB" i="1" dirty="0"/>
              <a:t>--name container1   my-image</a:t>
            </a:r>
          </a:p>
          <a:p>
            <a:r>
              <a:rPr lang="en-GB" i="1" dirty="0"/>
              <a:t>docker exec -it container1 bash</a:t>
            </a:r>
          </a:p>
          <a:p>
            <a:r>
              <a:rPr lang="en-GB" i="1" dirty="0"/>
              <a:t>$ cd </a:t>
            </a:r>
            <a:r>
              <a:rPr lang="en-GB" b="1" i="1" dirty="0"/>
              <a:t>/</a:t>
            </a:r>
            <a:r>
              <a:rPr lang="en-GB" b="1" i="1" dirty="0" err="1"/>
              <a:t>usr</a:t>
            </a:r>
            <a:r>
              <a:rPr lang="en-GB" b="1" i="1" dirty="0"/>
              <a:t>/</a:t>
            </a:r>
            <a:r>
              <a:rPr lang="en-GB" b="1" i="1" dirty="0" err="1"/>
              <a:t>dir</a:t>
            </a:r>
            <a:endParaRPr lang="en-GB" b="1" i="1" dirty="0"/>
          </a:p>
          <a:p>
            <a:r>
              <a:rPr lang="en-GB" i="1" dirty="0"/>
              <a:t>$ touch hello.txt   </a:t>
            </a:r>
            <a:r>
              <a:rPr lang="en-GB" i="1" dirty="0">
                <a:sym typeface="Wingdings" panose="05000000000000000000" pitchFamily="2" charset="2"/>
              </a:rPr>
              <a:t> ls to check it exists</a:t>
            </a:r>
            <a:endParaRPr lang="en-GB" i="1" dirty="0"/>
          </a:p>
          <a:p>
            <a:r>
              <a:rPr lang="en-GB" i="1" dirty="0"/>
              <a:t>$ exit</a:t>
            </a:r>
          </a:p>
          <a:p>
            <a:r>
              <a:rPr lang="en-GB" i="1" dirty="0"/>
              <a:t>docker container stop/start container1</a:t>
            </a:r>
          </a:p>
        </p:txBody>
      </p:sp>
    </p:spTree>
    <p:extLst>
      <p:ext uri="{BB962C8B-B14F-4D97-AF65-F5344CB8AC3E}">
        <p14:creationId xmlns:p14="http://schemas.microsoft.com/office/powerpoint/2010/main" val="20988696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33851" y="2531963"/>
            <a:ext cx="753283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>
                <a:solidFill>
                  <a:schemeClr val="tx2">
                    <a:lumMod val="75000"/>
                  </a:schemeClr>
                </a:solidFill>
              </a:rPr>
              <a:t>my_volume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i="1" dirty="0"/>
              <a:t>docker run –</a:t>
            </a:r>
            <a:r>
              <a:rPr lang="en-GB" i="1" dirty="0" err="1"/>
              <a:t>itd</a:t>
            </a:r>
            <a:r>
              <a:rPr lang="en-GB" i="1" dirty="0"/>
              <a:t> –v </a:t>
            </a:r>
            <a:r>
              <a:rPr lang="en-GB" b="1" i="1" dirty="0" err="1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i="1" dirty="0"/>
              <a:t>:</a:t>
            </a:r>
            <a:r>
              <a:rPr lang="en-GB" b="1" i="1" dirty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usr</a:t>
            </a:r>
            <a:r>
              <a:rPr lang="en-GB" b="1" i="1" dirty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dir</a:t>
            </a:r>
            <a:r>
              <a:rPr lang="en-GB" i="1" dirty="0"/>
              <a:t> --name my-ubuntu </a:t>
            </a:r>
            <a:r>
              <a:rPr lang="en-GB" i="1" dirty="0" err="1"/>
              <a:t>ubuntu:latest</a:t>
            </a:r>
            <a:endParaRPr lang="en-GB" i="1" dirty="0"/>
          </a:p>
          <a:p>
            <a:r>
              <a:rPr lang="en-GB" i="1" dirty="0"/>
              <a:t>docker exec -it my-ubuntu bash</a:t>
            </a:r>
          </a:p>
          <a:p>
            <a:r>
              <a:rPr lang="en-GB" i="1" dirty="0"/>
              <a:t>$ cd </a:t>
            </a:r>
            <a:r>
              <a:rPr lang="en-GB" b="1" i="1" dirty="0"/>
              <a:t>/</a:t>
            </a:r>
            <a:r>
              <a:rPr lang="en-GB" b="1" i="1" dirty="0" err="1"/>
              <a:t>usr</a:t>
            </a:r>
            <a:r>
              <a:rPr lang="en-GB" b="1" i="1" dirty="0"/>
              <a:t>/</a:t>
            </a:r>
            <a:r>
              <a:rPr lang="en-GB" b="1" i="1" dirty="0" err="1"/>
              <a:t>dir</a:t>
            </a:r>
            <a:endParaRPr lang="en-GB" b="1" i="1" dirty="0"/>
          </a:p>
          <a:p>
            <a:r>
              <a:rPr lang="en-GB" i="1" dirty="0"/>
              <a:t>$ touch hello.txt</a:t>
            </a:r>
          </a:p>
          <a:p>
            <a:r>
              <a:rPr lang="en-GB" i="1" dirty="0"/>
              <a:t>$ exit</a:t>
            </a:r>
          </a:p>
          <a:p>
            <a:endParaRPr lang="en-GB" dirty="0"/>
          </a:p>
          <a:p>
            <a:r>
              <a:rPr lang="en-GB" i="1" dirty="0"/>
              <a:t>docker container stop my-ubuntu</a:t>
            </a:r>
          </a:p>
          <a:p>
            <a:r>
              <a:rPr lang="en-GB" i="1" dirty="0"/>
              <a:t>docker container start my-</a:t>
            </a:r>
            <a:r>
              <a:rPr lang="en-GB" i="1" dirty="0" err="1"/>
              <a:t>ubunut</a:t>
            </a:r>
            <a:endParaRPr lang="en-GB" i="1" dirty="0"/>
          </a:p>
          <a:p>
            <a:r>
              <a:rPr lang="en-GB" i="1" dirty="0"/>
              <a:t>docker exec -it my-ubuntu bash</a:t>
            </a:r>
          </a:p>
          <a:p>
            <a:r>
              <a:rPr lang="en-GB" i="1" dirty="0"/>
              <a:t>$ cd </a:t>
            </a:r>
            <a:r>
              <a:rPr lang="en-GB" b="1" i="1" dirty="0"/>
              <a:t>/</a:t>
            </a:r>
            <a:r>
              <a:rPr lang="en-GB" b="1" i="1" dirty="0" err="1"/>
              <a:t>usr</a:t>
            </a:r>
            <a:r>
              <a:rPr lang="en-GB" b="1" i="1" dirty="0"/>
              <a:t>/</a:t>
            </a:r>
            <a:r>
              <a:rPr lang="en-GB" b="1" i="1" dirty="0" err="1"/>
              <a:t>dir</a:t>
            </a:r>
            <a:endParaRPr lang="en-GB" b="1" i="1" dirty="0"/>
          </a:p>
          <a:p>
            <a:r>
              <a:rPr lang="en-GB" i="1" dirty="0"/>
              <a:t>$ ls</a:t>
            </a:r>
          </a:p>
          <a:p>
            <a:r>
              <a:rPr lang="en-GB" i="1" dirty="0"/>
              <a:t>$ exit</a:t>
            </a:r>
          </a:p>
          <a:p>
            <a:endParaRPr lang="en-GB" dirty="0"/>
          </a:p>
        </p:txBody>
      </p:sp>
      <p:sp>
        <p:nvSpPr>
          <p:cNvPr id="6" name="Right Brace 5"/>
          <p:cNvSpPr/>
          <p:nvPr/>
        </p:nvSpPr>
        <p:spPr bwMode="auto">
          <a:xfrm>
            <a:off x="2938370" y="3442467"/>
            <a:ext cx="407943" cy="73152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386292" y="3541396"/>
            <a:ext cx="35566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Command executed in Ubuntu OS running in the container we just created</a:t>
            </a:r>
          </a:p>
        </p:txBody>
      </p:sp>
    </p:spTree>
    <p:extLst>
      <p:ext uri="{BB962C8B-B14F-4D97-AF65-F5344CB8AC3E}">
        <p14:creationId xmlns:p14="http://schemas.microsoft.com/office/powerpoint/2010/main" val="28162495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96766"/>
          </a:xfrm>
        </p:spPr>
        <p:txBody>
          <a:bodyPr/>
          <a:lstStyle/>
          <a:p>
            <a:r>
              <a:rPr lang="en-GB" dirty="0"/>
              <a:t>Sharing Data Between Host and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45" y="1038286"/>
            <a:ext cx="8517230" cy="1487560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 bind mount </a:t>
            </a:r>
            <a:r>
              <a:rPr lang="en-GB" dirty="0"/>
              <a:t>is just a mapping of a directory on the host machine to a directory in the container </a:t>
            </a:r>
            <a:r>
              <a:rPr lang="en-GB" b="1" dirty="0"/>
              <a:t>without naming the volume (anonymous volume). </a:t>
            </a:r>
            <a:r>
              <a:rPr lang="en-GB" u="sng" dirty="0">
                <a:solidFill>
                  <a:srgbClr val="002060"/>
                </a:solidFill>
              </a:rPr>
              <a:t>Probably best used for software development rather than production because the “volume” is not managed by Docker and therefore the container cannot be deployed by orchestration software.</a:t>
            </a:r>
          </a:p>
          <a:p>
            <a:r>
              <a:rPr lang="en-GB" dirty="0"/>
              <a:t>When the container is removed, the content of the mapped directory is not deleted but…. if you are using --mount instead of --volume it will not create the host directory if it does not exist whereas --volume will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03159" y="3626897"/>
            <a:ext cx="67249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 run  -it  --name </a:t>
            </a:r>
            <a:r>
              <a:rPr lang="en-GB" dirty="0" err="1"/>
              <a:t>mikescontainer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	--volume  /</a:t>
            </a:r>
            <a:r>
              <a:rPr lang="en-GB" dirty="0" err="1"/>
              <a:t>fullhostpath</a:t>
            </a:r>
            <a:r>
              <a:rPr lang="en-GB" dirty="0"/>
              <a:t>/directory:/</a:t>
            </a:r>
            <a:r>
              <a:rPr lang="en-GB" dirty="0" err="1"/>
              <a:t>fullimagepath</a:t>
            </a:r>
            <a:r>
              <a:rPr lang="en-GB" dirty="0"/>
              <a:t>/directory</a:t>
            </a:r>
            <a:br>
              <a:rPr lang="en-GB" dirty="0"/>
            </a:br>
            <a:r>
              <a:rPr lang="en-GB" dirty="0"/>
              <a:t>	</a:t>
            </a:r>
            <a:r>
              <a:rPr lang="en-GB" dirty="0" err="1"/>
              <a:t>my_image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03159" y="4491651"/>
            <a:ext cx="56348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/>
              <a:t>Example</a:t>
            </a:r>
            <a:br>
              <a:rPr lang="en-GB" dirty="0"/>
            </a:br>
            <a:r>
              <a:rPr lang="en-GB" dirty="0" err="1"/>
              <a:t>docker</a:t>
            </a:r>
            <a:r>
              <a:rPr lang="en-GB" dirty="0"/>
              <a:t>  run  -it  --name </a:t>
            </a:r>
            <a:r>
              <a:rPr lang="en-GB" dirty="0" err="1"/>
              <a:t>nginx</a:t>
            </a:r>
            <a:r>
              <a:rPr lang="en-GB" dirty="0"/>
              <a:t>-container-one </a:t>
            </a:r>
            <a:br>
              <a:rPr lang="en-GB" dirty="0"/>
            </a:br>
            <a:r>
              <a:rPr lang="en-GB" dirty="0"/>
              <a:t>	--volume  C:</a:t>
            </a:r>
            <a:r>
              <a:rPr lang="en-GB" b="1" dirty="0"/>
              <a:t>/etc../html/pages</a:t>
            </a:r>
            <a:r>
              <a:rPr lang="en-GB" dirty="0"/>
              <a:t>:/var/www/html</a:t>
            </a:r>
            <a:br>
              <a:rPr lang="en-GB" dirty="0"/>
            </a:br>
            <a:r>
              <a:rPr lang="en-GB" dirty="0"/>
              <a:t>	my-</a:t>
            </a:r>
            <a:r>
              <a:rPr lang="en-GB" dirty="0" err="1"/>
              <a:t>nginx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124425" y="5584923"/>
            <a:ext cx="3530912" cy="120032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We can put webpages in C:/…../html/pages and the container will see them in /</a:t>
            </a:r>
            <a:r>
              <a:rPr lang="en-GB" dirty="0" err="1"/>
              <a:t>var</a:t>
            </a:r>
            <a:r>
              <a:rPr lang="en-GB" dirty="0"/>
              <a:t>/www/html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9375" y="5862193"/>
            <a:ext cx="4216048" cy="92333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NOTE: In order to preserve portability, the host directory for a volume cannot be specified in a </a:t>
            </a:r>
            <a:r>
              <a:rPr lang="en-GB" dirty="0" err="1"/>
              <a:t>dockerfile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362063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979293"/>
            <a:ext cx="7029450" cy="304406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This exercise, assumes you have built the my-nginx image </a:t>
            </a:r>
            <a:br>
              <a:rPr lang="en-GB" dirty="0"/>
            </a:br>
            <a:r>
              <a:rPr lang="en-GB" dirty="0"/>
              <a:t>Hint: you should still have the </a:t>
            </a:r>
            <a:r>
              <a:rPr lang="en-GB" dirty="0" err="1"/>
              <a:t>dockerfile</a:t>
            </a:r>
            <a:endParaRPr lang="en-GB" dirty="0"/>
          </a:p>
          <a:p>
            <a:r>
              <a:rPr lang="en-GB" dirty="0"/>
              <a:t>Create a container running the nginx web server</a:t>
            </a:r>
          </a:p>
          <a:p>
            <a:pPr lvl="1"/>
            <a:r>
              <a:rPr lang="en-GB" dirty="0"/>
              <a:t>Specify a bind mount using your current host directory (e.g. C:/etc../html/pages) and /</a:t>
            </a:r>
            <a:r>
              <a:rPr lang="en-GB" dirty="0" err="1"/>
              <a:t>var</a:t>
            </a:r>
            <a:r>
              <a:rPr lang="en-GB" dirty="0"/>
              <a:t>/www/html as the mounting point in the container</a:t>
            </a:r>
          </a:p>
          <a:p>
            <a:r>
              <a:rPr lang="en-GB" dirty="0"/>
              <a:t>In your host directory add an index.html file with appropriate content</a:t>
            </a:r>
          </a:p>
          <a:p>
            <a:r>
              <a:rPr lang="en-GB" dirty="0"/>
              <a:t>Confirm you can see this page in the web browser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407568" y="4489939"/>
            <a:ext cx="2608406" cy="230832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&lt;html&gt;</a:t>
            </a:r>
          </a:p>
          <a:p>
            <a:r>
              <a:rPr lang="en-GB" dirty="0"/>
              <a:t>&lt;head&gt;</a:t>
            </a:r>
          </a:p>
          <a:p>
            <a:r>
              <a:rPr lang="en-GB" dirty="0"/>
              <a:t>&lt;title&gt;Hello page</a:t>
            </a:r>
            <a:r>
              <a:rPr lang="en-GB"/>
              <a:t>&lt;/title&gt;</a:t>
            </a:r>
            <a:endParaRPr lang="en-GB" dirty="0"/>
          </a:p>
          <a:p>
            <a:r>
              <a:rPr lang="en-GB" dirty="0"/>
              <a:t>&lt;/head&gt;</a:t>
            </a:r>
          </a:p>
          <a:p>
            <a:r>
              <a:rPr lang="en-GB" dirty="0"/>
              <a:t>&lt;body&gt;</a:t>
            </a:r>
          </a:p>
          <a:p>
            <a:r>
              <a:rPr lang="en-GB" dirty="0"/>
              <a:t>     Hello</a:t>
            </a:r>
          </a:p>
          <a:p>
            <a:r>
              <a:rPr lang="en-GB" dirty="0"/>
              <a:t>&lt;/body&gt;</a:t>
            </a:r>
          </a:p>
          <a:p>
            <a:r>
              <a:rPr lang="en-GB" dirty="0"/>
              <a:t>&lt;/html&gt;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9375" y="4633684"/>
            <a:ext cx="609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image build –t my-</a:t>
            </a:r>
            <a:r>
              <a:rPr lang="en-GB" dirty="0" err="1"/>
              <a:t>nginx</a:t>
            </a:r>
            <a:r>
              <a:rPr lang="en-GB" dirty="0"/>
              <a:t> .</a:t>
            </a:r>
            <a:br>
              <a:rPr lang="en-GB" dirty="0"/>
            </a:br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  run  -it –p 8080:80  --name </a:t>
            </a:r>
            <a:r>
              <a:rPr lang="en-GB" dirty="0" err="1"/>
              <a:t>nginx</a:t>
            </a:r>
            <a:r>
              <a:rPr lang="en-GB" dirty="0"/>
              <a:t>-container-one </a:t>
            </a:r>
            <a:br>
              <a:rPr lang="en-GB" dirty="0"/>
            </a:br>
            <a:r>
              <a:rPr lang="en-GB" dirty="0"/>
              <a:t>	--volume  “C:</a:t>
            </a:r>
            <a:r>
              <a:rPr lang="en-GB" b="1" dirty="0"/>
              <a:t>/etc../html/pages</a:t>
            </a:r>
            <a:r>
              <a:rPr lang="en-GB" dirty="0"/>
              <a:t>”:/var/www/html</a:t>
            </a:r>
            <a:br>
              <a:rPr lang="en-GB" dirty="0"/>
            </a:br>
            <a:r>
              <a:rPr lang="en-GB" dirty="0"/>
              <a:t>	my-</a:t>
            </a:r>
            <a:r>
              <a:rPr lang="en-GB" dirty="0" err="1"/>
              <a:t>nginx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495C02-E5F9-4C53-92AD-464B4F335B2F}"/>
              </a:ext>
            </a:extLst>
          </p:cNvPr>
          <p:cNvSpPr txBox="1"/>
          <p:nvPr/>
        </p:nvSpPr>
        <p:spPr>
          <a:xfrm>
            <a:off x="6324659" y="4191871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index.html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10F21A-5AA5-4CDE-9FDD-F25525B4A11B}"/>
              </a:ext>
            </a:extLst>
          </p:cNvPr>
          <p:cNvSpPr txBox="1"/>
          <p:nvPr/>
        </p:nvSpPr>
        <p:spPr>
          <a:xfrm>
            <a:off x="4212139" y="4288831"/>
            <a:ext cx="14911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/>
              <a:t>Don’t forget the dot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0FF1F11-952C-4C0C-8229-18B72AF75F34}"/>
              </a:ext>
            </a:extLst>
          </p:cNvPr>
          <p:cNvCxnSpPr/>
          <p:nvPr/>
        </p:nvCxnSpPr>
        <p:spPr bwMode="auto">
          <a:xfrm flipH="1">
            <a:off x="3669399" y="4561203"/>
            <a:ext cx="483747" cy="2703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6726711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02370" y="2689156"/>
            <a:ext cx="55707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 run  -</a:t>
            </a:r>
            <a:r>
              <a:rPr lang="en-GB" dirty="0" err="1"/>
              <a:t>itd</a:t>
            </a:r>
            <a:r>
              <a:rPr lang="en-GB" dirty="0"/>
              <a:t>  --name my-</a:t>
            </a:r>
            <a:r>
              <a:rPr lang="en-GB" dirty="0" err="1"/>
              <a:t>nginx</a:t>
            </a:r>
            <a:r>
              <a:rPr lang="en-GB" dirty="0"/>
              <a:t>-container </a:t>
            </a:r>
            <a:br>
              <a:rPr lang="en-GB" dirty="0"/>
            </a:br>
            <a:r>
              <a:rPr lang="en-GB" dirty="0"/>
              <a:t>	--volume  </a:t>
            </a:r>
            <a:r>
              <a:rPr lang="en-GB" dirty="0">
                <a:solidFill>
                  <a:schemeClr val="tx1">
                    <a:lumMod val="40000"/>
                    <a:lumOff val="60000"/>
                  </a:schemeClr>
                </a:solidFill>
              </a:rPr>
              <a:t>C:/etc../html/pages</a:t>
            </a:r>
            <a:r>
              <a:rPr lang="en-GB" dirty="0"/>
              <a:t>:</a:t>
            </a:r>
            <a:r>
              <a:rPr lang="en-GB" dirty="0">
                <a:solidFill>
                  <a:srgbClr val="00B0F0"/>
                </a:solidFill>
              </a:rPr>
              <a:t>/var/www/html</a:t>
            </a:r>
            <a:br>
              <a:rPr lang="en-GB" dirty="0"/>
            </a:br>
            <a:r>
              <a:rPr lang="en-GB" dirty="0"/>
              <a:t>	my-</a:t>
            </a:r>
            <a:r>
              <a:rPr lang="en-GB" dirty="0" err="1"/>
              <a:t>nginx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67772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Named Volumes vs Bind Mounts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49187"/>
            <a:ext cx="7029450" cy="4889638"/>
          </a:xfrm>
        </p:spPr>
        <p:txBody>
          <a:bodyPr/>
          <a:lstStyle/>
          <a:p>
            <a:r>
              <a:rPr lang="en-GB" dirty="0"/>
              <a:t>Volumes are the preferred mechanism for persisting data generated by and used by Docker containers. </a:t>
            </a:r>
          </a:p>
          <a:p>
            <a:r>
              <a:rPr lang="en-GB" dirty="0"/>
              <a:t>Volumes are completely managed by Docker, whereas bind mounts are dependent on the directory structure of the host machine and are not portable. 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703" y="3247865"/>
            <a:ext cx="6323631" cy="321220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3567" y="4519061"/>
            <a:ext cx="196836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Bind mount uses specific locations in the host file system</a:t>
            </a:r>
          </a:p>
        </p:txBody>
      </p:sp>
    </p:spTree>
    <p:extLst>
      <p:ext uri="{BB962C8B-B14F-4D97-AF65-F5344CB8AC3E}">
        <p14:creationId xmlns:p14="http://schemas.microsoft.com/office/powerpoint/2010/main" val="13913036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709" y="1714501"/>
            <a:ext cx="7560645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DOCKER</a:t>
            </a:r>
          </a:p>
          <a:p>
            <a:pPr marL="0" indent="0" algn="ctr">
              <a:buNone/>
            </a:pPr>
            <a:r>
              <a:rPr lang="en-GB" sz="9600" dirty="0"/>
              <a:t>NETWORKS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783757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655984"/>
            <a:ext cx="8140566" cy="5190462"/>
          </a:xfrm>
        </p:spPr>
        <p:txBody>
          <a:bodyPr/>
          <a:lstStyle/>
          <a:p>
            <a:r>
              <a:rPr lang="en-GB" dirty="0"/>
              <a:t>Docker containers can talk to each other over an automatically created </a:t>
            </a:r>
            <a:r>
              <a:rPr lang="en-GB" b="1" dirty="0"/>
              <a:t>default network </a:t>
            </a:r>
            <a:r>
              <a:rPr lang="en-GB"/>
              <a:t>(named </a:t>
            </a:r>
            <a:r>
              <a:rPr lang="en-GB" dirty="0"/>
              <a:t>“bridge”)</a:t>
            </a:r>
            <a:endParaRPr lang="en-GB" b="1" dirty="0"/>
          </a:p>
          <a:p>
            <a:r>
              <a:rPr lang="en-GB" dirty="0"/>
              <a:t>You can recover their IP addresses using associated with a Docker container 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inspect bridge  </a:t>
            </a:r>
            <a:r>
              <a:rPr lang="en-GB" i="1" dirty="0">
                <a:sym typeface="Wingdings" panose="05000000000000000000" pitchFamily="2" charset="2"/>
              </a:rPr>
              <a:t> default network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inspect my-network-name</a:t>
            </a:r>
            <a:endParaRPr lang="en-GB" dirty="0"/>
          </a:p>
          <a:p>
            <a:r>
              <a:rPr lang="en-GB" b="1" u="sng" dirty="0"/>
              <a:t>The best approach is to create a user-defined network </a:t>
            </a:r>
            <a:r>
              <a:rPr lang="en-GB" dirty="0"/>
              <a:t>then name the containers and attach them to it.  Docker will automatically resolve these names to the IP addresses for you</a:t>
            </a:r>
          </a:p>
          <a:p>
            <a:r>
              <a:rPr lang="en-GB" dirty="0"/>
              <a:t>You can create a user-defined network with an automatically assigned subnet address or a specific subnet address like this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my-net</a:t>
            </a:r>
            <a:br>
              <a:rPr lang="en-GB" i="1" dirty="0">
                <a:solidFill>
                  <a:srgbClr val="FF0000"/>
                </a:solidFill>
              </a:rPr>
            </a:br>
            <a:r>
              <a:rPr lang="en-GB" b="1" dirty="0"/>
              <a:t>OR</a:t>
            </a: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--subnet=192.168.23.0/24 </a:t>
            </a:r>
            <a:r>
              <a:rPr lang="en-GB" i="1" dirty="0">
                <a:solidFill>
                  <a:srgbClr val="FF0000"/>
                </a:solidFill>
              </a:rPr>
              <a:t>my-net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/>
              <a:t>Containers can be connected to this network like this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 run </a:t>
            </a:r>
            <a:r>
              <a:rPr lang="en-GB" i="1" dirty="0">
                <a:solidFill>
                  <a:srgbClr val="FF0000"/>
                </a:solidFill>
              </a:rPr>
              <a:t>--network my-net </a:t>
            </a:r>
            <a:br>
              <a:rPr lang="en-GB" i="1" dirty="0"/>
            </a:br>
            <a:r>
              <a:rPr lang="en-GB" i="1" dirty="0"/>
              <a:t>	-p 80:80 --name </a:t>
            </a:r>
            <a:r>
              <a:rPr lang="en-GB" i="1" dirty="0" err="1"/>
              <a:t>container_one</a:t>
            </a:r>
            <a:r>
              <a:rPr lang="en-GB" i="1" dirty="0"/>
              <a:t> </a:t>
            </a:r>
            <a:r>
              <a:rPr lang="en-GB" i="1" dirty="0" err="1"/>
              <a:t>my_image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084221"/>
            <a:ext cx="9264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https://docs.docker.com/v17.09/engine/userguide/networking/#the-default-bridge-network</a:t>
            </a:r>
          </a:p>
        </p:txBody>
      </p:sp>
    </p:spTree>
    <p:extLst>
      <p:ext uri="{BB962C8B-B14F-4D97-AF65-F5344CB8AC3E}">
        <p14:creationId xmlns:p14="http://schemas.microsoft.com/office/powerpoint/2010/main" val="10988117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Drivers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5524"/>
            <a:ext cx="7029450" cy="4953301"/>
          </a:xfrm>
        </p:spPr>
        <p:txBody>
          <a:bodyPr/>
          <a:lstStyle/>
          <a:p>
            <a:r>
              <a:rPr lang="en-GB" dirty="0"/>
              <a:t>There are different types of network drivers</a:t>
            </a:r>
          </a:p>
          <a:p>
            <a:pPr lvl="1"/>
            <a:r>
              <a:rPr lang="en-GB" dirty="0"/>
              <a:t>None: no network</a:t>
            </a:r>
          </a:p>
          <a:p>
            <a:pPr lvl="1"/>
            <a:r>
              <a:rPr lang="en-GB" dirty="0"/>
              <a:t>Bridge: single host computer (default)</a:t>
            </a:r>
          </a:p>
          <a:p>
            <a:pPr lvl="1"/>
            <a:r>
              <a:rPr lang="en-GB" dirty="0"/>
              <a:t>Overlay: multiple host computers in cluster</a:t>
            </a:r>
          </a:p>
          <a:p>
            <a:r>
              <a:rPr lang="en-GB" dirty="0"/>
              <a:t>The most commonly used is the bridge driver which acts like a bridge connecting containers</a:t>
            </a:r>
          </a:p>
          <a:p>
            <a:pPr lvl="1"/>
            <a:r>
              <a:rPr lang="en-GB" dirty="0"/>
              <a:t>Docker provides a DNS server for container name recognition within your application</a:t>
            </a:r>
          </a:p>
          <a:p>
            <a:r>
              <a:rPr lang="en-GB" dirty="0"/>
              <a:t>The following are identical</a:t>
            </a:r>
          </a:p>
          <a:p>
            <a:pPr marL="0" indent="0">
              <a:buNone/>
            </a:pPr>
            <a:r>
              <a:rPr lang="en-GB" b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--driver bridge </a:t>
            </a:r>
            <a:r>
              <a:rPr lang="en-GB" i="1" dirty="0"/>
              <a:t>my-net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-d bridge </a:t>
            </a:r>
            <a:r>
              <a:rPr lang="en-GB" i="1" dirty="0"/>
              <a:t>my-net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Note: The default is a bridge network so you can leave out the --driver option in the above like this</a:t>
            </a:r>
            <a:endParaRPr lang="en-GB" i="1" dirty="0"/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my-net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12783" y="6167993"/>
            <a:ext cx="605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http://www.dasblinkenlichten.com/docker-networking-101/</a:t>
            </a:r>
          </a:p>
        </p:txBody>
      </p:sp>
    </p:spTree>
    <p:extLst>
      <p:ext uri="{BB962C8B-B14F-4D97-AF65-F5344CB8AC3E}">
        <p14:creationId xmlns:p14="http://schemas.microsoft.com/office/powerpoint/2010/main" val="351883423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6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5125" y="341696"/>
            <a:ext cx="7580921" cy="4616648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l-NL" sz="1400" dirty="0">
                <a:solidFill>
                  <a:schemeClr val="bg1"/>
                </a:solidFill>
              </a:rPr>
              <a:t>$ </a:t>
            </a:r>
            <a:r>
              <a:rPr lang="nl-NL" sz="1400" dirty="0">
                <a:solidFill>
                  <a:schemeClr val="accent5">
                    <a:lumMod val="50000"/>
                  </a:schemeClr>
                </a:solidFill>
              </a:rPr>
              <a:t>docker network create net1</a:t>
            </a:r>
          </a:p>
          <a:p>
            <a:r>
              <a:rPr lang="nl-NL" sz="1400" dirty="0">
                <a:solidFill>
                  <a:schemeClr val="bg1"/>
                </a:solidFill>
              </a:rPr>
              <a:t>5982133c39f5c218e239b46498129421bf41986af9bcfa3123854fbb59ba082e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network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NETWORK ID          NAME                               DRIVER           SCOPE</a:t>
            </a:r>
          </a:p>
          <a:p>
            <a:r>
              <a:rPr lang="en-GB" sz="1400" dirty="0">
                <a:solidFill>
                  <a:schemeClr val="bg1"/>
                </a:solidFill>
              </a:rPr>
              <a:t>5982133c39f5          net1                                   bridge              local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volume create volume1</a:t>
            </a:r>
          </a:p>
          <a:p>
            <a:r>
              <a:rPr lang="en-GB" sz="1400" dirty="0">
                <a:solidFill>
                  <a:schemeClr val="bg1"/>
                </a:solidFill>
              </a:rPr>
              <a:t>volume1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volume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DRIVER              VOLUME NAME</a:t>
            </a:r>
          </a:p>
          <a:p>
            <a:r>
              <a:rPr lang="en-GB" sz="1400" dirty="0">
                <a:solidFill>
                  <a:schemeClr val="bg1"/>
                </a:solidFill>
              </a:rPr>
              <a:t>local                     volume1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run -it --name=</a:t>
            </a:r>
            <a:r>
              <a:rPr lang="en-GB" sz="1400" dirty="0">
                <a:solidFill>
                  <a:srgbClr val="FF0000"/>
                </a:solidFill>
              </a:rPr>
              <a:t>container1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Unable to find image '</a:t>
            </a:r>
            <a:r>
              <a:rPr lang="en-GB" sz="1400" dirty="0" err="1">
                <a:solidFill>
                  <a:schemeClr val="bg1"/>
                </a:solidFill>
              </a:rPr>
              <a:t>busybox:latest</a:t>
            </a:r>
            <a:r>
              <a:rPr lang="en-GB" sz="1400" dirty="0">
                <a:solidFill>
                  <a:schemeClr val="bg1"/>
                </a:solidFill>
              </a:rPr>
              <a:t>' locally</a:t>
            </a:r>
          </a:p>
          <a:p>
            <a:r>
              <a:rPr lang="en-GB" sz="1400" dirty="0">
                <a:solidFill>
                  <a:schemeClr val="bg1"/>
                </a:solidFill>
              </a:rPr>
              <a:t>latest: Pulling from library/</a:t>
            </a:r>
            <a:r>
              <a:rPr lang="en-GB" sz="1400" dirty="0" err="1">
                <a:solidFill>
                  <a:schemeClr val="bg1"/>
                </a:solidFill>
              </a:rPr>
              <a:t>busybox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ee153a04d683: Pull complete</a:t>
            </a:r>
          </a:p>
          <a:p>
            <a:r>
              <a:rPr lang="en-GB" sz="1400" dirty="0">
                <a:solidFill>
                  <a:schemeClr val="bg1"/>
                </a:solidFill>
              </a:rPr>
              <a:t>Digest: sha256:9f1003c480699be56815db0f8146ad2e22efea85129b5b5983d0e0fb52d9ab70</a:t>
            </a:r>
          </a:p>
          <a:p>
            <a:r>
              <a:rPr lang="en-GB" sz="1400" dirty="0">
                <a:solidFill>
                  <a:schemeClr val="bg1"/>
                </a:solidFill>
              </a:rPr>
              <a:t>Status: Downloaded newer image for </a:t>
            </a:r>
            <a:r>
              <a:rPr lang="en-GB" sz="1400" dirty="0" err="1">
                <a:solidFill>
                  <a:schemeClr val="bg1"/>
                </a:solidFill>
              </a:rPr>
              <a:t>busybox:latest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#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….</a:t>
            </a:r>
            <a:r>
              <a:rPr lang="en-GB" sz="1400" dirty="0" err="1">
                <a:solidFill>
                  <a:schemeClr val="bg1"/>
                </a:solidFill>
              </a:rPr>
              <a:t>inet</a:t>
            </a:r>
            <a:r>
              <a:rPr lang="en-GB" sz="1400" dirty="0">
                <a:solidFill>
                  <a:schemeClr val="bg1"/>
                </a:solidFill>
              </a:rPr>
              <a:t> addr:</a:t>
            </a:r>
            <a:r>
              <a:rPr lang="en-GB" sz="1400" dirty="0">
                <a:solidFill>
                  <a:srgbClr val="FF0000"/>
                </a:solidFill>
              </a:rPr>
              <a:t>172.23.0.2</a:t>
            </a:r>
            <a:r>
              <a:rPr lang="en-GB" sz="1400" dirty="0">
                <a:solidFill>
                  <a:schemeClr val="bg1"/>
                </a:solidFill>
              </a:rPr>
              <a:t>  Bcast:172…….. </a:t>
            </a:r>
            <a:r>
              <a:rPr lang="en-GB" sz="1400" dirty="0" err="1">
                <a:solidFill>
                  <a:schemeClr val="bg1"/>
                </a:solidFill>
              </a:rPr>
              <a:t>Etc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container2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container2 (172.23.0.3):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172.23.0.3: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time=0.088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674218" y="4984281"/>
            <a:ext cx="6407523" cy="1815882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run -it --name=</a:t>
            </a:r>
            <a:r>
              <a:rPr lang="en-GB" sz="1400" dirty="0">
                <a:solidFill>
                  <a:srgbClr val="FF0000"/>
                </a:solidFill>
              </a:rPr>
              <a:t>container2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#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eth0      Link </a:t>
            </a:r>
            <a:r>
              <a:rPr lang="en-GB" sz="1400" dirty="0" err="1">
                <a:solidFill>
                  <a:schemeClr val="bg1"/>
                </a:solidFill>
              </a:rPr>
              <a:t>encap:Ethernet</a:t>
            </a:r>
            <a:r>
              <a:rPr lang="en-GB" sz="1400" dirty="0">
                <a:solidFill>
                  <a:schemeClr val="bg1"/>
                </a:solidFill>
              </a:rPr>
              <a:t>  </a:t>
            </a:r>
            <a:r>
              <a:rPr lang="en-GB" sz="1400" dirty="0" err="1">
                <a:solidFill>
                  <a:schemeClr val="bg1"/>
                </a:solidFill>
              </a:rPr>
              <a:t>HWaddr</a:t>
            </a:r>
            <a:r>
              <a:rPr lang="en-GB" sz="1400" dirty="0">
                <a:solidFill>
                  <a:schemeClr val="bg1"/>
                </a:solidFill>
              </a:rPr>
              <a:t> 02:42:AC:17:00:03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err="1">
                <a:solidFill>
                  <a:schemeClr val="bg1"/>
                </a:solidFill>
              </a:rPr>
              <a:t>inet</a:t>
            </a:r>
            <a:r>
              <a:rPr lang="en-GB" sz="1400" dirty="0">
                <a:solidFill>
                  <a:schemeClr val="bg1"/>
                </a:solidFill>
              </a:rPr>
              <a:t> addr:</a:t>
            </a:r>
            <a:r>
              <a:rPr lang="en-GB" sz="1400" dirty="0">
                <a:solidFill>
                  <a:srgbClr val="FF0000"/>
                </a:solidFill>
              </a:rPr>
              <a:t>172.23.0.3</a:t>
            </a:r>
            <a:r>
              <a:rPr lang="en-GB" sz="1400" dirty="0">
                <a:solidFill>
                  <a:schemeClr val="bg1"/>
                </a:solidFill>
              </a:rPr>
              <a:t>  Bcast:172…….. </a:t>
            </a:r>
            <a:r>
              <a:rPr lang="en-GB" sz="1400" dirty="0" err="1">
                <a:solidFill>
                  <a:schemeClr val="bg1"/>
                </a:solidFill>
              </a:rPr>
              <a:t>Etc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container1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container1 (172.23.0.2):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172.23.0.2: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time=0.093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832616" y="4587545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Terminal 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42773" y="4761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Terminal 1</a:t>
            </a:r>
          </a:p>
        </p:txBody>
      </p:sp>
      <p:sp>
        <p:nvSpPr>
          <p:cNvPr id="8" name="Arc 7"/>
          <p:cNvSpPr/>
          <p:nvPr/>
        </p:nvSpPr>
        <p:spPr bwMode="auto">
          <a:xfrm rot="16200000">
            <a:off x="1521995" y="2527833"/>
            <a:ext cx="2160873" cy="3833263"/>
          </a:xfrm>
          <a:prstGeom prst="arc">
            <a:avLst>
              <a:gd name="adj1" fmla="val 10843789"/>
              <a:gd name="adj2" fmla="val 16190808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Arc 8"/>
          <p:cNvSpPr/>
          <p:nvPr/>
        </p:nvSpPr>
        <p:spPr bwMode="auto">
          <a:xfrm rot="5400000">
            <a:off x="2225945" y="-39336"/>
            <a:ext cx="4458540" cy="8005970"/>
          </a:xfrm>
          <a:prstGeom prst="arc">
            <a:avLst>
              <a:gd name="adj1" fmla="val 14947566"/>
              <a:gd name="adj2" fmla="val 184242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57175" y="5635606"/>
            <a:ext cx="23777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Two containers “pinging” each other</a:t>
            </a:r>
          </a:p>
        </p:txBody>
      </p:sp>
    </p:spTree>
    <p:extLst>
      <p:ext uri="{BB962C8B-B14F-4D97-AF65-F5344CB8AC3E}">
        <p14:creationId xmlns:p14="http://schemas.microsoft.com/office/powerpoint/2010/main" val="275642511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7431"/>
            <a:ext cx="7029450" cy="4121394"/>
          </a:xfrm>
        </p:spPr>
        <p:txBody>
          <a:bodyPr/>
          <a:lstStyle/>
          <a:p>
            <a:r>
              <a:rPr lang="en-GB" dirty="0"/>
              <a:t>Create a network</a:t>
            </a:r>
          </a:p>
          <a:p>
            <a:r>
              <a:rPr lang="en-GB" dirty="0"/>
              <a:t>Run two </a:t>
            </a:r>
            <a:r>
              <a:rPr lang="en-GB" dirty="0" err="1"/>
              <a:t>Debian</a:t>
            </a:r>
            <a:r>
              <a:rPr lang="en-GB" dirty="0"/>
              <a:t> containers</a:t>
            </a:r>
          </a:p>
          <a:p>
            <a:r>
              <a:rPr lang="en-GB" dirty="0"/>
              <a:t>Ping one container from the other</a:t>
            </a:r>
          </a:p>
          <a:p>
            <a:r>
              <a:rPr lang="en-GB" dirty="0"/>
              <a:t>Remove the containers and the network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586272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answer should look something like this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7519" y="2699417"/>
            <a:ext cx="81099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network create some-network</a:t>
            </a:r>
          </a:p>
          <a:p>
            <a:r>
              <a:rPr lang="en-GB" i="1" dirty="0" err="1"/>
              <a:t>docker</a:t>
            </a:r>
            <a:r>
              <a:rPr lang="en-GB" i="1" dirty="0"/>
              <a:t> container run --network some-network -</a:t>
            </a:r>
            <a:r>
              <a:rPr lang="en-GB" i="1" dirty="0" err="1"/>
              <a:t>itd</a:t>
            </a:r>
            <a:r>
              <a:rPr lang="en-GB" i="1" dirty="0"/>
              <a:t> --name </a:t>
            </a:r>
            <a:r>
              <a:rPr lang="en-GB" i="1" dirty="0">
                <a:solidFill>
                  <a:srgbClr val="FF0000"/>
                </a:solidFill>
              </a:rPr>
              <a:t>unix1</a:t>
            </a:r>
            <a:r>
              <a:rPr lang="en-GB" i="1" dirty="0"/>
              <a:t> </a:t>
            </a:r>
            <a:r>
              <a:rPr lang="en-GB" i="1" dirty="0" err="1"/>
              <a:t>debian</a:t>
            </a:r>
            <a:r>
              <a:rPr lang="en-GB" i="1" dirty="0"/>
              <a:t> 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container run --network some-network --name unix2 </a:t>
            </a:r>
            <a:r>
              <a:rPr lang="en-GB" i="1" dirty="0" err="1"/>
              <a:t>debian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ping unix1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155030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Instructions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78582"/>
            <a:ext cx="7029450" cy="5160244"/>
          </a:xfrm>
        </p:spPr>
        <p:txBody>
          <a:bodyPr/>
          <a:lstStyle/>
          <a:p>
            <a:r>
              <a:rPr lang="en-GB" dirty="0"/>
              <a:t>Create a new network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network create my-net</a:t>
            </a:r>
          </a:p>
          <a:p>
            <a:r>
              <a:rPr lang="en-GB" dirty="0"/>
              <a:t>Run a new container and connect it to a network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run --network my-net  --name my-container</a:t>
            </a:r>
          </a:p>
          <a:p>
            <a:r>
              <a:rPr lang="en-GB" dirty="0"/>
              <a:t>Connect an already running container to a network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network connect    my-net   my-container</a:t>
            </a:r>
          </a:p>
          <a:p>
            <a:r>
              <a:rPr lang="en-GB" dirty="0"/>
              <a:t>List all networks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network ls</a:t>
            </a:r>
          </a:p>
          <a:p>
            <a:r>
              <a:rPr lang="en-GB" dirty="0"/>
              <a:t>Remove a network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network </a:t>
            </a:r>
            <a:r>
              <a:rPr lang="en-GB" i="1" dirty="0" err="1"/>
              <a:t>rm</a:t>
            </a:r>
            <a:r>
              <a:rPr lang="en-GB" i="1" dirty="0"/>
              <a:t>  my-net</a:t>
            </a:r>
          </a:p>
          <a:p>
            <a:r>
              <a:rPr lang="en-GB" dirty="0"/>
              <a:t>Disconnect a container from a network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network disconnect  my-net  my-container</a:t>
            </a:r>
          </a:p>
          <a:p>
            <a:r>
              <a:rPr lang="en-GB" dirty="0"/>
              <a:t>Display network details including the containers attached to it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network inspect  my-net</a:t>
            </a:r>
          </a:p>
          <a:p>
            <a:r>
              <a:rPr lang="en-GB" dirty="0"/>
              <a:t>Connect to a running container so you execute instructions i.e. </a:t>
            </a:r>
            <a:r>
              <a:rPr lang="en-GB" dirty="0" err="1"/>
              <a:t>equiv</a:t>
            </a:r>
            <a:r>
              <a:rPr lang="en-GB" dirty="0"/>
              <a:t> to starting with -it option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attach my-container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 rot="16200000">
            <a:off x="5399383" y="3082489"/>
            <a:ext cx="64428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</a:t>
            </a:r>
          </a:p>
          <a:p>
            <a:r>
              <a:rPr lang="en-GB" dirty="0"/>
              <a:t>work-with-networks/#basic-container-networking-example</a:t>
            </a:r>
          </a:p>
        </p:txBody>
      </p:sp>
    </p:spTree>
    <p:extLst>
      <p:ext uri="{BB962C8B-B14F-4D97-AF65-F5344CB8AC3E}">
        <p14:creationId xmlns:p14="http://schemas.microsoft.com/office/powerpoint/2010/main" val="376124143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6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6824" y="341696"/>
            <a:ext cx="8412368" cy="6555641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bg1"/>
                </a:solidFill>
              </a:rPr>
              <a:t>docker</a:t>
            </a:r>
            <a:r>
              <a:rPr lang="en-GB" sz="1400" dirty="0">
                <a:solidFill>
                  <a:schemeClr val="bg1"/>
                </a:solidFill>
              </a:rPr>
              <a:t> network connect 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>
                <a:solidFill>
                  <a:srgbClr val="FF0000"/>
                </a:solidFill>
              </a:rPr>
              <a:t>container2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bg1"/>
                </a:solidFill>
              </a:rPr>
              <a:t>docker</a:t>
            </a:r>
            <a:r>
              <a:rPr lang="en-GB" sz="1400" dirty="0">
                <a:solidFill>
                  <a:schemeClr val="bg1"/>
                </a:solidFill>
              </a:rPr>
              <a:t> network inspect 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endParaRPr lang="en-GB" sz="1400" dirty="0">
              <a:solidFill>
                <a:schemeClr val="bg1"/>
              </a:solidFill>
            </a:endParaRP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[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"Name": "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r>
              <a:rPr lang="en-GB" sz="1400" dirty="0">
                <a:solidFill>
                  <a:schemeClr val="bg1"/>
                </a:solidFill>
              </a:rPr>
              <a:t>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"Id": "06a62f1c73c4e3107c0f555b7a5f163309827bfbbf999840166065a8f35455a8",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"Scope": "local",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"Driver": "bridge",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"IPAM":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"Driver": "default",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"</a:t>
            </a:r>
            <a:r>
              <a:rPr lang="en-GB" sz="1400" dirty="0" err="1">
                <a:solidFill>
                  <a:schemeClr val="bg1"/>
                </a:solidFill>
              </a:rPr>
              <a:t>Config</a:t>
            </a:r>
            <a:r>
              <a:rPr lang="en-GB" sz="1400" dirty="0">
                <a:solidFill>
                  <a:schemeClr val="bg1"/>
                </a:solidFill>
              </a:rPr>
              <a:t>": [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"Subnet": "172.25.0.0/16",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"Gateway": "172.25.0.1/16"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]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"Containers": {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"90e1f3ec71caf82ae776a827e0712a68a110a3f175954e5bd4222fd142ac9428": {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"Name": "container2",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</a:t>
            </a:r>
            <a:r>
              <a:rPr lang="en-GB" sz="1400" dirty="0" err="1">
                <a:solidFill>
                  <a:srgbClr val="FF0000"/>
                </a:solidFill>
              </a:rPr>
              <a:t>EndpointID</a:t>
            </a:r>
            <a:r>
              <a:rPr lang="en-GB" sz="1400" dirty="0">
                <a:solidFill>
                  <a:srgbClr val="FF0000"/>
                </a:solidFill>
              </a:rPr>
              <a:t>": "11cedac1810e864d6b1589d92da12af66203879ab89f4ccd8c8fdaa9b1c48b1d",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</a:t>
            </a:r>
            <a:r>
              <a:rPr lang="en-GB" sz="1400" dirty="0" err="1">
                <a:solidFill>
                  <a:srgbClr val="FF0000"/>
                </a:solidFill>
              </a:rPr>
              <a:t>MacAddress</a:t>
            </a:r>
            <a:r>
              <a:rPr lang="en-GB" sz="1400" dirty="0">
                <a:solidFill>
                  <a:srgbClr val="FF0000"/>
                </a:solidFill>
              </a:rPr>
              <a:t>": "02:42:ac:19:00:02",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"IPv4Address": "172.25.0.2/16",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"IPv6Address": ""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"Options": {}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23354505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4110978" cy="844550"/>
          </a:xfrm>
        </p:spPr>
        <p:txBody>
          <a:bodyPr/>
          <a:lstStyle/>
          <a:p>
            <a:r>
              <a:rPr lang="en-GB" dirty="0"/>
              <a:t>Overlay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0790" y="378573"/>
            <a:ext cx="4688484" cy="1532746"/>
          </a:xfrm>
        </p:spPr>
        <p:txBody>
          <a:bodyPr/>
          <a:lstStyle/>
          <a:p>
            <a:r>
              <a:rPr lang="en-GB" dirty="0"/>
              <a:t>Used to connect containers on multiple different hosts. The hosts must be on the same network, but can be on different subnets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722161" y="2120089"/>
            <a:ext cx="2760714" cy="3561520"/>
          </a:xfrm>
          <a:prstGeom prst="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Host 1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965668" y="2654005"/>
            <a:ext cx="2176669" cy="2284918"/>
          </a:xfrm>
          <a:prstGeom prst="round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1143331" y="3692644"/>
            <a:ext cx="1666047" cy="1403531"/>
            <a:chOff x="4600575" y="5580822"/>
            <a:chExt cx="1666047" cy="1403531"/>
          </a:xfrm>
        </p:grpSpPr>
        <p:cxnSp>
          <p:nvCxnSpPr>
            <p:cNvPr id="8" name="Straight Connector 7"/>
            <p:cNvCxnSpPr/>
            <p:nvPr/>
          </p:nvCxnSpPr>
          <p:spPr bwMode="auto">
            <a:xfrm flipV="1">
              <a:off x="4731026" y="6102626"/>
              <a:ext cx="1311965" cy="497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" name="Straight Connector 9"/>
            <p:cNvCxnSpPr/>
            <p:nvPr/>
          </p:nvCxnSpPr>
          <p:spPr bwMode="auto">
            <a:xfrm flipH="1">
              <a:off x="5146812" y="6102625"/>
              <a:ext cx="1658" cy="32219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2" name="Straight Connector 11"/>
            <p:cNvCxnSpPr/>
            <p:nvPr/>
          </p:nvCxnSpPr>
          <p:spPr bwMode="auto">
            <a:xfrm>
              <a:off x="5474804" y="5775461"/>
              <a:ext cx="6626" cy="32716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" name="Straight Connector 14"/>
            <p:cNvCxnSpPr/>
            <p:nvPr/>
          </p:nvCxnSpPr>
          <p:spPr bwMode="auto">
            <a:xfrm>
              <a:off x="5763039" y="6088131"/>
              <a:ext cx="6414" cy="896222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arrow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6" name="Rectangle 15"/>
            <p:cNvSpPr/>
            <p:nvPr/>
          </p:nvSpPr>
          <p:spPr bwMode="auto">
            <a:xfrm>
              <a:off x="4600575" y="5580822"/>
              <a:ext cx="1666047" cy="1058517"/>
            </a:xfrm>
            <a:prstGeom prst="rect">
              <a:avLst/>
            </a:pr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Net</a:t>
              </a:r>
            </a:p>
          </p:txBody>
        </p:sp>
      </p:grpSp>
      <p:sp>
        <p:nvSpPr>
          <p:cNvPr id="18" name="Rectangle 17"/>
          <p:cNvSpPr/>
          <p:nvPr/>
        </p:nvSpPr>
        <p:spPr bwMode="auto">
          <a:xfrm>
            <a:off x="5042298" y="2102382"/>
            <a:ext cx="2737817" cy="3579227"/>
          </a:xfrm>
          <a:prstGeom prst="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Host 2</a:t>
            </a:r>
          </a:p>
        </p:txBody>
      </p:sp>
      <p:sp>
        <p:nvSpPr>
          <p:cNvPr id="19" name="Rounded Rectangle 18"/>
          <p:cNvSpPr/>
          <p:nvPr/>
        </p:nvSpPr>
        <p:spPr bwMode="auto">
          <a:xfrm>
            <a:off x="5285807" y="2654005"/>
            <a:ext cx="2176669" cy="2284918"/>
          </a:xfrm>
          <a:prstGeom prst="round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grpSp>
        <p:nvGrpSpPr>
          <p:cNvPr id="20" name="Group 19"/>
          <p:cNvGrpSpPr/>
          <p:nvPr/>
        </p:nvGrpSpPr>
        <p:grpSpPr>
          <a:xfrm>
            <a:off x="5463470" y="3692644"/>
            <a:ext cx="1666047" cy="1403531"/>
            <a:chOff x="4600575" y="5580822"/>
            <a:chExt cx="1666047" cy="1403531"/>
          </a:xfrm>
        </p:grpSpPr>
        <p:cxnSp>
          <p:nvCxnSpPr>
            <p:cNvPr id="21" name="Straight Connector 20"/>
            <p:cNvCxnSpPr/>
            <p:nvPr/>
          </p:nvCxnSpPr>
          <p:spPr bwMode="auto">
            <a:xfrm flipV="1">
              <a:off x="4731026" y="6102626"/>
              <a:ext cx="1311965" cy="497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2" name="Straight Connector 21"/>
            <p:cNvCxnSpPr/>
            <p:nvPr/>
          </p:nvCxnSpPr>
          <p:spPr bwMode="auto">
            <a:xfrm flipH="1">
              <a:off x="5141859" y="6102625"/>
              <a:ext cx="6611" cy="881728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arrow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3" name="Straight Connector 22"/>
            <p:cNvCxnSpPr/>
            <p:nvPr/>
          </p:nvCxnSpPr>
          <p:spPr bwMode="auto">
            <a:xfrm>
              <a:off x="5474804" y="5775461"/>
              <a:ext cx="6626" cy="32716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4" name="Straight Connector 23"/>
            <p:cNvCxnSpPr/>
            <p:nvPr/>
          </p:nvCxnSpPr>
          <p:spPr bwMode="auto">
            <a:xfrm flipH="1">
              <a:off x="5761381" y="6088131"/>
              <a:ext cx="1658" cy="32219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5" name="Rectangle 24"/>
            <p:cNvSpPr/>
            <p:nvPr/>
          </p:nvSpPr>
          <p:spPr bwMode="auto">
            <a:xfrm>
              <a:off x="4600575" y="5580822"/>
              <a:ext cx="1666047" cy="1058517"/>
            </a:xfrm>
            <a:prstGeom prst="rect">
              <a:avLst/>
            </a:pr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Net</a:t>
              </a:r>
            </a:p>
          </p:txBody>
        </p:sp>
      </p:grpSp>
      <p:sp>
        <p:nvSpPr>
          <p:cNvPr id="27" name="Flowchart: Magnetic Disk 26"/>
          <p:cNvSpPr/>
          <p:nvPr/>
        </p:nvSpPr>
        <p:spPr bwMode="auto">
          <a:xfrm>
            <a:off x="3252591" y="6076347"/>
            <a:ext cx="2341330" cy="605717"/>
          </a:xfrm>
          <a:prstGeom prst="flowChartMagneticDisk">
            <a:avLst/>
          </a:prstGeom>
          <a:solidFill>
            <a:schemeClr val="bg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8" name="Flowchart: Summing Junction 27"/>
          <p:cNvSpPr/>
          <p:nvPr/>
        </p:nvSpPr>
        <p:spPr bwMode="auto">
          <a:xfrm>
            <a:off x="3267378" y="6073536"/>
            <a:ext cx="2326543" cy="216601"/>
          </a:xfrm>
          <a:prstGeom prst="flowChartSummingJunction">
            <a:avLst/>
          </a:prstGeom>
          <a:solidFill>
            <a:schemeClr val="bg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32" name="Elbow Connector 31"/>
          <p:cNvCxnSpPr/>
          <p:nvPr/>
        </p:nvCxnSpPr>
        <p:spPr bwMode="auto">
          <a:xfrm rot="16200000" flipH="1">
            <a:off x="2223450" y="5377912"/>
            <a:ext cx="949149" cy="1109136"/>
          </a:xfrm>
          <a:prstGeom prst="bentConnector2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arrow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5" name="Elbow Connector 34"/>
          <p:cNvCxnSpPr/>
          <p:nvPr/>
        </p:nvCxnSpPr>
        <p:spPr bwMode="auto">
          <a:xfrm rot="5400000">
            <a:off x="5554185" y="5497644"/>
            <a:ext cx="949149" cy="869673"/>
          </a:xfrm>
          <a:prstGeom prst="bentConnector2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arrow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6" name="Rectangle 35"/>
          <p:cNvSpPr/>
          <p:nvPr/>
        </p:nvSpPr>
        <p:spPr bwMode="auto">
          <a:xfrm>
            <a:off x="1467699" y="5096176"/>
            <a:ext cx="5438187" cy="361729"/>
          </a:xfrm>
          <a:prstGeom prst="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Overlay Network</a:t>
            </a:r>
          </a:p>
        </p:txBody>
      </p:sp>
      <p:sp>
        <p:nvSpPr>
          <p:cNvPr id="40" name="TextBox 39"/>
          <p:cNvSpPr txBox="1"/>
          <p:nvPr/>
        </p:nvSpPr>
        <p:spPr>
          <a:xfrm flipH="1">
            <a:off x="6810742" y="5932480"/>
            <a:ext cx="2249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Handles routing</a:t>
            </a:r>
          </a:p>
        </p:txBody>
      </p:sp>
      <p:cxnSp>
        <p:nvCxnSpPr>
          <p:cNvPr id="42" name="Straight Arrow Connector 41"/>
          <p:cNvCxnSpPr/>
          <p:nvPr/>
        </p:nvCxnSpPr>
        <p:spPr bwMode="auto">
          <a:xfrm flipH="1" flipV="1">
            <a:off x="5978704" y="5272965"/>
            <a:ext cx="1483772" cy="70459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4" name="TextBox 43"/>
          <p:cNvSpPr txBox="1"/>
          <p:nvPr/>
        </p:nvSpPr>
        <p:spPr>
          <a:xfrm>
            <a:off x="722161" y="1217259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USED FOR CLUSTERING</a:t>
            </a:r>
          </a:p>
        </p:txBody>
      </p:sp>
    </p:spTree>
    <p:extLst>
      <p:ext uri="{BB962C8B-B14F-4D97-AF65-F5344CB8AC3E}">
        <p14:creationId xmlns:p14="http://schemas.microsoft.com/office/powerpoint/2010/main" val="257698352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63487"/>
            <a:ext cx="7029450" cy="3364134"/>
          </a:xfrm>
        </p:spPr>
        <p:txBody>
          <a:bodyPr/>
          <a:lstStyle/>
          <a:p>
            <a:r>
              <a:rPr lang="en-GB" dirty="0"/>
              <a:t>Containers connected to the default “bridge” network can communicate with each other by IP address. </a:t>
            </a:r>
          </a:p>
          <a:p>
            <a:r>
              <a:rPr lang="en-GB" dirty="0"/>
              <a:t>Docker does not support automatic service discovery on the default bridge network. </a:t>
            </a:r>
          </a:p>
          <a:p>
            <a:r>
              <a:rPr lang="en-GB" dirty="0"/>
              <a:t>If you want containers to be able to resolve IP addresses by container name, you should use user-defined networks instead i.e. </a:t>
            </a:r>
            <a:r>
              <a:rPr lang="en-GB" i="1" dirty="0" err="1"/>
              <a:t>docker</a:t>
            </a:r>
            <a:r>
              <a:rPr lang="en-GB" i="1" dirty="0"/>
              <a:t> network create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You can link two containers together using the legacy </a:t>
            </a:r>
            <a:r>
              <a:rPr lang="en-GB" i="1" dirty="0" err="1"/>
              <a:t>docker</a:t>
            </a:r>
            <a:r>
              <a:rPr lang="en-GB" i="1" dirty="0"/>
              <a:t> run --link </a:t>
            </a:r>
            <a:r>
              <a:rPr lang="en-GB" dirty="0"/>
              <a:t>option, but this is not recommended in most cases.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45980790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57848</TotalTime>
  <Words>3755</Words>
  <Application>Microsoft Office PowerPoint</Application>
  <PresentationFormat>On-screen Show (4:3)</PresentationFormat>
  <Paragraphs>468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Helvetica-Narrow</vt:lpstr>
      <vt:lpstr>Monotype Sorts</vt:lpstr>
      <vt:lpstr>Arial</vt:lpstr>
      <vt:lpstr>Helvetica</vt:lpstr>
      <vt:lpstr>Impact</vt:lpstr>
      <vt:lpstr>Times New Roman</vt:lpstr>
      <vt:lpstr>os-slides</vt:lpstr>
      <vt:lpstr>DOCKER</vt:lpstr>
      <vt:lpstr>PowerPoint Presentation</vt:lpstr>
      <vt:lpstr>Image vs Container</vt:lpstr>
      <vt:lpstr>Run image in a container</vt:lpstr>
      <vt:lpstr>Exercise: Running the my-nginx image in a container</vt:lpstr>
      <vt:lpstr>PowerPoint Presentation</vt:lpstr>
      <vt:lpstr>Run image in a container (Cont)</vt:lpstr>
      <vt:lpstr>Check Container is Running</vt:lpstr>
      <vt:lpstr>Exercise Running “echo” command when the container starts</vt:lpstr>
      <vt:lpstr>Foreground vs Background</vt:lpstr>
      <vt:lpstr>Execute in Interactive Mode</vt:lpstr>
      <vt:lpstr>Connecting to a Detached Interactive Container</vt:lpstr>
      <vt:lpstr>Exercise</vt:lpstr>
      <vt:lpstr>Running Multiple Containers</vt:lpstr>
      <vt:lpstr>Exercise Map HTTP port 80 to host port 3000</vt:lpstr>
      <vt:lpstr>Exercise Running Multiple Copies of Same Image</vt:lpstr>
      <vt:lpstr>PowerPoint Presentation</vt:lpstr>
      <vt:lpstr>Managing the Containers</vt:lpstr>
      <vt:lpstr>Container Life Cycle</vt:lpstr>
      <vt:lpstr>Exercise</vt:lpstr>
      <vt:lpstr>Stop/Kill/Remove All</vt:lpstr>
      <vt:lpstr>PowerPoint Presentation</vt:lpstr>
      <vt:lpstr>Docker Volumes</vt:lpstr>
      <vt:lpstr>Named Volumes</vt:lpstr>
      <vt:lpstr>Attaching Docker Volume to Container</vt:lpstr>
      <vt:lpstr>Alternative Approach is to Attach a Volume to Container</vt:lpstr>
      <vt:lpstr>Exercise</vt:lpstr>
      <vt:lpstr>Answer</vt:lpstr>
      <vt:lpstr>Sharing Data Between Host and Container</vt:lpstr>
      <vt:lpstr>Exercise</vt:lpstr>
      <vt:lpstr>Answer</vt:lpstr>
      <vt:lpstr>Named Volumes vs Bind Mounts</vt:lpstr>
      <vt:lpstr>PowerPoint Presentation</vt:lpstr>
      <vt:lpstr>Docker Networks</vt:lpstr>
      <vt:lpstr>Different Drivers</vt:lpstr>
      <vt:lpstr>Example</vt:lpstr>
      <vt:lpstr>Exercise</vt:lpstr>
      <vt:lpstr>Answer</vt:lpstr>
      <vt:lpstr>Useful Instructions</vt:lpstr>
      <vt:lpstr>Example</vt:lpstr>
      <vt:lpstr>Overlay Network</vt:lpstr>
      <vt:lpstr>Summary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1415</cp:revision>
  <cp:lastPrinted>2001-06-14T13:58:17Z</cp:lastPrinted>
  <dcterms:created xsi:type="dcterms:W3CDTF">1999-06-25T18:38:26Z</dcterms:created>
  <dcterms:modified xsi:type="dcterms:W3CDTF">2022-02-24T16:55:00Z</dcterms:modified>
</cp:coreProperties>
</file>