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tags/tag3.xml" ContentType="application/vnd.openxmlformats-officedocument.presentationml.tags+xml"/>
  <Override PartName="/ppt/notesSlides/notesSlide3.xml" ContentType="application/vnd.openxmlformats-officedocument.presentationml.notesSlide+xml"/>
  <Override PartName="/ppt/tags/tag4.xml" ContentType="application/vnd.openxmlformats-officedocument.presentationml.tags+xml"/>
  <Override PartName="/ppt/notesSlides/notesSlide4.xml" ContentType="application/vnd.openxmlformats-officedocument.presentationml.notesSlide+xml"/>
  <Override PartName="/ppt/tags/tag5.xml" ContentType="application/vnd.openxmlformats-officedocument.presentationml.tags+xml"/>
  <Override PartName="/ppt/notesSlides/notesSlide5.xml" ContentType="application/vnd.openxmlformats-officedocument.presentationml.notesSlide+xml"/>
  <Override PartName="/ppt/tags/tag6.xml" ContentType="application/vnd.openxmlformats-officedocument.presentationml.tags+xml"/>
  <Override PartName="/ppt/tags/tag7.xml" ContentType="application/vnd.openxmlformats-officedocument.presentationml.tags+xml"/>
  <Override PartName="/ppt/notesSlides/notesSlide6.xml" ContentType="application/vnd.openxmlformats-officedocument.presentationml.notesSlide+xml"/>
  <Override PartName="/ppt/tags/tag8.xml" ContentType="application/vnd.openxmlformats-officedocument.presentationml.tags+xml"/>
  <Override PartName="/ppt/notesSlides/notesSlide7.xml" ContentType="application/vnd.openxmlformats-officedocument.presentationml.notesSlide+xml"/>
  <Override PartName="/ppt/tags/tag9.xml" ContentType="application/vnd.openxmlformats-officedocument.presentationml.tags+xml"/>
  <Override PartName="/ppt/notesSlides/notesSlide8.xml" ContentType="application/vnd.openxmlformats-officedocument.presentationml.notesSlide+xml"/>
  <Override PartName="/ppt/tags/tag10.xml" ContentType="application/vnd.openxmlformats-officedocument.presentationml.tags+xml"/>
  <Override PartName="/ppt/notesSlides/notesSlide9.xml" ContentType="application/vnd.openxmlformats-officedocument.presentationml.notesSlide+xml"/>
  <Override PartName="/ppt/tags/tag11.xml" ContentType="application/vnd.openxmlformats-officedocument.presentationml.tags+xml"/>
  <Override PartName="/ppt/notesSlides/notesSlide10.xml" ContentType="application/vnd.openxmlformats-officedocument.presentationml.notesSlide+xml"/>
  <Override PartName="/ppt/tags/tag12.xml" ContentType="application/vnd.openxmlformats-officedocument.presentationml.tags+xml"/>
  <Override PartName="/ppt/notesSlides/notesSlide11.xml" ContentType="application/vnd.openxmlformats-officedocument.presentationml.notesSlide+xml"/>
  <Override PartName="/ppt/tags/tag13.xml" ContentType="application/vnd.openxmlformats-officedocument.presentationml.tags+xml"/>
  <Override PartName="/ppt/notesSlides/notesSlide12.xml" ContentType="application/vnd.openxmlformats-officedocument.presentationml.notesSlide+xml"/>
  <Override PartName="/ppt/tags/tag14.xml" ContentType="application/vnd.openxmlformats-officedocument.presentationml.tags+xml"/>
  <Override PartName="/ppt/notesSlides/notesSlide13.xml" ContentType="application/vnd.openxmlformats-officedocument.presentationml.notesSlide+xml"/>
  <Override PartName="/ppt/tags/tag15.xml" ContentType="application/vnd.openxmlformats-officedocument.presentationml.tags+xml"/>
  <Override PartName="/ppt/notesSlides/notesSlide14.xml" ContentType="application/vnd.openxmlformats-officedocument.presentationml.notesSlide+xml"/>
  <Override PartName="/ppt/tags/tag16.xml" ContentType="application/vnd.openxmlformats-officedocument.presentationml.tags+xml"/>
  <Override PartName="/ppt/notesSlides/notesSlide15.xml" ContentType="application/vnd.openxmlformats-officedocument.presentationml.notesSlide+xml"/>
  <Override PartName="/ppt/tags/tag17.xml" ContentType="application/vnd.openxmlformats-officedocument.presentationml.tags+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2"/>
  </p:notesMasterIdLst>
  <p:handoutMasterIdLst>
    <p:handoutMasterId r:id="rId33"/>
  </p:handoutMasterIdLst>
  <p:sldIdLst>
    <p:sldId id="264" r:id="rId2"/>
    <p:sldId id="282" r:id="rId3"/>
    <p:sldId id="284" r:id="rId4"/>
    <p:sldId id="283" r:id="rId5"/>
    <p:sldId id="271" r:id="rId6"/>
    <p:sldId id="285" r:id="rId7"/>
    <p:sldId id="286" r:id="rId8"/>
    <p:sldId id="287" r:id="rId9"/>
    <p:sldId id="288" r:id="rId10"/>
    <p:sldId id="289" r:id="rId11"/>
    <p:sldId id="290" r:id="rId12"/>
    <p:sldId id="293" r:id="rId13"/>
    <p:sldId id="298" r:id="rId14"/>
    <p:sldId id="292" r:id="rId15"/>
    <p:sldId id="299" r:id="rId16"/>
    <p:sldId id="294" r:id="rId17"/>
    <p:sldId id="300" r:id="rId18"/>
    <p:sldId id="295" r:id="rId19"/>
    <p:sldId id="296" r:id="rId20"/>
    <p:sldId id="272" r:id="rId21"/>
    <p:sldId id="273" r:id="rId22"/>
    <p:sldId id="301" r:id="rId23"/>
    <p:sldId id="277" r:id="rId24"/>
    <p:sldId id="278" r:id="rId25"/>
    <p:sldId id="279" r:id="rId26"/>
    <p:sldId id="280" r:id="rId27"/>
    <p:sldId id="281" r:id="rId28"/>
    <p:sldId id="302" r:id="rId29"/>
    <p:sldId id="303" r:id="rId30"/>
    <p:sldId id="304" r:id="rId31"/>
  </p:sldIdLst>
  <p:sldSz cx="12188825" cy="6858000"/>
  <p:notesSz cx="6669088" cy="9753600"/>
  <p:defaultText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9" pos="3839" userDrawn="1">
          <p15:clr>
            <a:srgbClr val="A4A3A4"/>
          </p15:clr>
        </p15:guide>
        <p15:guide id="10" orient="horz" pos="2160" userDrawn="1">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331F787-033A-4A33-A566-9A2EA4DABA1B}" v="2" dt="2024-04-05T12:19:05.618"/>
  </p1510:revLst>
</p1510:revInfo>
</file>

<file path=ppt/tableStyles.xml><?xml version="1.0" encoding="utf-8"?>
<a:tblStyleLst xmlns:a="http://schemas.openxmlformats.org/drawingml/2006/main" def="{69012ECD-51FC-41F1-AA8D-1B2483CD663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96" autoAdjust="0"/>
    <p:restoredTop sz="94280" autoAdjust="0"/>
  </p:normalViewPr>
  <p:slideViewPr>
    <p:cSldViewPr showGuides="1">
      <p:cViewPr varScale="1">
        <p:scale>
          <a:sx n="120" d="100"/>
          <a:sy n="120" d="100"/>
        </p:scale>
        <p:origin x="120" y="252"/>
      </p:cViewPr>
      <p:guideLst>
        <p:guide pos="3839"/>
        <p:guide orient="horz" pos="2160"/>
      </p:guideLst>
    </p:cSldViewPr>
  </p:slideViewPr>
  <p:notesTextViewPr>
    <p:cViewPr>
      <p:scale>
        <a:sx n="1" d="1"/>
        <a:sy n="1" d="1"/>
      </p:scale>
      <p:origin x="0" y="0"/>
    </p:cViewPr>
  </p:notesTextViewPr>
  <p:notesViewPr>
    <p:cSldViewPr>
      <p:cViewPr varScale="1">
        <p:scale>
          <a:sx n="63" d="100"/>
          <a:sy n="63" d="100"/>
        </p:scale>
        <p:origin x="1986" y="10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5/10/relationships/revisionInfo" Target="revisionInfo.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handoutMaster" Target="handoutMasters/handoutMaster1.xml"/><Relationship Id="rId38"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Davies" userId="61e71dc1-9594-4277-b52b-4420989f68ee" providerId="ADAL" clId="{3331F787-033A-4A33-A566-9A2EA4DABA1B}"/>
    <pc:docChg chg="custSel modSld modNotesMaster modHandout">
      <pc:chgData name="Cerys Davies" userId="61e71dc1-9594-4277-b52b-4420989f68ee" providerId="ADAL" clId="{3331F787-033A-4A33-A566-9A2EA4DABA1B}" dt="2024-04-16T14:36:37.332" v="28" actId="207"/>
      <pc:docMkLst>
        <pc:docMk/>
      </pc:docMkLst>
      <pc:sldChg chg="modSp mod">
        <pc:chgData name="Cerys Davies" userId="61e71dc1-9594-4277-b52b-4420989f68ee" providerId="ADAL" clId="{3331F787-033A-4A33-A566-9A2EA4DABA1B}" dt="2024-04-16T14:35:31.172" v="25" actId="255"/>
        <pc:sldMkLst>
          <pc:docMk/>
          <pc:sldMk cId="3650340329" sldId="264"/>
        </pc:sldMkLst>
        <pc:spChg chg="mod">
          <ac:chgData name="Cerys Davies" userId="61e71dc1-9594-4277-b52b-4420989f68ee" providerId="ADAL" clId="{3331F787-033A-4A33-A566-9A2EA4DABA1B}" dt="2024-04-16T14:35:21.181" v="23" actId="14100"/>
          <ac:spMkLst>
            <pc:docMk/>
            <pc:sldMk cId="3650340329" sldId="264"/>
            <ac:spMk id="2" creationId="{00000000-0000-0000-0000-000000000000}"/>
          </ac:spMkLst>
        </pc:spChg>
        <pc:spChg chg="mod">
          <ac:chgData name="Cerys Davies" userId="61e71dc1-9594-4277-b52b-4420989f68ee" providerId="ADAL" clId="{3331F787-033A-4A33-A566-9A2EA4DABA1B}" dt="2024-04-16T14:35:31.172" v="25" actId="255"/>
          <ac:spMkLst>
            <pc:docMk/>
            <pc:sldMk cId="3650340329" sldId="264"/>
            <ac:spMk id="3" creationId="{00000000-0000-0000-0000-000000000000}"/>
          </ac:spMkLst>
        </pc:spChg>
      </pc:sldChg>
      <pc:sldChg chg="modNotes">
        <pc:chgData name="Cerys Davies" userId="61e71dc1-9594-4277-b52b-4420989f68ee" providerId="ADAL" clId="{3331F787-033A-4A33-A566-9A2EA4DABA1B}" dt="2024-04-05T12:19:05.618" v="3"/>
        <pc:sldMkLst>
          <pc:docMk/>
          <pc:sldMk cId="0" sldId="273"/>
        </pc:sldMkLst>
      </pc:sldChg>
      <pc:sldChg chg="modNotes">
        <pc:chgData name="Cerys Davies" userId="61e71dc1-9594-4277-b52b-4420989f68ee" providerId="ADAL" clId="{3331F787-033A-4A33-A566-9A2EA4DABA1B}" dt="2024-04-05T12:19:05.618" v="3"/>
        <pc:sldMkLst>
          <pc:docMk/>
          <pc:sldMk cId="0" sldId="277"/>
        </pc:sldMkLst>
      </pc:sldChg>
      <pc:sldChg chg="delSp modSp mod">
        <pc:chgData name="Cerys Davies" userId="61e71dc1-9594-4277-b52b-4420989f68ee" providerId="ADAL" clId="{3331F787-033A-4A33-A566-9A2EA4DABA1B}" dt="2024-04-03T13:58:25.752" v="2" actId="478"/>
        <pc:sldMkLst>
          <pc:docMk/>
          <pc:sldMk cId="0" sldId="283"/>
        </pc:sldMkLst>
        <pc:spChg chg="del">
          <ac:chgData name="Cerys Davies" userId="61e71dc1-9594-4277-b52b-4420989f68ee" providerId="ADAL" clId="{3331F787-033A-4A33-A566-9A2EA4DABA1B}" dt="2024-04-03T13:58:12.529" v="0" actId="478"/>
          <ac:spMkLst>
            <pc:docMk/>
            <pc:sldMk cId="0" sldId="283"/>
            <ac:spMk id="2" creationId="{131ECAD3-C0E7-4606-AC3F-21B807458AB6}"/>
          </ac:spMkLst>
        </pc:spChg>
        <pc:spChg chg="del">
          <ac:chgData name="Cerys Davies" userId="61e71dc1-9594-4277-b52b-4420989f68ee" providerId="ADAL" clId="{3331F787-033A-4A33-A566-9A2EA4DABA1B}" dt="2024-04-03T13:58:25.752" v="2" actId="478"/>
          <ac:spMkLst>
            <pc:docMk/>
            <pc:sldMk cId="0" sldId="283"/>
            <ac:spMk id="7" creationId="{AD3FB510-865C-4151-97D2-92A3B606B7E9}"/>
          </ac:spMkLst>
        </pc:spChg>
        <pc:graphicFrameChg chg="mod">
          <ac:chgData name="Cerys Davies" userId="61e71dc1-9594-4277-b52b-4420989f68ee" providerId="ADAL" clId="{3331F787-033A-4A33-A566-9A2EA4DABA1B}" dt="2024-04-03T13:58:17.400" v="1" actId="14100"/>
          <ac:graphicFrameMkLst>
            <pc:docMk/>
            <pc:sldMk cId="0" sldId="283"/>
            <ac:graphicFrameMk id="12293" creationId="{7CC3C206-553D-4AB8-9331-BCED19B7CF92}"/>
          </ac:graphicFrameMkLst>
        </pc:graphicFrameChg>
      </pc:sldChg>
      <pc:sldChg chg="modSp mod">
        <pc:chgData name="Cerys Davies" userId="61e71dc1-9594-4277-b52b-4420989f68ee" providerId="ADAL" clId="{3331F787-033A-4A33-A566-9A2EA4DABA1B}" dt="2024-04-16T14:36:37.332" v="28" actId="207"/>
        <pc:sldMkLst>
          <pc:docMk/>
          <pc:sldMk cId="2437690226" sldId="287"/>
        </pc:sldMkLst>
        <pc:spChg chg="mod">
          <ac:chgData name="Cerys Davies" userId="61e71dc1-9594-4277-b52b-4420989f68ee" providerId="ADAL" clId="{3331F787-033A-4A33-A566-9A2EA4DABA1B}" dt="2024-04-16T14:36:37.332" v="28" actId="207"/>
          <ac:spMkLst>
            <pc:docMk/>
            <pc:sldMk cId="2437690226" sldId="287"/>
            <ac:spMk id="3" creationId="{02ACD795-7110-4880-82CC-2C575C71C230}"/>
          </ac:spMkLst>
        </pc:spChg>
      </pc:sldChg>
      <pc:sldChg chg="modNotes">
        <pc:chgData name="Cerys Davies" userId="61e71dc1-9594-4277-b52b-4420989f68ee" providerId="ADAL" clId="{3331F787-033A-4A33-A566-9A2EA4DABA1B}" dt="2024-04-05T12:19:05.618" v="3"/>
        <pc:sldMkLst>
          <pc:docMk/>
          <pc:sldMk cId="0" sldId="298"/>
        </pc:sldMkLst>
      </pc:sldChg>
      <pc:sldChg chg="modNotes">
        <pc:chgData name="Cerys Davies" userId="61e71dc1-9594-4277-b52b-4420989f68ee" providerId="ADAL" clId="{3331F787-033A-4A33-A566-9A2EA4DABA1B}" dt="2024-04-05T12:19:05.618" v="3"/>
        <pc:sldMkLst>
          <pc:docMk/>
          <pc:sldMk cId="0" sldId="299"/>
        </pc:sldMkLst>
      </pc:sldChg>
      <pc:sldChg chg="modNotes">
        <pc:chgData name="Cerys Davies" userId="61e71dc1-9594-4277-b52b-4420989f68ee" providerId="ADAL" clId="{3331F787-033A-4A33-A566-9A2EA4DABA1B}" dt="2024-04-05T12:19:05.618" v="3"/>
        <pc:sldMkLst>
          <pc:docMk/>
          <pc:sldMk cId="0" sldId="301"/>
        </pc:sldMkLst>
      </pc:sldChg>
      <pc:sldChg chg="modNotes">
        <pc:chgData name="Cerys Davies" userId="61e71dc1-9594-4277-b52b-4420989f68ee" providerId="ADAL" clId="{3331F787-033A-4A33-A566-9A2EA4DABA1B}" dt="2024-04-05T12:19:05.618" v="3"/>
        <pc:sldMkLst>
          <pc:docMk/>
          <pc:sldMk cId="0" sldId="304"/>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a:solidFill>
                <a:schemeClr val="tx2"/>
              </a:solidFill>
            </a:endParaRPr>
          </a:p>
        </p:txBody>
      </p:sp>
      <p:sp>
        <p:nvSpPr>
          <p:cNvPr id="3" name="Date Placeholder 2"/>
          <p:cNvSpPr>
            <a:spLocks noGrp="1"/>
          </p:cNvSpPr>
          <p:nvPr>
            <p:ph type="dt" sz="quarter" idx="1"/>
          </p:nvPr>
        </p:nvSpPr>
        <p:spPr>
          <a:xfrm>
            <a:off x="3777607" y="0"/>
            <a:ext cx="2889938" cy="487680"/>
          </a:xfrm>
          <a:prstGeom prst="rect">
            <a:avLst/>
          </a:prstGeom>
        </p:spPr>
        <p:txBody>
          <a:bodyPr vert="horz" lIns="91440" tIns="45720" rIns="91440" bIns="45720" rtlCol="0"/>
          <a:lstStyle>
            <a:lvl1pPr algn="r">
              <a:defRPr sz="1200"/>
            </a:lvl1pPr>
          </a:lstStyle>
          <a:p>
            <a:fld id="{E973C59C-4E16-4A64-A766-34DB213E11B3}" type="datetimeFigureOut">
              <a:rPr lang="en-US">
                <a:solidFill>
                  <a:schemeClr val="tx2"/>
                </a:solidFill>
              </a:rPr>
              <a:t>4/16/2024</a:t>
            </a:fld>
            <a:endParaRPr>
              <a:solidFill>
                <a:schemeClr val="tx2"/>
              </a:solidFill>
            </a:endParaRPr>
          </a:p>
        </p:txBody>
      </p:sp>
      <p:sp>
        <p:nvSpPr>
          <p:cNvPr id="4" name="Footer Placeholder 3"/>
          <p:cNvSpPr>
            <a:spLocks noGrp="1"/>
          </p:cNvSpPr>
          <p:nvPr>
            <p:ph type="ftr" sz="quarter" idx="2"/>
          </p:nvPr>
        </p:nvSpPr>
        <p:spPr>
          <a:xfrm>
            <a:off x="0" y="9264227"/>
            <a:ext cx="2889938" cy="487680"/>
          </a:xfrm>
          <a:prstGeom prst="rect">
            <a:avLst/>
          </a:prstGeom>
        </p:spPr>
        <p:txBody>
          <a:bodyPr vert="horz" lIns="91440" tIns="45720" rIns="91440" bIns="45720" rtlCol="0" anchor="b"/>
          <a:lstStyle>
            <a:lvl1pPr algn="l">
              <a:defRPr sz="1200"/>
            </a:lvl1pPr>
          </a:lstStyle>
          <a:p>
            <a:endParaRPr>
              <a:solidFill>
                <a:schemeClr val="tx2"/>
              </a:solidFill>
            </a:endParaRPr>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91440" tIns="45720" rIns="91440" bIns="45720" rtlCol="0" anchor="b"/>
          <a:lstStyle>
            <a:lvl1pPr algn="r">
              <a:defRPr sz="1200"/>
            </a:lvl1pPr>
          </a:lstStyle>
          <a:p>
            <a:fld id="{CFD77566-CD65-4859-9FA1-43956DC85B8C}" type="slidenum">
              <a:rPr>
                <a:solidFill>
                  <a:schemeClr val="tx2"/>
                </a:solidFill>
              </a:rPr>
              <a:t>‹#›</a:t>
            </a:fld>
            <a:endParaRPr>
              <a:solidFill>
                <a:schemeClr val="tx2"/>
              </a:solidFill>
            </a:endParaRPr>
          </a:p>
        </p:txBody>
      </p:sp>
    </p:spTree>
    <p:extLst>
      <p:ext uri="{BB962C8B-B14F-4D97-AF65-F5344CB8AC3E}">
        <p14:creationId xmlns:p14="http://schemas.microsoft.com/office/powerpoint/2010/main" val="27087983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solidFill>
                  <a:schemeClr val="tx2"/>
                </a:solidFill>
              </a:defRPr>
            </a:lvl1pPr>
          </a:lstStyle>
          <a:p>
            <a:endParaRPr/>
          </a:p>
        </p:txBody>
      </p:sp>
      <p:sp>
        <p:nvSpPr>
          <p:cNvPr id="3" name="Date Placeholder 2"/>
          <p:cNvSpPr>
            <a:spLocks noGrp="1"/>
          </p:cNvSpPr>
          <p:nvPr>
            <p:ph type="dt" idx="1"/>
          </p:nvPr>
        </p:nvSpPr>
        <p:spPr>
          <a:xfrm>
            <a:off x="3777607" y="0"/>
            <a:ext cx="2889938" cy="487680"/>
          </a:xfrm>
          <a:prstGeom prst="rect">
            <a:avLst/>
          </a:prstGeom>
        </p:spPr>
        <p:txBody>
          <a:bodyPr vert="horz" lIns="91440" tIns="45720" rIns="91440" bIns="45720" rtlCol="0"/>
          <a:lstStyle>
            <a:lvl1pPr algn="r">
              <a:defRPr sz="1200">
                <a:solidFill>
                  <a:schemeClr val="tx2"/>
                </a:solidFill>
              </a:defRPr>
            </a:lvl1pPr>
          </a:lstStyle>
          <a:p>
            <a:fld id="{F95CF31C-F757-429C-A789-86504F04C3BE}" type="datetimeFigureOut">
              <a:rPr lang="en-US"/>
              <a:pPr/>
              <a:t>4/16/2024</a:t>
            </a:fld>
            <a:endParaRPr/>
          </a:p>
        </p:txBody>
      </p:sp>
      <p:sp>
        <p:nvSpPr>
          <p:cNvPr id="4" name="Slide Image Placeholder 3"/>
          <p:cNvSpPr>
            <a:spLocks noGrp="1" noRot="1" noChangeAspect="1"/>
          </p:cNvSpPr>
          <p:nvPr>
            <p:ph type="sldImg" idx="2"/>
          </p:nvPr>
        </p:nvSpPr>
        <p:spPr>
          <a:xfrm>
            <a:off x="85725" y="731838"/>
            <a:ext cx="6497638" cy="36576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a:defRPr sz="1200">
                <a:solidFill>
                  <a:schemeClr val="tx2"/>
                </a:solidFill>
              </a:defRPr>
            </a:lvl1pPr>
          </a:lstStyle>
          <a:p>
            <a:endParaRPr/>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40" tIns="45720" rIns="91440" bIns="45720" rtlCol="0" anchor="b"/>
          <a:lstStyle>
            <a:lvl1pPr algn="r">
              <a:defRPr sz="1200">
                <a:solidFill>
                  <a:schemeClr val="tx2"/>
                </a:solidFill>
              </a:defRPr>
            </a:lvl1pPr>
          </a:lstStyle>
          <a:p>
            <a:fld id="{B8796F01-7154-41E0-B48B-A6921757531A}" type="slidenum">
              <a:rPr/>
              <a:pPr/>
              <a:t>‹#›</a:t>
            </a:fld>
            <a:endParaRPr/>
          </a:p>
        </p:txBody>
      </p:sp>
    </p:spTree>
    <p:extLst>
      <p:ext uri="{BB962C8B-B14F-4D97-AF65-F5344CB8AC3E}">
        <p14:creationId xmlns:p14="http://schemas.microsoft.com/office/powerpoint/2010/main" val="44077566"/>
      </p:ext>
    </p:extLst>
  </p:cSld>
  <p:clrMap bg1="lt1" tx1="dk1" bg2="lt2" tx2="dk2" accent1="accent1" accent2="accent2" accent3="accent3" accent4="accent4" accent5="accent5" accent6="accent6" hlink="hlink" folHlink="folHlink"/>
  <p:notesStyle>
    <a:lvl1pPr marL="0" algn="l" defTabSz="1218987" rtl="0" eaLnBrk="1" latinLnBrk="0" hangingPunct="1">
      <a:defRPr sz="1600" kern="1200">
        <a:solidFill>
          <a:schemeClr val="tx2"/>
        </a:solidFill>
        <a:latin typeface="+mn-lt"/>
        <a:ea typeface="+mn-ea"/>
        <a:cs typeface="+mn-cs"/>
      </a:defRPr>
    </a:lvl1pPr>
    <a:lvl2pPr marL="609493" algn="l" defTabSz="1218987" rtl="0" eaLnBrk="1" latinLnBrk="0" hangingPunct="1">
      <a:defRPr sz="1600" kern="1200">
        <a:solidFill>
          <a:schemeClr val="tx2"/>
        </a:solidFill>
        <a:latin typeface="+mn-lt"/>
        <a:ea typeface="+mn-ea"/>
        <a:cs typeface="+mn-cs"/>
      </a:defRPr>
    </a:lvl2pPr>
    <a:lvl3pPr marL="1218987" algn="l" defTabSz="1218987" rtl="0" eaLnBrk="1" latinLnBrk="0" hangingPunct="1">
      <a:defRPr sz="1600" kern="1200">
        <a:solidFill>
          <a:schemeClr val="tx2"/>
        </a:solidFill>
        <a:latin typeface="+mn-lt"/>
        <a:ea typeface="+mn-ea"/>
        <a:cs typeface="+mn-cs"/>
      </a:defRPr>
    </a:lvl3pPr>
    <a:lvl4pPr marL="1828480" algn="l" defTabSz="1218987" rtl="0" eaLnBrk="1" latinLnBrk="0" hangingPunct="1">
      <a:defRPr sz="1600" kern="1200">
        <a:solidFill>
          <a:schemeClr val="tx2"/>
        </a:solidFill>
        <a:latin typeface="+mn-lt"/>
        <a:ea typeface="+mn-ea"/>
        <a:cs typeface="+mn-cs"/>
      </a:defRPr>
    </a:lvl4pPr>
    <a:lvl5pPr marL="2437973" algn="l" defTabSz="1218987" rtl="0" eaLnBrk="1" latinLnBrk="0" hangingPunct="1">
      <a:defRPr sz="1600" kern="1200">
        <a:solidFill>
          <a:schemeClr val="tx2"/>
        </a:solidFill>
        <a:latin typeface="+mn-lt"/>
        <a:ea typeface="+mn-ea"/>
        <a:cs typeface="+mn-cs"/>
      </a:defRPr>
    </a:lvl5pPr>
    <a:lvl6pPr marL="3047467" algn="l" defTabSz="1218987" rtl="0" eaLnBrk="1" latinLnBrk="0" hangingPunct="1">
      <a:defRPr sz="1600" kern="1200">
        <a:solidFill>
          <a:schemeClr val="tx1"/>
        </a:solidFill>
        <a:latin typeface="+mn-lt"/>
        <a:ea typeface="+mn-ea"/>
        <a:cs typeface="+mn-cs"/>
      </a:defRPr>
    </a:lvl6pPr>
    <a:lvl7pPr marL="3656960" algn="l" defTabSz="1218987" rtl="0" eaLnBrk="1" latinLnBrk="0" hangingPunct="1">
      <a:defRPr sz="1600" kern="1200">
        <a:solidFill>
          <a:schemeClr val="tx1"/>
        </a:solidFill>
        <a:latin typeface="+mn-lt"/>
        <a:ea typeface="+mn-ea"/>
        <a:cs typeface="+mn-cs"/>
      </a:defRPr>
    </a:lvl7pPr>
    <a:lvl8pPr marL="4266453" algn="l" defTabSz="1218987" rtl="0" eaLnBrk="1" latinLnBrk="0" hangingPunct="1">
      <a:defRPr sz="1600" kern="1200">
        <a:solidFill>
          <a:schemeClr val="tx1"/>
        </a:solidFill>
        <a:latin typeface="+mn-lt"/>
        <a:ea typeface="+mn-ea"/>
        <a:cs typeface="+mn-cs"/>
      </a:defRPr>
    </a:lvl8pPr>
    <a:lvl9pPr marL="4875947" algn="l" defTabSz="1218987" rtl="0" eaLnBrk="1" latinLnBrk="0" hangingPunct="1">
      <a:defRPr sz="1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1837D3FB-BB3E-4BB1-95DA-3072F2D442B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315" name="Notes Placeholder 2">
            <a:extLst>
              <a:ext uri="{FF2B5EF4-FFF2-40B4-BE49-F238E27FC236}">
                <a16:creationId xmlns:a16="http://schemas.microsoft.com/office/drawing/2014/main" id="{5B60BEAA-10F7-41BB-A156-80BCF7DE304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13316" name="Slide Number Placeholder 3">
            <a:extLst>
              <a:ext uri="{FF2B5EF4-FFF2-40B4-BE49-F238E27FC236}">
                <a16:creationId xmlns:a16="http://schemas.microsoft.com/office/drawing/2014/main" id="{61FAB364-44B3-4E81-9407-C039EE58BA7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FA306915-FBAB-4D99-9253-6F7AEBF188D9}" type="slidenum">
              <a:rPr lang="en-GB" altLang="en-US">
                <a:latin typeface="Arial" panose="020B0604020202020204" pitchFamily="34" charset="0"/>
              </a:rPr>
              <a:pPr>
                <a:spcBef>
                  <a:spcPct val="0"/>
                </a:spcBef>
              </a:pPr>
              <a:t>4</a:t>
            </a:fld>
            <a:endParaRPr lang="en-GB" altLang="en-US">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a:extLst>
              <a:ext uri="{FF2B5EF4-FFF2-40B4-BE49-F238E27FC236}">
                <a16:creationId xmlns:a16="http://schemas.microsoft.com/office/drawing/2014/main" id="{4E8A5AF4-3CC8-4E54-B866-52D973569C4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3" name="Notes Placeholder 2">
            <a:extLst>
              <a:ext uri="{FF2B5EF4-FFF2-40B4-BE49-F238E27FC236}">
                <a16:creationId xmlns:a16="http://schemas.microsoft.com/office/drawing/2014/main" id="{991787AB-64AD-4C95-BCC6-D9A8934B992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15364" name="Slide Number Placeholder 3">
            <a:extLst>
              <a:ext uri="{FF2B5EF4-FFF2-40B4-BE49-F238E27FC236}">
                <a16:creationId xmlns:a16="http://schemas.microsoft.com/office/drawing/2014/main" id="{6685F76C-E50B-44A5-A111-D9CEFF30F22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8D139F03-0800-44DB-8FCF-D3D713AA6A3A}" type="slidenum">
              <a:rPr lang="en-GB" altLang="en-US">
                <a:latin typeface="Arial" panose="020B0604020202020204" pitchFamily="34" charset="0"/>
              </a:rPr>
              <a:pPr>
                <a:spcBef>
                  <a:spcPct val="0"/>
                </a:spcBef>
              </a:pPr>
              <a:t>5</a:t>
            </a:fld>
            <a:endParaRPr lang="en-GB" altLang="en-US">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a:extLst>
              <a:ext uri="{FF2B5EF4-FFF2-40B4-BE49-F238E27FC236}">
                <a16:creationId xmlns:a16="http://schemas.microsoft.com/office/drawing/2014/main" id="{5908F900-9E79-44A8-AC2F-F1E13F088313}"/>
              </a:ext>
            </a:extLst>
          </p:cNvPr>
          <p:cNvSpPr>
            <a:spLocks noGrp="1" noRot="1" noChangeAspect="1" noChangeArrowheads="1" noTextEdit="1"/>
          </p:cNvSpPr>
          <p:nvPr>
            <p:ph type="sldImg"/>
          </p:nvPr>
        </p:nvSpPr>
        <p:spPr bwMode="auto">
          <a:xfrm>
            <a:off x="-209550" y="801688"/>
            <a:ext cx="7029450" cy="3956050"/>
          </a:xfrm>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Rectangle 3">
            <a:extLst>
              <a:ext uri="{FF2B5EF4-FFF2-40B4-BE49-F238E27FC236}">
                <a16:creationId xmlns:a16="http://schemas.microsoft.com/office/drawing/2014/main" id="{23D61884-AC04-49A3-9B9A-8D87BBD7FE10}"/>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a:extLst>
              <a:ext uri="{FF2B5EF4-FFF2-40B4-BE49-F238E27FC236}">
                <a16:creationId xmlns:a16="http://schemas.microsoft.com/office/drawing/2014/main" id="{6AC4CFA8-A158-46B3-817B-D3E057E4CE99}"/>
              </a:ext>
            </a:extLst>
          </p:cNvPr>
          <p:cNvSpPr>
            <a:spLocks noGrp="1" noRot="1" noChangeAspect="1" noChangeArrowheads="1" noTextEdit="1"/>
          </p:cNvSpPr>
          <p:nvPr>
            <p:ph type="sldImg"/>
          </p:nvPr>
        </p:nvSpPr>
        <p:spPr bwMode="auto">
          <a:xfrm>
            <a:off x="-209550" y="801688"/>
            <a:ext cx="7029450" cy="3956050"/>
          </a:xfrm>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8131" name="Rectangle 3">
            <a:extLst>
              <a:ext uri="{FF2B5EF4-FFF2-40B4-BE49-F238E27FC236}">
                <a16:creationId xmlns:a16="http://schemas.microsoft.com/office/drawing/2014/main" id="{137ABC52-F31F-4B03-BC6C-48EB6BAD267C}"/>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a:extLst>
              <a:ext uri="{FF2B5EF4-FFF2-40B4-BE49-F238E27FC236}">
                <a16:creationId xmlns:a16="http://schemas.microsoft.com/office/drawing/2014/main" id="{24D28F26-5E78-43BB-A2D9-B5A355F1022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4275" name="Notes Placeholder 2">
            <a:extLst>
              <a:ext uri="{FF2B5EF4-FFF2-40B4-BE49-F238E27FC236}">
                <a16:creationId xmlns:a16="http://schemas.microsoft.com/office/drawing/2014/main" id="{9F12F61C-A6DE-42DB-8700-A61726546B1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54276" name="Slide Number Placeholder 3">
            <a:extLst>
              <a:ext uri="{FF2B5EF4-FFF2-40B4-BE49-F238E27FC236}">
                <a16:creationId xmlns:a16="http://schemas.microsoft.com/office/drawing/2014/main" id="{6A673B96-396D-44A8-A660-41F67C09845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F124D5B4-8A94-47F4-A1AE-C62FF2EDB091}" type="slidenum">
              <a:rPr lang="en-GB" altLang="en-US">
                <a:latin typeface="Arial" panose="020B0604020202020204" pitchFamily="34" charset="0"/>
              </a:rPr>
              <a:pPr>
                <a:spcBef>
                  <a:spcPct val="0"/>
                </a:spcBef>
              </a:pPr>
              <a:t>17</a:t>
            </a:fld>
            <a:endParaRPr lang="en-GB" altLang="en-US">
              <a:latin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a:extLst>
              <a:ext uri="{FF2B5EF4-FFF2-40B4-BE49-F238E27FC236}">
                <a16:creationId xmlns:a16="http://schemas.microsoft.com/office/drawing/2014/main" id="{63BD2A34-F062-4BB8-BD5C-9998ED604FE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59" name="Notes Placeholder 2">
            <a:extLst>
              <a:ext uri="{FF2B5EF4-FFF2-40B4-BE49-F238E27FC236}">
                <a16:creationId xmlns:a16="http://schemas.microsoft.com/office/drawing/2014/main" id="{642CB931-324A-4A4F-9E1C-835D9C52C6D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19460" name="Slide Number Placeholder 3">
            <a:extLst>
              <a:ext uri="{FF2B5EF4-FFF2-40B4-BE49-F238E27FC236}">
                <a16:creationId xmlns:a16="http://schemas.microsoft.com/office/drawing/2014/main" id="{E6AE6D3C-ACF1-4348-AC72-91EEFDFA01A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9F3C078E-01B3-4649-8C19-92180735F54B}" type="slidenum">
              <a:rPr lang="en-GB" altLang="en-US">
                <a:latin typeface="Arial" panose="020B0604020202020204" pitchFamily="34" charset="0"/>
              </a:rPr>
              <a:pPr>
                <a:spcBef>
                  <a:spcPct val="0"/>
                </a:spcBef>
              </a:pPr>
              <a:t>20</a:t>
            </a:fld>
            <a:endParaRPr lang="en-GB" altLang="en-US">
              <a:latin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7FB92C78-DBDA-4DF4-B800-6E3886603EB4}"/>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7" name="Rectangle 3">
            <a:extLst>
              <a:ext uri="{FF2B5EF4-FFF2-40B4-BE49-F238E27FC236}">
                <a16:creationId xmlns:a16="http://schemas.microsoft.com/office/drawing/2014/main" id="{F9518402-B8AC-4D33-B975-3D3612B7BEE2}"/>
              </a:ext>
            </a:extLst>
          </p:cNvPr>
          <p:cNvSpPr>
            <a:spLocks noGrp="1" noChangeArrowheads="1"/>
          </p:cNvSpPr>
          <p:nvPr>
            <p:ph type="body" idx="1"/>
          </p:nvPr>
        </p:nvSpPr>
        <p:spPr bwMode="auto">
          <a:xfrm>
            <a:off x="666909" y="5107093"/>
            <a:ext cx="5335270" cy="391498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nSpc>
                <a:spcPct val="90000"/>
              </a:lnSpc>
            </a:pPr>
            <a:r>
              <a:rPr lang="en-GB" altLang="en-US" sz="4000" b="1">
                <a:latin typeface="Arial" panose="020B0604020202020204" pitchFamily="34" charset="0"/>
              </a:rPr>
              <a:t>‘Directors’ includes shadow directors (directing directors) but not solicitors if they are just advising directors.</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2CC89F8E-E241-456F-8BB1-0B9304C54DBC}"/>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5" name="Rectangle 3">
            <a:extLst>
              <a:ext uri="{FF2B5EF4-FFF2-40B4-BE49-F238E27FC236}">
                <a16:creationId xmlns:a16="http://schemas.microsoft.com/office/drawing/2014/main" id="{8465A3E7-70B9-4C11-8F32-7D1A45642DA0}"/>
              </a:ext>
            </a:extLst>
          </p:cNvPr>
          <p:cNvSpPr>
            <a:spLocks noGrp="1" noChangeArrowheads="1"/>
          </p:cNvSpPr>
          <p:nvPr>
            <p:ph type="body" idx="1"/>
          </p:nvPr>
        </p:nvSpPr>
        <p:spPr bwMode="auto">
          <a:xfrm>
            <a:off x="112696" y="4876800"/>
            <a:ext cx="6443698" cy="414528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z="2000" b="1">
                <a:latin typeface="Arial" panose="020B0604020202020204" pitchFamily="34" charset="0"/>
              </a:rPr>
              <a:t>Means that solicitors who are also directors are especially vulnerable as they will have a high degree of knowledge. </a:t>
            </a:r>
          </a:p>
          <a:p>
            <a:endParaRPr lang="en-GB" altLang="en-US" sz="2000" b="1">
              <a:latin typeface="Arial" panose="020B0604020202020204" pitchFamily="34" charset="0"/>
            </a:endParaRPr>
          </a:p>
          <a:p>
            <a:r>
              <a:rPr lang="en-GB" altLang="en-US" sz="2000" b="1">
                <a:latin typeface="Arial" panose="020B0604020202020204" pitchFamily="34" charset="0"/>
              </a:rPr>
              <a:t>Eg a colleague always makes sure that any board that they sit on also has an accountant on it who should have more knowledge than him.</a:t>
            </a:r>
          </a:p>
          <a:p>
            <a:endParaRPr lang="en-GB" altLang="en-US" sz="2000" b="1">
              <a:latin typeface="Arial" panose="020B0604020202020204" pitchFamily="34" charset="0"/>
            </a:endParaRPr>
          </a:p>
          <a:p>
            <a:r>
              <a:rPr lang="en-GB" altLang="en-US" sz="2000" b="1">
                <a:latin typeface="Arial" panose="020B0604020202020204" pitchFamily="34" charset="0"/>
              </a:rPr>
              <a:t>Eg Brabners, the solicitors for Manchester United, always have a partner acting as a director on the board which is fine as long as things go well…….</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14546F5F-BFA7-47D8-BCBE-689A9BB42265}"/>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9" name="Rectangle 3">
            <a:extLst>
              <a:ext uri="{FF2B5EF4-FFF2-40B4-BE49-F238E27FC236}">
                <a16:creationId xmlns:a16="http://schemas.microsoft.com/office/drawing/2014/main" id="{EC2A695F-8939-4A27-8665-9826BE294B7D}"/>
              </a:ext>
            </a:extLst>
          </p:cNvPr>
          <p:cNvSpPr>
            <a:spLocks noGrp="1" noChangeArrowheads="1"/>
          </p:cNvSpPr>
          <p:nvPr>
            <p:ph type="body" idx="1"/>
          </p:nvPr>
        </p:nvSpPr>
        <p:spPr bwMode="auto">
          <a:xfrm>
            <a:off x="666909" y="5337387"/>
            <a:ext cx="5335270" cy="368469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z="4000" b="1">
                <a:latin typeface="Arial" panose="020B0604020202020204" pitchFamily="34" charset="0"/>
              </a:rPr>
              <a:t>This is about cunning plans for a fresh start by moving the assets elsewhere.</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7A31E489-8622-445E-BB9C-6BC007B84257}"/>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Rectangle 3">
            <a:extLst>
              <a:ext uri="{FF2B5EF4-FFF2-40B4-BE49-F238E27FC236}">
                <a16:creationId xmlns:a16="http://schemas.microsoft.com/office/drawing/2014/main" id="{C7F63D3B-47EF-4BC6-8A0C-F3C2881CC92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A734107C-E734-4D27-8311-F13E857DB5FC}"/>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Rectangle 3">
            <a:extLst>
              <a:ext uri="{FF2B5EF4-FFF2-40B4-BE49-F238E27FC236}">
                <a16:creationId xmlns:a16="http://schemas.microsoft.com/office/drawing/2014/main" id="{F51EB9A0-D7B0-4DDF-84CF-EDE09711CF5C}"/>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304CBC75-B2BA-4745-A1DE-7AEEA8425EF6}"/>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Rectangle 3">
            <a:extLst>
              <a:ext uri="{FF2B5EF4-FFF2-40B4-BE49-F238E27FC236}">
                <a16:creationId xmlns:a16="http://schemas.microsoft.com/office/drawing/2014/main" id="{3216DA27-C9A0-49E9-ADDA-16278AC6A0D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a:extLst>
              <a:ext uri="{FF2B5EF4-FFF2-40B4-BE49-F238E27FC236}">
                <a16:creationId xmlns:a16="http://schemas.microsoft.com/office/drawing/2014/main" id="{81D4A641-1C65-4FAF-8963-96F42F6452F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Rectangle 3">
            <a:extLst>
              <a:ext uri="{FF2B5EF4-FFF2-40B4-BE49-F238E27FC236}">
                <a16:creationId xmlns:a16="http://schemas.microsoft.com/office/drawing/2014/main" id="{5958C3F4-C367-4E82-AC01-30ADB58389CD}"/>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a:extLst>
              <a:ext uri="{FF2B5EF4-FFF2-40B4-BE49-F238E27FC236}">
                <a16:creationId xmlns:a16="http://schemas.microsoft.com/office/drawing/2014/main" id="{DCC91570-DF8F-48CC-AB44-9386EEB17FF5}"/>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39" name="Rectangle 3">
            <a:extLst>
              <a:ext uri="{FF2B5EF4-FFF2-40B4-BE49-F238E27FC236}">
                <a16:creationId xmlns:a16="http://schemas.microsoft.com/office/drawing/2014/main" id="{1552B72D-65B5-44B4-833E-8963FD8AB7F2}"/>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id="{2D1CEF48-9882-4266-8BA3-12890FE0367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Rectangle 3">
            <a:extLst>
              <a:ext uri="{FF2B5EF4-FFF2-40B4-BE49-F238E27FC236}">
                <a16:creationId xmlns:a16="http://schemas.microsoft.com/office/drawing/2014/main" id="{3FDC6BB0-0619-4104-9656-0CA6E1419B6D}"/>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a:extLst>
              <a:ext uri="{FF2B5EF4-FFF2-40B4-BE49-F238E27FC236}">
                <a16:creationId xmlns:a16="http://schemas.microsoft.com/office/drawing/2014/main" id="{F61566C6-2CCF-420D-BF67-F760FE9F9565}"/>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4035" name="Rectangle 3">
            <a:extLst>
              <a:ext uri="{FF2B5EF4-FFF2-40B4-BE49-F238E27FC236}">
                <a16:creationId xmlns:a16="http://schemas.microsoft.com/office/drawing/2014/main" id="{A7F4F665-96E6-4D81-83E8-E0FBC4F4570A}"/>
              </a:ext>
            </a:extLst>
          </p:cNvPr>
          <p:cNvSpPr>
            <a:spLocks noGrp="1" noChangeArrowheads="1"/>
          </p:cNvSpPr>
          <p:nvPr>
            <p:ph type="body" idx="1"/>
          </p:nvPr>
        </p:nvSpPr>
        <p:spPr bwMode="auto">
          <a:xfrm>
            <a:off x="666909" y="4876800"/>
            <a:ext cx="5749001" cy="414528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z="3600" b="1">
                <a:latin typeface="Arial" panose="020B0604020202020204" pitchFamily="34" charset="0"/>
              </a:rPr>
              <a:t>The insolvency profession is mostly occupied by accountants but solicitors can get involved and you could go into this area.</a:t>
            </a: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672383" y="1498601"/>
            <a:ext cx="7008574" cy="3298825"/>
          </a:xfrm>
        </p:spPr>
        <p:txBody>
          <a:bodyPr>
            <a:normAutofit/>
          </a:bodyPr>
          <a:lstStyle>
            <a:lvl1pPr>
              <a:lnSpc>
                <a:spcPct val="90000"/>
              </a:lnSpc>
              <a:defRPr sz="5400" cap="none" baseline="0"/>
            </a:lvl1pPr>
          </a:lstStyle>
          <a:p>
            <a:r>
              <a:rPr lang="en-US"/>
              <a:t>Click to edit Master title style</a:t>
            </a:r>
            <a:endParaRPr/>
          </a:p>
        </p:txBody>
      </p:sp>
      <p:sp>
        <p:nvSpPr>
          <p:cNvPr id="3" name="Subtitle 2"/>
          <p:cNvSpPr>
            <a:spLocks noGrp="1"/>
          </p:cNvSpPr>
          <p:nvPr>
            <p:ph type="subTitle" idx="1"/>
          </p:nvPr>
        </p:nvSpPr>
        <p:spPr>
          <a:xfrm>
            <a:off x="4672383" y="4927600"/>
            <a:ext cx="7008574" cy="1244600"/>
          </a:xfrm>
        </p:spPr>
        <p:txBody>
          <a:bodyPr>
            <a:normAutofit/>
          </a:bodyPr>
          <a:lstStyle>
            <a:lvl1pPr marL="0" indent="0" algn="l">
              <a:spcBef>
                <a:spcPts val="0"/>
              </a:spcBef>
              <a:buNone/>
              <a:defRPr sz="2800" b="0">
                <a:solidFill>
                  <a:schemeClr val="tx1"/>
                </a:solidFill>
              </a:defRPr>
            </a:lvl1pPr>
            <a:lvl2pPr marL="609493" indent="0" algn="ctr">
              <a:buNone/>
              <a:defRPr>
                <a:solidFill>
                  <a:schemeClr val="tx1">
                    <a:tint val="75000"/>
                  </a:schemeClr>
                </a:solidFill>
              </a:defRPr>
            </a:lvl2pPr>
            <a:lvl3pPr marL="1218987" indent="0" algn="ctr">
              <a:buNone/>
              <a:defRPr>
                <a:solidFill>
                  <a:schemeClr val="tx1">
                    <a:tint val="75000"/>
                  </a:schemeClr>
                </a:solidFill>
              </a:defRPr>
            </a:lvl3pPr>
            <a:lvl4pPr marL="1828480" indent="0" algn="ctr">
              <a:buNone/>
              <a:defRPr>
                <a:solidFill>
                  <a:schemeClr val="tx1">
                    <a:tint val="75000"/>
                  </a:schemeClr>
                </a:solidFill>
              </a:defRPr>
            </a:lvl4pPr>
            <a:lvl5pPr marL="2437973" indent="0" algn="ctr">
              <a:buNone/>
              <a:defRPr>
                <a:solidFill>
                  <a:schemeClr val="tx1">
                    <a:tint val="75000"/>
                  </a:schemeClr>
                </a:solidFill>
              </a:defRPr>
            </a:lvl5pPr>
            <a:lvl6pPr marL="3047467" indent="0" algn="ctr">
              <a:buNone/>
              <a:defRPr>
                <a:solidFill>
                  <a:schemeClr val="tx1">
                    <a:tint val="75000"/>
                  </a:schemeClr>
                </a:solidFill>
              </a:defRPr>
            </a:lvl6pPr>
            <a:lvl7pPr marL="3656960" indent="0" algn="ctr">
              <a:buNone/>
              <a:defRPr>
                <a:solidFill>
                  <a:schemeClr val="tx1">
                    <a:tint val="75000"/>
                  </a:schemeClr>
                </a:solidFill>
              </a:defRPr>
            </a:lvl7pPr>
            <a:lvl8pPr marL="4266453" indent="0" algn="ctr">
              <a:buNone/>
              <a:defRPr>
                <a:solidFill>
                  <a:schemeClr val="tx1">
                    <a:tint val="75000"/>
                  </a:schemeClr>
                </a:solidFill>
              </a:defRPr>
            </a:lvl8pPr>
            <a:lvl9pPr marL="4875947"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32227708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8B5A30F4-0B4E-4E4B-BC36-C30CD13F4E17}" type="datetimeFigureOut">
              <a:rPr lang="en-US"/>
              <a:t>4/16/2024</a:t>
            </a:fld>
            <a:endParaRPr dirty="0"/>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DA60BA0E-20D0-4E7C-B286-26C960A6788F}" type="slidenum">
              <a:rPr/>
              <a:t>‹#›</a:t>
            </a:fld>
            <a:endParaRPr/>
          </a:p>
        </p:txBody>
      </p:sp>
    </p:spTree>
    <p:extLst>
      <p:ext uri="{BB962C8B-B14F-4D97-AF65-F5344CB8AC3E}">
        <p14:creationId xmlns:p14="http://schemas.microsoft.com/office/powerpoint/2010/main" val="15635241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12589" y="4445000"/>
            <a:ext cx="7008574" cy="1930400"/>
          </a:xfrm>
        </p:spPr>
        <p:txBody>
          <a:bodyPr anchor="t">
            <a:normAutofit/>
          </a:bodyPr>
          <a:lstStyle>
            <a:lvl1pPr algn="l">
              <a:defRPr sz="5400" b="0" cap="none" baseline="0"/>
            </a:lvl1pPr>
          </a:lstStyle>
          <a:p>
            <a:r>
              <a:rPr lang="en-US"/>
              <a:t>Click to edit Master title style</a:t>
            </a:r>
            <a:endParaRPr dirty="0"/>
          </a:p>
        </p:txBody>
      </p:sp>
      <p:sp>
        <p:nvSpPr>
          <p:cNvPr id="3" name="Text Placeholder 2"/>
          <p:cNvSpPr>
            <a:spLocks noGrp="1"/>
          </p:cNvSpPr>
          <p:nvPr>
            <p:ph type="body" idx="1"/>
          </p:nvPr>
        </p:nvSpPr>
        <p:spPr>
          <a:xfrm>
            <a:off x="812589" y="3124200"/>
            <a:ext cx="7008574" cy="1296987"/>
          </a:xfrm>
        </p:spPr>
        <p:txBody>
          <a:bodyPr anchor="b">
            <a:normAutofit/>
          </a:bodyPr>
          <a:lstStyle>
            <a:lvl1pPr marL="0" indent="0">
              <a:spcBef>
                <a:spcPts val="0"/>
              </a:spcBef>
              <a:buNone/>
              <a:defRPr sz="2800">
                <a:solidFill>
                  <a:schemeClr val="tx1"/>
                </a:solidFill>
              </a:defRPr>
            </a:lvl1pPr>
            <a:lvl2pPr marL="609493" indent="0">
              <a:buNone/>
              <a:defRPr sz="2400">
                <a:solidFill>
                  <a:schemeClr val="tx1">
                    <a:tint val="75000"/>
                  </a:schemeClr>
                </a:solidFill>
              </a:defRPr>
            </a:lvl2pPr>
            <a:lvl3pPr marL="1218987" indent="0">
              <a:buNone/>
              <a:defRPr sz="2100">
                <a:solidFill>
                  <a:schemeClr val="tx1">
                    <a:tint val="75000"/>
                  </a:schemeClr>
                </a:solidFill>
              </a:defRPr>
            </a:lvl3pPr>
            <a:lvl4pPr marL="1828480" indent="0">
              <a:buNone/>
              <a:defRPr sz="1900">
                <a:solidFill>
                  <a:schemeClr val="tx1">
                    <a:tint val="75000"/>
                  </a:schemeClr>
                </a:solidFill>
              </a:defRPr>
            </a:lvl4pPr>
            <a:lvl5pPr marL="2437973" indent="0">
              <a:buNone/>
              <a:defRPr sz="1900">
                <a:solidFill>
                  <a:schemeClr val="tx1">
                    <a:tint val="75000"/>
                  </a:schemeClr>
                </a:solidFill>
              </a:defRPr>
            </a:lvl5pPr>
            <a:lvl6pPr marL="3047467" indent="0">
              <a:buNone/>
              <a:defRPr sz="1900">
                <a:solidFill>
                  <a:schemeClr val="tx1">
                    <a:tint val="75000"/>
                  </a:schemeClr>
                </a:solidFill>
              </a:defRPr>
            </a:lvl6pPr>
            <a:lvl7pPr marL="3656960" indent="0">
              <a:buNone/>
              <a:defRPr sz="1900">
                <a:solidFill>
                  <a:schemeClr val="tx1">
                    <a:tint val="75000"/>
                  </a:schemeClr>
                </a:solidFill>
              </a:defRPr>
            </a:lvl7pPr>
            <a:lvl8pPr marL="4266453" indent="0">
              <a:buNone/>
              <a:defRPr sz="1900">
                <a:solidFill>
                  <a:schemeClr val="tx1">
                    <a:tint val="75000"/>
                  </a:schemeClr>
                </a:solidFill>
              </a:defRPr>
            </a:lvl8pPr>
            <a:lvl9pPr marL="4875947" indent="0">
              <a:buNone/>
              <a:defRPr sz="19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419634022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117309" y="1701800"/>
            <a:ext cx="4977104" cy="4470400"/>
          </a:xfrm>
        </p:spPr>
        <p:txBody>
          <a:bodyPr>
            <a:normAutofit/>
          </a:bodyPr>
          <a:lstStyle>
            <a:lvl1pPr>
              <a:defRPr sz="2400"/>
            </a:lvl1pPr>
            <a:lvl2pPr>
              <a:defRPr sz="2000"/>
            </a:lvl2pPr>
            <a:lvl3pPr>
              <a:defRPr sz="1800"/>
            </a:lvl3pPr>
            <a:lvl4pPr>
              <a:defRPr sz="1800"/>
            </a:lvl4pPr>
            <a:lvl5pPr marL="2011328">
              <a:defRPr sz="1800"/>
            </a:lvl5pPr>
            <a:lvl6pPr marL="1706581" indent="0">
              <a:buNone/>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97559" y="1701800"/>
            <a:ext cx="4977104" cy="4470400"/>
          </a:xfrm>
        </p:spPr>
        <p:txBody>
          <a:bodyPr>
            <a:normAutofit/>
          </a:bodyPr>
          <a:lstStyle>
            <a:lvl1pPr>
              <a:defRPr sz="2400"/>
            </a:lvl1pPr>
            <a:lvl2pPr>
              <a:defRPr sz="20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2DD204D1-F9BD-4643-8480-6EA41EB484F1}" type="datetimeFigureOut">
              <a:rPr lang="en-US"/>
              <a:t>4/16/2024</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3489339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121372" y="1608836"/>
            <a:ext cx="4973041" cy="512064"/>
          </a:xfrm>
        </p:spPr>
        <p:txBody>
          <a:bodyPr anchor="b">
            <a:noAutofit/>
          </a:bodyPr>
          <a:lstStyle>
            <a:lvl1pPr marL="0" indent="0">
              <a:spcBef>
                <a:spcPts val="0"/>
              </a:spcBef>
              <a:buNone/>
              <a:defRPr sz="24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a:t>Click to edit Master text styles</a:t>
            </a:r>
          </a:p>
        </p:txBody>
      </p:sp>
      <p:sp>
        <p:nvSpPr>
          <p:cNvPr id="4" name="Content Placeholder 3"/>
          <p:cNvSpPr>
            <a:spLocks noGrp="1"/>
          </p:cNvSpPr>
          <p:nvPr>
            <p:ph sz="half" idx="2"/>
          </p:nvPr>
        </p:nvSpPr>
        <p:spPr>
          <a:xfrm>
            <a:off x="1117309" y="2209800"/>
            <a:ext cx="4977104" cy="3962400"/>
          </a:xfrm>
        </p:spPr>
        <p:txBody>
          <a:bodyPr>
            <a:normAutofit/>
          </a:bodyPr>
          <a:lstStyle>
            <a:lvl1pPr>
              <a:defRPr sz="2000"/>
            </a:lvl1pPr>
            <a:lvl2pPr>
              <a:defRPr sz="18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301622" y="1608836"/>
            <a:ext cx="4973041" cy="512064"/>
          </a:xfrm>
        </p:spPr>
        <p:txBody>
          <a:bodyPr anchor="b">
            <a:noAutofit/>
          </a:bodyPr>
          <a:lstStyle>
            <a:lvl1pPr marL="0" indent="0">
              <a:spcBef>
                <a:spcPts val="0"/>
              </a:spcBef>
              <a:buNone/>
              <a:defRPr sz="24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a:t>Click to edit Master text styles</a:t>
            </a:r>
          </a:p>
        </p:txBody>
      </p:sp>
      <p:sp>
        <p:nvSpPr>
          <p:cNvPr id="6" name="Content Placeholder 5"/>
          <p:cNvSpPr>
            <a:spLocks noGrp="1"/>
          </p:cNvSpPr>
          <p:nvPr>
            <p:ph sz="quarter" idx="4"/>
          </p:nvPr>
        </p:nvSpPr>
        <p:spPr>
          <a:xfrm>
            <a:off x="6297559" y="2209800"/>
            <a:ext cx="4977104" cy="3962400"/>
          </a:xfrm>
        </p:spPr>
        <p:txBody>
          <a:bodyPr>
            <a:normAutofit/>
          </a:bodyPr>
          <a:lstStyle>
            <a:lvl1pPr>
              <a:defRPr sz="2000"/>
            </a:lvl1pPr>
            <a:lvl2pPr>
              <a:defRPr sz="18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7" name="Date Placeholder 6"/>
          <p:cNvSpPr>
            <a:spLocks noGrp="1"/>
          </p:cNvSpPr>
          <p:nvPr>
            <p:ph type="dt" sz="half" idx="10"/>
          </p:nvPr>
        </p:nvSpPr>
        <p:spPr/>
        <p:txBody>
          <a:bodyPr/>
          <a:lstStyle/>
          <a:p>
            <a:fld id="{2DD204D1-F9BD-4643-8480-6EA41EB484F1}" type="datetimeFigureOut">
              <a:rPr lang="en-US"/>
              <a:t>4/16/2024</a:t>
            </a:fld>
            <a:endParaRPr/>
          </a:p>
        </p:txBody>
      </p:sp>
      <p:sp>
        <p:nvSpPr>
          <p:cNvPr id="8" name="Footer Placeholder 7"/>
          <p:cNvSpPr>
            <a:spLocks noGrp="1"/>
          </p:cNvSpPr>
          <p:nvPr>
            <p:ph type="ftr" sz="quarter" idx="11"/>
          </p:nvPr>
        </p:nvSpPr>
        <p:spPr/>
        <p:txBody>
          <a:bodyPr/>
          <a:lstStyle/>
          <a:p>
            <a:endParaRPr/>
          </a:p>
        </p:txBody>
      </p:sp>
      <p:sp>
        <p:nvSpPr>
          <p:cNvPr id="9" name="Slide Number Placeholder 8"/>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3552830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Date Placeholder 2"/>
          <p:cNvSpPr>
            <a:spLocks noGrp="1"/>
          </p:cNvSpPr>
          <p:nvPr>
            <p:ph type="dt" sz="half" idx="10"/>
          </p:nvPr>
        </p:nvSpPr>
        <p:spPr/>
        <p:txBody>
          <a:bodyPr/>
          <a:lstStyle/>
          <a:p>
            <a:fld id="{2DD204D1-F9BD-4643-8480-6EA41EB484F1}" type="datetimeFigureOut">
              <a:rPr lang="en-US"/>
              <a:t>4/16/2024</a:t>
            </a:fld>
            <a:endParaRPr/>
          </a:p>
        </p:txBody>
      </p:sp>
      <p:sp>
        <p:nvSpPr>
          <p:cNvPr id="4" name="Footer Placeholder 3"/>
          <p:cNvSpPr>
            <a:spLocks noGrp="1"/>
          </p:cNvSpPr>
          <p:nvPr>
            <p:ph type="ftr" sz="quarter" idx="11"/>
          </p:nvPr>
        </p:nvSpPr>
        <p:spPr/>
        <p:txBody>
          <a:bodyPr/>
          <a:lstStyle/>
          <a:p>
            <a:endParaRPr/>
          </a:p>
        </p:txBody>
      </p:sp>
      <p:sp>
        <p:nvSpPr>
          <p:cNvPr id="5" name="Slide Number Placeholder 4"/>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35167638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D204D1-F9BD-4643-8480-6EA41EB484F1}" type="datetimeFigureOut">
              <a:rPr lang="en-US"/>
              <a:t>4/16/2024</a:t>
            </a:fld>
            <a:endParaRPr/>
          </a:p>
        </p:txBody>
      </p:sp>
      <p:sp>
        <p:nvSpPr>
          <p:cNvPr id="3" name="Footer Placeholder 2"/>
          <p:cNvSpPr>
            <a:spLocks noGrp="1"/>
          </p:cNvSpPr>
          <p:nvPr>
            <p:ph type="ftr" sz="quarter" idx="11"/>
          </p:nvPr>
        </p:nvSpPr>
        <p:spPr/>
        <p:txBody>
          <a:bodyPr/>
          <a:lstStyle/>
          <a:p>
            <a:endParaRPr/>
          </a:p>
        </p:txBody>
      </p:sp>
      <p:sp>
        <p:nvSpPr>
          <p:cNvPr id="4" name="Slide Number Placeholder 3"/>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20687318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3961368" y="0"/>
            <a:ext cx="7922736"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1"/>
          <p:cNvSpPr>
            <a:spLocks noGrp="1"/>
          </p:cNvSpPr>
          <p:nvPr>
            <p:ph type="title"/>
          </p:nvPr>
        </p:nvSpPr>
        <p:spPr>
          <a:xfrm>
            <a:off x="304721" y="1701800"/>
            <a:ext cx="3351927" cy="2844800"/>
          </a:xfrm>
        </p:spPr>
        <p:txBody>
          <a:bodyPr anchor="b">
            <a:normAutofit/>
          </a:bodyPr>
          <a:lstStyle>
            <a:lvl1pPr algn="l">
              <a:defRPr sz="2000" b="1"/>
            </a:lvl1pPr>
          </a:lstStyle>
          <a:p>
            <a:r>
              <a:rPr lang="en-US"/>
              <a:t>Click to edit Master title style</a:t>
            </a:r>
            <a:endParaRPr/>
          </a:p>
        </p:txBody>
      </p:sp>
      <p:sp>
        <p:nvSpPr>
          <p:cNvPr id="4" name="Text Placeholder 3"/>
          <p:cNvSpPr>
            <a:spLocks noGrp="1"/>
          </p:cNvSpPr>
          <p:nvPr>
            <p:ph type="body" sz="half" idx="2"/>
          </p:nvPr>
        </p:nvSpPr>
        <p:spPr>
          <a:xfrm>
            <a:off x="304721" y="4648200"/>
            <a:ext cx="3351927" cy="1727200"/>
          </a:xfrm>
        </p:spPr>
        <p:txBody>
          <a:bodyPr>
            <a:normAutofit/>
          </a:bodyPr>
          <a:lstStyle>
            <a:lvl1pPr marL="0" indent="0">
              <a:spcBef>
                <a:spcPts val="1200"/>
              </a:spcBef>
              <a:buNone/>
              <a:defRPr sz="16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a:t>Click to edit Master text styles</a:t>
            </a:r>
          </a:p>
        </p:txBody>
      </p:sp>
      <p:sp>
        <p:nvSpPr>
          <p:cNvPr id="3" name="Content Placeholder 2"/>
          <p:cNvSpPr>
            <a:spLocks noGrp="1"/>
          </p:cNvSpPr>
          <p:nvPr>
            <p:ph idx="1"/>
          </p:nvPr>
        </p:nvSpPr>
        <p:spPr>
          <a:xfrm>
            <a:off x="4469236" y="482600"/>
            <a:ext cx="6805427" cy="5892800"/>
          </a:xfrm>
        </p:spPr>
        <p:txBody>
          <a:bodyPr>
            <a:normAutofit/>
          </a:bodyPr>
          <a:lstStyle>
            <a:lvl1pPr>
              <a:defRPr sz="2400"/>
            </a:lvl1pPr>
            <a:lvl2pPr>
              <a:defRPr sz="20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126BF754-515F-40B9-8D24-D54D5825B3D0}" type="datetimeFigureOut">
              <a:rPr lang="en-US"/>
              <a:t>4/16/2024</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2DFBB78A-01B4-41F2-96B0-677A4A282832}" type="slidenum">
              <a:rPr/>
              <a:t>‹#›</a:t>
            </a:fld>
            <a:endParaRPr/>
          </a:p>
        </p:txBody>
      </p:sp>
    </p:spTree>
    <p:extLst>
      <p:ext uri="{BB962C8B-B14F-4D97-AF65-F5344CB8AC3E}">
        <p14:creationId xmlns:p14="http://schemas.microsoft.com/office/powerpoint/2010/main" val="19680720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2082258" y="0"/>
            <a:ext cx="8024310"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1"/>
          <p:cNvSpPr>
            <a:spLocks noGrp="1"/>
          </p:cNvSpPr>
          <p:nvPr>
            <p:ph type="title"/>
          </p:nvPr>
        </p:nvSpPr>
        <p:spPr>
          <a:xfrm>
            <a:off x="2437765" y="4800600"/>
            <a:ext cx="7313295" cy="762000"/>
          </a:xfrm>
        </p:spPr>
        <p:txBody>
          <a:bodyPr anchor="b">
            <a:normAutofit/>
          </a:bodyPr>
          <a:lstStyle>
            <a:lvl1pPr algn="l">
              <a:defRPr sz="2000" b="1"/>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2437765" y="279401"/>
            <a:ext cx="7313295" cy="4448175"/>
          </a:xfrm>
        </p:spPr>
        <p:txBody>
          <a:bodyPr>
            <a:normAutofit/>
          </a:bodyPr>
          <a:lstStyle>
            <a:lvl1pPr marL="0" indent="0">
              <a:buNone/>
              <a:defRPr sz="2800"/>
            </a:lvl1pPr>
            <a:lvl2pPr marL="609493" indent="0">
              <a:buNone/>
              <a:defRPr sz="3700"/>
            </a:lvl2pPr>
            <a:lvl3pPr marL="1218987" indent="0">
              <a:buNone/>
              <a:defRPr sz="3200"/>
            </a:lvl3pPr>
            <a:lvl4pPr marL="1828480" indent="0">
              <a:buNone/>
              <a:defRPr sz="2700"/>
            </a:lvl4pPr>
            <a:lvl5pPr marL="2437973" indent="0">
              <a:buNone/>
              <a:defRPr sz="2700"/>
            </a:lvl5pPr>
            <a:lvl6pPr marL="3047467" indent="0">
              <a:buNone/>
              <a:defRPr sz="2700"/>
            </a:lvl6pPr>
            <a:lvl7pPr marL="3656960" indent="0">
              <a:buNone/>
              <a:defRPr sz="2700"/>
            </a:lvl7pPr>
            <a:lvl8pPr marL="4266453" indent="0">
              <a:buNone/>
              <a:defRPr sz="2700"/>
            </a:lvl8pPr>
            <a:lvl9pPr marL="4875947" indent="0">
              <a:buNone/>
              <a:defRPr sz="2700"/>
            </a:lvl9pPr>
          </a:lstStyle>
          <a:p>
            <a:r>
              <a:rPr lang="en-US"/>
              <a:t>Click icon to add picture</a:t>
            </a:r>
            <a:endParaRPr/>
          </a:p>
        </p:txBody>
      </p:sp>
      <p:sp>
        <p:nvSpPr>
          <p:cNvPr id="4" name="Text Placeholder 3"/>
          <p:cNvSpPr>
            <a:spLocks noGrp="1"/>
          </p:cNvSpPr>
          <p:nvPr>
            <p:ph type="body" sz="half" idx="2"/>
          </p:nvPr>
        </p:nvSpPr>
        <p:spPr>
          <a:xfrm>
            <a:off x="2437765" y="5562600"/>
            <a:ext cx="7313295" cy="812800"/>
          </a:xfrm>
        </p:spPr>
        <p:txBody>
          <a:bodyPr>
            <a:normAutofit/>
          </a:bodyPr>
          <a:lstStyle>
            <a:lvl1pPr marL="0" indent="0">
              <a:spcBef>
                <a:spcPts val="0"/>
              </a:spcBef>
              <a:buNone/>
              <a:defRPr sz="16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a:t>Click to edit Master text styles</a:t>
            </a:r>
          </a:p>
        </p:txBody>
      </p:sp>
      <p:sp>
        <p:nvSpPr>
          <p:cNvPr id="5" name="Date Placeholder 4"/>
          <p:cNvSpPr>
            <a:spLocks noGrp="1"/>
          </p:cNvSpPr>
          <p:nvPr>
            <p:ph type="dt" sz="half" idx="10"/>
          </p:nvPr>
        </p:nvSpPr>
        <p:spPr/>
        <p:txBody>
          <a:bodyPr/>
          <a:lstStyle/>
          <a:p>
            <a:fld id="{126BF754-515F-40B9-8D24-D54D5825B3D0}" type="datetimeFigureOut">
              <a:rPr lang="en-US"/>
              <a:t>4/16/2024</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2DFBB78A-01B4-41F2-96B0-677A4A282832}" type="slidenum">
              <a:rPr/>
              <a:t>‹#›</a:t>
            </a:fld>
            <a:endParaRPr/>
          </a:p>
        </p:txBody>
      </p:sp>
    </p:spTree>
    <p:extLst>
      <p:ext uri="{BB962C8B-B14F-4D97-AF65-F5344CB8AC3E}">
        <p14:creationId xmlns:p14="http://schemas.microsoft.com/office/powerpoint/2010/main" val="12213374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7AECB6C2-1084-4AED-A74A-DF028B0094EA}" type="datetimeFigureOut">
              <a:rPr lang="en-US"/>
              <a:t>4/16/2024</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591C5AD9-787D-40FA-8A4D-16A055B9AF81}" type="slidenum">
              <a:rPr/>
              <a:t>‹#›</a:t>
            </a:fld>
            <a:endParaRPr/>
          </a:p>
        </p:txBody>
      </p:sp>
    </p:spTree>
    <p:extLst>
      <p:ext uri="{BB962C8B-B14F-4D97-AF65-F5344CB8AC3E}">
        <p14:creationId xmlns:p14="http://schemas.microsoft.com/office/powerpoint/2010/main" val="10104347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852633" y="274638"/>
            <a:ext cx="1422030" cy="5897561"/>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117309" y="274638"/>
            <a:ext cx="8532178" cy="589756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7AECB6C2-1084-4AED-A74A-DF028B0094EA}" type="datetimeFigureOut">
              <a:rPr lang="en-US"/>
              <a:t>4/16/2024</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591C5AD9-787D-40FA-8A4D-16A055B9AF81}" type="slidenum">
              <a:rPr/>
              <a:t>‹#›</a:t>
            </a:fld>
            <a:endParaRPr/>
          </a:p>
        </p:txBody>
      </p:sp>
    </p:spTree>
    <p:extLst>
      <p:ext uri="{BB962C8B-B14F-4D97-AF65-F5344CB8AC3E}">
        <p14:creationId xmlns:p14="http://schemas.microsoft.com/office/powerpoint/2010/main" val="36507153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auto">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9" name="Rectangle 8"/>
          <p:cNvSpPr/>
          <p:nvPr/>
        </p:nvSpPr>
        <p:spPr>
          <a:xfrm>
            <a:off x="304721" y="0"/>
            <a:ext cx="11579384"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Placeholder 1"/>
          <p:cNvSpPr>
            <a:spLocks noGrp="1"/>
          </p:cNvSpPr>
          <p:nvPr>
            <p:ph type="title"/>
          </p:nvPr>
        </p:nvSpPr>
        <p:spPr>
          <a:xfrm>
            <a:off x="1117309" y="76200"/>
            <a:ext cx="10157354" cy="1397000"/>
          </a:xfrm>
          <a:prstGeom prst="rect">
            <a:avLst/>
          </a:prstGeom>
        </p:spPr>
        <p:txBody>
          <a:bodyPr vert="horz" lIns="121899" tIns="60949" rIns="121899" bIns="60949" rtlCol="0" anchor="b">
            <a:normAutofit/>
          </a:bodyPr>
          <a:lstStyle/>
          <a:p>
            <a:r>
              <a:rPr lang="en-US"/>
              <a:t>Click to edit Master title style</a:t>
            </a:r>
            <a:endParaRPr dirty="0"/>
          </a:p>
        </p:txBody>
      </p:sp>
      <p:sp>
        <p:nvSpPr>
          <p:cNvPr id="3" name="Text Placeholder 2"/>
          <p:cNvSpPr>
            <a:spLocks noGrp="1"/>
          </p:cNvSpPr>
          <p:nvPr>
            <p:ph type="body" idx="1"/>
          </p:nvPr>
        </p:nvSpPr>
        <p:spPr>
          <a:xfrm>
            <a:off x="1117309" y="1701800"/>
            <a:ext cx="10157354" cy="4470400"/>
          </a:xfrm>
          <a:prstGeom prst="rect">
            <a:avLst/>
          </a:prstGeom>
        </p:spPr>
        <p:txBody>
          <a:bodyPr vert="horz" lIns="121899" tIns="60949" rIns="121899" bIns="60949"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Date Placeholder 3"/>
          <p:cNvSpPr>
            <a:spLocks noGrp="1"/>
          </p:cNvSpPr>
          <p:nvPr>
            <p:ph type="dt" sz="half" idx="2"/>
          </p:nvPr>
        </p:nvSpPr>
        <p:spPr>
          <a:xfrm>
            <a:off x="1117309" y="6400801"/>
            <a:ext cx="2742486" cy="320675"/>
          </a:xfrm>
          <a:prstGeom prst="rect">
            <a:avLst/>
          </a:prstGeom>
        </p:spPr>
        <p:txBody>
          <a:bodyPr vert="horz" lIns="121899" tIns="60949" rIns="121899" bIns="60949" rtlCol="0" anchor="b"/>
          <a:lstStyle>
            <a:lvl1pPr algn="l">
              <a:defRPr sz="1200" baseline="0">
                <a:solidFill>
                  <a:schemeClr val="tx2">
                    <a:lumMod val="65000"/>
                    <a:lumOff val="35000"/>
                  </a:schemeClr>
                </a:solidFill>
              </a:defRPr>
            </a:lvl1pPr>
          </a:lstStyle>
          <a:p>
            <a:fld id="{2DD204D1-F9BD-4643-8480-6EA41EB484F1}" type="datetimeFigureOut">
              <a:rPr lang="en-US" smtClean="0"/>
              <a:pPr/>
              <a:t>4/16/2024</a:t>
            </a:fld>
            <a:endParaRPr lang="en-US"/>
          </a:p>
        </p:txBody>
      </p:sp>
      <p:sp>
        <p:nvSpPr>
          <p:cNvPr id="5" name="Footer Placeholder 4"/>
          <p:cNvSpPr>
            <a:spLocks noGrp="1"/>
          </p:cNvSpPr>
          <p:nvPr>
            <p:ph type="ftr" sz="quarter" idx="3"/>
          </p:nvPr>
        </p:nvSpPr>
        <p:spPr>
          <a:xfrm>
            <a:off x="3907842" y="6400801"/>
            <a:ext cx="6216301" cy="320675"/>
          </a:xfrm>
          <a:prstGeom prst="rect">
            <a:avLst/>
          </a:prstGeom>
        </p:spPr>
        <p:txBody>
          <a:bodyPr vert="horz" lIns="121899" tIns="60949" rIns="121899" bIns="60949" rtlCol="0" anchor="b"/>
          <a:lstStyle>
            <a:lvl1pPr algn="ctr">
              <a:defRPr sz="1200" baseline="0">
                <a:solidFill>
                  <a:schemeClr val="tx2">
                    <a:lumMod val="65000"/>
                    <a:lumOff val="35000"/>
                  </a:schemeClr>
                </a:solidFill>
              </a:defRPr>
            </a:lvl1pPr>
          </a:lstStyle>
          <a:p>
            <a:endParaRPr lang="en-US"/>
          </a:p>
        </p:txBody>
      </p:sp>
      <p:sp>
        <p:nvSpPr>
          <p:cNvPr id="6" name="Slide Number Placeholder 5"/>
          <p:cNvSpPr>
            <a:spLocks noGrp="1"/>
          </p:cNvSpPr>
          <p:nvPr>
            <p:ph type="sldNum" sz="quarter" idx="4"/>
          </p:nvPr>
        </p:nvSpPr>
        <p:spPr>
          <a:xfrm>
            <a:off x="10167146" y="6400801"/>
            <a:ext cx="1107518" cy="320675"/>
          </a:xfrm>
          <a:prstGeom prst="rect">
            <a:avLst/>
          </a:prstGeom>
        </p:spPr>
        <p:txBody>
          <a:bodyPr vert="horz" lIns="121899" tIns="60949" rIns="121899" bIns="60949" rtlCol="0" anchor="b"/>
          <a:lstStyle>
            <a:lvl1pPr algn="r">
              <a:defRPr sz="1200" baseline="0">
                <a:solidFill>
                  <a:schemeClr val="tx2">
                    <a:lumMod val="65000"/>
                    <a:lumOff val="35000"/>
                  </a:schemeClr>
                </a:solidFill>
              </a:defRPr>
            </a:lvl1pPr>
          </a:lstStyle>
          <a:p>
            <a:fld id="{EB37DED6-D4C7-42EE-AB49-D2E39E64FDE4}" type="slidenum">
              <a:rPr lang="en-US" smtClean="0"/>
              <a:pPr/>
              <a:t>‹#›</a:t>
            </a:fld>
            <a:endParaRPr lang="en-US"/>
          </a:p>
        </p:txBody>
      </p:sp>
    </p:spTree>
    <p:extLst>
      <p:ext uri="{BB962C8B-B14F-4D97-AF65-F5344CB8AC3E}">
        <p14:creationId xmlns:p14="http://schemas.microsoft.com/office/powerpoint/2010/main" val="1544047913"/>
      </p:ext>
    </p:extLst>
  </p:cSld>
  <p:clrMap bg1="lt1" tx1="dk1" bg2="lt2" tx2="dk2" accent1="accent1" accent2="accent2" accent3="accent3" accent4="accent4" accent5="accent5" accent6="accent6" hlink="hlink" folHlink="folHlink"/>
  <p:sldLayoutIdLst>
    <p:sldLayoutId id="2147483661" r:id="rId1"/>
    <p:sldLayoutId id="2147483679" r:id="rId2"/>
    <p:sldLayoutId id="2147483663" r:id="rId3"/>
    <p:sldLayoutId id="2147483664" r:id="rId4"/>
    <p:sldLayoutId id="2147483665" r:id="rId5"/>
    <p:sldLayoutId id="2147483666" r:id="rId6"/>
    <p:sldLayoutId id="2147483667" r:id="rId7"/>
    <p:sldLayoutId id="2147483675" r:id="rId8"/>
    <p:sldLayoutId id="2147483676" r:id="rId9"/>
    <p:sldLayoutId id="2147483677" r:id="rId10"/>
    <p:sldLayoutId id="2147483678"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1218987" rtl="0" eaLnBrk="1" latinLnBrk="0" hangingPunct="1">
        <a:lnSpc>
          <a:spcPct val="85000"/>
        </a:lnSpc>
        <a:spcBef>
          <a:spcPct val="0"/>
        </a:spcBef>
        <a:buNone/>
        <a:tabLst/>
        <a:defRPr sz="4400" kern="1200" cap="none" baseline="0">
          <a:solidFill>
            <a:schemeClr val="tx1"/>
          </a:solidFill>
          <a:latin typeface="+mj-lt"/>
          <a:ea typeface="+mj-ea"/>
          <a:cs typeface="+mj-cs"/>
        </a:defRPr>
      </a:lvl1pPr>
    </p:titleStyle>
    <p:bodyStyle>
      <a:lvl1pPr marL="304747" indent="-304747" algn="l" defTabSz="1218987" rtl="0" eaLnBrk="1" latinLnBrk="0" hangingPunct="1">
        <a:lnSpc>
          <a:spcPct val="95000"/>
        </a:lnSpc>
        <a:spcBef>
          <a:spcPts val="1866"/>
        </a:spcBef>
        <a:buSzPct val="100000"/>
        <a:buFont typeface="Arial" pitchFamily="34" charset="0"/>
        <a:buChar char="•"/>
        <a:defRPr sz="2400" kern="1200">
          <a:solidFill>
            <a:schemeClr val="tx1"/>
          </a:solidFill>
          <a:latin typeface="+mn-lt"/>
          <a:ea typeface="+mn-ea"/>
          <a:cs typeface="+mn-cs"/>
        </a:defRPr>
      </a:lvl1pPr>
      <a:lvl2pPr marL="731392" indent="-304747" algn="l" defTabSz="1218987" rtl="0" eaLnBrk="1" latinLnBrk="0" hangingPunct="1">
        <a:lnSpc>
          <a:spcPct val="95000"/>
        </a:lnSpc>
        <a:spcBef>
          <a:spcPts val="1066"/>
        </a:spcBef>
        <a:buSzPct val="100000"/>
        <a:buFont typeface="Century Gothic" pitchFamily="34" charset="0"/>
        <a:buChar char="–"/>
        <a:defRPr sz="2000" kern="1200">
          <a:solidFill>
            <a:schemeClr val="tx1"/>
          </a:solidFill>
          <a:latin typeface="+mn-lt"/>
          <a:ea typeface="+mn-ea"/>
          <a:cs typeface="+mn-cs"/>
        </a:defRPr>
      </a:lvl2pPr>
      <a:lvl3pPr marL="1158037"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3pPr>
      <a:lvl4pPr marL="1584683"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4pPr>
      <a:lvl5pPr marL="2011328"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5pPr>
      <a:lvl6pPr marL="2437973"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6pPr>
      <a:lvl7pPr marL="2864619"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7pPr>
      <a:lvl8pPr marL="3291264"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8pPr>
      <a:lvl9pPr marL="3778859"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9pPr>
    </p:bodyStyle>
    <p:otherStyle>
      <a:defPPr>
        <a:defRPr/>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4.xml"/><Relationship Id="rId1" Type="http://schemas.openxmlformats.org/officeDocument/2006/relationships/tags" Target="../tags/tag1.xml"/><Relationship Id="rId5" Type="http://schemas.openxmlformats.org/officeDocument/2006/relationships/image" Target="../media/image4.emf"/><Relationship Id="rId4" Type="http://schemas.openxmlformats.org/officeDocument/2006/relationships/oleObject" Target="../embeddings/oleObject1.bin"/></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tags" Target="../tags/tag2.xml"/><Relationship Id="rId4" Type="http://schemas.openxmlformats.org/officeDocument/2006/relationships/hyperlink" Target="http://www.insolvency.gov.uk/"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tags" Target="../tags/tag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tags" Target="../tags/tag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tags" Target="../tags/tag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tags" Target="../tags/tag7.xml"/><Relationship Id="rId1" Type="http://schemas.openxmlformats.org/officeDocument/2006/relationships/tags" Target="../tags/tag6.xml"/><Relationship Id="rId5" Type="http://schemas.openxmlformats.org/officeDocument/2006/relationships/image" Target="../media/image5.wmf"/><Relationship Id="rId4" Type="http://schemas.openxmlformats.org/officeDocument/2006/relationships/notesSlide" Target="../notesSlides/notesSlide6.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tags" Target="../tags/tag8.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tags" Target="../tags/tag9.xml"/></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xml"/><Relationship Id="rId1" Type="http://schemas.openxmlformats.org/officeDocument/2006/relationships/tags" Target="../tags/tag10.xml"/></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tags" Target="../tags/tag11.xml"/></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2.xml"/><Relationship Id="rId1" Type="http://schemas.openxmlformats.org/officeDocument/2006/relationships/tags" Target="../tags/tag12.xml"/></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2.xml"/><Relationship Id="rId1" Type="http://schemas.openxmlformats.org/officeDocument/2006/relationships/tags" Target="../tags/tag13.xml"/></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2.xml"/><Relationship Id="rId1" Type="http://schemas.openxmlformats.org/officeDocument/2006/relationships/tags" Target="../tags/tag14.xml"/></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2.xml"/><Relationship Id="rId1" Type="http://schemas.openxmlformats.org/officeDocument/2006/relationships/tags" Target="../tags/tag15.xml"/></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2.xml"/><Relationship Id="rId1" Type="http://schemas.openxmlformats.org/officeDocument/2006/relationships/tags" Target="../tags/tag16.xml"/></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2.xml"/><Relationship Id="rId1" Type="http://schemas.openxmlformats.org/officeDocument/2006/relationships/tags" Target="../tags/tag1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006180" y="143969"/>
            <a:ext cx="7008574" cy="2204912"/>
          </a:xfrm>
        </p:spPr>
        <p:txBody>
          <a:bodyPr/>
          <a:lstStyle/>
          <a:p>
            <a:r>
              <a:rPr lang="en-US" dirty="0"/>
              <a:t>Business Law and Practice</a:t>
            </a:r>
          </a:p>
        </p:txBody>
      </p:sp>
      <p:sp>
        <p:nvSpPr>
          <p:cNvPr id="3" name="Subtitle 2"/>
          <p:cNvSpPr>
            <a:spLocks noGrp="1"/>
          </p:cNvSpPr>
          <p:nvPr>
            <p:ph type="subTitle" idx="1"/>
          </p:nvPr>
        </p:nvSpPr>
        <p:spPr>
          <a:xfrm>
            <a:off x="4006180" y="2924944"/>
            <a:ext cx="7008574" cy="1244600"/>
          </a:xfrm>
        </p:spPr>
        <p:txBody>
          <a:bodyPr>
            <a:normAutofit/>
          </a:bodyPr>
          <a:lstStyle/>
          <a:p>
            <a:r>
              <a:rPr lang="en-US" sz="3600" dirty="0"/>
              <a:t>Week 10 Insolvency</a:t>
            </a:r>
          </a:p>
        </p:txBody>
      </p:sp>
    </p:spTree>
    <p:extLst>
      <p:ext uri="{BB962C8B-B14F-4D97-AF65-F5344CB8AC3E}">
        <p14:creationId xmlns:p14="http://schemas.microsoft.com/office/powerpoint/2010/main" val="36503403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59FC7A-167E-4D13-B7FD-65A93C3C204C}"/>
              </a:ext>
            </a:extLst>
          </p:cNvPr>
          <p:cNvSpPr>
            <a:spLocks noGrp="1"/>
          </p:cNvSpPr>
          <p:nvPr>
            <p:ph type="title"/>
          </p:nvPr>
        </p:nvSpPr>
        <p:spPr/>
        <p:txBody>
          <a:bodyPr/>
          <a:lstStyle/>
          <a:p>
            <a:r>
              <a:rPr lang="en-GB" dirty="0"/>
              <a:t>Aims </a:t>
            </a:r>
          </a:p>
        </p:txBody>
      </p:sp>
      <p:sp>
        <p:nvSpPr>
          <p:cNvPr id="3" name="Content Placeholder 2">
            <a:extLst>
              <a:ext uri="{FF2B5EF4-FFF2-40B4-BE49-F238E27FC236}">
                <a16:creationId xmlns:a16="http://schemas.microsoft.com/office/drawing/2014/main" id="{E8A9B545-50B6-4656-8850-096695A1584F}"/>
              </a:ext>
            </a:extLst>
          </p:cNvPr>
          <p:cNvSpPr>
            <a:spLocks noGrp="1"/>
          </p:cNvSpPr>
          <p:nvPr>
            <p:ph idx="1"/>
          </p:nvPr>
        </p:nvSpPr>
        <p:spPr/>
        <p:txBody>
          <a:bodyPr/>
          <a:lstStyle/>
          <a:p>
            <a:r>
              <a:rPr lang="en-GB" dirty="0"/>
              <a:t>understand the scope and aims of corporate and insolvency law; </a:t>
            </a:r>
          </a:p>
          <a:p>
            <a:r>
              <a:rPr lang="en-GB" dirty="0"/>
              <a:t>assess when a company or individual is or may be insolvent;</a:t>
            </a:r>
          </a:p>
          <a:p>
            <a:r>
              <a:rPr lang="en-GB" dirty="0"/>
              <a:t>understand the process of liquidation and bankruptcy and the distribution of the company’s or individual’s assets;</a:t>
            </a:r>
          </a:p>
          <a:p>
            <a:r>
              <a:rPr lang="en-GB" dirty="0"/>
              <a:t>advise on the alternatives to liquidation and bankruptcy; and</a:t>
            </a:r>
          </a:p>
          <a:p>
            <a:r>
              <a:rPr lang="en-GB" dirty="0"/>
              <a:t>advise on the potential claims designed to maximise the assets available to creditors on liquidation or bankruptcy.</a:t>
            </a:r>
          </a:p>
        </p:txBody>
      </p:sp>
    </p:spTree>
    <p:extLst>
      <p:ext uri="{BB962C8B-B14F-4D97-AF65-F5344CB8AC3E}">
        <p14:creationId xmlns:p14="http://schemas.microsoft.com/office/powerpoint/2010/main" val="27017804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33CB06-B953-4C71-A098-0B246CCBBC18}"/>
              </a:ext>
            </a:extLst>
          </p:cNvPr>
          <p:cNvSpPr>
            <a:spLocks noGrp="1"/>
          </p:cNvSpPr>
          <p:nvPr>
            <p:ph type="title"/>
          </p:nvPr>
        </p:nvSpPr>
        <p:spPr/>
        <p:txBody>
          <a:bodyPr/>
          <a:lstStyle/>
          <a:p>
            <a:r>
              <a:rPr lang="en-GB" dirty="0"/>
              <a:t>Introduction </a:t>
            </a:r>
          </a:p>
        </p:txBody>
      </p:sp>
      <p:sp>
        <p:nvSpPr>
          <p:cNvPr id="3" name="Content Placeholder 2">
            <a:extLst>
              <a:ext uri="{FF2B5EF4-FFF2-40B4-BE49-F238E27FC236}">
                <a16:creationId xmlns:a16="http://schemas.microsoft.com/office/drawing/2014/main" id="{3E9693F1-3B9A-436D-994F-1651013E7827}"/>
              </a:ext>
            </a:extLst>
          </p:cNvPr>
          <p:cNvSpPr>
            <a:spLocks noGrp="1"/>
          </p:cNvSpPr>
          <p:nvPr>
            <p:ph idx="1"/>
          </p:nvPr>
        </p:nvSpPr>
        <p:spPr/>
        <p:txBody>
          <a:bodyPr>
            <a:normAutofit fontScale="92500" lnSpcReduction="20000"/>
          </a:bodyPr>
          <a:lstStyle/>
          <a:p>
            <a:r>
              <a:rPr lang="en-GB" dirty="0"/>
              <a:t>Insolvency is the inability of a company to pay its debts (corporate insolvency) or the inability of an individual to pay their debts (personal insolvency). </a:t>
            </a:r>
          </a:p>
          <a:p>
            <a:r>
              <a:rPr lang="en-GB" dirty="0"/>
              <a:t>The aims of corporate insolvency law are to save companies in financial difficulties, control company directors, and protect companies’ creditors. </a:t>
            </a:r>
          </a:p>
          <a:p>
            <a:r>
              <a:rPr lang="en-GB" dirty="0"/>
              <a:t>The aims of personal insolvency law are to protect creditors and to encourage entrepreneurship by allowing individuals who are bankrupt but have behaved honestly to be discharged from bankruptcy after one year. </a:t>
            </a:r>
          </a:p>
          <a:p>
            <a:r>
              <a:rPr lang="en-GB" dirty="0"/>
              <a:t>Corporate and personal insolvency law are both governed largely by the Insolvency Act 1986 (‘IA 1986’) and the Insolvency Rules 2016 (‘Insolvency Rules’). T</a:t>
            </a:r>
          </a:p>
        </p:txBody>
      </p:sp>
    </p:spTree>
    <p:extLst>
      <p:ext uri="{BB962C8B-B14F-4D97-AF65-F5344CB8AC3E}">
        <p14:creationId xmlns:p14="http://schemas.microsoft.com/office/powerpoint/2010/main" val="18611192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1" name="Slide Number Placeholder 4">
            <a:extLst>
              <a:ext uri="{FF2B5EF4-FFF2-40B4-BE49-F238E27FC236}">
                <a16:creationId xmlns:a16="http://schemas.microsoft.com/office/drawing/2014/main" id="{859B8373-5D3D-4C30-A1DA-7039E3C82C96}"/>
              </a:ext>
            </a:extLst>
          </p:cNvPr>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71F62777-6545-4819-8975-D541D8D131FD}" type="slidenum">
              <a:rPr lang="en-GB" altLang="en-US" sz="1200"/>
              <a:pPr>
                <a:spcBef>
                  <a:spcPct val="0"/>
                </a:spcBef>
                <a:buFontTx/>
                <a:buNone/>
              </a:pPr>
              <a:t>4</a:t>
            </a:fld>
            <a:endParaRPr lang="en-GB" altLang="en-US" sz="1200"/>
          </a:p>
        </p:txBody>
      </p:sp>
      <p:graphicFrame>
        <p:nvGraphicFramePr>
          <p:cNvPr id="12293" name="Content Placeholder 7">
            <a:extLst>
              <a:ext uri="{FF2B5EF4-FFF2-40B4-BE49-F238E27FC236}">
                <a16:creationId xmlns:a16="http://schemas.microsoft.com/office/drawing/2014/main" id="{7CC3C206-553D-4AB8-9331-BCED19B7CF92}"/>
              </a:ext>
            </a:extLst>
          </p:cNvPr>
          <p:cNvGraphicFramePr>
            <a:graphicFrameLocks noGrp="1" noChangeAspect="1"/>
          </p:cNvGraphicFramePr>
          <p:nvPr>
            <p:ph sz="half" idx="2"/>
            <p:extLst>
              <p:ext uri="{D42A27DB-BD31-4B8C-83A1-F6EECF244321}">
                <p14:modId xmlns:p14="http://schemas.microsoft.com/office/powerpoint/2010/main" val="3664526651"/>
              </p:ext>
            </p:extLst>
          </p:nvPr>
        </p:nvGraphicFramePr>
        <p:xfrm>
          <a:off x="765820" y="214314"/>
          <a:ext cx="9900592" cy="6429375"/>
        </p:xfrm>
        <a:graphic>
          <a:graphicData uri="http://schemas.openxmlformats.org/presentationml/2006/ole">
            <mc:AlternateContent xmlns:mc="http://schemas.openxmlformats.org/markup-compatibility/2006">
              <mc:Choice xmlns:v="urn:schemas-microsoft-com:vml" Requires="v">
                <p:oleObj name="Document" r:id="rId4" imgW="8862510" imgH="6043285" progId="Word.Document.8">
                  <p:embed/>
                </p:oleObj>
              </mc:Choice>
              <mc:Fallback>
                <p:oleObj name="Document" r:id="rId4" imgW="8862510" imgH="6043285" progId="Word.Document.8">
                  <p:embed/>
                  <p:pic>
                    <p:nvPicPr>
                      <p:cNvPr id="12293" name="Content Placeholder 7">
                        <a:extLst>
                          <a:ext uri="{FF2B5EF4-FFF2-40B4-BE49-F238E27FC236}">
                            <a16:creationId xmlns:a16="http://schemas.microsoft.com/office/drawing/2014/main" id="{7CC3C206-553D-4AB8-9331-BCED19B7CF9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65820" y="214314"/>
                        <a:ext cx="9900592" cy="6429375"/>
                      </a:xfrm>
                      <a:prstGeom prst="rect">
                        <a:avLst/>
                      </a:prstGeom>
                      <a:noFill/>
                      <a:ln>
                        <a:noFill/>
                      </a:ln>
                      <a:effectLst/>
                    </p:spPr>
                  </p:pic>
                </p:oleObj>
              </mc:Fallback>
            </mc:AlternateContent>
          </a:graphicData>
        </a:graphic>
      </p:graphicFrame>
    </p:spTree>
    <p:custDataLst>
      <p:tags r:id="rId1"/>
    </p:custData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A73BA-96B7-4191-8163-495691834B9C}"/>
              </a:ext>
            </a:extLst>
          </p:cNvPr>
          <p:cNvSpPr>
            <a:spLocks noGrp="1"/>
          </p:cNvSpPr>
          <p:nvPr>
            <p:ph type="title"/>
          </p:nvPr>
        </p:nvSpPr>
        <p:spPr>
          <a:xfrm>
            <a:off x="2095501" y="215900"/>
            <a:ext cx="7927975" cy="1284288"/>
          </a:xfrm>
        </p:spPr>
        <p:txBody>
          <a:bodyPr/>
          <a:lstStyle/>
          <a:p>
            <a:pPr>
              <a:defRPr/>
            </a:pPr>
            <a:r>
              <a:rPr lang="en-US" dirty="0"/>
              <a:t>Insolvency Practitioner</a:t>
            </a:r>
            <a:endParaRPr lang="en-GB" dirty="0"/>
          </a:p>
        </p:txBody>
      </p:sp>
      <p:sp>
        <p:nvSpPr>
          <p:cNvPr id="14339" name="Content Placeholder 2">
            <a:extLst>
              <a:ext uri="{FF2B5EF4-FFF2-40B4-BE49-F238E27FC236}">
                <a16:creationId xmlns:a16="http://schemas.microsoft.com/office/drawing/2014/main" id="{813D989B-6D07-479B-ADCA-39F99F814A03}"/>
              </a:ext>
            </a:extLst>
          </p:cNvPr>
          <p:cNvSpPr>
            <a:spLocks noGrp="1"/>
          </p:cNvSpPr>
          <p:nvPr>
            <p:ph idx="1"/>
          </p:nvPr>
        </p:nvSpPr>
        <p:spPr>
          <a:xfrm>
            <a:off x="1979612" y="1700213"/>
            <a:ext cx="8229600" cy="4425950"/>
          </a:xfrm>
        </p:spPr>
        <p:txBody>
          <a:bodyPr/>
          <a:lstStyle/>
          <a:p>
            <a:r>
              <a:rPr lang="en-US" altLang="en-US" sz="3600" b="1"/>
              <a:t>Licensed</a:t>
            </a:r>
          </a:p>
          <a:p>
            <a:r>
              <a:rPr lang="en-US" altLang="en-US" sz="3600" b="1"/>
              <a:t>Most IPs are accountants</a:t>
            </a:r>
          </a:p>
          <a:p>
            <a:r>
              <a:rPr lang="en-US" altLang="en-US" sz="3600" b="1"/>
              <a:t>The rules</a:t>
            </a:r>
          </a:p>
          <a:p>
            <a:r>
              <a:rPr lang="en-US" altLang="en-US" sz="3600" b="1"/>
              <a:t>Useful websites:</a:t>
            </a:r>
          </a:p>
          <a:p>
            <a:pPr lvl="1"/>
            <a:r>
              <a:rPr lang="en-US" altLang="en-US" sz="3600" b="1">
                <a:hlinkClick r:id="rId4"/>
              </a:rPr>
              <a:t>www.insolvency.gov.uk</a:t>
            </a:r>
            <a:endParaRPr lang="en-US" altLang="en-US" sz="3600" b="1"/>
          </a:p>
          <a:p>
            <a:pPr lvl="1"/>
            <a:r>
              <a:rPr lang="en-US" altLang="en-US" sz="3600" b="1"/>
              <a:t>www.R3.org.uk</a:t>
            </a:r>
          </a:p>
          <a:p>
            <a:endParaRPr lang="en-GB" altLang="en-US"/>
          </a:p>
        </p:txBody>
      </p:sp>
      <p:sp>
        <p:nvSpPr>
          <p:cNvPr id="14340" name="Slide Number Placeholder 3">
            <a:extLst>
              <a:ext uri="{FF2B5EF4-FFF2-40B4-BE49-F238E27FC236}">
                <a16:creationId xmlns:a16="http://schemas.microsoft.com/office/drawing/2014/main" id="{6C772DE0-42AA-4E3C-9671-17911D88A4FE}"/>
              </a:ext>
            </a:extLst>
          </p:cNvPr>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76DC227B-C57B-4680-A0A2-E79CF7DE441F}" type="slidenum">
              <a:rPr lang="en-GB" altLang="en-US" sz="1200"/>
              <a:pPr>
                <a:spcBef>
                  <a:spcPct val="0"/>
                </a:spcBef>
                <a:buFontTx/>
                <a:buNone/>
              </a:pPr>
              <a:t>5</a:t>
            </a:fld>
            <a:endParaRPr lang="en-GB" altLang="en-US" sz="1200"/>
          </a:p>
        </p:txBody>
      </p:sp>
    </p:spTree>
    <p:custDataLst>
      <p:tags r:id="rId1"/>
    </p:custData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462947-CF8F-40BF-9002-76F8159634F1}"/>
              </a:ext>
            </a:extLst>
          </p:cNvPr>
          <p:cNvSpPr>
            <a:spLocks noGrp="1"/>
          </p:cNvSpPr>
          <p:nvPr>
            <p:ph type="title"/>
          </p:nvPr>
        </p:nvSpPr>
        <p:spPr/>
        <p:txBody>
          <a:bodyPr/>
          <a:lstStyle/>
          <a:p>
            <a:r>
              <a:rPr lang="en-GB" dirty="0"/>
              <a:t>What is corporate insolvency?</a:t>
            </a:r>
          </a:p>
        </p:txBody>
      </p:sp>
      <p:sp>
        <p:nvSpPr>
          <p:cNvPr id="3" name="Content Placeholder 2">
            <a:extLst>
              <a:ext uri="{FF2B5EF4-FFF2-40B4-BE49-F238E27FC236}">
                <a16:creationId xmlns:a16="http://schemas.microsoft.com/office/drawing/2014/main" id="{BF651578-A976-45D6-A565-C66CC45289F6}"/>
              </a:ext>
            </a:extLst>
          </p:cNvPr>
          <p:cNvSpPr>
            <a:spLocks noGrp="1"/>
          </p:cNvSpPr>
          <p:nvPr>
            <p:ph idx="1"/>
          </p:nvPr>
        </p:nvSpPr>
        <p:spPr/>
        <p:txBody>
          <a:bodyPr>
            <a:normAutofit fontScale="85000" lnSpcReduction="10000"/>
          </a:bodyPr>
          <a:lstStyle/>
          <a:p>
            <a:r>
              <a:rPr lang="en-GB" dirty="0"/>
              <a:t>Sections 122 and 123 of the IA 1986 set out the test for insolvency.</a:t>
            </a:r>
          </a:p>
          <a:p>
            <a:r>
              <a:rPr lang="en-GB" dirty="0"/>
              <a:t>A company is insolvent, in that it is deemed unable to pay its debts, when: </a:t>
            </a:r>
          </a:p>
          <a:p>
            <a:pPr marL="457200" indent="-457200">
              <a:buAutoNum type="arabicPeriod"/>
            </a:pPr>
            <a:r>
              <a:rPr lang="en-GB" dirty="0"/>
              <a:t>a creditor has served a statutory demand for an outstanding sum of £750 or more, and the company does not pay or come to an arrangement with the creditor within 21 days of service of the statutory demand; </a:t>
            </a:r>
          </a:p>
          <a:p>
            <a:pPr marL="457200" indent="-457200">
              <a:buAutoNum type="arabicPeriod"/>
            </a:pPr>
            <a:r>
              <a:rPr lang="en-GB" dirty="0"/>
              <a:t>a creditor has obtained judgment against the company, and has tried to enforce that judgment, but the debt still has not been paid in full or at all; </a:t>
            </a:r>
          </a:p>
          <a:p>
            <a:pPr marL="457200" indent="-457200">
              <a:buAutoNum type="arabicPeriod"/>
            </a:pPr>
            <a:r>
              <a:rPr lang="en-GB" dirty="0"/>
              <a:t>it can be proved to the court that the company is unable to pay its debts as they fall due (the ‘cash flow test’); or </a:t>
            </a:r>
          </a:p>
          <a:p>
            <a:pPr marL="457200" indent="-457200">
              <a:buAutoNum type="arabicPeriod"/>
            </a:pPr>
            <a:r>
              <a:rPr lang="en-GB" dirty="0"/>
              <a:t>it can be proved to the court that the company’s liabilities exceed its assets (the ‘balance sheet test’)</a:t>
            </a:r>
          </a:p>
        </p:txBody>
      </p:sp>
    </p:spTree>
    <p:extLst>
      <p:ext uri="{BB962C8B-B14F-4D97-AF65-F5344CB8AC3E}">
        <p14:creationId xmlns:p14="http://schemas.microsoft.com/office/powerpoint/2010/main" val="37873500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F31390-E8F7-4570-9D05-52A55EC013FE}"/>
              </a:ext>
            </a:extLst>
          </p:cNvPr>
          <p:cNvSpPr>
            <a:spLocks noGrp="1"/>
          </p:cNvSpPr>
          <p:nvPr>
            <p:ph type="title"/>
          </p:nvPr>
        </p:nvSpPr>
        <p:spPr/>
        <p:txBody>
          <a:bodyPr/>
          <a:lstStyle/>
          <a:p>
            <a:r>
              <a:rPr lang="en-GB" dirty="0"/>
              <a:t>Why do we need to know whether a co is insolvent?</a:t>
            </a:r>
          </a:p>
        </p:txBody>
      </p:sp>
      <p:sp>
        <p:nvSpPr>
          <p:cNvPr id="3" name="Content Placeholder 2">
            <a:extLst>
              <a:ext uri="{FF2B5EF4-FFF2-40B4-BE49-F238E27FC236}">
                <a16:creationId xmlns:a16="http://schemas.microsoft.com/office/drawing/2014/main" id="{7C12E5B7-9FE9-419E-A865-0DF9F1DBBF49}"/>
              </a:ext>
            </a:extLst>
          </p:cNvPr>
          <p:cNvSpPr>
            <a:spLocks noGrp="1"/>
          </p:cNvSpPr>
          <p:nvPr>
            <p:ph idx="1"/>
          </p:nvPr>
        </p:nvSpPr>
        <p:spPr/>
        <p:txBody>
          <a:bodyPr/>
          <a:lstStyle/>
          <a:p>
            <a:r>
              <a:rPr lang="en-GB" dirty="0"/>
              <a:t>The main reason for needing to know whether a company is insolvent is that insolvency is almost always a prerequisite to a creditor commencing insolvency proceedings. </a:t>
            </a:r>
          </a:p>
          <a:p>
            <a:r>
              <a:rPr lang="en-GB" dirty="0"/>
              <a:t>For example, a creditor must be able to show that the debtor is insolvent before the creditor will be able to apply for the company to be wound up. </a:t>
            </a:r>
          </a:p>
          <a:p>
            <a:r>
              <a:rPr lang="en-GB" dirty="0"/>
              <a:t>Another important reason is that certain remedies against directors of the company, which could result in a director being held personally liable to the company, depend upon whether the company is insolvent or was insolvent at the time of the director’s actions.</a:t>
            </a:r>
          </a:p>
        </p:txBody>
      </p:sp>
    </p:spTree>
    <p:extLst>
      <p:ext uri="{BB962C8B-B14F-4D97-AF65-F5344CB8AC3E}">
        <p14:creationId xmlns:p14="http://schemas.microsoft.com/office/powerpoint/2010/main" val="42356331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D69A7-EA45-48C6-AA83-C894AA28B1DA}"/>
              </a:ext>
            </a:extLst>
          </p:cNvPr>
          <p:cNvSpPr>
            <a:spLocks noGrp="1"/>
          </p:cNvSpPr>
          <p:nvPr>
            <p:ph type="title"/>
          </p:nvPr>
        </p:nvSpPr>
        <p:spPr/>
        <p:txBody>
          <a:bodyPr/>
          <a:lstStyle/>
          <a:p>
            <a:r>
              <a:rPr lang="en-GB" dirty="0"/>
              <a:t>Possible outcomes for an insolvent company</a:t>
            </a:r>
          </a:p>
        </p:txBody>
      </p:sp>
      <p:sp>
        <p:nvSpPr>
          <p:cNvPr id="3" name="Content Placeholder 2">
            <a:extLst>
              <a:ext uri="{FF2B5EF4-FFF2-40B4-BE49-F238E27FC236}">
                <a16:creationId xmlns:a16="http://schemas.microsoft.com/office/drawing/2014/main" id="{02ACD795-7110-4880-82CC-2C575C71C230}"/>
              </a:ext>
            </a:extLst>
          </p:cNvPr>
          <p:cNvSpPr>
            <a:spLocks noGrp="1"/>
          </p:cNvSpPr>
          <p:nvPr>
            <p:ph idx="1"/>
          </p:nvPr>
        </p:nvSpPr>
        <p:spPr/>
        <p:txBody>
          <a:bodyPr>
            <a:normAutofit fontScale="77500" lnSpcReduction="20000"/>
          </a:bodyPr>
          <a:lstStyle/>
          <a:p>
            <a:r>
              <a:rPr lang="en-GB" dirty="0"/>
              <a:t>If a company is insolvent, it may go into </a:t>
            </a:r>
            <a:r>
              <a:rPr lang="en-GB" dirty="0">
                <a:solidFill>
                  <a:srgbClr val="FF0000"/>
                </a:solidFill>
              </a:rPr>
              <a:t>liquidation</a:t>
            </a:r>
            <a:r>
              <a:rPr lang="en-GB" dirty="0"/>
              <a:t>, but other options include </a:t>
            </a:r>
            <a:r>
              <a:rPr lang="en-GB" dirty="0">
                <a:solidFill>
                  <a:srgbClr val="FF0000"/>
                </a:solidFill>
              </a:rPr>
              <a:t>administration</a:t>
            </a:r>
            <a:r>
              <a:rPr lang="en-GB" dirty="0"/>
              <a:t> or a </a:t>
            </a:r>
            <a:r>
              <a:rPr lang="en-GB" dirty="0">
                <a:solidFill>
                  <a:srgbClr val="FF0000"/>
                </a:solidFill>
              </a:rPr>
              <a:t>company voluntary arrangement </a:t>
            </a:r>
            <a:r>
              <a:rPr lang="en-GB" dirty="0"/>
              <a:t>(‘CVA’). </a:t>
            </a:r>
          </a:p>
          <a:p>
            <a:r>
              <a:rPr lang="en-GB" dirty="0"/>
              <a:t>Creditors may force (or in the case of a CVA, encourage) the company to enter into any of these processes. </a:t>
            </a:r>
          </a:p>
          <a:p>
            <a:r>
              <a:rPr lang="en-GB" dirty="0"/>
              <a:t>There are a number of routes which, in addition, may be open to secured creditors. Depending on the terms of the security, they may be able to: </a:t>
            </a:r>
          </a:p>
          <a:p>
            <a:r>
              <a:rPr lang="en-GB" dirty="0"/>
              <a:t>appoint an LPA receiver;</a:t>
            </a:r>
          </a:p>
          <a:p>
            <a:r>
              <a:rPr lang="en-GB" dirty="0"/>
              <a:t>appoint an administrator out of court; or </a:t>
            </a:r>
          </a:p>
          <a:p>
            <a:r>
              <a:rPr lang="en-GB" dirty="0"/>
              <a:t>for security created before 15 September 2003, appoint an administrative receiver. </a:t>
            </a:r>
          </a:p>
          <a:p>
            <a:r>
              <a:rPr lang="en-GB" dirty="0"/>
              <a:t>In addition, the Corporate Insolvency And Governance Act 2020, which became law in June 2020, created two new insolvency rescue regimes, the moratorium and the restructuring plan</a:t>
            </a:r>
          </a:p>
        </p:txBody>
      </p:sp>
    </p:spTree>
    <p:extLst>
      <p:ext uri="{BB962C8B-B14F-4D97-AF65-F5344CB8AC3E}">
        <p14:creationId xmlns:p14="http://schemas.microsoft.com/office/powerpoint/2010/main" val="24376902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92552-AA00-4EB5-9B06-3A0AA9133B2A}"/>
              </a:ext>
            </a:extLst>
          </p:cNvPr>
          <p:cNvSpPr>
            <a:spLocks noGrp="1"/>
          </p:cNvSpPr>
          <p:nvPr>
            <p:ph type="title"/>
          </p:nvPr>
        </p:nvSpPr>
        <p:spPr/>
        <p:txBody>
          <a:bodyPr/>
          <a:lstStyle/>
          <a:p>
            <a:r>
              <a:rPr lang="en-GB" dirty="0"/>
              <a:t>Liquidation</a:t>
            </a:r>
          </a:p>
        </p:txBody>
      </p:sp>
      <p:sp>
        <p:nvSpPr>
          <p:cNvPr id="3" name="Content Placeholder 2">
            <a:extLst>
              <a:ext uri="{FF2B5EF4-FFF2-40B4-BE49-F238E27FC236}">
                <a16:creationId xmlns:a16="http://schemas.microsoft.com/office/drawing/2014/main" id="{4C4ACB39-81F8-4729-BBB2-817F168CEA17}"/>
              </a:ext>
            </a:extLst>
          </p:cNvPr>
          <p:cNvSpPr>
            <a:spLocks noGrp="1"/>
          </p:cNvSpPr>
          <p:nvPr>
            <p:ph idx="1"/>
          </p:nvPr>
        </p:nvSpPr>
        <p:spPr/>
        <p:txBody>
          <a:bodyPr>
            <a:normAutofit fontScale="92500"/>
          </a:bodyPr>
          <a:lstStyle/>
          <a:p>
            <a:r>
              <a:rPr lang="en-GB" dirty="0"/>
              <a:t>Also known as winding up, is the process whereby the business stops trading, its assets are sold and the company ceases to exist. </a:t>
            </a:r>
          </a:p>
          <a:p>
            <a:r>
              <a:rPr lang="en-GB" dirty="0"/>
              <a:t>When liquidation proceedings begin, a liquidator is appointed. </a:t>
            </a:r>
          </a:p>
          <a:p>
            <a:r>
              <a:rPr lang="en-GB" dirty="0"/>
              <a:t>The directors’ powers cease, and the liquidator runs the company. </a:t>
            </a:r>
          </a:p>
          <a:p>
            <a:r>
              <a:rPr lang="en-GB" dirty="0"/>
              <a:t>The liquidator may review the company’s past transactions, to see if any of them can be challenged. The purpose of this is to obtain more money that can be paid to the company’s creditors. The liquidator will then distribute the assets of the company to the creditors in an order set down by statute, and the company will be dissolved at Companies House within a few months.</a:t>
            </a:r>
          </a:p>
        </p:txBody>
      </p:sp>
    </p:spTree>
    <p:extLst>
      <p:ext uri="{BB962C8B-B14F-4D97-AF65-F5344CB8AC3E}">
        <p14:creationId xmlns:p14="http://schemas.microsoft.com/office/powerpoint/2010/main" val="6628826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512283-C045-4825-8080-E887BCE2FF85}"/>
              </a:ext>
            </a:extLst>
          </p:cNvPr>
          <p:cNvSpPr>
            <a:spLocks noGrp="1"/>
          </p:cNvSpPr>
          <p:nvPr>
            <p:ph type="title"/>
          </p:nvPr>
        </p:nvSpPr>
        <p:spPr/>
        <p:txBody>
          <a:bodyPr/>
          <a:lstStyle/>
          <a:p>
            <a:r>
              <a:rPr lang="en-GB" dirty="0"/>
              <a:t>Types of Liquidation</a:t>
            </a:r>
          </a:p>
        </p:txBody>
      </p:sp>
      <p:sp>
        <p:nvSpPr>
          <p:cNvPr id="3" name="Content Placeholder 2">
            <a:extLst>
              <a:ext uri="{FF2B5EF4-FFF2-40B4-BE49-F238E27FC236}">
                <a16:creationId xmlns:a16="http://schemas.microsoft.com/office/drawing/2014/main" id="{9D2B91E3-82B3-4BB1-BFA4-AF7D342F20F2}"/>
              </a:ext>
            </a:extLst>
          </p:cNvPr>
          <p:cNvSpPr>
            <a:spLocks noGrp="1"/>
          </p:cNvSpPr>
          <p:nvPr>
            <p:ph idx="1"/>
          </p:nvPr>
        </p:nvSpPr>
        <p:spPr/>
        <p:txBody>
          <a:bodyPr/>
          <a:lstStyle/>
          <a:p>
            <a:pPr marL="457200" indent="-457200">
              <a:buAutoNum type="arabicPeriod"/>
            </a:pPr>
            <a:r>
              <a:rPr lang="en-GB" dirty="0"/>
              <a:t>Compulsory liquidation, where a third party commences insolvency proceedings against an insolvent company; </a:t>
            </a:r>
          </a:p>
          <a:p>
            <a:pPr marL="457200" indent="-457200">
              <a:buAutoNum type="arabicPeriod"/>
            </a:pPr>
            <a:r>
              <a:rPr lang="en-GB" dirty="0"/>
              <a:t>Creditors’ voluntary liquidation (CVL), which is commenced by the company itself when it is insolvent, usually in response to pressure from creditors; </a:t>
            </a:r>
          </a:p>
          <a:p>
            <a:pPr marL="457200" indent="-457200">
              <a:buAutoNum type="arabicPeriod"/>
            </a:pPr>
            <a:r>
              <a:rPr lang="en-GB" dirty="0"/>
              <a:t>Members’ voluntary liquidation (MVL), which is commenced by a solvent company, because it wishes to cease trading or because it is dormant and it wishes to bring its affairs to an end in an orderly manner.</a:t>
            </a:r>
          </a:p>
        </p:txBody>
      </p:sp>
    </p:spTree>
    <p:extLst>
      <p:ext uri="{BB962C8B-B14F-4D97-AF65-F5344CB8AC3E}">
        <p14:creationId xmlns:p14="http://schemas.microsoft.com/office/powerpoint/2010/main" val="9726310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6B8DBE-282F-4FCA-AB82-AAB23DC9DF14}"/>
              </a:ext>
            </a:extLst>
          </p:cNvPr>
          <p:cNvSpPr>
            <a:spLocks noGrp="1"/>
          </p:cNvSpPr>
          <p:nvPr>
            <p:ph type="title"/>
          </p:nvPr>
        </p:nvSpPr>
        <p:spPr/>
        <p:txBody>
          <a:bodyPr/>
          <a:lstStyle/>
          <a:p>
            <a:r>
              <a:rPr lang="en-GB" dirty="0"/>
              <a:t>Compulsory Liquidation</a:t>
            </a:r>
          </a:p>
        </p:txBody>
      </p:sp>
      <p:sp>
        <p:nvSpPr>
          <p:cNvPr id="3" name="Content Placeholder 2">
            <a:extLst>
              <a:ext uri="{FF2B5EF4-FFF2-40B4-BE49-F238E27FC236}">
                <a16:creationId xmlns:a16="http://schemas.microsoft.com/office/drawing/2014/main" id="{AF4D82AB-5D87-4D09-BE0F-C715C50E2A2B}"/>
              </a:ext>
            </a:extLst>
          </p:cNvPr>
          <p:cNvSpPr>
            <a:spLocks noGrp="1"/>
          </p:cNvSpPr>
          <p:nvPr>
            <p:ph idx="1"/>
          </p:nvPr>
        </p:nvSpPr>
        <p:spPr/>
        <p:txBody>
          <a:bodyPr>
            <a:normAutofit fontScale="92500" lnSpcReduction="20000"/>
          </a:bodyPr>
          <a:lstStyle/>
          <a:p>
            <a:r>
              <a:rPr lang="en-GB" dirty="0"/>
              <a:t>Compulsory liquidation is commenced by a third party (in nearly all cases a creditor) presenting a winding up petition at court.</a:t>
            </a:r>
          </a:p>
          <a:p>
            <a:r>
              <a:rPr lang="en-GB" dirty="0"/>
              <a:t>The third party is known as the petitioner. </a:t>
            </a:r>
          </a:p>
          <a:p>
            <a:r>
              <a:rPr lang="en-GB" dirty="0"/>
              <a:t>The most common ground on which the petitioner will seek compulsory liquidation is on the basis that the company is unable to pay its debts (s 122 IA 1986). </a:t>
            </a:r>
          </a:p>
          <a:p>
            <a:r>
              <a:rPr lang="en-GB" dirty="0"/>
              <a:t>The petitioner may do this by establishing one or more of the grounds set out in s 123 IA 1986. </a:t>
            </a:r>
          </a:p>
          <a:p>
            <a:r>
              <a:rPr lang="en-GB" dirty="0"/>
              <a:t>A winding up petition is the first stage in a company’s liquidation.</a:t>
            </a:r>
          </a:p>
          <a:p>
            <a:r>
              <a:rPr lang="en-GB" dirty="0"/>
              <a:t>When the company’s assets are sold, the proceeds will be used to pay creditors, and this is why creditors issue winding up petitions – in the hope that they will get paid.</a:t>
            </a:r>
          </a:p>
        </p:txBody>
      </p:sp>
    </p:spTree>
    <p:extLst>
      <p:ext uri="{BB962C8B-B14F-4D97-AF65-F5344CB8AC3E}">
        <p14:creationId xmlns:p14="http://schemas.microsoft.com/office/powerpoint/2010/main" val="14208272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24EECF-5201-47D2-85E9-A2DFF1AABBFF}"/>
              </a:ext>
            </a:extLst>
          </p:cNvPr>
          <p:cNvSpPr>
            <a:spLocks noGrp="1"/>
          </p:cNvSpPr>
          <p:nvPr>
            <p:ph type="title"/>
          </p:nvPr>
        </p:nvSpPr>
        <p:spPr/>
        <p:txBody>
          <a:bodyPr/>
          <a:lstStyle/>
          <a:p>
            <a:r>
              <a:rPr lang="en-GB" dirty="0"/>
              <a:t>MVL</a:t>
            </a:r>
          </a:p>
        </p:txBody>
      </p:sp>
      <p:sp>
        <p:nvSpPr>
          <p:cNvPr id="3" name="Content Placeholder 2">
            <a:extLst>
              <a:ext uri="{FF2B5EF4-FFF2-40B4-BE49-F238E27FC236}">
                <a16:creationId xmlns:a16="http://schemas.microsoft.com/office/drawing/2014/main" id="{6F638D9F-8D21-404F-A59F-954A1822A818}"/>
              </a:ext>
            </a:extLst>
          </p:cNvPr>
          <p:cNvSpPr>
            <a:spLocks noGrp="1"/>
          </p:cNvSpPr>
          <p:nvPr>
            <p:ph idx="1"/>
          </p:nvPr>
        </p:nvSpPr>
        <p:spPr/>
        <p:txBody>
          <a:bodyPr/>
          <a:lstStyle/>
          <a:p>
            <a:r>
              <a:rPr lang="en-GB" dirty="0"/>
              <a:t>A members’ voluntary liquidation is only available if the company is solvent, and if, during an MVL, the liquidator realises that the company is insolvent, they must convert the MVL to a CVL. </a:t>
            </a:r>
          </a:p>
          <a:p>
            <a:r>
              <a:rPr lang="en-GB" dirty="0"/>
              <a:t>Members’ voluntary liquidations are often used when companies are dormant, for example, where there is a group of companies and some of the companies within the group are no longer used. </a:t>
            </a:r>
          </a:p>
          <a:p>
            <a:r>
              <a:rPr lang="en-GB" dirty="0"/>
              <a:t>It is also common procedure when the directors in an owner-managed company all want to retire or cease trading.</a:t>
            </a:r>
          </a:p>
        </p:txBody>
      </p:sp>
    </p:spTree>
    <p:extLst>
      <p:ext uri="{BB962C8B-B14F-4D97-AF65-F5344CB8AC3E}">
        <p14:creationId xmlns:p14="http://schemas.microsoft.com/office/powerpoint/2010/main" val="31504588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76975B40-A1CA-4E84-BBBD-12F52B33891B}"/>
              </a:ext>
            </a:extLst>
          </p:cNvPr>
          <p:cNvSpPr>
            <a:spLocks noGrp="1" noChangeArrowheads="1"/>
          </p:cNvSpPr>
          <p:nvPr>
            <p:ph type="title"/>
          </p:nvPr>
        </p:nvSpPr>
        <p:spPr>
          <a:xfrm>
            <a:off x="2022475" y="214313"/>
            <a:ext cx="8215312" cy="1198562"/>
          </a:xfrm>
        </p:spPr>
        <p:txBody>
          <a:bodyPr vert="horz" lIns="90488" tIns="44450" rIns="90488" bIns="44450" rtlCol="0" anchor="b">
            <a:normAutofit/>
          </a:bodyPr>
          <a:lstStyle/>
          <a:p>
            <a:pPr>
              <a:defRPr/>
            </a:pPr>
            <a:r>
              <a:rPr lang="en-US" sz="3600" dirty="0"/>
              <a:t>Members Voluntary Liquidation (Procedure)</a:t>
            </a:r>
          </a:p>
        </p:txBody>
      </p:sp>
      <p:sp>
        <p:nvSpPr>
          <p:cNvPr id="45059" name="Rectangle 3">
            <a:extLst>
              <a:ext uri="{FF2B5EF4-FFF2-40B4-BE49-F238E27FC236}">
                <a16:creationId xmlns:a16="http://schemas.microsoft.com/office/drawing/2014/main" id="{A917E1E8-128F-4A68-896F-8162AD12F897}"/>
              </a:ext>
            </a:extLst>
          </p:cNvPr>
          <p:cNvSpPr>
            <a:spLocks noGrp="1"/>
          </p:cNvSpPr>
          <p:nvPr>
            <p:ph type="body" idx="1"/>
          </p:nvPr>
        </p:nvSpPr>
        <p:spPr>
          <a:xfrm>
            <a:off x="1846263" y="1785938"/>
            <a:ext cx="8569325" cy="4310062"/>
          </a:xfrm>
          <a:noFill/>
        </p:spPr>
        <p:txBody>
          <a:bodyPr vert="horz" lIns="90488" tIns="44450" rIns="90488" bIns="44450" rtlCol="0">
            <a:normAutofit/>
          </a:bodyPr>
          <a:lstStyle/>
          <a:p>
            <a:r>
              <a:rPr lang="en-US" altLang="en-US" sz="2800" b="1"/>
              <a:t>Directors prepare DECLARATION OF SOLVENCY</a:t>
            </a:r>
          </a:p>
          <a:p>
            <a:r>
              <a:rPr lang="en-US" altLang="en-US" sz="2800" b="1"/>
              <a:t>Board Meeting</a:t>
            </a:r>
          </a:p>
          <a:p>
            <a:pPr lvl="1">
              <a:buSzPct val="75000"/>
            </a:pPr>
            <a:r>
              <a:rPr lang="en-US" altLang="en-US" sz="2400" b="1"/>
              <a:t>approve Declaration</a:t>
            </a:r>
          </a:p>
          <a:p>
            <a:pPr lvl="1">
              <a:buSzPct val="75000"/>
            </a:pPr>
            <a:r>
              <a:rPr lang="en-US" altLang="en-US" sz="2400" b="1"/>
              <a:t>resolve to call GM to propose SPECIAL RESOLUTION to wind up and ORDINARY RESOLUTION appoint named liquidator</a:t>
            </a:r>
          </a:p>
          <a:p>
            <a:r>
              <a:rPr lang="en-US" altLang="en-US" sz="2800" b="1"/>
              <a:t>GM or written resolution</a:t>
            </a:r>
          </a:p>
          <a:p>
            <a:pPr lvl="1"/>
            <a:r>
              <a:rPr lang="en-US" altLang="en-US" sz="2400" b="1"/>
              <a:t>short notice available</a:t>
            </a:r>
          </a:p>
        </p:txBody>
      </p:sp>
      <p:sp>
        <p:nvSpPr>
          <p:cNvPr id="45060" name="Slide Number Placeholder 3">
            <a:extLst>
              <a:ext uri="{FF2B5EF4-FFF2-40B4-BE49-F238E27FC236}">
                <a16:creationId xmlns:a16="http://schemas.microsoft.com/office/drawing/2014/main" id="{173F833F-62BC-4BBC-87C4-0BB3B3BF7FF1}"/>
              </a:ext>
            </a:extLst>
          </p:cNvPr>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8AAA678A-FFAF-481E-B74C-61B0948B2DAA}" type="slidenum">
              <a:rPr lang="en-GB" altLang="en-US" sz="1200"/>
              <a:pPr>
                <a:spcBef>
                  <a:spcPct val="0"/>
                </a:spcBef>
                <a:buFontTx/>
                <a:buNone/>
              </a:pPr>
              <a:t>13</a:t>
            </a:fld>
            <a:endParaRPr lang="en-GB" altLang="en-US" sz="1200"/>
          </a:p>
        </p:txBody>
      </p:sp>
    </p:spTree>
    <p:custDataLst>
      <p:tags r:id="rId1"/>
    </p:custDataLst>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9438E6-993B-495D-ADAC-FF2DBA68958C}"/>
              </a:ext>
            </a:extLst>
          </p:cNvPr>
          <p:cNvSpPr>
            <a:spLocks noGrp="1"/>
          </p:cNvSpPr>
          <p:nvPr>
            <p:ph type="title"/>
          </p:nvPr>
        </p:nvSpPr>
        <p:spPr/>
        <p:txBody>
          <a:bodyPr/>
          <a:lstStyle/>
          <a:p>
            <a:r>
              <a:rPr lang="en-GB" dirty="0"/>
              <a:t>CVL</a:t>
            </a:r>
          </a:p>
        </p:txBody>
      </p:sp>
      <p:sp>
        <p:nvSpPr>
          <p:cNvPr id="3" name="Content Placeholder 2">
            <a:extLst>
              <a:ext uri="{FF2B5EF4-FFF2-40B4-BE49-F238E27FC236}">
                <a16:creationId xmlns:a16="http://schemas.microsoft.com/office/drawing/2014/main" id="{BAEB7CC7-0F1A-42AD-A528-B7C93356A904}"/>
              </a:ext>
            </a:extLst>
          </p:cNvPr>
          <p:cNvSpPr>
            <a:spLocks noGrp="1"/>
          </p:cNvSpPr>
          <p:nvPr>
            <p:ph idx="1"/>
          </p:nvPr>
        </p:nvSpPr>
        <p:spPr/>
        <p:txBody>
          <a:bodyPr/>
          <a:lstStyle/>
          <a:p>
            <a:r>
              <a:rPr lang="en-GB" dirty="0"/>
              <a:t>This process is initiated by the company, through discussion and agreement between the company’s directors and shareholders, and the creditors then take over at an early stage. </a:t>
            </a:r>
          </a:p>
          <a:p>
            <a:r>
              <a:rPr lang="en-GB" dirty="0"/>
              <a:t>Whilst it is technically voluntary, usually the directors will feel pressurised to enter into a CVL by the creditors. </a:t>
            </a:r>
          </a:p>
          <a:p>
            <a:r>
              <a:rPr lang="en-GB" dirty="0"/>
              <a:t>They will also be conscious of the risk of facing personal claims for misfeasance and fraudulent or wrongful trading if they continue to trade and then the company goes into liquidation.</a:t>
            </a:r>
          </a:p>
        </p:txBody>
      </p:sp>
    </p:spTree>
    <p:extLst>
      <p:ext uri="{BB962C8B-B14F-4D97-AF65-F5344CB8AC3E}">
        <p14:creationId xmlns:p14="http://schemas.microsoft.com/office/powerpoint/2010/main" val="25826455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B14241D1-625D-4AD4-973A-1EF87EAAE832}"/>
              </a:ext>
            </a:extLst>
          </p:cNvPr>
          <p:cNvSpPr>
            <a:spLocks noGrp="1" noChangeArrowheads="1"/>
          </p:cNvSpPr>
          <p:nvPr>
            <p:ph type="title"/>
          </p:nvPr>
        </p:nvSpPr>
        <p:spPr>
          <a:xfrm>
            <a:off x="1951037" y="214314"/>
            <a:ext cx="8286750" cy="1127125"/>
          </a:xfrm>
        </p:spPr>
        <p:txBody>
          <a:bodyPr vert="horz" lIns="90488" tIns="44450" rIns="90488" bIns="44450" rtlCol="0" anchor="b">
            <a:normAutofit/>
          </a:bodyPr>
          <a:lstStyle/>
          <a:p>
            <a:pPr>
              <a:defRPr/>
            </a:pPr>
            <a:r>
              <a:rPr lang="en-US" sz="3600" dirty="0"/>
              <a:t>Creditors Voluntary Winding up (Procedure)</a:t>
            </a:r>
          </a:p>
        </p:txBody>
      </p:sp>
      <p:sp>
        <p:nvSpPr>
          <p:cNvPr id="25603" name="Rectangle 3">
            <a:extLst>
              <a:ext uri="{FF2B5EF4-FFF2-40B4-BE49-F238E27FC236}">
                <a16:creationId xmlns:a16="http://schemas.microsoft.com/office/drawing/2014/main" id="{19974A0C-5439-48F6-9FAF-9B27B1BBC349}"/>
              </a:ext>
            </a:extLst>
          </p:cNvPr>
          <p:cNvSpPr>
            <a:spLocks noGrp="1" noChangeArrowheads="1"/>
          </p:cNvSpPr>
          <p:nvPr>
            <p:ph type="body" idx="1"/>
          </p:nvPr>
        </p:nvSpPr>
        <p:spPr>
          <a:xfrm>
            <a:off x="1846263" y="1785938"/>
            <a:ext cx="8569325" cy="4310062"/>
          </a:xfrm>
        </p:spPr>
        <p:txBody>
          <a:bodyPr vert="horz" lIns="90488" tIns="44450" rIns="90488" bIns="44450" rtlCol="0">
            <a:normAutofit/>
          </a:bodyPr>
          <a:lstStyle/>
          <a:p>
            <a:pPr>
              <a:buFont typeface="Arial" charset="0"/>
              <a:buChar char="•"/>
              <a:defRPr/>
            </a:pPr>
            <a:r>
              <a:rPr lang="en-US" altLang="en-US" b="1" dirty="0">
                <a:latin typeface="Arial" charset="0"/>
                <a:cs typeface="Arial" charset="0"/>
              </a:rPr>
              <a:t>Procedure as for Members Voluntary Winding up, BUT</a:t>
            </a:r>
          </a:p>
          <a:p>
            <a:pPr>
              <a:buFont typeface="Arial" charset="0"/>
              <a:buChar char="•"/>
              <a:defRPr/>
            </a:pPr>
            <a:r>
              <a:rPr lang="en-US" altLang="en-US" b="1" dirty="0">
                <a:latin typeface="Arial" charset="0"/>
                <a:cs typeface="Arial" charset="0"/>
              </a:rPr>
              <a:t>No Declaration of Solvency. Instead there is a Directors’ Statement of Affairs</a:t>
            </a:r>
          </a:p>
          <a:p>
            <a:pPr>
              <a:buFont typeface="Arial" charset="0"/>
              <a:buChar char="•"/>
              <a:defRPr/>
            </a:pPr>
            <a:r>
              <a:rPr lang="en-US" altLang="en-US" b="1" dirty="0">
                <a:latin typeface="Arial" charset="0"/>
                <a:cs typeface="Arial" charset="0"/>
              </a:rPr>
              <a:t>BM / GM</a:t>
            </a:r>
          </a:p>
          <a:p>
            <a:pPr lvl="1">
              <a:buSzPct val="75000"/>
              <a:buFont typeface="Arial" charset="0"/>
              <a:buChar char="–"/>
              <a:defRPr/>
            </a:pPr>
            <a:r>
              <a:rPr lang="en-US" altLang="en-US" b="1" dirty="0">
                <a:latin typeface="Arial" charset="0"/>
                <a:cs typeface="Arial" charset="0"/>
              </a:rPr>
              <a:t>nominate liquidator</a:t>
            </a:r>
          </a:p>
          <a:p>
            <a:pPr marL="457200" lvl="1" indent="0">
              <a:buSzPct val="75000"/>
              <a:buNone/>
              <a:defRPr/>
            </a:pPr>
            <a:endParaRPr lang="en-US" altLang="en-US" b="1" dirty="0">
              <a:latin typeface="Arial" charset="0"/>
              <a:cs typeface="Arial" charset="0"/>
            </a:endParaRPr>
          </a:p>
        </p:txBody>
      </p:sp>
      <p:sp>
        <p:nvSpPr>
          <p:cNvPr id="47108" name="Slide Number Placeholder 3">
            <a:extLst>
              <a:ext uri="{FF2B5EF4-FFF2-40B4-BE49-F238E27FC236}">
                <a16:creationId xmlns:a16="http://schemas.microsoft.com/office/drawing/2014/main" id="{60D405B5-C201-47BE-BE19-9A5567957524}"/>
              </a:ext>
            </a:extLst>
          </p:cNvPr>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4737FD8F-C7E8-4C87-9090-77B7EB678B8A}" type="slidenum">
              <a:rPr lang="en-GB" altLang="en-US" sz="1200"/>
              <a:pPr>
                <a:spcBef>
                  <a:spcPct val="0"/>
                </a:spcBef>
                <a:buFontTx/>
                <a:buNone/>
              </a:pPr>
              <a:t>15</a:t>
            </a:fld>
            <a:endParaRPr lang="en-GB" altLang="en-US" sz="1200"/>
          </a:p>
        </p:txBody>
      </p:sp>
    </p:spTree>
    <p:custDataLst>
      <p:tags r:id="rId1"/>
    </p:custDataLst>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161484-095B-49A3-8431-8ED816462AF1}"/>
              </a:ext>
            </a:extLst>
          </p:cNvPr>
          <p:cNvSpPr>
            <a:spLocks noGrp="1"/>
          </p:cNvSpPr>
          <p:nvPr>
            <p:ph type="title"/>
          </p:nvPr>
        </p:nvSpPr>
        <p:spPr/>
        <p:txBody>
          <a:bodyPr/>
          <a:lstStyle/>
          <a:p>
            <a:r>
              <a:rPr lang="en-GB" dirty="0"/>
              <a:t>Liquidator’s powers </a:t>
            </a:r>
          </a:p>
        </p:txBody>
      </p:sp>
      <p:sp>
        <p:nvSpPr>
          <p:cNvPr id="3" name="Content Placeholder 2">
            <a:extLst>
              <a:ext uri="{FF2B5EF4-FFF2-40B4-BE49-F238E27FC236}">
                <a16:creationId xmlns:a16="http://schemas.microsoft.com/office/drawing/2014/main" id="{F54A760C-1EA0-40E4-B50C-F19B8F8DF84B}"/>
              </a:ext>
            </a:extLst>
          </p:cNvPr>
          <p:cNvSpPr>
            <a:spLocks noGrp="1"/>
          </p:cNvSpPr>
          <p:nvPr>
            <p:ph idx="1"/>
          </p:nvPr>
        </p:nvSpPr>
        <p:spPr/>
        <p:txBody>
          <a:bodyPr>
            <a:normAutofit fontScale="77500" lnSpcReduction="20000"/>
          </a:bodyPr>
          <a:lstStyle/>
          <a:p>
            <a:r>
              <a:rPr lang="en-GB" dirty="0"/>
              <a:t>The liquidator’s powers include: </a:t>
            </a:r>
          </a:p>
          <a:p>
            <a:pPr marL="457200" indent="-457200">
              <a:buAutoNum type="alphaLcParenBoth"/>
            </a:pPr>
            <a:r>
              <a:rPr lang="en-GB" dirty="0"/>
              <a:t>carrying on the company’s business;</a:t>
            </a:r>
          </a:p>
          <a:p>
            <a:pPr marL="457200" indent="-457200">
              <a:buAutoNum type="alphaLcParenBoth"/>
            </a:pPr>
            <a:r>
              <a:rPr lang="en-GB" dirty="0"/>
              <a:t>commencing and defending litigation on the company’s behalf;</a:t>
            </a:r>
          </a:p>
          <a:p>
            <a:pPr marL="457200" indent="-457200">
              <a:buAutoNum type="alphaLcParenBoth"/>
            </a:pPr>
            <a:r>
              <a:rPr lang="en-GB" dirty="0"/>
              <a:t>investigating the company’s past transactions;</a:t>
            </a:r>
          </a:p>
          <a:p>
            <a:pPr marL="457200" indent="-457200">
              <a:buAutoNum type="alphaLcParenBoth"/>
            </a:pPr>
            <a:r>
              <a:rPr lang="en-GB" dirty="0"/>
              <a:t>investigating the directors’ conduct;</a:t>
            </a:r>
          </a:p>
          <a:p>
            <a:pPr marL="457200" indent="-457200">
              <a:buAutoNum type="alphaLcParenBoth"/>
            </a:pPr>
            <a:r>
              <a:rPr lang="en-GB" dirty="0"/>
              <a:t>collecting and distributing the company’s assets;</a:t>
            </a:r>
          </a:p>
          <a:p>
            <a:pPr marL="457200" indent="-457200">
              <a:buAutoNum type="alphaLcParenBoth"/>
            </a:pPr>
            <a:r>
              <a:rPr lang="en-GB" dirty="0"/>
              <a:t>doing all that is necessary to facilitate the winding up of the company. </a:t>
            </a:r>
          </a:p>
          <a:p>
            <a:pPr marL="0" indent="0">
              <a:buNone/>
            </a:pPr>
            <a:r>
              <a:rPr lang="en-GB" dirty="0"/>
              <a:t>As part of the liquidation process, the liquidator will sell the company’s assets and distribute the money to the company’s creditors. After they have completed their work, which includes preparing final accounts, the liquidator will apply to be released. The Registrar of Companies dissolves the company three months later.</a:t>
            </a:r>
          </a:p>
        </p:txBody>
      </p:sp>
    </p:spTree>
    <p:extLst>
      <p:ext uri="{BB962C8B-B14F-4D97-AF65-F5344CB8AC3E}">
        <p14:creationId xmlns:p14="http://schemas.microsoft.com/office/powerpoint/2010/main" val="13152828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D22C41-A834-48DB-8CE1-42B1F036035D}"/>
              </a:ext>
            </a:extLst>
          </p:cNvPr>
          <p:cNvSpPr>
            <a:spLocks noGrp="1"/>
          </p:cNvSpPr>
          <p:nvPr>
            <p:ph type="title"/>
          </p:nvPr>
        </p:nvSpPr>
        <p:spPr>
          <a:xfrm>
            <a:off x="2095501" y="215900"/>
            <a:ext cx="7927975" cy="1284288"/>
          </a:xfrm>
        </p:spPr>
        <p:txBody>
          <a:bodyPr/>
          <a:lstStyle/>
          <a:p>
            <a:pPr>
              <a:defRPr/>
            </a:pPr>
            <a:r>
              <a:rPr lang="en-US" dirty="0"/>
              <a:t>Order of Entitlement to Assets</a:t>
            </a:r>
            <a:endParaRPr lang="en-GB" dirty="0"/>
          </a:p>
        </p:txBody>
      </p:sp>
      <p:sp>
        <p:nvSpPr>
          <p:cNvPr id="53251" name="Content Placeholder 2">
            <a:extLst>
              <a:ext uri="{FF2B5EF4-FFF2-40B4-BE49-F238E27FC236}">
                <a16:creationId xmlns:a16="http://schemas.microsoft.com/office/drawing/2014/main" id="{14ABD3D1-322B-4E94-86F3-F64AD86E8213}"/>
              </a:ext>
            </a:extLst>
          </p:cNvPr>
          <p:cNvSpPr>
            <a:spLocks noGrp="1"/>
          </p:cNvSpPr>
          <p:nvPr>
            <p:ph idx="1"/>
          </p:nvPr>
        </p:nvSpPr>
        <p:spPr>
          <a:xfrm>
            <a:off x="1979612" y="2060575"/>
            <a:ext cx="8229600" cy="4065588"/>
          </a:xfrm>
        </p:spPr>
        <p:txBody>
          <a:bodyPr>
            <a:normAutofit fontScale="92500" lnSpcReduction="20000"/>
          </a:bodyPr>
          <a:lstStyle/>
          <a:p>
            <a:pPr>
              <a:lnSpc>
                <a:spcPct val="90000"/>
              </a:lnSpc>
            </a:pPr>
            <a:r>
              <a:rPr lang="en-US" altLang="en-US" sz="2800" b="1"/>
              <a:t>Creditors with fixed charges</a:t>
            </a:r>
          </a:p>
          <a:p>
            <a:pPr>
              <a:lnSpc>
                <a:spcPct val="90000"/>
              </a:lnSpc>
            </a:pPr>
            <a:r>
              <a:rPr lang="en-US" altLang="en-US" sz="2800" b="1"/>
              <a:t>Costs of winding up</a:t>
            </a:r>
          </a:p>
          <a:p>
            <a:pPr>
              <a:lnSpc>
                <a:spcPct val="90000"/>
              </a:lnSpc>
            </a:pPr>
            <a:r>
              <a:rPr lang="en-US" altLang="en-US" sz="2800" b="1"/>
              <a:t>Preferential creditors</a:t>
            </a:r>
          </a:p>
          <a:p>
            <a:pPr>
              <a:lnSpc>
                <a:spcPct val="90000"/>
              </a:lnSpc>
            </a:pPr>
            <a:r>
              <a:rPr lang="en-US" altLang="en-US" sz="2800" b="1"/>
              <a:t>Creditors with floating charges</a:t>
            </a:r>
          </a:p>
          <a:p>
            <a:pPr lvl="1">
              <a:lnSpc>
                <a:spcPct val="90000"/>
              </a:lnSpc>
            </a:pPr>
            <a:r>
              <a:rPr lang="en-US" altLang="en-US" sz="2400" b="1"/>
              <a:t>Ring-fencing</a:t>
            </a:r>
          </a:p>
          <a:p>
            <a:pPr>
              <a:lnSpc>
                <a:spcPct val="90000"/>
              </a:lnSpc>
            </a:pPr>
            <a:r>
              <a:rPr lang="en-US" altLang="en-US" sz="2800" b="1"/>
              <a:t>Ordinary creditors</a:t>
            </a:r>
          </a:p>
          <a:p>
            <a:pPr>
              <a:lnSpc>
                <a:spcPct val="90000"/>
              </a:lnSpc>
            </a:pPr>
            <a:r>
              <a:rPr lang="en-US" altLang="en-US" sz="2800" b="1"/>
              <a:t>Interest on debts</a:t>
            </a:r>
          </a:p>
          <a:p>
            <a:pPr>
              <a:lnSpc>
                <a:spcPct val="90000"/>
              </a:lnSpc>
            </a:pPr>
            <a:r>
              <a:rPr lang="en-US" altLang="en-US" sz="2800" b="1"/>
              <a:t>Shareholders</a:t>
            </a:r>
          </a:p>
          <a:p>
            <a:endParaRPr lang="en-GB" altLang="en-US"/>
          </a:p>
        </p:txBody>
      </p:sp>
      <p:sp>
        <p:nvSpPr>
          <p:cNvPr id="53252" name="Slide Number Placeholder 3">
            <a:extLst>
              <a:ext uri="{FF2B5EF4-FFF2-40B4-BE49-F238E27FC236}">
                <a16:creationId xmlns:a16="http://schemas.microsoft.com/office/drawing/2014/main" id="{8E3A1BAC-CE6B-4DF2-BF98-A3749B515C56}"/>
              </a:ext>
            </a:extLst>
          </p:cNvPr>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0A09B6D8-9352-4160-8425-D7C185CCC3F1}" type="slidenum">
              <a:rPr lang="en-GB" altLang="en-US" sz="1200"/>
              <a:pPr>
                <a:spcBef>
                  <a:spcPct val="0"/>
                </a:spcBef>
                <a:buFontTx/>
                <a:buNone/>
              </a:pPr>
              <a:t>17</a:t>
            </a:fld>
            <a:endParaRPr lang="en-GB" altLang="en-US" sz="1200"/>
          </a:p>
        </p:txBody>
      </p:sp>
    </p:spTree>
    <p:custDataLst>
      <p:tags r:id="rId1"/>
    </p:custData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4C6190-12E6-4297-88BF-B453CB2CE62D}"/>
              </a:ext>
            </a:extLst>
          </p:cNvPr>
          <p:cNvSpPr>
            <a:spLocks noGrp="1"/>
          </p:cNvSpPr>
          <p:nvPr>
            <p:ph type="title"/>
          </p:nvPr>
        </p:nvSpPr>
        <p:spPr/>
        <p:txBody>
          <a:bodyPr/>
          <a:lstStyle/>
          <a:p>
            <a:r>
              <a:rPr lang="en-GB" dirty="0"/>
              <a:t>Preserving and Increasing Assets</a:t>
            </a:r>
          </a:p>
        </p:txBody>
      </p:sp>
      <p:sp>
        <p:nvSpPr>
          <p:cNvPr id="3" name="Content Placeholder 2">
            <a:extLst>
              <a:ext uri="{FF2B5EF4-FFF2-40B4-BE49-F238E27FC236}">
                <a16:creationId xmlns:a16="http://schemas.microsoft.com/office/drawing/2014/main" id="{7EB29239-CDC3-4FEA-980B-88C34DC6D342}"/>
              </a:ext>
            </a:extLst>
          </p:cNvPr>
          <p:cNvSpPr>
            <a:spLocks noGrp="1"/>
          </p:cNvSpPr>
          <p:nvPr>
            <p:ph idx="1"/>
          </p:nvPr>
        </p:nvSpPr>
        <p:spPr/>
        <p:txBody>
          <a:bodyPr>
            <a:normAutofit/>
          </a:bodyPr>
          <a:lstStyle/>
          <a:p>
            <a:r>
              <a:rPr lang="en-GB" dirty="0"/>
              <a:t>Liquidators and administrators are under a duty to maximise the assets available to creditors. </a:t>
            </a:r>
          </a:p>
          <a:p>
            <a:r>
              <a:rPr lang="en-GB" dirty="0"/>
              <a:t>They have the power to investigate the company’s affairs generally, and to investigate the directors’ actions prior to liquidation or administration. </a:t>
            </a:r>
          </a:p>
          <a:p>
            <a:r>
              <a:rPr lang="en-GB" dirty="0"/>
              <a:t>There are a number of claims that liquidators and administrators may bring, the purpose of which is to increase the assets available to creditors. </a:t>
            </a:r>
          </a:p>
          <a:p>
            <a:r>
              <a:rPr lang="en-GB" dirty="0"/>
              <a:t>The claimant will be the company, and any money awarded to the company will then be available to pay to creditors. </a:t>
            </a:r>
          </a:p>
        </p:txBody>
      </p:sp>
    </p:spTree>
    <p:extLst>
      <p:ext uri="{BB962C8B-B14F-4D97-AF65-F5344CB8AC3E}">
        <p14:creationId xmlns:p14="http://schemas.microsoft.com/office/powerpoint/2010/main" val="21956414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DB469B-E305-4915-8251-2468350B788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7EE330B-0089-4DAA-A36A-93860BFF96F6}"/>
              </a:ext>
            </a:extLst>
          </p:cNvPr>
          <p:cNvSpPr>
            <a:spLocks noGrp="1"/>
          </p:cNvSpPr>
          <p:nvPr>
            <p:ph idx="1"/>
          </p:nvPr>
        </p:nvSpPr>
        <p:spPr/>
        <p:txBody>
          <a:bodyPr/>
          <a:lstStyle/>
          <a:p>
            <a:r>
              <a:rPr lang="en-GB" dirty="0"/>
              <a:t>The key potential claims are:</a:t>
            </a:r>
          </a:p>
          <a:p>
            <a:pPr marL="457200" indent="-457200">
              <a:buAutoNum type="alphaLcParenBoth"/>
            </a:pPr>
            <a:r>
              <a:rPr lang="en-GB" dirty="0"/>
              <a:t>avoidance of certain floating charges (s 245 IA 1986);</a:t>
            </a:r>
          </a:p>
          <a:p>
            <a:pPr marL="457200" indent="-457200">
              <a:buAutoNum type="alphaLcParenBoth"/>
            </a:pPr>
            <a:r>
              <a:rPr lang="en-GB" dirty="0"/>
              <a:t>preferences (s 239 IA 1986);</a:t>
            </a:r>
          </a:p>
          <a:p>
            <a:pPr marL="457200" indent="-457200">
              <a:buAutoNum type="alphaLcParenBoth"/>
            </a:pPr>
            <a:r>
              <a:rPr lang="en-GB" dirty="0"/>
              <a:t>transactions at an undervalue (s 238 IA 1986);</a:t>
            </a:r>
          </a:p>
          <a:p>
            <a:pPr marL="457200" indent="-457200">
              <a:buAutoNum type="alphaLcParenBoth"/>
            </a:pPr>
            <a:r>
              <a:rPr lang="en-GB" dirty="0"/>
              <a:t>transactions defrauding creditors (s 423 IA 1986); and</a:t>
            </a:r>
          </a:p>
          <a:p>
            <a:pPr marL="457200" indent="-457200">
              <a:buAutoNum type="alphaLcParenBoth"/>
            </a:pPr>
            <a:r>
              <a:rPr lang="en-GB" dirty="0"/>
              <a:t>extortionate credit transactions (s 244 IA 1986).</a:t>
            </a:r>
          </a:p>
        </p:txBody>
      </p:sp>
    </p:spTree>
    <p:extLst>
      <p:ext uri="{BB962C8B-B14F-4D97-AF65-F5344CB8AC3E}">
        <p14:creationId xmlns:p14="http://schemas.microsoft.com/office/powerpoint/2010/main" val="300340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5EB595-2685-452D-8461-44E81F8685C5}"/>
              </a:ext>
            </a:extLst>
          </p:cNvPr>
          <p:cNvSpPr>
            <a:spLocks noGrp="1"/>
          </p:cNvSpPr>
          <p:nvPr>
            <p:ph type="title"/>
          </p:nvPr>
        </p:nvSpPr>
        <p:spPr/>
        <p:txBody>
          <a:bodyPr/>
          <a:lstStyle/>
          <a:p>
            <a:pPr>
              <a:defRPr/>
            </a:pPr>
            <a:r>
              <a:rPr dirty="0"/>
              <a:t>Personal Liability</a:t>
            </a:r>
          </a:p>
        </p:txBody>
      </p:sp>
      <p:sp>
        <p:nvSpPr>
          <p:cNvPr id="18435" name="Content Placeholder 2">
            <a:extLst>
              <a:ext uri="{FF2B5EF4-FFF2-40B4-BE49-F238E27FC236}">
                <a16:creationId xmlns:a16="http://schemas.microsoft.com/office/drawing/2014/main" id="{A454B15A-57CD-45A2-BEA8-B2F37325FC86}"/>
              </a:ext>
            </a:extLst>
          </p:cNvPr>
          <p:cNvSpPr>
            <a:spLocks noGrp="1"/>
          </p:cNvSpPr>
          <p:nvPr>
            <p:ph sz="half" idx="1"/>
          </p:nvPr>
        </p:nvSpPr>
        <p:spPr/>
        <p:txBody>
          <a:bodyPr/>
          <a:lstStyle/>
          <a:p>
            <a:pPr>
              <a:buFontTx/>
              <a:buNone/>
            </a:pPr>
            <a:r>
              <a:rPr lang="en-GB" altLang="en-US" b="1"/>
              <a:t>Fraudulent trading</a:t>
            </a:r>
          </a:p>
          <a:p>
            <a:pPr>
              <a:buFontTx/>
              <a:buNone/>
            </a:pPr>
            <a:endParaRPr lang="en-GB" altLang="en-US" b="1"/>
          </a:p>
          <a:p>
            <a:pPr lvl="1"/>
            <a:r>
              <a:rPr lang="en-GB" altLang="en-US" b="1"/>
              <a:t>any person</a:t>
            </a:r>
          </a:p>
          <a:p>
            <a:pPr lvl="1"/>
            <a:r>
              <a:rPr lang="en-GB" altLang="en-US" b="1"/>
              <a:t>knowingly a party</a:t>
            </a:r>
          </a:p>
          <a:p>
            <a:pPr lvl="1"/>
            <a:r>
              <a:rPr lang="en-GB" altLang="en-US" b="1"/>
              <a:t>to business being carried on with intent to defraud</a:t>
            </a:r>
          </a:p>
          <a:p>
            <a:pPr lvl="1"/>
            <a:r>
              <a:rPr lang="en-GB" altLang="en-US" b="1"/>
              <a:t>liable to pay the debts of the company</a:t>
            </a:r>
          </a:p>
          <a:p>
            <a:pPr lvl="1"/>
            <a:r>
              <a:rPr lang="en-GB" altLang="en-US" b="1"/>
              <a:t>on company being wound up</a:t>
            </a:r>
            <a:endParaRPr lang="en-US" altLang="en-US" b="1"/>
          </a:p>
          <a:p>
            <a:endParaRPr lang="en-GB" altLang="en-US"/>
          </a:p>
        </p:txBody>
      </p:sp>
      <p:sp>
        <p:nvSpPr>
          <p:cNvPr id="18436" name="Slide Number Placeholder 4">
            <a:extLst>
              <a:ext uri="{FF2B5EF4-FFF2-40B4-BE49-F238E27FC236}">
                <a16:creationId xmlns:a16="http://schemas.microsoft.com/office/drawing/2014/main" id="{AC3713F8-E55B-4225-BE1D-11AEEC6DB6EF}"/>
              </a:ext>
            </a:extLst>
          </p:cNvPr>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E3ED84AD-A82C-479D-A727-2FF2D6CA4FF5}" type="slidenum">
              <a:rPr lang="en-GB" altLang="en-US" sz="1200"/>
              <a:pPr>
                <a:spcBef>
                  <a:spcPct val="0"/>
                </a:spcBef>
                <a:buFontTx/>
                <a:buNone/>
              </a:pPr>
              <a:t>20</a:t>
            </a:fld>
            <a:endParaRPr lang="en-GB" altLang="en-US" sz="1200"/>
          </a:p>
        </p:txBody>
      </p:sp>
      <p:pic>
        <p:nvPicPr>
          <p:cNvPr id="18437" name="Picture 4" descr="bd05357_">
            <a:extLst>
              <a:ext uri="{FF2B5EF4-FFF2-40B4-BE49-F238E27FC236}">
                <a16:creationId xmlns:a16="http://schemas.microsoft.com/office/drawing/2014/main" id="{488FEC9B-2C3E-4124-8898-209F752F1314}"/>
              </a:ext>
            </a:extLst>
          </p:cNvPr>
          <p:cNvPicPr>
            <a:picLocks noGrp="1" noChangeAspect="1" noChangeArrowheads="1"/>
          </p:cNvPicPr>
          <p:nvPr>
            <p:ph sz="half" idx="2"/>
            <p:custDataLst>
              <p:tags r:id="rId2"/>
            </p:custDataLst>
          </p:nvPr>
        </p:nvPicPr>
        <p:blipFill>
          <a:blip r:embed="rId5" cstate="print">
            <a:extLst>
              <a:ext uri="{28A0092B-C50C-407E-A947-70E740481C1C}">
                <a14:useLocalDpi xmlns:a14="http://schemas.microsoft.com/office/drawing/2010/main" val="0"/>
              </a:ext>
            </a:extLst>
          </a:blip>
          <a:srcRect/>
          <a:stretch>
            <a:fillRect/>
          </a:stretch>
        </p:blipFill>
        <p:spPr>
          <a:xfrm>
            <a:off x="7000875" y="1928814"/>
            <a:ext cx="2736850" cy="3667125"/>
          </a:xfrm>
        </p:spPr>
      </p:pic>
    </p:spTree>
    <p:custDataLst>
      <p:tags r:id="rId1"/>
    </p:custDataLst>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1B3C5B16-B86B-4350-956B-07B4058684E1}"/>
              </a:ext>
            </a:extLst>
          </p:cNvPr>
          <p:cNvSpPr>
            <a:spLocks noGrp="1" noChangeArrowheads="1"/>
          </p:cNvSpPr>
          <p:nvPr>
            <p:ph type="title"/>
          </p:nvPr>
        </p:nvSpPr>
        <p:spPr>
          <a:xfrm>
            <a:off x="1951037" y="214313"/>
            <a:ext cx="8286750" cy="1270000"/>
          </a:xfrm>
        </p:spPr>
        <p:txBody>
          <a:bodyPr/>
          <a:lstStyle/>
          <a:p>
            <a:pPr>
              <a:defRPr/>
            </a:pPr>
            <a:r>
              <a:rPr lang="en-GB" dirty="0"/>
              <a:t>Personal Liability (cont)</a:t>
            </a:r>
            <a:endParaRPr lang="en-US" dirty="0"/>
          </a:p>
        </p:txBody>
      </p:sp>
      <p:sp>
        <p:nvSpPr>
          <p:cNvPr id="14339" name="Rectangle 3">
            <a:extLst>
              <a:ext uri="{FF2B5EF4-FFF2-40B4-BE49-F238E27FC236}">
                <a16:creationId xmlns:a16="http://schemas.microsoft.com/office/drawing/2014/main" id="{3ECE6E86-4B95-4493-8962-F0D2AE8F4DC6}"/>
              </a:ext>
            </a:extLst>
          </p:cNvPr>
          <p:cNvSpPr>
            <a:spLocks noGrp="1"/>
          </p:cNvSpPr>
          <p:nvPr>
            <p:ph type="body" idx="1"/>
          </p:nvPr>
        </p:nvSpPr>
        <p:spPr>
          <a:xfrm>
            <a:off x="1951038" y="2060576"/>
            <a:ext cx="8029575" cy="4035425"/>
          </a:xfrm>
        </p:spPr>
        <p:txBody>
          <a:bodyPr>
            <a:normAutofit fontScale="92500" lnSpcReduction="20000"/>
          </a:bodyPr>
          <a:lstStyle/>
          <a:p>
            <a:pPr marL="609600" indent="-609600">
              <a:lnSpc>
                <a:spcPct val="90000"/>
              </a:lnSpc>
              <a:buNone/>
            </a:pPr>
            <a:r>
              <a:rPr lang="en-GB" altLang="en-US" sz="2800" b="1"/>
              <a:t>Wrongful trading – s214 </a:t>
            </a:r>
          </a:p>
          <a:p>
            <a:pPr marL="609600" indent="-609600">
              <a:lnSpc>
                <a:spcPct val="90000"/>
              </a:lnSpc>
              <a:buNone/>
            </a:pPr>
            <a:r>
              <a:rPr lang="en-GB" altLang="en-US" b="1"/>
              <a:t>Directors</a:t>
            </a:r>
          </a:p>
          <a:p>
            <a:pPr marL="609600" indent="-609600">
              <a:lnSpc>
                <a:spcPct val="90000"/>
              </a:lnSpc>
              <a:buNone/>
            </a:pPr>
            <a:r>
              <a:rPr lang="en-GB" altLang="en-US" b="1"/>
              <a:t>Contribute to the assets of the company</a:t>
            </a:r>
          </a:p>
          <a:p>
            <a:pPr marL="609600" indent="-609600">
              <a:lnSpc>
                <a:spcPct val="90000"/>
              </a:lnSpc>
              <a:buNone/>
            </a:pPr>
            <a:r>
              <a:rPr lang="en-GB" altLang="en-US" b="1"/>
              <a:t>Grounds </a:t>
            </a:r>
          </a:p>
          <a:p>
            <a:pPr marL="609600" indent="-609600">
              <a:lnSpc>
                <a:spcPct val="90000"/>
              </a:lnSpc>
              <a:buFontTx/>
              <a:buAutoNum type="alphaLcPeriod"/>
            </a:pPr>
            <a:r>
              <a:rPr lang="en-GB" altLang="en-US" sz="2000" b="1"/>
              <a:t>The Company goes into insolvent liquidation </a:t>
            </a:r>
            <a:r>
              <a:rPr lang="en-GB" altLang="en-US" sz="2000" b="1" u="sng"/>
              <a:t>and</a:t>
            </a:r>
          </a:p>
          <a:p>
            <a:pPr marL="609600" indent="-609600">
              <a:lnSpc>
                <a:spcPct val="90000"/>
              </a:lnSpc>
              <a:buFontTx/>
              <a:buAutoNum type="alphaLcPeriod"/>
            </a:pPr>
            <a:r>
              <a:rPr lang="en-GB" altLang="en-US" sz="2000" b="1"/>
              <a:t>The person knew or ought to have concluded (at some time before the commencement of the winding up) that there was no reasonable prospect that the Company would avoid going into liquidation </a:t>
            </a:r>
            <a:r>
              <a:rPr lang="en-GB" altLang="en-US" sz="2000" b="1" u="sng"/>
              <a:t>and</a:t>
            </a:r>
          </a:p>
          <a:p>
            <a:pPr marL="609600" indent="-609600">
              <a:lnSpc>
                <a:spcPct val="90000"/>
              </a:lnSpc>
              <a:buFontTx/>
              <a:buAutoNum type="alphaLcPeriod"/>
            </a:pPr>
            <a:r>
              <a:rPr lang="en-GB" altLang="en-US" sz="2000" b="1"/>
              <a:t>That person was a director at the time</a:t>
            </a:r>
          </a:p>
        </p:txBody>
      </p:sp>
      <p:sp>
        <p:nvSpPr>
          <p:cNvPr id="20484" name="Slide Number Placeholder 3">
            <a:extLst>
              <a:ext uri="{FF2B5EF4-FFF2-40B4-BE49-F238E27FC236}">
                <a16:creationId xmlns:a16="http://schemas.microsoft.com/office/drawing/2014/main" id="{1B46A1BE-479F-40DB-BB21-0F06309903CC}"/>
              </a:ext>
            </a:extLst>
          </p:cNvPr>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A1D99399-C25E-4880-9ABC-7B5E92887F37}" type="slidenum">
              <a:rPr lang="en-GB" altLang="en-US" sz="1200"/>
              <a:pPr>
                <a:spcBef>
                  <a:spcPct val="0"/>
                </a:spcBef>
                <a:buFontTx/>
                <a:buNone/>
              </a:pPr>
              <a:t>21</a:t>
            </a:fld>
            <a:endParaRPr lang="en-GB" altLang="en-US" sz="1200"/>
          </a:p>
        </p:txBody>
      </p:sp>
    </p:spTree>
    <p:custDataLst>
      <p:tags r:id="rId1"/>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anim calcmode="lin" valueType="num">
                                      <p:cBhvr additive="base">
                                        <p:cTn id="7" dur="500" fill="hold"/>
                                        <p:tgtEl>
                                          <p:spTgt spid="1433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433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4339">
                                            <p:txEl>
                                              <p:pRg st="1" end="1"/>
                                            </p:txEl>
                                          </p:spTgt>
                                        </p:tgtEl>
                                        <p:attrNameLst>
                                          <p:attrName>style.visibility</p:attrName>
                                        </p:attrNameLst>
                                      </p:cBhvr>
                                      <p:to>
                                        <p:strVal val="visible"/>
                                      </p:to>
                                    </p:set>
                                    <p:anim calcmode="lin" valueType="num">
                                      <p:cBhvr additive="base">
                                        <p:cTn id="13" dur="500" fill="hold"/>
                                        <p:tgtEl>
                                          <p:spTgt spid="14339">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433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4339">
                                            <p:txEl>
                                              <p:pRg st="2" end="2"/>
                                            </p:txEl>
                                          </p:spTgt>
                                        </p:tgtEl>
                                        <p:attrNameLst>
                                          <p:attrName>style.visibility</p:attrName>
                                        </p:attrNameLst>
                                      </p:cBhvr>
                                      <p:to>
                                        <p:strVal val="visible"/>
                                      </p:to>
                                    </p:set>
                                    <p:anim calcmode="lin" valueType="num">
                                      <p:cBhvr additive="base">
                                        <p:cTn id="19" dur="500" fill="hold"/>
                                        <p:tgtEl>
                                          <p:spTgt spid="14339">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433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4339">
                                            <p:txEl>
                                              <p:pRg st="3" end="3"/>
                                            </p:txEl>
                                          </p:spTgt>
                                        </p:tgtEl>
                                        <p:attrNameLst>
                                          <p:attrName>style.visibility</p:attrName>
                                        </p:attrNameLst>
                                      </p:cBhvr>
                                      <p:to>
                                        <p:strVal val="visible"/>
                                      </p:to>
                                    </p:set>
                                    <p:anim calcmode="lin" valueType="num">
                                      <p:cBhvr additive="base">
                                        <p:cTn id="25" dur="500" fill="hold"/>
                                        <p:tgtEl>
                                          <p:spTgt spid="14339">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4339">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4339">
                                            <p:txEl>
                                              <p:pRg st="4" end="4"/>
                                            </p:txEl>
                                          </p:spTgt>
                                        </p:tgtEl>
                                        <p:attrNameLst>
                                          <p:attrName>style.visibility</p:attrName>
                                        </p:attrNameLst>
                                      </p:cBhvr>
                                      <p:to>
                                        <p:strVal val="visible"/>
                                      </p:to>
                                    </p:set>
                                    <p:anim calcmode="lin" valueType="num">
                                      <p:cBhvr additive="base">
                                        <p:cTn id="31" dur="500" fill="hold"/>
                                        <p:tgtEl>
                                          <p:spTgt spid="14339">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4339">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4339">
                                            <p:txEl>
                                              <p:pRg st="5" end="5"/>
                                            </p:txEl>
                                          </p:spTgt>
                                        </p:tgtEl>
                                        <p:attrNameLst>
                                          <p:attrName>style.visibility</p:attrName>
                                        </p:attrNameLst>
                                      </p:cBhvr>
                                      <p:to>
                                        <p:strVal val="visible"/>
                                      </p:to>
                                    </p:set>
                                    <p:anim calcmode="lin" valueType="num">
                                      <p:cBhvr additive="base">
                                        <p:cTn id="37" dur="500" fill="hold"/>
                                        <p:tgtEl>
                                          <p:spTgt spid="14339">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4339">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4339">
                                            <p:txEl>
                                              <p:pRg st="6" end="6"/>
                                            </p:txEl>
                                          </p:spTgt>
                                        </p:tgtEl>
                                        <p:attrNameLst>
                                          <p:attrName>style.visibility</p:attrName>
                                        </p:attrNameLst>
                                      </p:cBhvr>
                                      <p:to>
                                        <p:strVal val="visible"/>
                                      </p:to>
                                    </p:set>
                                    <p:anim calcmode="lin" valueType="num">
                                      <p:cBhvr additive="base">
                                        <p:cTn id="43" dur="500" fill="hold"/>
                                        <p:tgtEl>
                                          <p:spTgt spid="14339">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14339">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9"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56DA775A-1E0D-4956-919F-FBCAC0EB37CC}"/>
              </a:ext>
            </a:extLst>
          </p:cNvPr>
          <p:cNvSpPr>
            <a:spLocks noGrp="1" noChangeArrowheads="1"/>
          </p:cNvSpPr>
          <p:nvPr>
            <p:ph type="title"/>
          </p:nvPr>
        </p:nvSpPr>
        <p:spPr>
          <a:xfrm>
            <a:off x="2022475" y="214313"/>
            <a:ext cx="8215312" cy="1198562"/>
          </a:xfrm>
        </p:spPr>
        <p:txBody>
          <a:bodyPr/>
          <a:lstStyle/>
          <a:p>
            <a:pPr>
              <a:defRPr/>
            </a:pPr>
            <a:r>
              <a:rPr lang="en-GB" sz="4000" dirty="0"/>
              <a:t>  Wrongful Trading (cont)</a:t>
            </a:r>
            <a:endParaRPr lang="en-US" sz="4000" dirty="0"/>
          </a:p>
        </p:txBody>
      </p:sp>
      <p:sp>
        <p:nvSpPr>
          <p:cNvPr id="15363" name="Rectangle 3">
            <a:extLst>
              <a:ext uri="{FF2B5EF4-FFF2-40B4-BE49-F238E27FC236}">
                <a16:creationId xmlns:a16="http://schemas.microsoft.com/office/drawing/2014/main" id="{1A0F8DF7-126C-4028-9DC3-5F77AD3D74C5}"/>
              </a:ext>
            </a:extLst>
          </p:cNvPr>
          <p:cNvSpPr>
            <a:spLocks noGrp="1"/>
          </p:cNvSpPr>
          <p:nvPr>
            <p:ph type="body" idx="1"/>
          </p:nvPr>
        </p:nvSpPr>
        <p:spPr>
          <a:xfrm>
            <a:off x="1773238" y="1700214"/>
            <a:ext cx="8569325" cy="7141933"/>
          </a:xfrm>
        </p:spPr>
        <p:txBody>
          <a:bodyPr>
            <a:spAutoFit/>
          </a:bodyPr>
          <a:lstStyle/>
          <a:p>
            <a:pPr marL="990600" lvl="1" indent="-533400">
              <a:buNone/>
            </a:pPr>
            <a:r>
              <a:rPr lang="en-GB" altLang="en-US" sz="2400" b="1"/>
              <a:t>Defence</a:t>
            </a:r>
          </a:p>
          <a:p>
            <a:pPr marL="990600" lvl="1" indent="-533400">
              <a:buNone/>
            </a:pPr>
            <a:r>
              <a:rPr lang="en-GB" altLang="en-US" b="1"/>
              <a:t>Director took every step to minimise loss to the creditors</a:t>
            </a:r>
          </a:p>
          <a:p>
            <a:pPr marL="990600" lvl="1" indent="-533400">
              <a:buNone/>
            </a:pPr>
            <a:endParaRPr lang="en-GB" altLang="en-US" b="1"/>
          </a:p>
          <a:p>
            <a:pPr marL="990600" lvl="1" indent="-533400">
              <a:buNone/>
            </a:pPr>
            <a:r>
              <a:rPr lang="en-GB" altLang="en-US" b="1"/>
              <a:t>Combined objective and subjective test in looking at the actions</a:t>
            </a:r>
          </a:p>
          <a:p>
            <a:pPr marL="990600" lvl="1" indent="-533400">
              <a:buNone/>
            </a:pPr>
            <a:r>
              <a:rPr lang="en-GB" altLang="en-US" b="1"/>
              <a:t>of a director:</a:t>
            </a:r>
          </a:p>
          <a:p>
            <a:pPr marL="990600" lvl="1" indent="-533400">
              <a:buNone/>
            </a:pPr>
            <a:endParaRPr lang="en-GB" altLang="en-US" sz="1800" b="1"/>
          </a:p>
          <a:p>
            <a:pPr marL="990600" lvl="1" indent="-533400">
              <a:buNone/>
            </a:pPr>
            <a:r>
              <a:rPr lang="en-GB" altLang="en-US" sz="1800" b="1"/>
              <a:t>Those of a reasonably diligent person having </a:t>
            </a:r>
            <a:r>
              <a:rPr lang="en-GB" altLang="en-US" sz="1800" b="1" u="sng"/>
              <a:t>both  </a:t>
            </a:r>
          </a:p>
          <a:p>
            <a:pPr marL="990600" lvl="1" indent="-533400">
              <a:buNone/>
            </a:pPr>
            <a:r>
              <a:rPr lang="en-GB" altLang="en-US" sz="1800" b="1"/>
              <a:t>a. The general knowledge, skill and experience that may reasonably be</a:t>
            </a:r>
          </a:p>
          <a:p>
            <a:pPr marL="990600" lvl="1" indent="-533400">
              <a:buNone/>
            </a:pPr>
            <a:r>
              <a:rPr lang="en-GB" altLang="en-US" sz="1800" b="1"/>
              <a:t>    expected of a person carrying out the functions of a director in</a:t>
            </a:r>
          </a:p>
          <a:p>
            <a:pPr marL="990600" lvl="1" indent="-533400">
              <a:buNone/>
            </a:pPr>
            <a:r>
              <a:rPr lang="en-GB" altLang="en-US" sz="1800" b="1"/>
              <a:t>    relation to the Co </a:t>
            </a:r>
            <a:r>
              <a:rPr lang="en-GB" altLang="en-US" sz="1800" b="1" u="sng"/>
              <a:t>and </a:t>
            </a:r>
          </a:p>
          <a:p>
            <a:pPr marL="990600" lvl="1" indent="-533400">
              <a:buNone/>
            </a:pPr>
            <a:r>
              <a:rPr lang="en-GB" altLang="en-US" sz="1800" b="1"/>
              <a:t>b. The general knowledge, skill and experience which </a:t>
            </a:r>
            <a:r>
              <a:rPr lang="en-GB" altLang="en-US" sz="1800" b="1" u="sng"/>
              <a:t>that</a:t>
            </a:r>
            <a:r>
              <a:rPr lang="en-GB" altLang="en-US" sz="1800" b="1"/>
              <a:t> director has</a:t>
            </a:r>
          </a:p>
          <a:p>
            <a:pPr marL="1371600" lvl="2" indent="-457200"/>
            <a:endParaRPr lang="en-GB" altLang="en-US" sz="2000" b="1"/>
          </a:p>
          <a:p>
            <a:pPr marL="1371600" lvl="2" indent="-457200">
              <a:buNone/>
            </a:pPr>
            <a:endParaRPr lang="en-GB" altLang="en-US" sz="2000"/>
          </a:p>
          <a:p>
            <a:pPr marL="1371600" lvl="2" indent="-457200"/>
            <a:endParaRPr lang="en-US" altLang="en-US" sz="2000"/>
          </a:p>
          <a:p>
            <a:pPr marL="609600" indent="-609600">
              <a:buNone/>
            </a:pPr>
            <a:endParaRPr lang="en-US" altLang="en-US" sz="2800"/>
          </a:p>
        </p:txBody>
      </p:sp>
      <p:sp>
        <p:nvSpPr>
          <p:cNvPr id="22532" name="Slide Number Placeholder 3">
            <a:extLst>
              <a:ext uri="{FF2B5EF4-FFF2-40B4-BE49-F238E27FC236}">
                <a16:creationId xmlns:a16="http://schemas.microsoft.com/office/drawing/2014/main" id="{D1F6A5C4-8811-4006-A8B4-E196F1A92CF4}"/>
              </a:ext>
            </a:extLst>
          </p:cNvPr>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0F8763C5-C071-414D-8EBB-2F6F5572AE31}" type="slidenum">
              <a:rPr lang="en-GB" altLang="en-US" sz="1200"/>
              <a:pPr>
                <a:spcBef>
                  <a:spcPct val="0"/>
                </a:spcBef>
                <a:buFontTx/>
                <a:buNone/>
              </a:pPr>
              <a:t>22</a:t>
            </a:fld>
            <a:endParaRPr lang="en-GB" altLang="en-US" sz="1200"/>
          </a:p>
        </p:txBody>
      </p:sp>
    </p:spTree>
    <p:custDataLst>
      <p:tags r:id="rId1"/>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anim calcmode="lin" valueType="num">
                                      <p:cBhvr additive="base">
                                        <p:cTn id="7" dur="500" fill="hold"/>
                                        <p:tgtEl>
                                          <p:spTgt spid="1536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536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15363">
                                            <p:txEl>
                                              <p:pRg st="1" end="1"/>
                                            </p:txEl>
                                          </p:spTgt>
                                        </p:tgtEl>
                                        <p:attrNameLst>
                                          <p:attrName>style.visibility</p:attrName>
                                        </p:attrNameLst>
                                      </p:cBhvr>
                                      <p:to>
                                        <p:strVal val="visible"/>
                                      </p:to>
                                    </p:set>
                                    <p:anim calcmode="lin" valueType="num">
                                      <p:cBhvr additive="base">
                                        <p:cTn id="11" dur="500" fill="hold"/>
                                        <p:tgtEl>
                                          <p:spTgt spid="1536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1536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15363">
                                            <p:txEl>
                                              <p:pRg st="3" end="3"/>
                                            </p:txEl>
                                          </p:spTgt>
                                        </p:tgtEl>
                                        <p:attrNameLst>
                                          <p:attrName>style.visibility</p:attrName>
                                        </p:attrNameLst>
                                      </p:cBhvr>
                                      <p:to>
                                        <p:strVal val="visible"/>
                                      </p:to>
                                    </p:set>
                                    <p:anim calcmode="lin" valueType="num">
                                      <p:cBhvr additive="base">
                                        <p:cTn id="15" dur="500" fill="hold"/>
                                        <p:tgtEl>
                                          <p:spTgt spid="15363">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15363">
                                            <p:txEl>
                                              <p:pRg st="3" end="3"/>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15363">
                                            <p:txEl>
                                              <p:pRg st="4" end="4"/>
                                            </p:txEl>
                                          </p:spTgt>
                                        </p:tgtEl>
                                        <p:attrNameLst>
                                          <p:attrName>style.visibility</p:attrName>
                                        </p:attrNameLst>
                                      </p:cBhvr>
                                      <p:to>
                                        <p:strVal val="visible"/>
                                      </p:to>
                                    </p:set>
                                    <p:anim calcmode="lin" valueType="num">
                                      <p:cBhvr additive="base">
                                        <p:cTn id="19" dur="500" fill="hold"/>
                                        <p:tgtEl>
                                          <p:spTgt spid="1536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5363">
                                            <p:txEl>
                                              <p:pRg st="4" end="4"/>
                                            </p:txEl>
                                          </p:spTgt>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15363">
                                            <p:txEl>
                                              <p:pRg st="6" end="6"/>
                                            </p:txEl>
                                          </p:spTgt>
                                        </p:tgtEl>
                                        <p:attrNameLst>
                                          <p:attrName>style.visibility</p:attrName>
                                        </p:attrNameLst>
                                      </p:cBhvr>
                                      <p:to>
                                        <p:strVal val="visible"/>
                                      </p:to>
                                    </p:set>
                                    <p:anim calcmode="lin" valueType="num">
                                      <p:cBhvr additive="base">
                                        <p:cTn id="23" dur="500" fill="hold"/>
                                        <p:tgtEl>
                                          <p:spTgt spid="15363">
                                            <p:txEl>
                                              <p:pRg st="6" end="6"/>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15363">
                                            <p:txEl>
                                              <p:pRg st="6" end="6"/>
                                            </p:txEl>
                                          </p:spTgt>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15363">
                                            <p:txEl>
                                              <p:pRg st="7" end="7"/>
                                            </p:txEl>
                                          </p:spTgt>
                                        </p:tgtEl>
                                        <p:attrNameLst>
                                          <p:attrName>style.visibility</p:attrName>
                                        </p:attrNameLst>
                                      </p:cBhvr>
                                      <p:to>
                                        <p:strVal val="visible"/>
                                      </p:to>
                                    </p:set>
                                    <p:anim calcmode="lin" valueType="num">
                                      <p:cBhvr additive="base">
                                        <p:cTn id="27" dur="500" fill="hold"/>
                                        <p:tgtEl>
                                          <p:spTgt spid="15363">
                                            <p:txEl>
                                              <p:pRg st="7" end="7"/>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15363">
                                            <p:txEl>
                                              <p:pRg st="7" end="7"/>
                                            </p:txEl>
                                          </p:spTgt>
                                        </p:tgtEl>
                                        <p:attrNameLst>
                                          <p:attrName>ppt_y</p:attrName>
                                        </p:attrNameLst>
                                      </p:cBhvr>
                                      <p:tavLst>
                                        <p:tav tm="0">
                                          <p:val>
                                            <p:strVal val="1+#ppt_h/2"/>
                                          </p:val>
                                        </p:tav>
                                        <p:tav tm="100000">
                                          <p:val>
                                            <p:strVal val="#ppt_y"/>
                                          </p:val>
                                        </p:tav>
                                      </p:tavLst>
                                    </p:anim>
                                  </p:childTnLst>
                                </p:cTn>
                              </p:par>
                              <p:par>
                                <p:cTn id="29" presetID="2" presetClass="entr" presetSubtype="4" fill="hold" grpId="0" nodeType="withEffect">
                                  <p:stCondLst>
                                    <p:cond delay="0"/>
                                  </p:stCondLst>
                                  <p:childTnLst>
                                    <p:set>
                                      <p:cBhvr>
                                        <p:cTn id="30" dur="1" fill="hold">
                                          <p:stCondLst>
                                            <p:cond delay="0"/>
                                          </p:stCondLst>
                                        </p:cTn>
                                        <p:tgtEl>
                                          <p:spTgt spid="15363">
                                            <p:txEl>
                                              <p:pRg st="8" end="8"/>
                                            </p:txEl>
                                          </p:spTgt>
                                        </p:tgtEl>
                                        <p:attrNameLst>
                                          <p:attrName>style.visibility</p:attrName>
                                        </p:attrNameLst>
                                      </p:cBhvr>
                                      <p:to>
                                        <p:strVal val="visible"/>
                                      </p:to>
                                    </p:set>
                                    <p:anim calcmode="lin" valueType="num">
                                      <p:cBhvr additive="base">
                                        <p:cTn id="31" dur="500" fill="hold"/>
                                        <p:tgtEl>
                                          <p:spTgt spid="15363">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5363">
                                            <p:txEl>
                                              <p:pRg st="8" end="8"/>
                                            </p:txEl>
                                          </p:spTgt>
                                        </p:tgtEl>
                                        <p:attrNameLst>
                                          <p:attrName>ppt_y</p:attrName>
                                        </p:attrNameLst>
                                      </p:cBhvr>
                                      <p:tavLst>
                                        <p:tav tm="0">
                                          <p:val>
                                            <p:strVal val="1+#ppt_h/2"/>
                                          </p:val>
                                        </p:tav>
                                        <p:tav tm="100000">
                                          <p:val>
                                            <p:strVal val="#ppt_y"/>
                                          </p:val>
                                        </p:tav>
                                      </p:tavLst>
                                    </p:anim>
                                  </p:childTnLst>
                                </p:cTn>
                              </p:par>
                              <p:par>
                                <p:cTn id="33" presetID="2" presetClass="entr" presetSubtype="4" fill="hold" grpId="0" nodeType="withEffect">
                                  <p:stCondLst>
                                    <p:cond delay="0"/>
                                  </p:stCondLst>
                                  <p:childTnLst>
                                    <p:set>
                                      <p:cBhvr>
                                        <p:cTn id="34" dur="1" fill="hold">
                                          <p:stCondLst>
                                            <p:cond delay="0"/>
                                          </p:stCondLst>
                                        </p:cTn>
                                        <p:tgtEl>
                                          <p:spTgt spid="15363">
                                            <p:txEl>
                                              <p:pRg st="9" end="9"/>
                                            </p:txEl>
                                          </p:spTgt>
                                        </p:tgtEl>
                                        <p:attrNameLst>
                                          <p:attrName>style.visibility</p:attrName>
                                        </p:attrNameLst>
                                      </p:cBhvr>
                                      <p:to>
                                        <p:strVal val="visible"/>
                                      </p:to>
                                    </p:set>
                                    <p:anim calcmode="lin" valueType="num">
                                      <p:cBhvr additive="base">
                                        <p:cTn id="35" dur="500" fill="hold"/>
                                        <p:tgtEl>
                                          <p:spTgt spid="15363">
                                            <p:txEl>
                                              <p:pRg st="9" end="9"/>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15363">
                                            <p:txEl>
                                              <p:pRg st="9" end="9"/>
                                            </p:txEl>
                                          </p:spTgt>
                                        </p:tgtEl>
                                        <p:attrNameLst>
                                          <p:attrName>ppt_y</p:attrName>
                                        </p:attrNameLst>
                                      </p:cBhvr>
                                      <p:tavLst>
                                        <p:tav tm="0">
                                          <p:val>
                                            <p:strVal val="1+#ppt_h/2"/>
                                          </p:val>
                                        </p:tav>
                                        <p:tav tm="100000">
                                          <p:val>
                                            <p:strVal val="#ppt_y"/>
                                          </p:val>
                                        </p:tav>
                                      </p:tavLst>
                                    </p:anim>
                                  </p:childTnLst>
                                </p:cTn>
                              </p:par>
                              <p:par>
                                <p:cTn id="37" presetID="2" presetClass="entr" presetSubtype="4" fill="hold" grpId="0" nodeType="withEffect">
                                  <p:stCondLst>
                                    <p:cond delay="0"/>
                                  </p:stCondLst>
                                  <p:childTnLst>
                                    <p:set>
                                      <p:cBhvr>
                                        <p:cTn id="38" dur="1" fill="hold">
                                          <p:stCondLst>
                                            <p:cond delay="0"/>
                                          </p:stCondLst>
                                        </p:cTn>
                                        <p:tgtEl>
                                          <p:spTgt spid="15363">
                                            <p:txEl>
                                              <p:pRg st="10" end="10"/>
                                            </p:txEl>
                                          </p:spTgt>
                                        </p:tgtEl>
                                        <p:attrNameLst>
                                          <p:attrName>style.visibility</p:attrName>
                                        </p:attrNameLst>
                                      </p:cBhvr>
                                      <p:to>
                                        <p:strVal val="visible"/>
                                      </p:to>
                                    </p:set>
                                    <p:anim calcmode="lin" valueType="num">
                                      <p:cBhvr additive="base">
                                        <p:cTn id="39" dur="500" fill="hold"/>
                                        <p:tgtEl>
                                          <p:spTgt spid="15363">
                                            <p:txEl>
                                              <p:pRg st="10" end="10"/>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15363">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57753B10-8377-4B3C-A4EB-290ADF62D7F6}"/>
              </a:ext>
            </a:extLst>
          </p:cNvPr>
          <p:cNvSpPr>
            <a:spLocks noGrp="1" noChangeArrowheads="1"/>
          </p:cNvSpPr>
          <p:nvPr>
            <p:ph type="title"/>
          </p:nvPr>
        </p:nvSpPr>
        <p:spPr>
          <a:xfrm>
            <a:off x="1951037" y="214313"/>
            <a:ext cx="8286750" cy="1198562"/>
          </a:xfrm>
        </p:spPr>
        <p:txBody>
          <a:bodyPr/>
          <a:lstStyle/>
          <a:p>
            <a:pPr>
              <a:defRPr/>
            </a:pPr>
            <a:r>
              <a:rPr lang="en-GB" sz="4000" dirty="0"/>
              <a:t>Transactions at undervalue: s238 </a:t>
            </a:r>
            <a:endParaRPr lang="en-US" sz="4000" dirty="0"/>
          </a:p>
        </p:txBody>
      </p:sp>
      <p:sp>
        <p:nvSpPr>
          <p:cNvPr id="28675" name="Rectangle 3">
            <a:extLst>
              <a:ext uri="{FF2B5EF4-FFF2-40B4-BE49-F238E27FC236}">
                <a16:creationId xmlns:a16="http://schemas.microsoft.com/office/drawing/2014/main" id="{355F07F2-486E-492E-B096-F4BD76F65FEA}"/>
              </a:ext>
            </a:extLst>
          </p:cNvPr>
          <p:cNvSpPr>
            <a:spLocks noGrp="1"/>
          </p:cNvSpPr>
          <p:nvPr>
            <p:ph type="body" idx="1"/>
          </p:nvPr>
        </p:nvSpPr>
        <p:spPr>
          <a:xfrm>
            <a:off x="1773237" y="1773238"/>
            <a:ext cx="8642350" cy="4322762"/>
          </a:xfrm>
        </p:spPr>
        <p:txBody>
          <a:bodyPr>
            <a:normAutofit lnSpcReduction="10000"/>
          </a:bodyPr>
          <a:lstStyle/>
          <a:p>
            <a:r>
              <a:rPr lang="en-GB" altLang="en-US" sz="2800" b="1"/>
              <a:t>Administrator / Liquidator applies</a:t>
            </a:r>
          </a:p>
          <a:p>
            <a:r>
              <a:rPr lang="en-GB" altLang="en-US" sz="2800" b="1"/>
              <a:t>Undervalue transaction</a:t>
            </a:r>
          </a:p>
          <a:p>
            <a:pPr lvl="1"/>
            <a:r>
              <a:rPr lang="en-GB" altLang="en-US" sz="2400" b="1"/>
              <a:t>Where the Co makes a gift to a person </a:t>
            </a:r>
            <a:r>
              <a:rPr lang="en-GB" altLang="en-US" sz="2400" b="1" u="sng"/>
              <a:t>or</a:t>
            </a:r>
            <a:r>
              <a:rPr lang="en-GB" altLang="en-US" sz="2400" b="1"/>
              <a:t> enters into a transaction in which the Co receives significantly less consideration than the consideration provided by the Co</a:t>
            </a:r>
          </a:p>
          <a:p>
            <a:r>
              <a:rPr lang="en-GB" altLang="en-US" sz="2800" b="1"/>
              <a:t>Company is / becomes unable to pay its debts – presumed where connected persons</a:t>
            </a:r>
          </a:p>
          <a:p>
            <a:r>
              <a:rPr lang="en-GB" altLang="en-US" sz="2800" b="1"/>
              <a:t>‘Relevant time’? – within 2 years</a:t>
            </a:r>
          </a:p>
        </p:txBody>
      </p:sp>
      <p:sp>
        <p:nvSpPr>
          <p:cNvPr id="28676" name="Slide Number Placeholder 3">
            <a:extLst>
              <a:ext uri="{FF2B5EF4-FFF2-40B4-BE49-F238E27FC236}">
                <a16:creationId xmlns:a16="http://schemas.microsoft.com/office/drawing/2014/main" id="{BC3840D3-8D3A-4F5C-8095-01F87D8A50F0}"/>
              </a:ext>
            </a:extLst>
          </p:cNvPr>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FB442DFF-5A11-4E58-B6F5-358BE5636146}" type="slidenum">
              <a:rPr lang="en-GB" altLang="en-US" sz="1200"/>
              <a:pPr>
                <a:spcBef>
                  <a:spcPct val="0"/>
                </a:spcBef>
                <a:buFontTx/>
                <a:buNone/>
              </a:pPr>
              <a:t>23</a:t>
            </a:fld>
            <a:endParaRPr lang="en-GB" altLang="en-US" sz="1200"/>
          </a:p>
        </p:txBody>
      </p:sp>
    </p:spTree>
    <p:custDataLst>
      <p:tags r:id="rId1"/>
    </p:custDataLst>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4C5590F9-9B53-46D9-B35B-4410F6517579}"/>
              </a:ext>
            </a:extLst>
          </p:cNvPr>
          <p:cNvSpPr>
            <a:spLocks noGrp="1" noChangeArrowheads="1"/>
          </p:cNvSpPr>
          <p:nvPr>
            <p:ph type="title"/>
          </p:nvPr>
        </p:nvSpPr>
        <p:spPr>
          <a:xfrm>
            <a:off x="1951037" y="214313"/>
            <a:ext cx="8286750" cy="1262062"/>
          </a:xfrm>
        </p:spPr>
        <p:txBody>
          <a:bodyPr/>
          <a:lstStyle/>
          <a:p>
            <a:pPr>
              <a:defRPr/>
            </a:pPr>
            <a:r>
              <a:rPr lang="en-GB" dirty="0"/>
              <a:t>Undervalue (cont)</a:t>
            </a:r>
            <a:endParaRPr lang="en-US" dirty="0"/>
          </a:p>
        </p:txBody>
      </p:sp>
      <p:sp>
        <p:nvSpPr>
          <p:cNvPr id="17411" name="Rectangle 3">
            <a:extLst>
              <a:ext uri="{FF2B5EF4-FFF2-40B4-BE49-F238E27FC236}">
                <a16:creationId xmlns:a16="http://schemas.microsoft.com/office/drawing/2014/main" id="{70F0404E-A72D-4121-A7F3-1E806253D0FE}"/>
              </a:ext>
            </a:extLst>
          </p:cNvPr>
          <p:cNvSpPr>
            <a:spLocks noGrp="1"/>
          </p:cNvSpPr>
          <p:nvPr>
            <p:ph type="body" idx="1"/>
          </p:nvPr>
        </p:nvSpPr>
        <p:spPr>
          <a:xfrm>
            <a:off x="1773237" y="1844676"/>
            <a:ext cx="8642350" cy="4251325"/>
          </a:xfrm>
        </p:spPr>
        <p:txBody>
          <a:bodyPr/>
          <a:lstStyle/>
          <a:p>
            <a:r>
              <a:rPr lang="en-GB" altLang="en-US" b="1" i="1" u="sng"/>
              <a:t>No order</a:t>
            </a:r>
            <a:r>
              <a:rPr lang="en-GB" altLang="en-US" b="1"/>
              <a:t> if company acted in good faith and for purposes of carrying on its business </a:t>
            </a:r>
            <a:r>
              <a:rPr lang="en-GB" altLang="en-US" b="1" i="1" u="sng"/>
              <a:t>and</a:t>
            </a:r>
            <a:r>
              <a:rPr lang="en-GB" altLang="en-US" b="1"/>
              <a:t> at a time, reasonable grounds for believing the transaction would benefit the company</a:t>
            </a:r>
            <a:endParaRPr lang="en-US" altLang="en-US" b="1" u="sng"/>
          </a:p>
          <a:p>
            <a:r>
              <a:rPr lang="en-GB" altLang="en-US" b="1"/>
              <a:t>Avoid the transaction </a:t>
            </a:r>
          </a:p>
          <a:p>
            <a:pPr lvl="1"/>
            <a:r>
              <a:rPr lang="en-GB" altLang="en-US" b="1"/>
              <a:t>such order as the court thinks fit to restore the position</a:t>
            </a:r>
            <a:endParaRPr lang="en-US" altLang="en-US" b="1"/>
          </a:p>
        </p:txBody>
      </p:sp>
      <p:sp>
        <p:nvSpPr>
          <p:cNvPr id="30724" name="Slide Number Placeholder 3">
            <a:extLst>
              <a:ext uri="{FF2B5EF4-FFF2-40B4-BE49-F238E27FC236}">
                <a16:creationId xmlns:a16="http://schemas.microsoft.com/office/drawing/2014/main" id="{01497086-D326-437C-A059-95FDE4419CBE}"/>
              </a:ext>
            </a:extLst>
          </p:cNvPr>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34CEAE2C-A599-4551-BD2C-182FE2EEFA15}" type="slidenum">
              <a:rPr lang="en-GB" altLang="en-US" sz="1200"/>
              <a:pPr>
                <a:spcBef>
                  <a:spcPct val="0"/>
                </a:spcBef>
                <a:buFontTx/>
                <a:buNone/>
              </a:pPr>
              <a:t>24</a:t>
            </a:fld>
            <a:endParaRPr lang="en-GB" altLang="en-US" sz="1200"/>
          </a:p>
        </p:txBody>
      </p:sp>
    </p:spTree>
    <p:custDataLst>
      <p:tags r:id="rId1"/>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7411">
                                            <p:txEl>
                                              <p:pRg st="0" end="0"/>
                                            </p:txEl>
                                          </p:spTgt>
                                        </p:tgtEl>
                                        <p:attrNameLst>
                                          <p:attrName>style.visibility</p:attrName>
                                        </p:attrNameLst>
                                      </p:cBhvr>
                                      <p:to>
                                        <p:strVal val="visible"/>
                                      </p:to>
                                    </p:set>
                                    <p:anim calcmode="lin" valueType="num">
                                      <p:cBhvr additive="base">
                                        <p:cTn id="7" dur="500" fill="hold"/>
                                        <p:tgtEl>
                                          <p:spTgt spid="1741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741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7411">
                                            <p:txEl>
                                              <p:pRg st="1" end="1"/>
                                            </p:txEl>
                                          </p:spTgt>
                                        </p:tgtEl>
                                        <p:attrNameLst>
                                          <p:attrName>style.visibility</p:attrName>
                                        </p:attrNameLst>
                                      </p:cBhvr>
                                      <p:to>
                                        <p:strVal val="visible"/>
                                      </p:to>
                                    </p:set>
                                    <p:anim calcmode="lin" valueType="num">
                                      <p:cBhvr additive="base">
                                        <p:cTn id="13" dur="500" fill="hold"/>
                                        <p:tgtEl>
                                          <p:spTgt spid="17411">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7411">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17411">
                                            <p:txEl>
                                              <p:pRg st="2" end="2"/>
                                            </p:txEl>
                                          </p:spTgt>
                                        </p:tgtEl>
                                        <p:attrNameLst>
                                          <p:attrName>style.visibility</p:attrName>
                                        </p:attrNameLst>
                                      </p:cBhvr>
                                      <p:to>
                                        <p:strVal val="visible"/>
                                      </p:to>
                                    </p:set>
                                    <p:anim calcmode="lin" valueType="num">
                                      <p:cBhvr additive="base">
                                        <p:cTn id="17" dur="500" fill="hold"/>
                                        <p:tgtEl>
                                          <p:spTgt spid="17411">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17411">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1"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814933AF-5AAF-4FE7-9F84-70ECD6F0095C}"/>
              </a:ext>
            </a:extLst>
          </p:cNvPr>
          <p:cNvSpPr>
            <a:spLocks noGrp="1" noChangeArrowheads="1"/>
          </p:cNvSpPr>
          <p:nvPr>
            <p:ph type="title"/>
          </p:nvPr>
        </p:nvSpPr>
        <p:spPr>
          <a:xfrm>
            <a:off x="1951037" y="214313"/>
            <a:ext cx="8286750" cy="1270000"/>
          </a:xfrm>
        </p:spPr>
        <p:txBody>
          <a:bodyPr/>
          <a:lstStyle/>
          <a:p>
            <a:pPr>
              <a:defRPr/>
            </a:pPr>
            <a:r>
              <a:rPr lang="en-GB" sz="3600" dirty="0"/>
              <a:t>Transactions Defrauding Creditors: s423 IA</a:t>
            </a:r>
            <a:endParaRPr lang="en-US" sz="3600" dirty="0"/>
          </a:p>
        </p:txBody>
      </p:sp>
      <p:sp>
        <p:nvSpPr>
          <p:cNvPr id="20483" name="Rectangle 3">
            <a:extLst>
              <a:ext uri="{FF2B5EF4-FFF2-40B4-BE49-F238E27FC236}">
                <a16:creationId xmlns:a16="http://schemas.microsoft.com/office/drawing/2014/main" id="{44937481-4A66-41B9-ACB9-AEC187F94156}"/>
              </a:ext>
            </a:extLst>
          </p:cNvPr>
          <p:cNvSpPr>
            <a:spLocks noGrp="1"/>
          </p:cNvSpPr>
          <p:nvPr>
            <p:ph type="body" idx="1"/>
          </p:nvPr>
        </p:nvSpPr>
        <p:spPr>
          <a:xfrm>
            <a:off x="1701801" y="2000250"/>
            <a:ext cx="8713787" cy="4095750"/>
          </a:xfrm>
        </p:spPr>
        <p:txBody>
          <a:bodyPr/>
          <a:lstStyle/>
          <a:p>
            <a:pPr marL="533400" indent="-533400">
              <a:buNone/>
            </a:pPr>
            <a:r>
              <a:rPr lang="en-GB" altLang="en-US" b="1"/>
              <a:t>Administrator / liquidator / supervisor</a:t>
            </a:r>
          </a:p>
          <a:p>
            <a:pPr marL="533400" indent="-533400">
              <a:buNone/>
            </a:pPr>
            <a:r>
              <a:rPr lang="en-GB" altLang="en-US" b="1"/>
              <a:t>of VA / victim applies</a:t>
            </a:r>
          </a:p>
          <a:p>
            <a:pPr marL="533400" indent="-533400">
              <a:buNone/>
            </a:pPr>
            <a:endParaRPr lang="en-GB" altLang="en-US" sz="1000" b="1"/>
          </a:p>
          <a:p>
            <a:pPr marL="914400" lvl="1" indent="-457200">
              <a:buFontTx/>
              <a:buAutoNum type="arabicPeriod"/>
            </a:pPr>
            <a:r>
              <a:rPr lang="en-GB" altLang="en-US" b="1"/>
              <a:t>Undervalue transaction </a:t>
            </a:r>
            <a:r>
              <a:rPr lang="en-GB" altLang="en-US" b="1" u="sng"/>
              <a:t>and</a:t>
            </a:r>
          </a:p>
          <a:p>
            <a:pPr marL="914400" lvl="1" indent="-457200">
              <a:buFontTx/>
              <a:buAutoNum type="arabicPeriod"/>
            </a:pPr>
            <a:r>
              <a:rPr lang="en-GB" altLang="en-US" b="1"/>
              <a:t>Entered into for the purpose of putting assets beyond the reach of a claimant or otherwise prejudicing the interests of a claimant</a:t>
            </a:r>
            <a:endParaRPr lang="en-US" altLang="en-US" b="1"/>
          </a:p>
        </p:txBody>
      </p:sp>
      <p:sp>
        <p:nvSpPr>
          <p:cNvPr id="32772" name="Slide Number Placeholder 3">
            <a:extLst>
              <a:ext uri="{FF2B5EF4-FFF2-40B4-BE49-F238E27FC236}">
                <a16:creationId xmlns:a16="http://schemas.microsoft.com/office/drawing/2014/main" id="{33C56882-DEE3-4CAE-93B4-3682E823A05F}"/>
              </a:ext>
            </a:extLst>
          </p:cNvPr>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8013DC2A-2B80-42B7-B226-8D4071779F54}" type="slidenum">
              <a:rPr lang="en-GB" altLang="en-US" sz="1200"/>
              <a:pPr>
                <a:spcBef>
                  <a:spcPct val="0"/>
                </a:spcBef>
                <a:buFontTx/>
                <a:buNone/>
              </a:pPr>
              <a:t>25</a:t>
            </a:fld>
            <a:endParaRPr lang="en-GB" altLang="en-US" sz="1200"/>
          </a:p>
        </p:txBody>
      </p:sp>
    </p:spTree>
    <p:custDataLst>
      <p:tags r:id="rId1"/>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anim calcmode="lin" valueType="num">
                                      <p:cBhvr additive="base">
                                        <p:cTn id="7" dur="500" fill="hold"/>
                                        <p:tgtEl>
                                          <p:spTgt spid="2048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048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0483">
                                            <p:txEl>
                                              <p:pRg st="1" end="1"/>
                                            </p:txEl>
                                          </p:spTgt>
                                        </p:tgtEl>
                                        <p:attrNameLst>
                                          <p:attrName>style.visibility</p:attrName>
                                        </p:attrNameLst>
                                      </p:cBhvr>
                                      <p:to>
                                        <p:strVal val="visible"/>
                                      </p:to>
                                    </p:set>
                                    <p:anim calcmode="lin" valueType="num">
                                      <p:cBhvr additive="base">
                                        <p:cTn id="13" dur="500" fill="hold"/>
                                        <p:tgtEl>
                                          <p:spTgt spid="2048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0483">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20483">
                                            <p:txEl>
                                              <p:pRg st="3" end="3"/>
                                            </p:txEl>
                                          </p:spTgt>
                                        </p:tgtEl>
                                        <p:attrNameLst>
                                          <p:attrName>style.visibility</p:attrName>
                                        </p:attrNameLst>
                                      </p:cBhvr>
                                      <p:to>
                                        <p:strVal val="visible"/>
                                      </p:to>
                                    </p:set>
                                    <p:anim calcmode="lin" valueType="num">
                                      <p:cBhvr additive="base">
                                        <p:cTn id="17" dur="500" fill="hold"/>
                                        <p:tgtEl>
                                          <p:spTgt spid="20483">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20483">
                                            <p:txEl>
                                              <p:pRg st="3" end="3"/>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20483">
                                            <p:txEl>
                                              <p:pRg st="4" end="4"/>
                                            </p:txEl>
                                          </p:spTgt>
                                        </p:tgtEl>
                                        <p:attrNameLst>
                                          <p:attrName>style.visibility</p:attrName>
                                        </p:attrNameLst>
                                      </p:cBhvr>
                                      <p:to>
                                        <p:strVal val="visible"/>
                                      </p:to>
                                    </p:set>
                                    <p:anim calcmode="lin" valueType="num">
                                      <p:cBhvr additive="base">
                                        <p:cTn id="21" dur="500" fill="hold"/>
                                        <p:tgtEl>
                                          <p:spTgt spid="20483">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2048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2B486B9F-E746-4C4A-BE6D-A978089B94E9}"/>
              </a:ext>
            </a:extLst>
          </p:cNvPr>
          <p:cNvSpPr>
            <a:spLocks noGrp="1" noChangeArrowheads="1"/>
          </p:cNvSpPr>
          <p:nvPr>
            <p:ph type="title"/>
          </p:nvPr>
        </p:nvSpPr>
        <p:spPr>
          <a:xfrm>
            <a:off x="1951037" y="214313"/>
            <a:ext cx="8286750" cy="1270000"/>
          </a:xfrm>
        </p:spPr>
        <p:txBody>
          <a:bodyPr/>
          <a:lstStyle/>
          <a:p>
            <a:pPr>
              <a:defRPr/>
            </a:pPr>
            <a:r>
              <a:rPr lang="en-GB" sz="3600" dirty="0"/>
              <a:t>Transactions defrauding creditors (cont)</a:t>
            </a:r>
            <a:endParaRPr lang="en-US" sz="3600" dirty="0"/>
          </a:p>
        </p:txBody>
      </p:sp>
      <p:sp>
        <p:nvSpPr>
          <p:cNvPr id="21507" name="Rectangle 3">
            <a:extLst>
              <a:ext uri="{FF2B5EF4-FFF2-40B4-BE49-F238E27FC236}">
                <a16:creationId xmlns:a16="http://schemas.microsoft.com/office/drawing/2014/main" id="{88D789CB-1C6E-4DB7-8606-C87DAA8B9DB3}"/>
              </a:ext>
            </a:extLst>
          </p:cNvPr>
          <p:cNvSpPr>
            <a:spLocks noGrp="1"/>
          </p:cNvSpPr>
          <p:nvPr>
            <p:ph type="body" idx="1"/>
          </p:nvPr>
        </p:nvSpPr>
        <p:spPr>
          <a:xfrm>
            <a:off x="2208212" y="2205038"/>
            <a:ext cx="8134350" cy="3890962"/>
          </a:xfrm>
        </p:spPr>
        <p:txBody>
          <a:bodyPr/>
          <a:lstStyle/>
          <a:p>
            <a:r>
              <a:rPr lang="en-GB" altLang="en-US" b="1"/>
              <a:t>Such order as the court thinks fit to restore the position and protect the interests of victims</a:t>
            </a:r>
          </a:p>
          <a:p>
            <a:endParaRPr lang="en-GB" altLang="en-US" b="1"/>
          </a:p>
          <a:p>
            <a:r>
              <a:rPr lang="en-GB" altLang="en-US" b="1"/>
              <a:t>No time limit / pre-conditions</a:t>
            </a:r>
            <a:endParaRPr lang="en-US" altLang="en-US" b="1"/>
          </a:p>
        </p:txBody>
      </p:sp>
      <p:sp>
        <p:nvSpPr>
          <p:cNvPr id="34820" name="Slide Number Placeholder 3">
            <a:extLst>
              <a:ext uri="{FF2B5EF4-FFF2-40B4-BE49-F238E27FC236}">
                <a16:creationId xmlns:a16="http://schemas.microsoft.com/office/drawing/2014/main" id="{24A5560E-CB1A-4B6C-A2D6-BF6AF9218409}"/>
              </a:ext>
            </a:extLst>
          </p:cNvPr>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C191D3AE-8804-4444-AC6A-1EDCBC6C64F6}" type="slidenum">
              <a:rPr lang="en-GB" altLang="en-US" sz="1200"/>
              <a:pPr>
                <a:spcBef>
                  <a:spcPct val="0"/>
                </a:spcBef>
                <a:buFontTx/>
                <a:buNone/>
              </a:pPr>
              <a:t>26</a:t>
            </a:fld>
            <a:endParaRPr lang="en-GB" altLang="en-US" sz="1200"/>
          </a:p>
        </p:txBody>
      </p:sp>
    </p:spTree>
    <p:custDataLst>
      <p:tags r:id="rId1"/>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1507">
                                            <p:txEl>
                                              <p:pRg st="0" end="0"/>
                                            </p:txEl>
                                          </p:spTgt>
                                        </p:tgtEl>
                                        <p:attrNameLst>
                                          <p:attrName>style.visibility</p:attrName>
                                        </p:attrNameLst>
                                      </p:cBhvr>
                                      <p:to>
                                        <p:strVal val="visible"/>
                                      </p:to>
                                    </p:set>
                                    <p:anim calcmode="lin" valueType="num">
                                      <p:cBhvr additive="base">
                                        <p:cTn id="7" dur="500" fill="hold"/>
                                        <p:tgtEl>
                                          <p:spTgt spid="2150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150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1507">
                                            <p:txEl>
                                              <p:pRg st="2" end="2"/>
                                            </p:txEl>
                                          </p:spTgt>
                                        </p:tgtEl>
                                        <p:attrNameLst>
                                          <p:attrName>style.visibility</p:attrName>
                                        </p:attrNameLst>
                                      </p:cBhvr>
                                      <p:to>
                                        <p:strVal val="visible"/>
                                      </p:to>
                                    </p:set>
                                    <p:anim calcmode="lin" valueType="num">
                                      <p:cBhvr additive="base">
                                        <p:cTn id="13" dur="500" fill="hold"/>
                                        <p:tgtEl>
                                          <p:spTgt spid="21507">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1507">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7"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98F5F3D5-89FD-4CDA-BD42-119E039C1B8C}"/>
              </a:ext>
            </a:extLst>
          </p:cNvPr>
          <p:cNvSpPr>
            <a:spLocks noGrp="1" noChangeArrowheads="1"/>
          </p:cNvSpPr>
          <p:nvPr>
            <p:ph type="title"/>
          </p:nvPr>
        </p:nvSpPr>
        <p:spPr>
          <a:xfrm>
            <a:off x="1951037" y="214313"/>
            <a:ext cx="8286750" cy="1270000"/>
          </a:xfrm>
        </p:spPr>
        <p:txBody>
          <a:bodyPr/>
          <a:lstStyle/>
          <a:p>
            <a:pPr>
              <a:defRPr/>
            </a:pPr>
            <a:r>
              <a:rPr lang="en-GB" dirty="0" err="1"/>
              <a:t>Voidable</a:t>
            </a:r>
            <a:r>
              <a:rPr lang="en-GB" dirty="0"/>
              <a:t> Preference: s239 IA 1986</a:t>
            </a:r>
            <a:endParaRPr lang="en-US" dirty="0"/>
          </a:p>
        </p:txBody>
      </p:sp>
      <p:sp>
        <p:nvSpPr>
          <p:cNvPr id="36867" name="Rectangle 3">
            <a:extLst>
              <a:ext uri="{FF2B5EF4-FFF2-40B4-BE49-F238E27FC236}">
                <a16:creationId xmlns:a16="http://schemas.microsoft.com/office/drawing/2014/main" id="{ED0470F2-3E7B-4F8F-9118-894ADEE92286}"/>
              </a:ext>
            </a:extLst>
          </p:cNvPr>
          <p:cNvSpPr>
            <a:spLocks noGrp="1"/>
          </p:cNvSpPr>
          <p:nvPr>
            <p:ph type="body" idx="1"/>
          </p:nvPr>
        </p:nvSpPr>
        <p:spPr>
          <a:xfrm>
            <a:off x="1773238" y="1773238"/>
            <a:ext cx="8569325" cy="4322762"/>
          </a:xfrm>
        </p:spPr>
        <p:txBody>
          <a:bodyPr>
            <a:normAutofit lnSpcReduction="10000"/>
          </a:bodyPr>
          <a:lstStyle/>
          <a:p>
            <a:pPr marL="533400" indent="-533400"/>
            <a:r>
              <a:rPr lang="en-GB" altLang="en-US" sz="2800" b="1"/>
              <a:t>Administrator / liquidator applies</a:t>
            </a:r>
          </a:p>
          <a:p>
            <a:pPr marL="533400" indent="-533400"/>
            <a:r>
              <a:rPr lang="en-GB" altLang="en-US" sz="2800" b="1"/>
              <a:t>Company does something which would put</a:t>
            </a:r>
          </a:p>
          <a:p>
            <a:pPr marL="914400" lvl="1" indent="-457200">
              <a:buFontTx/>
              <a:buAutoNum type="arabicPeriod"/>
            </a:pPr>
            <a:r>
              <a:rPr lang="en-GB" altLang="en-US" sz="2400" b="1"/>
              <a:t>A creditor or</a:t>
            </a:r>
          </a:p>
          <a:p>
            <a:pPr marL="914400" lvl="1" indent="-457200">
              <a:buFontTx/>
              <a:buAutoNum type="arabicPeriod"/>
            </a:pPr>
            <a:r>
              <a:rPr lang="en-GB" altLang="en-US" sz="2400" b="1"/>
              <a:t>A surety / guarantor in a better position on liquidation of the company, than they otherwise would have been in</a:t>
            </a:r>
          </a:p>
          <a:p>
            <a:pPr marL="533400" indent="-533400"/>
            <a:r>
              <a:rPr lang="en-GB" altLang="en-US" sz="2800" b="1"/>
              <a:t>Company influenced by a desire to prefer </a:t>
            </a:r>
          </a:p>
          <a:p>
            <a:pPr marL="914400" lvl="1" indent="-457200"/>
            <a:r>
              <a:rPr lang="en-GB" altLang="en-US" sz="2400" b="1"/>
              <a:t>presumed – connected person</a:t>
            </a:r>
          </a:p>
          <a:p>
            <a:pPr marL="914400" lvl="1" indent="-457200"/>
            <a:r>
              <a:rPr lang="en-GB" altLang="en-US" sz="2400" b="1"/>
              <a:t>must be a voluntary act</a:t>
            </a:r>
          </a:p>
          <a:p>
            <a:pPr marL="533400" indent="-533400">
              <a:buFontTx/>
              <a:buAutoNum type="arabicPeriod"/>
            </a:pPr>
            <a:endParaRPr lang="en-US" altLang="en-US" sz="2800"/>
          </a:p>
        </p:txBody>
      </p:sp>
      <p:sp>
        <p:nvSpPr>
          <p:cNvPr id="36868" name="Slide Number Placeholder 3">
            <a:extLst>
              <a:ext uri="{FF2B5EF4-FFF2-40B4-BE49-F238E27FC236}">
                <a16:creationId xmlns:a16="http://schemas.microsoft.com/office/drawing/2014/main" id="{205B0874-9FA2-48C3-9F9A-1152AB115C20}"/>
              </a:ext>
            </a:extLst>
          </p:cNvPr>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D5165496-1425-49F7-A07F-76C227ADA8CF}" type="slidenum">
              <a:rPr lang="en-GB" altLang="en-US" sz="1200"/>
              <a:pPr>
                <a:spcBef>
                  <a:spcPct val="0"/>
                </a:spcBef>
                <a:buFontTx/>
                <a:buNone/>
              </a:pPr>
              <a:t>27</a:t>
            </a:fld>
            <a:endParaRPr lang="en-GB" altLang="en-US" sz="1200"/>
          </a:p>
        </p:txBody>
      </p:sp>
    </p:spTree>
    <p:custDataLst>
      <p:tags r:id="rId1"/>
    </p:custDataLst>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90C374D0-15E8-46A0-B518-0469EF665A65}"/>
              </a:ext>
            </a:extLst>
          </p:cNvPr>
          <p:cNvSpPr>
            <a:spLocks noGrp="1" noChangeArrowheads="1"/>
          </p:cNvSpPr>
          <p:nvPr>
            <p:ph type="title"/>
          </p:nvPr>
        </p:nvSpPr>
        <p:spPr>
          <a:xfrm>
            <a:off x="1951037" y="214313"/>
            <a:ext cx="8286750" cy="1249362"/>
          </a:xfrm>
        </p:spPr>
        <p:txBody>
          <a:bodyPr/>
          <a:lstStyle/>
          <a:p>
            <a:pPr>
              <a:defRPr/>
            </a:pPr>
            <a:r>
              <a:rPr lang="en-GB" dirty="0"/>
              <a:t>Preference (cont)</a:t>
            </a:r>
            <a:endParaRPr lang="en-US" dirty="0"/>
          </a:p>
        </p:txBody>
      </p:sp>
      <p:sp>
        <p:nvSpPr>
          <p:cNvPr id="19459" name="Rectangle 3">
            <a:extLst>
              <a:ext uri="{FF2B5EF4-FFF2-40B4-BE49-F238E27FC236}">
                <a16:creationId xmlns:a16="http://schemas.microsoft.com/office/drawing/2014/main" id="{3C024EE9-2059-46A1-B432-373682CACB2C}"/>
              </a:ext>
            </a:extLst>
          </p:cNvPr>
          <p:cNvSpPr>
            <a:spLocks noGrp="1"/>
          </p:cNvSpPr>
          <p:nvPr>
            <p:ph type="body" idx="1"/>
          </p:nvPr>
        </p:nvSpPr>
        <p:spPr>
          <a:xfrm>
            <a:off x="1773237" y="1773238"/>
            <a:ext cx="8642350" cy="4322762"/>
          </a:xfrm>
        </p:spPr>
        <p:txBody>
          <a:bodyPr/>
          <a:lstStyle/>
          <a:p>
            <a:r>
              <a:rPr lang="en-GB" altLang="en-US" b="1"/>
              <a:t>Company is / becomes unable to pay its debts</a:t>
            </a:r>
          </a:p>
          <a:p>
            <a:r>
              <a:rPr lang="en-GB" altLang="en-US" b="1"/>
              <a:t>‘relevant time’?</a:t>
            </a:r>
          </a:p>
          <a:p>
            <a:pPr lvl="1"/>
            <a:r>
              <a:rPr lang="en-GB" altLang="en-US" b="1"/>
              <a:t>connected person - 		24 months</a:t>
            </a:r>
          </a:p>
          <a:p>
            <a:pPr lvl="1"/>
            <a:r>
              <a:rPr lang="en-GB" altLang="en-US" b="1"/>
              <a:t>unconnected person - 		6 months</a:t>
            </a:r>
          </a:p>
          <a:p>
            <a:r>
              <a:rPr lang="en-GB" altLang="en-US" b="1"/>
              <a:t>Such order as the court thinks fit to restore the position</a:t>
            </a:r>
            <a:endParaRPr lang="en-US" altLang="en-US" b="1"/>
          </a:p>
        </p:txBody>
      </p:sp>
      <p:sp>
        <p:nvSpPr>
          <p:cNvPr id="38916" name="Slide Number Placeholder 3">
            <a:extLst>
              <a:ext uri="{FF2B5EF4-FFF2-40B4-BE49-F238E27FC236}">
                <a16:creationId xmlns:a16="http://schemas.microsoft.com/office/drawing/2014/main" id="{2D2B5A2D-41E5-4B4D-B54D-C5D7D91F81CE}"/>
              </a:ext>
            </a:extLst>
          </p:cNvPr>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97BDFFF9-8E01-4887-A8BF-0A51D936359B}" type="slidenum">
              <a:rPr lang="en-GB" altLang="en-US" sz="1200"/>
              <a:pPr>
                <a:spcBef>
                  <a:spcPct val="0"/>
                </a:spcBef>
                <a:buFontTx/>
                <a:buNone/>
              </a:pPr>
              <a:t>28</a:t>
            </a:fld>
            <a:endParaRPr lang="en-GB" altLang="en-US" sz="1200"/>
          </a:p>
        </p:txBody>
      </p:sp>
    </p:spTree>
    <p:custDataLst>
      <p:tags r:id="rId1"/>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anim calcmode="lin" valueType="num">
                                      <p:cBhvr additive="base">
                                        <p:cTn id="7" dur="500" fill="hold"/>
                                        <p:tgtEl>
                                          <p:spTgt spid="1945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945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9459">
                                            <p:txEl>
                                              <p:pRg st="1" end="1"/>
                                            </p:txEl>
                                          </p:spTgt>
                                        </p:tgtEl>
                                        <p:attrNameLst>
                                          <p:attrName>style.visibility</p:attrName>
                                        </p:attrNameLst>
                                      </p:cBhvr>
                                      <p:to>
                                        <p:strVal val="visible"/>
                                      </p:to>
                                    </p:set>
                                    <p:anim calcmode="lin" valueType="num">
                                      <p:cBhvr additive="base">
                                        <p:cTn id="13" dur="500" fill="hold"/>
                                        <p:tgtEl>
                                          <p:spTgt spid="19459">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9459">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19459">
                                            <p:txEl>
                                              <p:pRg st="2" end="2"/>
                                            </p:txEl>
                                          </p:spTgt>
                                        </p:tgtEl>
                                        <p:attrNameLst>
                                          <p:attrName>style.visibility</p:attrName>
                                        </p:attrNameLst>
                                      </p:cBhvr>
                                      <p:to>
                                        <p:strVal val="visible"/>
                                      </p:to>
                                    </p:set>
                                    <p:anim calcmode="lin" valueType="num">
                                      <p:cBhvr additive="base">
                                        <p:cTn id="17" dur="500" fill="hold"/>
                                        <p:tgtEl>
                                          <p:spTgt spid="19459">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19459">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19459">
                                            <p:txEl>
                                              <p:pRg st="3" end="3"/>
                                            </p:txEl>
                                          </p:spTgt>
                                        </p:tgtEl>
                                        <p:attrNameLst>
                                          <p:attrName>style.visibility</p:attrName>
                                        </p:attrNameLst>
                                      </p:cBhvr>
                                      <p:to>
                                        <p:strVal val="visible"/>
                                      </p:to>
                                    </p:set>
                                    <p:anim calcmode="lin" valueType="num">
                                      <p:cBhvr additive="base">
                                        <p:cTn id="21" dur="500" fill="hold"/>
                                        <p:tgtEl>
                                          <p:spTgt spid="19459">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19459">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3" fill="hold" nodeType="clickPar">
                      <p:stCondLst>
                        <p:cond delay="indefinite"/>
                      </p:stCondLst>
                      <p:childTnLst>
                        <p:par>
                          <p:cTn id="24" fill="hold" nodeType="withGroup">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19459">
                                            <p:txEl>
                                              <p:pRg st="4" end="4"/>
                                            </p:txEl>
                                          </p:spTgt>
                                        </p:tgtEl>
                                        <p:attrNameLst>
                                          <p:attrName>style.visibility</p:attrName>
                                        </p:attrNameLst>
                                      </p:cBhvr>
                                      <p:to>
                                        <p:strVal val="visible"/>
                                      </p:to>
                                    </p:set>
                                    <p:anim calcmode="lin" valueType="num">
                                      <p:cBhvr additive="base">
                                        <p:cTn id="27" dur="500" fill="hold"/>
                                        <p:tgtEl>
                                          <p:spTgt spid="19459">
                                            <p:txEl>
                                              <p:pRg st="4" end="4"/>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19459">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9"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42701DDE-F257-4F1F-9912-12941E778A5C}"/>
              </a:ext>
            </a:extLst>
          </p:cNvPr>
          <p:cNvSpPr>
            <a:spLocks noGrp="1" noChangeArrowheads="1"/>
          </p:cNvSpPr>
          <p:nvPr>
            <p:ph type="title"/>
          </p:nvPr>
        </p:nvSpPr>
        <p:spPr>
          <a:xfrm>
            <a:off x="2022475" y="214313"/>
            <a:ext cx="8215312" cy="1270000"/>
          </a:xfrm>
        </p:spPr>
        <p:txBody>
          <a:bodyPr/>
          <a:lstStyle/>
          <a:p>
            <a:pPr>
              <a:defRPr/>
            </a:pPr>
            <a:r>
              <a:rPr lang="en-GB" dirty="0"/>
              <a:t>Floating Charges: s245 IA 1986</a:t>
            </a:r>
            <a:endParaRPr lang="en-US" dirty="0"/>
          </a:p>
        </p:txBody>
      </p:sp>
      <p:sp>
        <p:nvSpPr>
          <p:cNvPr id="22531" name="Rectangle 3">
            <a:extLst>
              <a:ext uri="{FF2B5EF4-FFF2-40B4-BE49-F238E27FC236}">
                <a16:creationId xmlns:a16="http://schemas.microsoft.com/office/drawing/2014/main" id="{19A11F65-7504-4ADD-8C50-76EFD7B13AE5}"/>
              </a:ext>
            </a:extLst>
          </p:cNvPr>
          <p:cNvSpPr>
            <a:spLocks noGrp="1"/>
          </p:cNvSpPr>
          <p:nvPr>
            <p:ph type="body" idx="1"/>
          </p:nvPr>
        </p:nvSpPr>
        <p:spPr>
          <a:xfrm>
            <a:off x="1522412" y="1628775"/>
            <a:ext cx="9144000" cy="5365036"/>
          </a:xfrm>
        </p:spPr>
        <p:txBody>
          <a:bodyPr>
            <a:spAutoFit/>
          </a:bodyPr>
          <a:lstStyle/>
          <a:p>
            <a:pPr>
              <a:lnSpc>
                <a:spcPct val="90000"/>
              </a:lnSpc>
            </a:pPr>
            <a:r>
              <a:rPr lang="en-GB" altLang="en-US" sz="2800" b="1"/>
              <a:t>Connected person – invalid if made within 2 years of the onset of insolvency</a:t>
            </a:r>
          </a:p>
          <a:p>
            <a:pPr lvl="1">
              <a:lnSpc>
                <a:spcPct val="90000"/>
              </a:lnSpc>
            </a:pPr>
            <a:r>
              <a:rPr lang="en-GB" altLang="en-US" b="1"/>
              <a:t>except for money provided on or after the date of the charge</a:t>
            </a:r>
          </a:p>
          <a:p>
            <a:pPr lvl="1">
              <a:lnSpc>
                <a:spcPct val="90000"/>
              </a:lnSpc>
            </a:pPr>
            <a:r>
              <a:rPr lang="en-GB" altLang="en-US" b="1"/>
              <a:t>ability of company to pay debts when charge created not a relevant factor</a:t>
            </a:r>
          </a:p>
          <a:p>
            <a:pPr lvl="1">
              <a:lnSpc>
                <a:spcPct val="90000"/>
              </a:lnSpc>
              <a:buFont typeface="Arial" panose="020B0604020202020204" pitchFamily="34" charset="0"/>
              <a:buNone/>
            </a:pPr>
            <a:endParaRPr lang="en-GB" altLang="en-US" b="1"/>
          </a:p>
          <a:p>
            <a:pPr>
              <a:lnSpc>
                <a:spcPct val="90000"/>
              </a:lnSpc>
            </a:pPr>
            <a:r>
              <a:rPr lang="en-GB" altLang="en-US" sz="2800" b="1"/>
              <a:t>Unconnected persons – 12 months </a:t>
            </a:r>
          </a:p>
          <a:p>
            <a:pPr lvl="1">
              <a:lnSpc>
                <a:spcPct val="90000"/>
              </a:lnSpc>
            </a:pPr>
            <a:r>
              <a:rPr lang="en-GB" altLang="en-US" b="1"/>
              <a:t> except for money provided on or after the date of the charge</a:t>
            </a:r>
          </a:p>
          <a:p>
            <a:pPr lvl="1">
              <a:lnSpc>
                <a:spcPct val="90000"/>
              </a:lnSpc>
            </a:pPr>
            <a:r>
              <a:rPr lang="en-GB" altLang="en-US" b="1"/>
              <a:t> company unable to pay its debts when the charge is</a:t>
            </a:r>
          </a:p>
          <a:p>
            <a:pPr lvl="1">
              <a:lnSpc>
                <a:spcPct val="90000"/>
              </a:lnSpc>
              <a:buFont typeface="Arial" panose="020B0604020202020204" pitchFamily="34" charset="0"/>
              <a:buNone/>
            </a:pPr>
            <a:r>
              <a:rPr lang="en-GB" altLang="en-US" b="1"/>
              <a:t>     created</a:t>
            </a:r>
          </a:p>
          <a:p>
            <a:pPr lvl="1">
              <a:lnSpc>
                <a:spcPct val="90000"/>
              </a:lnSpc>
              <a:buFont typeface="Arial" panose="020B0604020202020204" pitchFamily="34" charset="0"/>
              <a:buNone/>
            </a:pPr>
            <a:endParaRPr lang="en-GB" altLang="en-US" b="1"/>
          </a:p>
          <a:p>
            <a:pPr>
              <a:lnSpc>
                <a:spcPct val="90000"/>
              </a:lnSpc>
            </a:pPr>
            <a:r>
              <a:rPr lang="en-GB" altLang="en-US" sz="2800" b="1"/>
              <a:t>Debt becomes unsecured</a:t>
            </a:r>
            <a:endParaRPr lang="en-US" altLang="en-US" sz="2800" b="1"/>
          </a:p>
        </p:txBody>
      </p:sp>
      <p:sp>
        <p:nvSpPr>
          <p:cNvPr id="40964" name="Slide Number Placeholder 3">
            <a:extLst>
              <a:ext uri="{FF2B5EF4-FFF2-40B4-BE49-F238E27FC236}">
                <a16:creationId xmlns:a16="http://schemas.microsoft.com/office/drawing/2014/main" id="{262EE7D6-4F33-44D7-87EC-8C171607BA3E}"/>
              </a:ext>
            </a:extLst>
          </p:cNvPr>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27006703-B8CC-4C55-B0C2-A13C45264FDD}" type="slidenum">
              <a:rPr lang="en-GB" altLang="en-US" sz="1200"/>
              <a:pPr>
                <a:spcBef>
                  <a:spcPct val="0"/>
                </a:spcBef>
                <a:buFontTx/>
                <a:buNone/>
              </a:pPr>
              <a:t>29</a:t>
            </a:fld>
            <a:endParaRPr lang="en-GB" altLang="en-US" sz="1200"/>
          </a:p>
        </p:txBody>
      </p:sp>
    </p:spTree>
    <p:custDataLst>
      <p:tags r:id="rId1"/>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anim calcmode="lin" valueType="num">
                                      <p:cBhvr additive="base">
                                        <p:cTn id="7" dur="500" fill="hold"/>
                                        <p:tgtEl>
                                          <p:spTgt spid="2253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2531">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22531">
                                            <p:txEl>
                                              <p:pRg st="1" end="1"/>
                                            </p:txEl>
                                          </p:spTgt>
                                        </p:tgtEl>
                                        <p:attrNameLst>
                                          <p:attrName>style.visibility</p:attrName>
                                        </p:attrNameLst>
                                      </p:cBhvr>
                                      <p:to>
                                        <p:strVal val="visible"/>
                                      </p:to>
                                    </p:set>
                                    <p:anim calcmode="lin" valueType="num">
                                      <p:cBhvr additive="base">
                                        <p:cTn id="11" dur="500" fill="hold"/>
                                        <p:tgtEl>
                                          <p:spTgt spid="22531">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2531">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22531">
                                            <p:txEl>
                                              <p:pRg st="2" end="2"/>
                                            </p:txEl>
                                          </p:spTgt>
                                        </p:tgtEl>
                                        <p:attrNameLst>
                                          <p:attrName>style.visibility</p:attrName>
                                        </p:attrNameLst>
                                      </p:cBhvr>
                                      <p:to>
                                        <p:strVal val="visible"/>
                                      </p:to>
                                    </p:set>
                                    <p:anim calcmode="lin" valueType="num">
                                      <p:cBhvr additive="base">
                                        <p:cTn id="15" dur="500" fill="hold"/>
                                        <p:tgtEl>
                                          <p:spTgt spid="22531">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22531">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22531">
                                            <p:txEl>
                                              <p:pRg st="4" end="4"/>
                                            </p:txEl>
                                          </p:spTgt>
                                        </p:tgtEl>
                                        <p:attrNameLst>
                                          <p:attrName>style.visibility</p:attrName>
                                        </p:attrNameLst>
                                      </p:cBhvr>
                                      <p:to>
                                        <p:strVal val="visible"/>
                                      </p:to>
                                    </p:set>
                                    <p:anim calcmode="lin" valueType="num">
                                      <p:cBhvr additive="base">
                                        <p:cTn id="21" dur="500" fill="hold"/>
                                        <p:tgtEl>
                                          <p:spTgt spid="22531">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22531">
                                            <p:txEl>
                                              <p:pRg st="4" end="4"/>
                                            </p:txEl>
                                          </p:spTgt>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22531">
                                            <p:txEl>
                                              <p:pRg st="5" end="5"/>
                                            </p:txEl>
                                          </p:spTgt>
                                        </p:tgtEl>
                                        <p:attrNameLst>
                                          <p:attrName>style.visibility</p:attrName>
                                        </p:attrNameLst>
                                      </p:cBhvr>
                                      <p:to>
                                        <p:strVal val="visible"/>
                                      </p:to>
                                    </p:set>
                                    <p:anim calcmode="lin" valueType="num">
                                      <p:cBhvr additive="base">
                                        <p:cTn id="25" dur="500" fill="hold"/>
                                        <p:tgtEl>
                                          <p:spTgt spid="22531">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2531">
                                            <p:txEl>
                                              <p:pRg st="5" end="5"/>
                                            </p:txEl>
                                          </p:spTgt>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22531">
                                            <p:txEl>
                                              <p:pRg st="6" end="6"/>
                                            </p:txEl>
                                          </p:spTgt>
                                        </p:tgtEl>
                                        <p:attrNameLst>
                                          <p:attrName>style.visibility</p:attrName>
                                        </p:attrNameLst>
                                      </p:cBhvr>
                                      <p:to>
                                        <p:strVal val="visible"/>
                                      </p:to>
                                    </p:set>
                                    <p:anim calcmode="lin" valueType="num">
                                      <p:cBhvr additive="base">
                                        <p:cTn id="29" dur="500" fill="hold"/>
                                        <p:tgtEl>
                                          <p:spTgt spid="22531">
                                            <p:txEl>
                                              <p:pRg st="6" end="6"/>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22531">
                                            <p:txEl>
                                              <p:pRg st="6" end="6"/>
                                            </p:txEl>
                                          </p:spTgt>
                                        </p:tgtEl>
                                        <p:attrNameLst>
                                          <p:attrName>ppt_y</p:attrName>
                                        </p:attrNameLst>
                                      </p:cBhvr>
                                      <p:tavLst>
                                        <p:tav tm="0">
                                          <p:val>
                                            <p:strVal val="1+#ppt_h/2"/>
                                          </p:val>
                                        </p:tav>
                                        <p:tav tm="100000">
                                          <p:val>
                                            <p:strVal val="#ppt_y"/>
                                          </p:val>
                                        </p:tav>
                                      </p:tavLst>
                                    </p:anim>
                                  </p:childTnLst>
                                </p:cTn>
                              </p:par>
                              <p:par>
                                <p:cTn id="31" presetID="2" presetClass="entr" presetSubtype="4" fill="hold" grpId="0" nodeType="withEffect">
                                  <p:stCondLst>
                                    <p:cond delay="0"/>
                                  </p:stCondLst>
                                  <p:childTnLst>
                                    <p:set>
                                      <p:cBhvr>
                                        <p:cTn id="32" dur="1" fill="hold">
                                          <p:stCondLst>
                                            <p:cond delay="0"/>
                                          </p:stCondLst>
                                        </p:cTn>
                                        <p:tgtEl>
                                          <p:spTgt spid="22531">
                                            <p:txEl>
                                              <p:pRg st="7" end="7"/>
                                            </p:txEl>
                                          </p:spTgt>
                                        </p:tgtEl>
                                        <p:attrNameLst>
                                          <p:attrName>style.visibility</p:attrName>
                                        </p:attrNameLst>
                                      </p:cBhvr>
                                      <p:to>
                                        <p:strVal val="visible"/>
                                      </p:to>
                                    </p:set>
                                    <p:anim calcmode="lin" valueType="num">
                                      <p:cBhvr additive="base">
                                        <p:cTn id="33" dur="500" fill="hold"/>
                                        <p:tgtEl>
                                          <p:spTgt spid="22531">
                                            <p:txEl>
                                              <p:pRg st="7" end="7"/>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22531">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5" fill="hold" nodeType="clickPar">
                      <p:stCondLst>
                        <p:cond delay="indefinite"/>
                      </p:stCondLst>
                      <p:childTnLst>
                        <p:par>
                          <p:cTn id="36" fill="hold" nodeType="withGroup">
                            <p:stCondLst>
                              <p:cond delay="0"/>
                            </p:stCondLst>
                            <p:childTnLst>
                              <p:par>
                                <p:cTn id="37" presetID="2" presetClass="entr" presetSubtype="4" fill="hold" grpId="0" nodeType="clickEffect">
                                  <p:stCondLst>
                                    <p:cond delay="0"/>
                                  </p:stCondLst>
                                  <p:childTnLst>
                                    <p:set>
                                      <p:cBhvr>
                                        <p:cTn id="38" dur="1" fill="hold">
                                          <p:stCondLst>
                                            <p:cond delay="0"/>
                                          </p:stCondLst>
                                        </p:cTn>
                                        <p:tgtEl>
                                          <p:spTgt spid="22531">
                                            <p:txEl>
                                              <p:pRg st="9" end="9"/>
                                            </p:txEl>
                                          </p:spTgt>
                                        </p:tgtEl>
                                        <p:attrNameLst>
                                          <p:attrName>style.visibility</p:attrName>
                                        </p:attrNameLst>
                                      </p:cBhvr>
                                      <p:to>
                                        <p:strVal val="visible"/>
                                      </p:to>
                                    </p:set>
                                    <p:anim calcmode="lin" valueType="num">
                                      <p:cBhvr additive="base">
                                        <p:cTn id="39" dur="500" fill="hold"/>
                                        <p:tgtEl>
                                          <p:spTgt spid="22531">
                                            <p:txEl>
                                              <p:pRg st="9" end="9"/>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22531">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1"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D8BF8D9D-48D8-48FF-9A38-AD70EC307AAD}"/>
              </a:ext>
            </a:extLst>
          </p:cNvPr>
          <p:cNvSpPr>
            <a:spLocks noGrp="1" noChangeArrowheads="1"/>
          </p:cNvSpPr>
          <p:nvPr>
            <p:ph type="title"/>
          </p:nvPr>
        </p:nvSpPr>
        <p:spPr>
          <a:xfrm>
            <a:off x="1951037" y="214313"/>
            <a:ext cx="8286750" cy="1198562"/>
          </a:xfrm>
        </p:spPr>
        <p:txBody>
          <a:bodyPr/>
          <a:lstStyle/>
          <a:p>
            <a:pPr>
              <a:defRPr/>
            </a:pPr>
            <a:r>
              <a:rPr lang="en-GB" sz="3600" dirty="0"/>
              <a:t>Insolvency Proceedings – Role of Solicitor</a:t>
            </a:r>
            <a:endParaRPr lang="en-US" sz="3600" dirty="0"/>
          </a:p>
        </p:txBody>
      </p:sp>
      <p:sp>
        <p:nvSpPr>
          <p:cNvPr id="23555" name="Rectangle 3">
            <a:extLst>
              <a:ext uri="{FF2B5EF4-FFF2-40B4-BE49-F238E27FC236}">
                <a16:creationId xmlns:a16="http://schemas.microsoft.com/office/drawing/2014/main" id="{EF2E9C22-1253-4BBF-A791-14CA2AA58465}"/>
              </a:ext>
            </a:extLst>
          </p:cNvPr>
          <p:cNvSpPr>
            <a:spLocks noGrp="1"/>
          </p:cNvSpPr>
          <p:nvPr>
            <p:ph type="body" idx="1"/>
          </p:nvPr>
        </p:nvSpPr>
        <p:spPr>
          <a:xfrm>
            <a:off x="1979612" y="2276475"/>
            <a:ext cx="8229600" cy="5093680"/>
          </a:xfrm>
        </p:spPr>
        <p:txBody>
          <a:bodyPr>
            <a:spAutoFit/>
          </a:bodyPr>
          <a:lstStyle/>
          <a:p>
            <a:r>
              <a:rPr lang="en-GB" altLang="en-US" sz="3600" b="1"/>
              <a:t> Court applications</a:t>
            </a:r>
          </a:p>
          <a:p>
            <a:r>
              <a:rPr lang="en-GB" altLang="en-US" sz="3600" b="1"/>
              <a:t> Realisation of assets</a:t>
            </a:r>
          </a:p>
          <a:p>
            <a:r>
              <a:rPr lang="en-GB" altLang="en-US" sz="3600" b="1"/>
              <a:t> Advice on options</a:t>
            </a:r>
          </a:p>
          <a:p>
            <a:r>
              <a:rPr lang="en-GB" altLang="en-US" sz="3600" b="1"/>
              <a:t> Solicitor insolvency practitioners</a:t>
            </a:r>
          </a:p>
          <a:p>
            <a:pPr>
              <a:buFont typeface="Arial" panose="020B0604020202020204" pitchFamily="34" charset="0"/>
              <a:buNone/>
            </a:pPr>
            <a:endParaRPr lang="en-GB" altLang="en-US" sz="3600" b="1"/>
          </a:p>
          <a:p>
            <a:pPr>
              <a:buFontTx/>
              <a:buNone/>
            </a:pPr>
            <a:endParaRPr lang="en-GB" altLang="en-US" sz="3600" b="1"/>
          </a:p>
          <a:p>
            <a:endParaRPr lang="en-US" altLang="en-US" b="1"/>
          </a:p>
        </p:txBody>
      </p:sp>
      <p:sp>
        <p:nvSpPr>
          <p:cNvPr id="43012" name="Slide Number Placeholder 3">
            <a:extLst>
              <a:ext uri="{FF2B5EF4-FFF2-40B4-BE49-F238E27FC236}">
                <a16:creationId xmlns:a16="http://schemas.microsoft.com/office/drawing/2014/main" id="{36C53278-B1DC-411F-AE08-49AFED0817FD}"/>
              </a:ext>
            </a:extLst>
          </p:cNvPr>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8D09B833-FB31-4AD2-B461-08802621E260}" type="slidenum">
              <a:rPr lang="en-GB" altLang="en-US" sz="1200"/>
              <a:pPr>
                <a:spcBef>
                  <a:spcPct val="0"/>
                </a:spcBef>
                <a:buFontTx/>
                <a:buNone/>
              </a:pPr>
              <a:t>30</a:t>
            </a:fld>
            <a:endParaRPr lang="en-GB" altLang="en-US" sz="1200"/>
          </a:p>
        </p:txBody>
      </p:sp>
    </p:spTree>
    <p:custDataLst>
      <p:tags r:id="rId1"/>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3555">
                                            <p:txEl>
                                              <p:pRg st="0" end="0"/>
                                            </p:txEl>
                                          </p:spTgt>
                                        </p:tgtEl>
                                        <p:attrNameLst>
                                          <p:attrName>style.visibility</p:attrName>
                                        </p:attrNameLst>
                                      </p:cBhvr>
                                      <p:to>
                                        <p:strVal val="visible"/>
                                      </p:to>
                                    </p:set>
                                    <p:anim calcmode="lin" valueType="num">
                                      <p:cBhvr additive="base">
                                        <p:cTn id="7" dur="500" fill="hold"/>
                                        <p:tgtEl>
                                          <p:spTgt spid="2355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355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3555">
                                            <p:txEl>
                                              <p:pRg st="1" end="1"/>
                                            </p:txEl>
                                          </p:spTgt>
                                        </p:tgtEl>
                                        <p:attrNameLst>
                                          <p:attrName>style.visibility</p:attrName>
                                        </p:attrNameLst>
                                      </p:cBhvr>
                                      <p:to>
                                        <p:strVal val="visible"/>
                                      </p:to>
                                    </p:set>
                                    <p:anim calcmode="lin" valueType="num">
                                      <p:cBhvr additive="base">
                                        <p:cTn id="13" dur="500" fill="hold"/>
                                        <p:tgtEl>
                                          <p:spTgt spid="2355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355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3555">
                                            <p:txEl>
                                              <p:pRg st="2" end="2"/>
                                            </p:txEl>
                                          </p:spTgt>
                                        </p:tgtEl>
                                        <p:attrNameLst>
                                          <p:attrName>style.visibility</p:attrName>
                                        </p:attrNameLst>
                                      </p:cBhvr>
                                      <p:to>
                                        <p:strVal val="visible"/>
                                      </p:to>
                                    </p:set>
                                    <p:anim calcmode="lin" valueType="num">
                                      <p:cBhvr additive="base">
                                        <p:cTn id="19" dur="500" fill="hold"/>
                                        <p:tgtEl>
                                          <p:spTgt spid="23555">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355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3555">
                                            <p:txEl>
                                              <p:pRg st="3" end="3"/>
                                            </p:txEl>
                                          </p:spTgt>
                                        </p:tgtEl>
                                        <p:attrNameLst>
                                          <p:attrName>style.visibility</p:attrName>
                                        </p:attrNameLst>
                                      </p:cBhvr>
                                      <p:to>
                                        <p:strVal val="visible"/>
                                      </p:to>
                                    </p:set>
                                    <p:anim calcmode="lin" valueType="num">
                                      <p:cBhvr additive="base">
                                        <p:cTn id="25" dur="500" fill="hold"/>
                                        <p:tgtEl>
                                          <p:spTgt spid="23555">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3555">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5" grpId="0" build="p"/>
    </p:bldLst>
  </p:timing>
</p:sld>
</file>

<file path=ppt/tags/tag1.xml><?xml version="1.0" encoding="utf-8"?>
<p:tagLst xmlns:a="http://schemas.openxmlformats.org/drawingml/2006/main" xmlns:r="http://schemas.openxmlformats.org/officeDocument/2006/relationships" xmlns:p="http://schemas.openxmlformats.org/presentationml/2006/main">
  <p:tag name="ARTICULATE_SLIDE_GUID" val="9be7459b-2b8d-447a-9811-4c7785f04c88"/>
  <p:tag name="AUDIO_IMPORT" val="S:\Law\Legal Practice Course\BLP\LTGs - Sept 18 Issue\AUDIO\AUDACITY\BLP INSOLVENCY 1 1415 AUDACITY\SLIDE 3.mp3"/>
  <p:tag name="AUDIO_ID" val="270"/>
  <p:tag name="ELAPSEDTIME" val="239.752"/>
  <p:tag name="ARTICULATE_SLIDE_NAV" val="3"/>
</p:tagLst>
</file>

<file path=ppt/tags/tag2.xml><?xml version="1.0" encoding="utf-8"?>
<p:tagLst xmlns:a="http://schemas.openxmlformats.org/drawingml/2006/main" xmlns:r="http://schemas.openxmlformats.org/officeDocument/2006/relationships" xmlns:p="http://schemas.openxmlformats.org/presentationml/2006/main">
  <p:tag name="ARTICULATE_SLIDE_GUID" val="5c564efc-be16-4a47-96f0-a2839012c93f"/>
  <p:tag name="AUDIO_IMPORT" val="S:\Law\Legal Practice Course\BLP\LTGs - Sept 18 Issue\AUDIO\AUDACITY\BLP INSOLVENCY 1 1415 AUDACITY\SLIDE 4.mp3"/>
  <p:tag name="AUDIO_ID" val="271"/>
  <p:tag name="ELAPSEDTIME" val="31.243"/>
  <p:tag name="ARTICULATE_SLIDE_NAV" val="4"/>
</p:tagLst>
</file>

<file path=ppt/tags/tag3.xml><?xml version="1.0" encoding="utf-8"?>
<p:tagLst xmlns:a="http://schemas.openxmlformats.org/drawingml/2006/main" xmlns:r="http://schemas.openxmlformats.org/officeDocument/2006/relationships" xmlns:p="http://schemas.openxmlformats.org/presentationml/2006/main">
  <p:tag name="ARTICULATE_SLIDE_GUID" val="1c691da1-0a63-48fb-be3f-d591a8fa1264"/>
  <p:tag name="AUDIO_IMPORT" val="S:\Law\Legal Practice Course\BLP\LTGs - Sept 18 Issue\AUDIO\AUDACITY\BLP INSOLVENCY 1 1415 AUDACITY\SLIDE 19.mp3"/>
  <p:tag name="AUDIO_ID" val="286"/>
  <p:tag name="ELAPSEDTIME" val="75.181"/>
  <p:tag name="ARTICULATE_SLIDE_NAV" val="19"/>
</p:tagLst>
</file>

<file path=ppt/tags/tag4.xml><?xml version="1.0" encoding="utf-8"?>
<p:tagLst xmlns:a="http://schemas.openxmlformats.org/drawingml/2006/main" xmlns:r="http://schemas.openxmlformats.org/officeDocument/2006/relationships" xmlns:p="http://schemas.openxmlformats.org/presentationml/2006/main">
  <p:tag name="ARTICULATE_SLIDE_GUID" val="371b30d4-5837-46ba-8c83-48dd539b19ed"/>
  <p:tag name="AUDIO_IMPORT" val="S:\Law\Legal Practice Course\BLP\LTGs - Sept 18 Issue\AUDIO\AUDACITY\BLP INSOLVENCY 1 1415 AUDACITY\SLIDE 20.mp3"/>
  <p:tag name="AUDIO_ID" val="287"/>
  <p:tag name="ELAPSEDTIME" val="87.876"/>
  <p:tag name="ARTICULATE_SLIDE_NAV" val="20"/>
</p:tagLst>
</file>

<file path=ppt/tags/tag5.xml><?xml version="1.0" encoding="utf-8"?>
<p:tagLst xmlns:a="http://schemas.openxmlformats.org/drawingml/2006/main" xmlns:r="http://schemas.openxmlformats.org/officeDocument/2006/relationships" xmlns:p="http://schemas.openxmlformats.org/presentationml/2006/main">
  <p:tag name="ARTICULATE_SLIDE_GUID" val="16b362dd-0725-48f1-b388-3bea6a478b21"/>
  <p:tag name="AUDIO_IMPORT" val="S:\Law\Legal Practice Course\BLP\LTGs - Sept 18 Issue\AUDIO\AUDACITY\BLP INSOLVENCY 1 1415 AUDACITY\SLIDE 23.mp3"/>
  <p:tag name="AUDIO_ID" val="291"/>
  <p:tag name="ELAPSEDTIME" val="90.75"/>
  <p:tag name="ARTICULATE_SLIDE_NAV" val="23"/>
</p:tagLst>
</file>

<file path=ppt/tags/tag6.xml><?xml version="1.0" encoding="utf-8"?>
<p:tagLst xmlns:a="http://schemas.openxmlformats.org/drawingml/2006/main" xmlns:r="http://schemas.openxmlformats.org/officeDocument/2006/relationships" xmlns:p="http://schemas.openxmlformats.org/presentationml/2006/main">
  <p:tag name="ARTICULATE_SLIDE_GUID" val="810eda30-5e63-4b68-abbb-a19117b647d3"/>
  <p:tag name="AUDIO_IMPORT" val="H:\MP3\BLP SB 15\Insolvency 2\Slide 5.mp3"/>
  <p:tag name="AUDIO_ID" val="272"/>
  <p:tag name="ELAPSEDTIME" val="207.752"/>
  <p:tag name="ARTICULATE_SLIDE_NAV" val="5"/>
</p:tagLst>
</file>

<file path=ppt/tags/tag7.xml><?xml version="1.0" encoding="utf-8"?>
<p:tagLst xmlns:a="http://schemas.openxmlformats.org/drawingml/2006/main" xmlns:r="http://schemas.openxmlformats.org/officeDocument/2006/relationships" xmlns:p="http://schemas.openxmlformats.org/presentationml/2006/main">
  <p:tag name="ARTICULATE_IMAGE_RECOLOR" val="0"/>
  <p:tag name="ARTICULATE_PUBLISH_MODE" val="1"/>
</p:tagLst>
</file>

<file path=ppt/tags/tag8.xml><?xml version="1.0" encoding="utf-8"?>
<p:tagLst xmlns:a="http://schemas.openxmlformats.org/drawingml/2006/main" xmlns:r="http://schemas.openxmlformats.org/officeDocument/2006/relationships" xmlns:p="http://schemas.openxmlformats.org/presentationml/2006/main">
  <p:tag name="ARTICULATE_SLIDE_GUID" val="4deab3f3-d62b-4e41-ac41-5f3a797d4223"/>
  <p:tag name="AUDIO_IMPORT" val="H:\MP3\BLP SB 15\Insolvency 2\Slide 6.mp3"/>
  <p:tag name="AUDIO_ID" val="273"/>
  <p:tag name="ELAPSEDTIME" val="72.098"/>
  <p:tag name="ARTICULATE_SLIDE_NAV" val="6"/>
</p:tagLst>
</file>

<file path=ppt/tags/tag9.xml><?xml version="1.0" encoding="utf-8"?>
<p:tagLst xmlns:a="http://schemas.openxmlformats.org/drawingml/2006/main" xmlns:r="http://schemas.openxmlformats.org/officeDocument/2006/relationships" xmlns:p="http://schemas.openxmlformats.org/presentationml/2006/main">
  <p:tag name="ARTICULATE_SLIDE_GUID" val="1e4a2208-8ffe-4d56-9b1a-46c602bacb07"/>
  <p:tag name="AUDIO_IMPORT" val="H:\MP3\BLP SB 15\Insolvency 2\Slide 7.mp3"/>
  <p:tag name="AUDIO_ID" val="274"/>
  <p:tag name="ELAPSEDTIME" val="102.191"/>
  <p:tag name="ARTICULATE_SLIDE_NAV" val="7"/>
</p:tagLst>
</file>

<file path=ppt/tags/tag10.xml><?xml version="1.0" encoding="utf-8"?>
<p:tagLst xmlns:a="http://schemas.openxmlformats.org/drawingml/2006/main" xmlns:r="http://schemas.openxmlformats.org/officeDocument/2006/relationships" xmlns:p="http://schemas.openxmlformats.org/presentationml/2006/main">
  <p:tag name="ARTICULATE_SLIDE_GUID" val="cfb99475-29b2-4360-8610-fa32b7cf95aa"/>
  <p:tag name="AUDIO_IMPORT" val="H:\MP3\BLP SB 15\Insolvency 2\Slide 10.mp3"/>
  <p:tag name="AUDIO_ID" val="277"/>
  <p:tag name="ELAPSEDTIME" val="141.453"/>
  <p:tag name="ARTICULATE_SLIDE_NAV" val="10"/>
</p:tagLst>
</file>

<file path=ppt/tags/tag11.xml><?xml version="1.0" encoding="utf-8"?>
<p:tagLst xmlns:a="http://schemas.openxmlformats.org/drawingml/2006/main" xmlns:r="http://schemas.openxmlformats.org/officeDocument/2006/relationships" xmlns:p="http://schemas.openxmlformats.org/presentationml/2006/main">
  <p:tag name="ARTICULATE_SLIDE_GUID" val="c4a75e82-b9af-4b80-b7fb-b91e1fef4889"/>
  <p:tag name="AUDIO_IMPORT" val="H:\MP3\BLP SB 15\Insolvency 2\Slide 11.mp3"/>
  <p:tag name="AUDIO_ID" val="278"/>
  <p:tag name="ELAPSEDTIME" val="15.831"/>
  <p:tag name="ARTICULATE_SLIDE_NAV" val="11"/>
</p:tagLst>
</file>

<file path=ppt/tags/tag12.xml><?xml version="1.0" encoding="utf-8"?>
<p:tagLst xmlns:a="http://schemas.openxmlformats.org/drawingml/2006/main" xmlns:r="http://schemas.openxmlformats.org/officeDocument/2006/relationships" xmlns:p="http://schemas.openxmlformats.org/presentationml/2006/main">
  <p:tag name="ARTICULATE_SLIDE_GUID" val="38e645b2-787f-4003-bf82-318daffc9228"/>
  <p:tag name="AUDIO_IMPORT" val="H:\MP3\BLP SB 15\Insolvency 2\Slide 12.mp3"/>
  <p:tag name="AUDIO_ID" val="279"/>
  <p:tag name="ELAPSEDTIME" val="91.22"/>
  <p:tag name="ARTICULATE_SLIDE_NAV" val="12"/>
</p:tagLst>
</file>

<file path=ppt/tags/tag13.xml><?xml version="1.0" encoding="utf-8"?>
<p:tagLst xmlns:a="http://schemas.openxmlformats.org/drawingml/2006/main" xmlns:r="http://schemas.openxmlformats.org/officeDocument/2006/relationships" xmlns:p="http://schemas.openxmlformats.org/presentationml/2006/main">
  <p:tag name="ARTICULATE_SLIDE_GUID" val="7da641dd-dff6-4908-9167-42fa39e8d07c"/>
  <p:tag name="AUDIO_IMPORT" val="H:\MP3\BLP SB 15\Insolvency 2\Slide 13.mp3"/>
  <p:tag name="AUDIO_ID" val="280"/>
  <p:tag name="ELAPSEDTIME" val="35.501"/>
  <p:tag name="ARTICULATE_SLIDE_NAV" val="13"/>
</p:tagLst>
</file>

<file path=ppt/tags/tag14.xml><?xml version="1.0" encoding="utf-8"?>
<p:tagLst xmlns:a="http://schemas.openxmlformats.org/drawingml/2006/main" xmlns:r="http://schemas.openxmlformats.org/officeDocument/2006/relationships" xmlns:p="http://schemas.openxmlformats.org/presentationml/2006/main">
  <p:tag name="ARTICULATE_SLIDE_GUID" val="9480aad4-f4b7-464e-ad9c-07b2b29ab395"/>
  <p:tag name="AUDIO_IMPORT" val="H:\MP3\BLP SB 15\Insolvency 2\Slide 14.mp3"/>
  <p:tag name="AUDIO_ID" val="281"/>
  <p:tag name="ELAPSEDTIME" val="118.204"/>
  <p:tag name="ARTICULATE_SLIDE_NAV" val="14"/>
</p:tagLst>
</file>

<file path=ppt/tags/tag15.xml><?xml version="1.0" encoding="utf-8"?>
<p:tagLst xmlns:a="http://schemas.openxmlformats.org/drawingml/2006/main" xmlns:r="http://schemas.openxmlformats.org/officeDocument/2006/relationships" xmlns:p="http://schemas.openxmlformats.org/presentationml/2006/main">
  <p:tag name="ARTICULATE_SLIDE_GUID" val="f8e197e4-6901-47f0-9d23-9d8911d385cc"/>
  <p:tag name="AUDIO_IMPORT" val="H:\MP3\BLP SB 15\Insolvency 2\Slide 15.mp3"/>
  <p:tag name="AUDIO_ID" val="282"/>
  <p:tag name="ELAPSEDTIME" val="42.606"/>
  <p:tag name="ARTICULATE_SLIDE_NAV" val="15"/>
</p:tagLst>
</file>

<file path=ppt/tags/tag16.xml><?xml version="1.0" encoding="utf-8"?>
<p:tagLst xmlns:a="http://schemas.openxmlformats.org/drawingml/2006/main" xmlns:r="http://schemas.openxmlformats.org/officeDocument/2006/relationships" xmlns:p="http://schemas.openxmlformats.org/presentationml/2006/main">
  <p:tag name="ARTICULATE_SLIDE_GUID" val="4a0e59e6-aa57-4adc-abd8-91e7961323d3"/>
  <p:tag name="AUDIO_IMPORT" val="H:\MP3\BLP SB 15\Insolvency 2\Slide 16.mp3"/>
  <p:tag name="AUDIO_ID" val="283"/>
  <p:tag name="ELAPSEDTIME" val="106.815"/>
  <p:tag name="ARTICULATE_SLIDE_NAV" val="16"/>
</p:tagLst>
</file>

<file path=ppt/tags/tag17.xml><?xml version="1.0" encoding="utf-8"?>
<p:tagLst xmlns:a="http://schemas.openxmlformats.org/drawingml/2006/main" xmlns:r="http://schemas.openxmlformats.org/officeDocument/2006/relationships" xmlns:p="http://schemas.openxmlformats.org/presentationml/2006/main">
  <p:tag name="ARTICULATE_SLIDE_GUID" val="921564ff-f734-4ae1-86da-e3adaf5d2656"/>
  <p:tag name="AUDIO_IMPORT" val="H:\MP3\BLP SB 15\Insolvency 2\Slide 17.mp3"/>
  <p:tag name="AUDIO_ID" val="284"/>
  <p:tag name="ELAPSEDTIME" val="94.982"/>
  <p:tag name="ARTICULATE_SLIDE_NAV" val="17"/>
</p:tagLst>
</file>

<file path=ppt/theme/theme1.xml><?xml version="1.0" encoding="utf-8"?>
<a:theme xmlns:a="http://schemas.openxmlformats.org/drawingml/2006/main" name="Books 16x9">
  <a:themeElements>
    <a:clrScheme name="Books_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extLst>
    <a:ext uri="{05A4C25C-085E-4340-85A3-A5531E510DB2}">
      <thm15:themeFamily xmlns:thm15="http://schemas.microsoft.com/office/thememl/2012/main" name="TF02787940.potx" id="{9A4E33EC-D715-440E-9062-8AFA4CC9E341}" vid="{0DFBCB81-4ACA-49F1-BA1C-2B43B27F1FC4}"/>
    </a:ext>
  </a:extLst>
</a:theme>
</file>

<file path=ppt/theme/theme2.xml><?xml version="1.0" encoding="utf-8"?>
<a:theme xmlns:a="http://schemas.openxmlformats.org/drawingml/2006/main" name="Office Theme">
  <a:themeElements>
    <a:clrScheme name="Books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theme>
</file>

<file path=ppt/theme/theme3.xml><?xml version="1.0" encoding="utf-8"?>
<a:theme xmlns:a="http://schemas.openxmlformats.org/drawingml/2006/main" name="Office Theme">
  <a:themeElements>
    <a:clrScheme name="Books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Blue bookstack presentation (widescreen)</Template>
  <TotalTime>0</TotalTime>
  <Words>2226</Words>
  <Application>Microsoft Office PowerPoint</Application>
  <PresentationFormat>Custom</PresentationFormat>
  <Paragraphs>213</Paragraphs>
  <Slides>30</Slides>
  <Notes>16</Notes>
  <HiddenSlides>0</HiddenSlides>
  <MMClips>0</MMClips>
  <ScaleCrop>false</ScaleCrop>
  <HeadingPairs>
    <vt:vector size="8" baseType="variant">
      <vt:variant>
        <vt:lpstr>Fonts Used</vt:lpstr>
      </vt:variant>
      <vt:variant>
        <vt:i4>2</vt:i4>
      </vt:variant>
      <vt:variant>
        <vt:lpstr>Theme</vt:lpstr>
      </vt:variant>
      <vt:variant>
        <vt:i4>1</vt:i4>
      </vt:variant>
      <vt:variant>
        <vt:lpstr>Embedded OLE Servers</vt:lpstr>
      </vt:variant>
      <vt:variant>
        <vt:i4>1</vt:i4>
      </vt:variant>
      <vt:variant>
        <vt:lpstr>Slide Titles</vt:lpstr>
      </vt:variant>
      <vt:variant>
        <vt:i4>30</vt:i4>
      </vt:variant>
    </vt:vector>
  </HeadingPairs>
  <TitlesOfParts>
    <vt:vector size="34" baseType="lpstr">
      <vt:lpstr>Arial</vt:lpstr>
      <vt:lpstr>Century Gothic</vt:lpstr>
      <vt:lpstr>Books 16x9</vt:lpstr>
      <vt:lpstr>Document</vt:lpstr>
      <vt:lpstr>Business Law and Practice</vt:lpstr>
      <vt:lpstr>Aims </vt:lpstr>
      <vt:lpstr>Introduction </vt:lpstr>
      <vt:lpstr>PowerPoint Presentation</vt:lpstr>
      <vt:lpstr>Insolvency Practitioner</vt:lpstr>
      <vt:lpstr>What is corporate insolvency?</vt:lpstr>
      <vt:lpstr>Why do we need to know whether a co is insolvent?</vt:lpstr>
      <vt:lpstr>Possible outcomes for an insolvent company</vt:lpstr>
      <vt:lpstr>Liquidation</vt:lpstr>
      <vt:lpstr>Types of Liquidation</vt:lpstr>
      <vt:lpstr>Compulsory Liquidation</vt:lpstr>
      <vt:lpstr>MVL</vt:lpstr>
      <vt:lpstr>Members Voluntary Liquidation (Procedure)</vt:lpstr>
      <vt:lpstr>CVL</vt:lpstr>
      <vt:lpstr>Creditors Voluntary Winding up (Procedure)</vt:lpstr>
      <vt:lpstr>Liquidator’s powers </vt:lpstr>
      <vt:lpstr>Order of Entitlement to Assets</vt:lpstr>
      <vt:lpstr>Preserving and Increasing Assets</vt:lpstr>
      <vt:lpstr>PowerPoint Presentation</vt:lpstr>
      <vt:lpstr>Personal Liability</vt:lpstr>
      <vt:lpstr>Personal Liability (cont)</vt:lpstr>
      <vt:lpstr>  Wrongful Trading (cont)</vt:lpstr>
      <vt:lpstr>Transactions at undervalue: s238 </vt:lpstr>
      <vt:lpstr>Undervalue (cont)</vt:lpstr>
      <vt:lpstr>Transactions Defrauding Creditors: s423 IA</vt:lpstr>
      <vt:lpstr>Transactions defrauding creditors (cont)</vt:lpstr>
      <vt:lpstr>Voidable Preference: s239 IA 1986</vt:lpstr>
      <vt:lpstr>Preference (cont)</vt:lpstr>
      <vt:lpstr>Floating Charges: s245 IA 1986</vt:lpstr>
      <vt:lpstr>Insolvency Proceedings – Role of Solicitor</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Law and Practice</dc:title>
  <dc:creator>Sian Turvey</dc:creator>
  <cp:lastModifiedBy>Cerys Davies</cp:lastModifiedBy>
  <cp:revision>2</cp:revision>
  <cp:lastPrinted>2024-04-05T12:19:08Z</cp:lastPrinted>
  <dcterms:created xsi:type="dcterms:W3CDTF">2021-11-18T16:27:10Z</dcterms:created>
  <dcterms:modified xsi:type="dcterms:W3CDTF">2024-04-16T14:36:41Z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0x0101006EDDDB5EE6D98C44930B742096920B300400F5B6D36B3EF94B4E9A635CDF2A18F5B8</vt:lpwstr>
  </property>
  <property fmtid="{D5CDD505-2E9C-101B-9397-08002B2CF9AE}" pid="4" name="FeatureTags">
    <vt:lpwstr/>
  </property>
  <property fmtid="{D5CDD505-2E9C-101B-9397-08002B2CF9AE}" pid="5" name="LocalizationTags">
    <vt:lpwstr/>
  </property>
  <property fmtid="{D5CDD505-2E9C-101B-9397-08002B2CF9AE}" pid="6" name="CampaignTags">
    <vt:lpwstr/>
  </property>
  <property fmtid="{D5CDD505-2E9C-101B-9397-08002B2CF9AE}" pid="7" name="ScenarioTags">
    <vt:lpwstr/>
  </property>
</Properties>
</file>