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Override2.xml" ContentType="application/vnd.openxmlformats-officedocument.themeOverrid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3" r:id="rId2"/>
    <p:sldMasterId id="2147483685" r:id="rId3"/>
    <p:sldMasterId id="2147483697" r:id="rId4"/>
  </p:sldMasterIdLst>
  <p:notesMasterIdLst>
    <p:notesMasterId r:id="rId22"/>
  </p:notes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74"/>
  </p:normalViewPr>
  <p:slideViewPr>
    <p:cSldViewPr snapToGrid="0" snapToObjects="1">
      <p:cViewPr varScale="1">
        <p:scale>
          <a:sx n="131" d="100"/>
          <a:sy n="131" d="100"/>
        </p:scale>
        <p:origin x="3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A5D93-A641-D04E-A3A6-B0FBBBF22779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BF3068-87EC-EC4E-8EB0-D558789B19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060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57AC90EF-9442-4E40-A2B5-8563FC420B2B}" type="slidenum">
              <a:rPr lang="fr-FR" altLang="en-US" sz="1200"/>
              <a:pPr/>
              <a:t>2</a:t>
            </a:fld>
            <a:endParaRPr lang="fr-FR" altLang="en-US" sz="1200"/>
          </a:p>
        </p:txBody>
      </p:sp>
      <p:sp>
        <p:nvSpPr>
          <p:cNvPr id="7680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7313" y="742950"/>
            <a:ext cx="6619875" cy="3724275"/>
          </a:xfrm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19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de-DE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22601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6037DABA-A487-5A41-986E-5848CDFCCE58}" type="slidenum">
              <a:rPr lang="fr-FR" altLang="en-US" sz="1200"/>
              <a:pPr/>
              <a:t>4</a:t>
            </a:fld>
            <a:endParaRPr lang="fr-FR" altLang="en-US" sz="1200"/>
          </a:p>
        </p:txBody>
      </p:sp>
      <p:sp>
        <p:nvSpPr>
          <p:cNvPr id="7987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7313" y="742950"/>
            <a:ext cx="6629400" cy="3729038"/>
          </a:xfrm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4875" y="4718050"/>
            <a:ext cx="4984750" cy="4470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44367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B14A65F7-2C88-084E-915F-C8F84FBB9A97}" type="slidenum">
              <a:rPr lang="fr-FR" altLang="en-US" sz="1200"/>
              <a:pPr/>
              <a:t>5</a:t>
            </a:fld>
            <a:endParaRPr lang="fr-FR" altLang="en-US" sz="1200"/>
          </a:p>
        </p:txBody>
      </p:sp>
      <p:sp>
        <p:nvSpPr>
          <p:cNvPr id="8192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60325" y="769938"/>
            <a:ext cx="6672263" cy="3754437"/>
          </a:xfrm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43450"/>
            <a:ext cx="4981575" cy="4418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42210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39886F05-A948-0C4B-AFD4-8315DBD32E07}" type="slidenum">
              <a:rPr lang="fr-FR" altLang="en-US" sz="1200"/>
              <a:pPr/>
              <a:t>6</a:t>
            </a:fld>
            <a:endParaRPr lang="fr-FR" altLang="en-US" sz="1200"/>
          </a:p>
        </p:txBody>
      </p:sp>
      <p:sp>
        <p:nvSpPr>
          <p:cNvPr id="8397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60325" y="769938"/>
            <a:ext cx="6672263" cy="3754437"/>
          </a:xfrm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43450"/>
            <a:ext cx="4981575" cy="4418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161951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D90BCFDE-E3C5-9D4B-A61B-249AB55DF77D}" type="slidenum">
              <a:rPr lang="fr-FR" altLang="en-US" sz="1200"/>
              <a:pPr/>
              <a:t>7</a:t>
            </a:fld>
            <a:endParaRPr lang="fr-FR" altLang="en-US" sz="1200"/>
          </a:p>
        </p:txBody>
      </p:sp>
      <p:sp>
        <p:nvSpPr>
          <p:cNvPr id="8601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8900" y="744538"/>
            <a:ext cx="6615113" cy="3722687"/>
          </a:xfrm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822469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90B969C9-2B2B-094B-9AAC-6F72AD0C2735}" type="slidenum">
              <a:rPr lang="fr-FR" altLang="en-US" sz="1200"/>
              <a:pPr/>
              <a:t>8</a:t>
            </a:fld>
            <a:endParaRPr lang="fr-FR" altLang="en-US" sz="1200"/>
          </a:p>
        </p:txBody>
      </p:sp>
      <p:sp>
        <p:nvSpPr>
          <p:cNvPr id="8806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60325" y="769938"/>
            <a:ext cx="6672263" cy="3754437"/>
          </a:xfrm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43450"/>
            <a:ext cx="4981575" cy="4418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2869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9F1C5370-E770-D24E-834B-09575D836648}" type="slidenum">
              <a:rPr lang="fr-FR" altLang="en-US" sz="1200"/>
              <a:pPr/>
              <a:t>9</a:t>
            </a:fld>
            <a:endParaRPr lang="fr-FR" altLang="en-US" sz="1200"/>
          </a:p>
        </p:txBody>
      </p:sp>
      <p:sp>
        <p:nvSpPr>
          <p:cNvPr id="90114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60325" y="769938"/>
            <a:ext cx="6672263" cy="3754437"/>
          </a:xfrm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43450"/>
            <a:ext cx="4981575" cy="44180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2120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CB9D6644-8F16-7D4D-B459-496AA3040C45}" type="slidenum">
              <a:rPr lang="fr-FR" altLang="en-US" sz="1200"/>
              <a:pPr/>
              <a:t>12</a:t>
            </a:fld>
            <a:endParaRPr lang="fr-FR" altLang="en-US" sz="1200"/>
          </a:p>
        </p:txBody>
      </p:sp>
      <p:sp>
        <p:nvSpPr>
          <p:cNvPr id="9421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92075" y="744538"/>
            <a:ext cx="6615113" cy="3722687"/>
          </a:xfrm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44417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6E5A3AAD-0150-C149-BE58-B6C376A0924A}" type="slidenum">
              <a:rPr lang="fr-FR" altLang="en-US" sz="1200"/>
              <a:pPr/>
              <a:t>14</a:t>
            </a:fld>
            <a:endParaRPr lang="fr-FR" altLang="en-US" sz="1200"/>
          </a:p>
        </p:txBody>
      </p:sp>
      <p:sp>
        <p:nvSpPr>
          <p:cNvPr id="97282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92075" y="744538"/>
            <a:ext cx="6615113" cy="3722687"/>
          </a:xfrm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71710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9AF8BE60-87A5-6A45-B877-95D1FC317937}" type="slidenum">
              <a:rPr lang="fr-FR" altLang="en-US" sz="1200"/>
              <a:pPr/>
              <a:t>15</a:t>
            </a:fld>
            <a:endParaRPr lang="fr-FR" altLang="en-US" sz="1200"/>
          </a:p>
        </p:txBody>
      </p:sp>
      <p:sp>
        <p:nvSpPr>
          <p:cNvPr id="99330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8900" y="744538"/>
            <a:ext cx="6615113" cy="3722687"/>
          </a:xfrm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806479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919E4C5E-691B-3A4B-A981-3949B65BED4F}" type="slidenum">
              <a:rPr lang="fr-FR" altLang="en-US" sz="1200"/>
              <a:pPr/>
              <a:t>16</a:t>
            </a:fld>
            <a:endParaRPr lang="fr-FR" altLang="en-US" sz="1200"/>
          </a:p>
        </p:txBody>
      </p:sp>
      <p:sp>
        <p:nvSpPr>
          <p:cNvPr id="101378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88900" y="744538"/>
            <a:ext cx="6615113" cy="3722687"/>
          </a:xfrm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16463"/>
            <a:ext cx="4981575" cy="44704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11881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1.xml"/><Relationship Id="rId2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themeOverride" Target="../theme/themeOverride2.xml"/><Relationship Id="rId2" Type="http://schemas.openxmlformats.org/officeDocument/2006/relationships/slideMaster" Target="../slideMasters/slideMaster4.xml"/><Relationship Id="rId3" Type="http://schemas.openxmlformats.org/officeDocument/2006/relationships/image" Target="../media/image10.jpeg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5" name="Rectangle 4"/>
          <p:cNvSpPr/>
          <p:nvPr/>
        </p:nvSpPr>
        <p:spPr>
          <a:xfrm>
            <a:off x="-12700" y="6053139"/>
            <a:ext cx="2999317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/>
          <p:cNvSpPr/>
          <p:nvPr/>
        </p:nvSpPr>
        <p:spPr>
          <a:xfrm>
            <a:off x="3145368" y="6043614"/>
            <a:ext cx="9046633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Date Placeholder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10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781300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5" name="Rectangle 4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8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1"/>
            <a:ext cx="17272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8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white">
          <a:xfrm>
            <a:off x="-12700" y="4572001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/>
          <p:cNvSpPr/>
          <p:nvPr/>
        </p:nvSpPr>
        <p:spPr>
          <a:xfrm>
            <a:off x="-12699" y="4664075"/>
            <a:ext cx="1951567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/>
          <p:cNvSpPr/>
          <p:nvPr/>
        </p:nvSpPr>
        <p:spPr>
          <a:xfrm>
            <a:off x="2059517" y="4654550"/>
            <a:ext cx="10132483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/>
          <p:cNvSpPr/>
          <p:nvPr/>
        </p:nvSpPr>
        <p:spPr bwMode="white">
          <a:xfrm>
            <a:off x="1930401" y="1"/>
            <a:ext cx="133351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 dirty="0"/>
          </a:p>
        </p:txBody>
      </p:sp>
      <p:sp>
        <p:nvSpPr>
          <p:cNvPr id="9" name="Date Placeholder 11"/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10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51"/>
            <a:ext cx="1930400" cy="663575"/>
          </a:xfrm>
        </p:spPr>
        <p:txBody>
          <a:bodyPr/>
          <a:lstStyle>
            <a:lvl1pPr>
              <a:defRPr sz="2800"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2133600" y="6248401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white">
          <a:xfrm>
            <a:off x="8128001" y="0"/>
            <a:ext cx="427567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5" name="Rectangle 4"/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/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8737600" y="6248401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1" y="6248401"/>
            <a:ext cx="7431617" cy="365125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7"/>
            <a:ext cx="533400" cy="325967"/>
          </a:xfrm>
        </p:spPr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6BA820-8BD8-3D43-AF82-C4D2E6D6AC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29A624-8A5E-0845-9141-A597050239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7A418C-6A76-9E48-8867-34658CDB56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7534" y="765176"/>
            <a:ext cx="528108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1817" y="765176"/>
            <a:ext cx="5283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6566B-AFA9-D94D-B220-C21FD171F9B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8060D6-1E6F-C34B-AFBF-C8E9969BA6F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9CBFED-F508-2F4E-8636-750BA6812AC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AE7B74-92A2-C74C-97A9-94B6F5E0543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99403-E935-F84D-A7F0-67E7CBF18E2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57E911-E677-4644-B966-2B3C1CC6077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FA6401-5F50-7E42-B24F-08945A07C23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95885" y="0"/>
            <a:ext cx="2796116" cy="52911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7534" y="0"/>
            <a:ext cx="8185151" cy="52911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A51B83-A831-F84C-8314-3EC59D4C6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904134" y="6681788"/>
            <a:ext cx="42333" cy="17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49667" y="6681788"/>
            <a:ext cx="42333" cy="17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274638"/>
            <a:ext cx="2895600" cy="6583362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483600" cy="6583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itle4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05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981200" y="1844675"/>
            <a:ext cx="8136467" cy="723900"/>
          </a:xfrm>
        </p:spPr>
        <p:txBody>
          <a:bodyPr/>
          <a:lstStyle>
            <a:lvl1pPr algn="ct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05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128185" y="4338639"/>
            <a:ext cx="9840383" cy="560387"/>
          </a:xfrm>
        </p:spPr>
        <p:txBody>
          <a:bodyPr/>
          <a:lstStyle>
            <a:lvl1pPr marL="0" indent="0" algn="ctr">
              <a:defRPr sz="2800"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B3C38-4676-654A-AD9C-EDE0B503AA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A5FF98-0334-6345-B02F-495221D12AD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7534" y="765176"/>
            <a:ext cx="528108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1817" y="765176"/>
            <a:ext cx="5283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771D0-89E2-D244-9FF5-4D6C7A0C9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C6E165-6B8B-E441-B1E9-CC6A0D59BC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41B109-1FC6-1D41-A1FB-F4C47066FD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E19659-89A5-1B43-B6C5-157B16B1860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978E6-6B2A-0049-9AF3-C26DFC4DB42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EC15FD-5E63-6C40-A005-C458556B8C5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A243D9-6806-224B-A17F-40C51D8206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84734" y="0"/>
            <a:ext cx="2690284" cy="52911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7533" y="0"/>
            <a:ext cx="7874000" cy="52911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400CB2-7048-9F4F-9B08-23E338DE30A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13" Type="http://schemas.openxmlformats.org/officeDocument/2006/relationships/image" Target="../media/image5.jpeg"/><Relationship Id="rId14" Type="http://schemas.openxmlformats.org/officeDocument/2006/relationships/image" Target="../media/image6.png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34.xml"/><Relationship Id="rId12" Type="http://schemas.openxmlformats.org/officeDocument/2006/relationships/theme" Target="../theme/theme3.xml"/><Relationship Id="rId13" Type="http://schemas.openxmlformats.org/officeDocument/2006/relationships/image" Target="../media/image7.jpeg"/><Relationship Id="rId14" Type="http://schemas.openxmlformats.org/officeDocument/2006/relationships/image" Target="../media/image8.png"/><Relationship Id="rId15" Type="http://schemas.openxmlformats.org/officeDocument/2006/relationships/image" Target="../media/image9.png"/><Relationship Id="rId1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5.xml"/><Relationship Id="rId12" Type="http://schemas.openxmlformats.org/officeDocument/2006/relationships/theme" Target="../theme/theme4.xml"/><Relationship Id="rId13" Type="http://schemas.openxmlformats.org/officeDocument/2006/relationships/image" Target="../media/image5.jpeg"/><Relationship Id="rId1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Placeholder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26627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817033" y="1600201"/>
            <a:ext cx="108712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fld id="{B706DD8C-0674-2E45-92BC-D412D98B39B1}" type="datetimeFigureOut">
              <a:rPr lang="en-US" smtClean="0"/>
              <a:t>11/29/16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812801" y="6248401"/>
            <a:ext cx="7228417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9" name="Rectangle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1589"/>
            <a:ext cx="7112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  <a:latin typeface="Arial" charset="0"/>
                <a:ea typeface="ＭＳ Ｐゴシック" charset="-128"/>
              </a:defRPr>
            </a:lvl1pPr>
          </a:lstStyle>
          <a:p>
            <a:fld id="{B2842873-CE47-834B-934A-BDEAF3FF1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187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0"/>
        </a:defRPr>
      </a:lvl9pPr>
    </p:titleStyle>
    <p:bodyStyle>
      <a:lvl1pPr marL="319088" indent="-319088" algn="l" rtl="0" eaLnBrk="1" fontAlgn="base" hangingPunct="1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charset="2"/>
        <a:buChar char=""/>
        <a:defRPr sz="29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639763" indent="-273050" algn="l" rtl="0" eaLnBrk="1" fontAlgn="base" hangingPunct="1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charset="2"/>
        <a:buChar char=""/>
        <a:defRPr sz="26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914400" indent="-228600" algn="l" rtl="0" eaLnBrk="1" fontAlgn="base" hangingPunct="1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charset="2"/>
        <a:buChar char=""/>
        <a:defRPr sz="23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371600" indent="-228600" algn="l" rtl="0" eaLnBrk="1" fontAlgn="base" hangingPunct="1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charset="2"/>
        <a:buChar char="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1828800" indent="-228600" algn="l" rtl="0" eaLnBrk="1" fontAlgn="base" hangingPunct="1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charset="2"/>
        <a:buChar char="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ckground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499" name="Picture 3" descr="5-bar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" y="1"/>
            <a:ext cx="11709400" cy="56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6500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1007533" y="1"/>
            <a:ext cx="11184467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106501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07534" y="765176"/>
            <a:ext cx="10767484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  <p:sp>
        <p:nvSpPr>
          <p:cNvPr id="10650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995833" y="6308725"/>
            <a:ext cx="284480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650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51618" y="6308726"/>
            <a:ext cx="6201833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6504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67476"/>
            <a:ext cx="806451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593C5426-1BF9-CD44-9A81-79D60BD494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4078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6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6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/>
      <p:bldP spid="106501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65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650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tmp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 descr="text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464"/>
          <a:stretch>
            <a:fillRect/>
          </a:stretch>
        </p:blipFill>
        <p:spPr bwMode="auto">
          <a:xfrm>
            <a:off x="1153584" y="1557339"/>
            <a:ext cx="10972800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548" name="Picture 4" descr="Title Bar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17" y="1"/>
            <a:ext cx="12192001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904133" y="6681788"/>
            <a:ext cx="287867" cy="17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508001" y="188913"/>
            <a:ext cx="9715500" cy="4572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US" sz="2400" smtClean="0">
                <a:solidFill>
                  <a:schemeClr val="tx2"/>
                </a:solidFill>
                <a:latin typeface="AvantGarde Bk BT" pitchFamily="34" charset="0"/>
                <a:ea typeface="+mn-ea"/>
              </a:rPr>
              <a:t>Using your m62 template</a:t>
            </a:r>
          </a:p>
        </p:txBody>
      </p:sp>
    </p:spTree>
    <p:extLst>
      <p:ext uri="{BB962C8B-B14F-4D97-AF65-F5344CB8AC3E}">
        <p14:creationId xmlns:p14="http://schemas.microsoft.com/office/powerpoint/2010/main" val="1536742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9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9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900">
          <a:solidFill>
            <a:schemeClr val="tx1"/>
          </a:solidFill>
          <a:latin typeface="+mn-lt"/>
          <a:ea typeface="ＭＳ Ｐゴシック" charset="0"/>
        </a:defRPr>
      </a:lvl3pPr>
      <a:lvl4pPr marL="1550988" indent="-228600" algn="l" rtl="0" eaLnBrk="1" fontAlgn="base" hangingPunct="1">
        <a:spcBef>
          <a:spcPct val="20000"/>
        </a:spcBef>
        <a:spcAft>
          <a:spcPct val="0"/>
        </a:spcAft>
        <a:buChar char="–"/>
        <a:defRPr sz="900">
          <a:solidFill>
            <a:schemeClr val="tx1"/>
          </a:solidFill>
          <a:latin typeface="+mn-lt"/>
          <a:ea typeface="ＭＳ Ｐゴシック" charset="0"/>
        </a:defRPr>
      </a:lvl4pPr>
      <a:lvl5pPr marL="19589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  <a:ea typeface="ＭＳ Ｐゴシック" charset="0"/>
        </a:defRPr>
      </a:lvl5pPr>
      <a:lvl6pPr marL="24161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6pPr>
      <a:lvl7pPr marL="28733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7pPr>
      <a:lvl8pPr marL="33305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8pPr>
      <a:lvl9pPr marL="3787775" indent="-228600" algn="l" rtl="0" eaLnBrk="1" fontAlgn="base" hangingPunct="1">
        <a:spcBef>
          <a:spcPct val="20000"/>
        </a:spcBef>
        <a:spcAft>
          <a:spcPct val="0"/>
        </a:spcAft>
        <a:buChar char="»"/>
        <a:defRPr sz="9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background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07534" y="1"/>
            <a:ext cx="9984317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/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07534" y="765176"/>
            <a:ext cx="10767484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995833" y="6308725"/>
            <a:ext cx="2844800" cy="29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957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51618" y="6308726"/>
            <a:ext cx="6201833" cy="28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957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67476"/>
            <a:ext cx="806451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F823534B-8703-F649-817B-31CA9FC77B1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828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95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/>
      <p:bldP spid="109572" grpId="0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957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10957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bg1"/>
          </a:solidFill>
          <a:latin typeface="+mn-lt"/>
          <a:ea typeface="ＭＳ Ｐゴシック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bg1"/>
          </a:solidFill>
          <a:latin typeface="+mn-lt"/>
          <a:ea typeface="ＭＳ Ｐゴシック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bg1"/>
          </a:solidFill>
          <a:latin typeface="+mn-lt"/>
          <a:ea typeface="ＭＳ Ｐゴシック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  <a:ea typeface="ＭＳ Ｐゴシック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aol.com/article/2015/11/02/starbucks-brings-back-seasonal-red-cups/21257483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Exploiting opportunities Of NEW Market SPACES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2797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1394" name="AutoShape 2"/>
          <p:cNvSpPr>
            <a:spLocks noChangeArrowheads="1"/>
          </p:cNvSpPr>
          <p:nvPr/>
        </p:nvSpPr>
        <p:spPr bwMode="auto">
          <a:xfrm>
            <a:off x="2529191" y="1760706"/>
            <a:ext cx="6624537" cy="4299625"/>
          </a:xfrm>
          <a:prstGeom prst="roundRect">
            <a:avLst>
              <a:gd name="adj" fmla="val 14102"/>
            </a:avLst>
          </a:prstGeom>
          <a:solidFill>
            <a:srgbClr val="215283"/>
          </a:solidFill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72000" tIns="72000" rIns="72000" bIns="7200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sp>
        <p:nvSpPr>
          <p:cNvPr id="7577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549275"/>
            <a:ext cx="7607300" cy="414338"/>
          </a:xfrm>
        </p:spPr>
        <p:txBody>
          <a:bodyPr>
            <a:normAutofit fontScale="90000"/>
          </a:bodyPr>
          <a:lstStyle/>
          <a:p>
            <a:r>
              <a:rPr lang="en-US" altLang="en-US" sz="2800">
                <a:ea typeface="ＭＳ Ｐゴシック" charset="-128"/>
              </a:rPr>
              <a:t>Exploiting opportunities of new market spaces in</a:t>
            </a:r>
            <a:br>
              <a:rPr lang="en-US" altLang="en-US" sz="2800">
                <a:ea typeface="ＭＳ Ｐゴシック" charset="-128"/>
              </a:rPr>
            </a:br>
            <a:r>
              <a:rPr lang="en-US" altLang="en-US" sz="2800">
                <a:ea typeface="ＭＳ Ｐゴシック" charset="-128"/>
              </a:rPr>
              <a:t>e-business</a:t>
            </a:r>
            <a:endParaRPr lang="de-DE" altLang="en-US">
              <a:ea typeface="ＭＳ Ｐゴシック" charset="-128"/>
            </a:endParaRPr>
          </a:p>
        </p:txBody>
      </p:sp>
      <p:sp>
        <p:nvSpPr>
          <p:cNvPr id="75779" name="AutoShape 4"/>
          <p:cNvSpPr>
            <a:spLocks noChangeAspect="1" noChangeArrowheads="1" noTextEdit="1"/>
          </p:cNvSpPr>
          <p:nvPr/>
        </p:nvSpPr>
        <p:spPr bwMode="auto">
          <a:xfrm>
            <a:off x="3500438" y="2009775"/>
            <a:ext cx="3740150" cy="12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5780" name="Rectangle 5"/>
          <p:cNvSpPr>
            <a:spLocks noChangeArrowheads="1"/>
          </p:cNvSpPr>
          <p:nvPr/>
        </p:nvSpPr>
        <p:spPr bwMode="auto">
          <a:xfrm>
            <a:off x="2870200" y="1922464"/>
            <a:ext cx="3627596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US" altLang="en-US" sz="1600">
                <a:solidFill>
                  <a:schemeClr val="bg1"/>
                </a:solidFill>
              </a:rPr>
              <a:t>After this session you should be able to:</a:t>
            </a:r>
          </a:p>
        </p:txBody>
      </p:sp>
      <p:sp>
        <p:nvSpPr>
          <p:cNvPr id="75781" name="Rectangle 6"/>
          <p:cNvSpPr>
            <a:spLocks noChangeArrowheads="1"/>
          </p:cNvSpPr>
          <p:nvPr/>
        </p:nvSpPr>
        <p:spPr bwMode="auto">
          <a:xfrm>
            <a:off x="2870201" y="2319338"/>
            <a:ext cx="5965825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152400" indent="-1524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just">
              <a:buFont typeface="Wingdings" charset="2"/>
              <a:buChar char=""/>
            </a:pPr>
            <a:r>
              <a:rPr lang="en-US" altLang="ja-JP" sz="1600" dirty="0">
                <a:solidFill>
                  <a:schemeClr val="bg1"/>
                </a:solidFill>
                <a:ea typeface="MS Mincho" charset="-128"/>
                <a:cs typeface="Arial" charset="0"/>
              </a:rPr>
              <a:t>Explain how firms can open up new market spaces and thereby create completely new types of value</a:t>
            </a:r>
          </a:p>
          <a:p>
            <a:pPr algn="just">
              <a:buFont typeface="Wingdings" charset="2"/>
              <a:buChar char=""/>
            </a:pPr>
            <a:endParaRPr lang="en-US" altLang="ja-JP" sz="1600" dirty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dirty="0">
                <a:solidFill>
                  <a:schemeClr val="bg1"/>
                </a:solidFill>
                <a:ea typeface="MS Mincho" charset="-128"/>
                <a:cs typeface="Arial" charset="0"/>
              </a:rPr>
              <a:t>Understand how to draw a value curve and gain insights through it</a:t>
            </a:r>
          </a:p>
          <a:p>
            <a:pPr algn="just">
              <a:buFont typeface="Wingdings" charset="2"/>
              <a:buChar char=""/>
            </a:pPr>
            <a:endParaRPr lang="en-US" altLang="ja-JP" sz="1600" dirty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dirty="0">
                <a:solidFill>
                  <a:schemeClr val="bg1"/>
                </a:solidFill>
                <a:ea typeface="MS Mincho" charset="-128"/>
                <a:cs typeface="Arial" charset="0"/>
              </a:rPr>
              <a:t>Explain the six paths framework and be able to use it for value creation in e-business</a:t>
            </a:r>
          </a:p>
          <a:p>
            <a:pPr algn="just">
              <a:buFont typeface="Wingdings" charset="2"/>
              <a:buChar char=""/>
            </a:pPr>
            <a:endParaRPr lang="en-US" altLang="ja-JP" sz="1600" dirty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dirty="0">
                <a:solidFill>
                  <a:schemeClr val="bg1"/>
                </a:solidFill>
                <a:ea typeface="MS Mincho" charset="-128"/>
                <a:cs typeface="Arial" charset="0"/>
              </a:rPr>
              <a:t>Appreciate the importance of finding the right time to enter a market </a:t>
            </a:r>
          </a:p>
          <a:p>
            <a:pPr algn="just">
              <a:buFont typeface="Wingdings" charset="2"/>
              <a:buChar char=""/>
            </a:pPr>
            <a:endParaRPr lang="en-US" altLang="ja-JP" sz="1600" dirty="0">
              <a:solidFill>
                <a:schemeClr val="bg1"/>
              </a:solidFill>
              <a:ea typeface="MS Mincho" charset="-128"/>
              <a:cs typeface="Arial" charset="0"/>
            </a:endParaRPr>
          </a:p>
          <a:p>
            <a:pPr algn="just">
              <a:buFont typeface="Wingdings" charset="2"/>
              <a:buChar char=""/>
            </a:pPr>
            <a:r>
              <a:rPr lang="en-US" altLang="ja-JP" sz="1600" dirty="0" err="1">
                <a:solidFill>
                  <a:schemeClr val="bg1"/>
                </a:solidFill>
                <a:ea typeface="MS Mincho" charset="-128"/>
                <a:cs typeface="Arial" charset="0"/>
              </a:rPr>
              <a:t>Recognise</a:t>
            </a:r>
            <a:r>
              <a:rPr lang="en-US" altLang="ja-JP" sz="1600" dirty="0">
                <a:solidFill>
                  <a:schemeClr val="bg1"/>
                </a:solidFill>
                <a:ea typeface="MS Mincho" charset="-128"/>
                <a:cs typeface="Arial" charset="0"/>
              </a:rPr>
              <a:t> the advantages and disadvantages of being an early mover in e-business</a:t>
            </a:r>
          </a:p>
        </p:txBody>
      </p:sp>
    </p:spTree>
    <p:extLst>
      <p:ext uri="{BB962C8B-B14F-4D97-AF65-F5344CB8AC3E}">
        <p14:creationId xmlns:p14="http://schemas.microsoft.com/office/powerpoint/2010/main" val="19335524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136775" y="1600200"/>
            <a:ext cx="8153400" cy="4495800"/>
          </a:xfrm>
        </p:spPr>
        <p:txBody>
          <a:bodyPr>
            <a:normAutofit fontScale="92500"/>
          </a:bodyPr>
          <a:lstStyle/>
          <a:p>
            <a:r>
              <a:rPr lang="en-US" altLang="en-US">
                <a:ea typeface="ＭＳ Ｐゴシック" charset="-128"/>
              </a:rPr>
              <a:t>The Value curve (next slide)  illustrates how to re-define competition along different dimensions of benefit.</a:t>
            </a:r>
          </a:p>
          <a:p>
            <a:r>
              <a:rPr lang="en-US" altLang="en-US">
                <a:ea typeface="ＭＳ Ｐゴシック" charset="-128"/>
              </a:rPr>
              <a:t>Take book retailing, what would the value dimensions be?</a:t>
            </a:r>
          </a:p>
          <a:p>
            <a:r>
              <a:rPr lang="en-US" altLang="en-US">
                <a:ea typeface="ＭＳ Ｐゴシック" charset="-128"/>
              </a:rPr>
              <a:t>Price</a:t>
            </a:r>
          </a:p>
          <a:p>
            <a:r>
              <a:rPr lang="en-US" altLang="en-US">
                <a:ea typeface="ＭＳ Ｐゴシック" charset="-128"/>
              </a:rPr>
              <a:t>Convenience</a:t>
            </a:r>
          </a:p>
          <a:p>
            <a:r>
              <a:rPr lang="en-US" altLang="en-US">
                <a:ea typeface="ＭＳ Ｐゴシック" charset="-128"/>
              </a:rPr>
              <a:t>Selection range</a:t>
            </a:r>
          </a:p>
          <a:p>
            <a:r>
              <a:rPr lang="en-US" altLang="en-US">
                <a:ea typeface="ＭＳ Ｐゴシック" charset="-128"/>
              </a:rPr>
              <a:t>Speed</a:t>
            </a:r>
          </a:p>
          <a:p>
            <a:r>
              <a:rPr lang="en-US" altLang="en-US">
                <a:ea typeface="ＭＳ Ｐゴシック" charset="-128"/>
              </a:rPr>
              <a:t>Face to face interaction</a:t>
            </a:r>
          </a:p>
        </p:txBody>
      </p:sp>
    </p:spTree>
    <p:extLst>
      <p:ext uri="{BB962C8B-B14F-4D97-AF65-F5344CB8AC3E}">
        <p14:creationId xmlns:p14="http://schemas.microsoft.com/office/powerpoint/2010/main" val="1570085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2498" name="Rectangle 2"/>
          <p:cNvSpPr>
            <a:spLocks noChangeArrowheads="1"/>
          </p:cNvSpPr>
          <p:nvPr/>
        </p:nvSpPr>
        <p:spPr bwMode="auto">
          <a:xfrm>
            <a:off x="4554539" y="6159501"/>
            <a:ext cx="4441825" cy="417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>
            <a:lvl1pPr defTabSz="762000">
              <a:defRPr sz="2400">
                <a:solidFill>
                  <a:schemeClr val="tx1"/>
                </a:solidFill>
                <a:latin typeface="Arial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743200" defTabSz="762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3200400" defTabSz="762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657600" defTabSz="762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4114800" defTabSz="762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altLang="en-US" sz="1400"/>
              <a:t>Dimensions of benefit </a:t>
            </a:r>
          </a:p>
        </p:txBody>
      </p:sp>
      <p:sp>
        <p:nvSpPr>
          <p:cNvPr id="1002500" name="Rectangle 4"/>
          <p:cNvSpPr>
            <a:spLocks noChangeArrowheads="1"/>
          </p:cNvSpPr>
          <p:nvPr/>
        </p:nvSpPr>
        <p:spPr bwMode="auto">
          <a:xfrm>
            <a:off x="4418014" y="5710239"/>
            <a:ext cx="1597025" cy="30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defRPr/>
            </a:pPr>
            <a:r>
              <a:rPr lang="en-US" altLang="en-US" dirty="0"/>
              <a:t>Convenience</a:t>
            </a:r>
          </a:p>
        </p:txBody>
      </p:sp>
      <p:sp>
        <p:nvSpPr>
          <p:cNvPr id="1002501" name="Rectangle 5"/>
          <p:cNvSpPr>
            <a:spLocks noChangeArrowheads="1"/>
          </p:cNvSpPr>
          <p:nvPr/>
        </p:nvSpPr>
        <p:spPr bwMode="auto">
          <a:xfrm>
            <a:off x="5808663" y="5435601"/>
            <a:ext cx="1274762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defRPr/>
            </a:pPr>
            <a:r>
              <a:rPr lang="en-US" altLang="en-US" dirty="0"/>
              <a:t>Selection range</a:t>
            </a:r>
          </a:p>
        </p:txBody>
      </p:sp>
      <p:sp>
        <p:nvSpPr>
          <p:cNvPr id="1002502" name="Freeform 6"/>
          <p:cNvSpPr>
            <a:spLocks/>
          </p:cNvSpPr>
          <p:nvPr/>
        </p:nvSpPr>
        <p:spPr bwMode="auto">
          <a:xfrm>
            <a:off x="4179889" y="1881189"/>
            <a:ext cx="4530725" cy="2147887"/>
          </a:xfrm>
          <a:custGeom>
            <a:avLst/>
            <a:gdLst>
              <a:gd name="T0" fmla="*/ 0 w 3090"/>
              <a:gd name="T1" fmla="*/ 2147483646 h 1353"/>
              <a:gd name="T2" fmla="*/ 1670472442 w 3090"/>
              <a:gd name="T3" fmla="*/ 2147483646 h 1353"/>
              <a:gd name="T4" fmla="*/ 2147483646 w 3090"/>
              <a:gd name="T5" fmla="*/ 2147483646 h 1353"/>
              <a:gd name="T6" fmla="*/ 2147483646 w 3090"/>
              <a:gd name="T7" fmla="*/ 1015621939 h 1353"/>
              <a:gd name="T8" fmla="*/ 2147483646 w 3090"/>
              <a:gd name="T9" fmla="*/ 0 h 135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3090" h="1353">
                <a:moveTo>
                  <a:pt x="0" y="1052"/>
                </a:moveTo>
                <a:lnTo>
                  <a:pt x="777" y="1353"/>
                </a:lnTo>
                <a:lnTo>
                  <a:pt x="1545" y="1289"/>
                </a:lnTo>
                <a:lnTo>
                  <a:pt x="2322" y="403"/>
                </a:lnTo>
                <a:lnTo>
                  <a:pt x="3090" y="0"/>
                </a:lnTo>
              </a:path>
            </a:pathLst>
          </a:custGeom>
          <a:noFill/>
          <a:ln w="38100" cap="flat" cmpd="sng">
            <a:solidFill>
              <a:srgbClr val="1D728D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03" name="Freeform 7"/>
          <p:cNvSpPr>
            <a:spLocks/>
          </p:cNvSpPr>
          <p:nvPr/>
        </p:nvSpPr>
        <p:spPr bwMode="auto">
          <a:xfrm>
            <a:off x="4219575" y="1881189"/>
            <a:ext cx="4491038" cy="3163887"/>
          </a:xfrm>
          <a:custGeom>
            <a:avLst/>
            <a:gdLst>
              <a:gd name="T0" fmla="*/ 0 w 3063"/>
              <a:gd name="T1" fmla="*/ 231854338 h 1993"/>
              <a:gd name="T2" fmla="*/ 1631704219 w 3063"/>
              <a:gd name="T3" fmla="*/ 231854338 h 1993"/>
              <a:gd name="T4" fmla="*/ 2147483646 w 3063"/>
              <a:gd name="T5" fmla="*/ 0 h 1993"/>
              <a:gd name="T6" fmla="*/ 2147483646 w 3063"/>
              <a:gd name="T7" fmla="*/ 2147483646 h 1993"/>
              <a:gd name="T8" fmla="*/ 2147483646 w 3063"/>
              <a:gd name="T9" fmla="*/ 2147483646 h 199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3063" h="1993">
                <a:moveTo>
                  <a:pt x="0" y="92"/>
                </a:moveTo>
                <a:lnTo>
                  <a:pt x="759" y="92"/>
                </a:lnTo>
                <a:lnTo>
                  <a:pt x="1518" y="0"/>
                </a:lnTo>
                <a:lnTo>
                  <a:pt x="2295" y="1390"/>
                </a:lnTo>
                <a:lnTo>
                  <a:pt x="3063" y="1993"/>
                </a:lnTo>
              </a:path>
            </a:pathLst>
          </a:custGeom>
          <a:noFill/>
          <a:ln w="38100" cap="flat" cmpd="sng">
            <a:solidFill>
              <a:schemeClr val="hlink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04" name="Rectangle 8"/>
          <p:cNvSpPr>
            <a:spLocks noChangeArrowheads="1"/>
          </p:cNvSpPr>
          <p:nvPr/>
        </p:nvSpPr>
        <p:spPr bwMode="auto">
          <a:xfrm>
            <a:off x="8532814" y="4198939"/>
            <a:ext cx="1608137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ts val="1400"/>
              </a:lnSpc>
              <a:spcBef>
                <a:spcPct val="50000"/>
              </a:spcBef>
              <a:defRPr/>
            </a:pPr>
            <a:r>
              <a:rPr lang="en-US" altLang="en-US" sz="1400"/>
              <a:t>Value curve of Amazon.com</a:t>
            </a:r>
          </a:p>
        </p:txBody>
      </p:sp>
      <p:sp>
        <p:nvSpPr>
          <p:cNvPr id="1002505" name="Rectangle 9"/>
          <p:cNvSpPr>
            <a:spLocks noChangeArrowheads="1"/>
          </p:cNvSpPr>
          <p:nvPr/>
        </p:nvSpPr>
        <p:spPr bwMode="auto">
          <a:xfrm>
            <a:off x="8675688" y="1663701"/>
            <a:ext cx="1350962" cy="62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228600" indent="-114300">
              <a:defRPr sz="2400">
                <a:solidFill>
                  <a:schemeClr val="tx1"/>
                </a:solidFill>
                <a:latin typeface="Arial" charset="0"/>
              </a:defRPr>
            </a:lvl2pPr>
            <a:lvl3pPr marL="457200" indent="-1143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690563" indent="-119063">
              <a:defRPr sz="2400">
                <a:solidFill>
                  <a:schemeClr val="tx1"/>
                </a:solidFill>
                <a:latin typeface="Arial" charset="0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ts val="1400"/>
              </a:lnSpc>
              <a:spcBef>
                <a:spcPct val="50000"/>
              </a:spcBef>
              <a:defRPr/>
            </a:pPr>
            <a:r>
              <a:rPr lang="en-US" altLang="en-US" sz="1400"/>
              <a:t>Value curve of traditional bookstores</a:t>
            </a:r>
          </a:p>
        </p:txBody>
      </p:sp>
      <p:sp>
        <p:nvSpPr>
          <p:cNvPr id="1002506" name="Rectangle 10"/>
          <p:cNvSpPr>
            <a:spLocks noChangeArrowheads="1"/>
          </p:cNvSpPr>
          <p:nvPr/>
        </p:nvSpPr>
        <p:spPr bwMode="auto">
          <a:xfrm>
            <a:off x="7067551" y="5435601"/>
            <a:ext cx="1019175" cy="33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defRPr/>
            </a:pPr>
            <a:r>
              <a:rPr lang="en-US" altLang="en-US" dirty="0"/>
              <a:t>Speed</a:t>
            </a:r>
          </a:p>
        </p:txBody>
      </p:sp>
      <p:sp>
        <p:nvSpPr>
          <p:cNvPr id="1002507" name="Rectangle 11"/>
          <p:cNvSpPr>
            <a:spLocks noChangeArrowheads="1"/>
          </p:cNvSpPr>
          <p:nvPr/>
        </p:nvSpPr>
        <p:spPr bwMode="auto">
          <a:xfrm>
            <a:off x="8035925" y="5435601"/>
            <a:ext cx="1589088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defRPr/>
            </a:pPr>
            <a:r>
              <a:rPr lang="en-US" altLang="en-US" dirty="0"/>
              <a:t>Face-to-face</a:t>
            </a:r>
          </a:p>
          <a:p>
            <a:pPr algn="ctr">
              <a:defRPr/>
            </a:pPr>
            <a:r>
              <a:rPr lang="en-US" altLang="en-US" dirty="0"/>
              <a:t>interaction</a:t>
            </a:r>
          </a:p>
        </p:txBody>
      </p:sp>
      <p:sp>
        <p:nvSpPr>
          <p:cNvPr id="1002508" name="Rectangle 12"/>
          <p:cNvSpPr>
            <a:spLocks noChangeArrowheads="1"/>
          </p:cNvSpPr>
          <p:nvPr/>
        </p:nvSpPr>
        <p:spPr bwMode="auto">
          <a:xfrm>
            <a:off x="2428876" y="1585913"/>
            <a:ext cx="981075" cy="26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US" altLang="en-US" dirty="0"/>
              <a:t>High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</p:txBody>
      </p:sp>
      <p:sp>
        <p:nvSpPr>
          <p:cNvPr id="1002509" name="Rectangle 13"/>
          <p:cNvSpPr>
            <a:spLocks noChangeArrowheads="1"/>
          </p:cNvSpPr>
          <p:nvPr/>
        </p:nvSpPr>
        <p:spPr bwMode="auto">
          <a:xfrm rot="-5400000">
            <a:off x="2205832" y="3185319"/>
            <a:ext cx="2238375" cy="407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r>
              <a:rPr lang="en-US" altLang="en-US"/>
              <a:t>Performance</a:t>
            </a:r>
          </a:p>
        </p:txBody>
      </p:sp>
      <p:sp>
        <p:nvSpPr>
          <p:cNvPr id="1002511" name="Line 15"/>
          <p:cNvSpPr>
            <a:spLocks noChangeShapeType="1"/>
          </p:cNvSpPr>
          <p:nvPr/>
        </p:nvSpPr>
        <p:spPr bwMode="auto">
          <a:xfrm>
            <a:off x="4194175" y="5156201"/>
            <a:ext cx="0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12" name="Line 16"/>
          <p:cNvSpPr>
            <a:spLocks noChangeShapeType="1"/>
          </p:cNvSpPr>
          <p:nvPr/>
        </p:nvSpPr>
        <p:spPr bwMode="auto">
          <a:xfrm>
            <a:off x="5274047" y="5154613"/>
            <a:ext cx="0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13" name="Line 17"/>
          <p:cNvSpPr>
            <a:spLocks noChangeShapeType="1"/>
          </p:cNvSpPr>
          <p:nvPr/>
        </p:nvSpPr>
        <p:spPr bwMode="auto">
          <a:xfrm>
            <a:off x="6432550" y="5154613"/>
            <a:ext cx="0" cy="209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14" name="Line 18"/>
          <p:cNvSpPr>
            <a:spLocks noChangeShapeType="1"/>
          </p:cNvSpPr>
          <p:nvPr/>
        </p:nvSpPr>
        <p:spPr bwMode="auto">
          <a:xfrm>
            <a:off x="7558088" y="5154613"/>
            <a:ext cx="0" cy="209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16" name="Line 20"/>
          <p:cNvSpPr>
            <a:spLocks noChangeShapeType="1"/>
          </p:cNvSpPr>
          <p:nvPr/>
        </p:nvSpPr>
        <p:spPr bwMode="auto">
          <a:xfrm>
            <a:off x="7558088" y="5154613"/>
            <a:ext cx="0" cy="209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18" name="Line 22"/>
          <p:cNvSpPr>
            <a:spLocks noChangeShapeType="1"/>
          </p:cNvSpPr>
          <p:nvPr/>
        </p:nvSpPr>
        <p:spPr bwMode="auto">
          <a:xfrm>
            <a:off x="7558088" y="5154613"/>
            <a:ext cx="0" cy="209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20" name="Line 24"/>
          <p:cNvSpPr>
            <a:spLocks noChangeShapeType="1"/>
          </p:cNvSpPr>
          <p:nvPr/>
        </p:nvSpPr>
        <p:spPr bwMode="auto">
          <a:xfrm>
            <a:off x="7558088" y="5156201"/>
            <a:ext cx="0" cy="2063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21" name="Freeform 25"/>
          <p:cNvSpPr>
            <a:spLocks/>
          </p:cNvSpPr>
          <p:nvPr/>
        </p:nvSpPr>
        <p:spPr bwMode="auto">
          <a:xfrm>
            <a:off x="3409951" y="1355060"/>
            <a:ext cx="6376075" cy="3907504"/>
          </a:xfrm>
          <a:custGeom>
            <a:avLst/>
            <a:gdLst>
              <a:gd name="T0" fmla="*/ 0 w 1680"/>
              <a:gd name="T1" fmla="*/ 0 h 1968"/>
              <a:gd name="T2" fmla="*/ 0 w 1680"/>
              <a:gd name="T3" fmla="*/ 2147483646 h 1968"/>
              <a:gd name="T4" fmla="*/ 2147483646 w 1680"/>
              <a:gd name="T5" fmla="*/ 2147483646 h 1968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680" h="1968">
                <a:moveTo>
                  <a:pt x="0" y="0"/>
                </a:moveTo>
                <a:lnTo>
                  <a:pt x="0" y="1968"/>
                </a:lnTo>
                <a:lnTo>
                  <a:pt x="1680" y="1968"/>
                </a:lnTo>
              </a:path>
            </a:pathLst>
          </a:custGeom>
          <a:noFill/>
          <a:ln w="12700" cap="flat" cmpd="sng">
            <a:solidFill>
              <a:srgbClr val="215283"/>
            </a:solidFill>
            <a:prstDash val="solid"/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1002522" name="Line 26"/>
          <p:cNvSpPr>
            <a:spLocks noChangeShapeType="1"/>
          </p:cNvSpPr>
          <p:nvPr/>
        </p:nvSpPr>
        <p:spPr bwMode="auto">
          <a:xfrm>
            <a:off x="7558088" y="5156201"/>
            <a:ext cx="0" cy="2063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23" name="Line 27"/>
          <p:cNvSpPr>
            <a:spLocks noChangeShapeType="1"/>
          </p:cNvSpPr>
          <p:nvPr/>
        </p:nvSpPr>
        <p:spPr bwMode="auto">
          <a:xfrm>
            <a:off x="8710613" y="5156201"/>
            <a:ext cx="0" cy="2063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rIns="90000" anchor="ctr"/>
          <a:lstStyle/>
          <a:p>
            <a:pPr>
              <a:defRPr/>
            </a:pPr>
            <a:endParaRPr lang="en-US"/>
          </a:p>
        </p:txBody>
      </p:sp>
      <p:sp>
        <p:nvSpPr>
          <p:cNvPr id="1002524" name="Rectangle 28"/>
          <p:cNvSpPr>
            <a:spLocks noChangeArrowheads="1"/>
          </p:cNvSpPr>
          <p:nvPr/>
        </p:nvSpPr>
        <p:spPr bwMode="auto">
          <a:xfrm>
            <a:off x="3656014" y="5435600"/>
            <a:ext cx="118427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defRPr/>
            </a:pPr>
            <a:r>
              <a:rPr lang="en-US" altLang="en-US" dirty="0"/>
              <a:t>Price</a:t>
            </a:r>
          </a:p>
        </p:txBody>
      </p:sp>
      <p:sp>
        <p:nvSpPr>
          <p:cNvPr id="78874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ja-JP" sz="2800">
                <a:ea typeface="ＭＳ Ｐゴシック" charset="-128"/>
              </a:rPr>
              <a:t>The value curve provides insights into new market spaces</a:t>
            </a:r>
            <a:r>
              <a:rPr lang="de-DE" altLang="ja-JP" sz="2800">
                <a:ea typeface="ＭＳ Ｐゴシック" charset="-128"/>
              </a:rPr>
              <a:t> </a:t>
            </a:r>
            <a:endParaRPr lang="de-DE" altLang="en-US" sz="2800">
              <a:ea typeface="ＭＳ Ｐゴシック" charset="-128"/>
            </a:endParaRPr>
          </a:p>
        </p:txBody>
      </p:sp>
      <p:sp>
        <p:nvSpPr>
          <p:cNvPr id="1002530" name="Rectangle 34"/>
          <p:cNvSpPr>
            <a:spLocks noChangeArrowheads="1"/>
          </p:cNvSpPr>
          <p:nvPr/>
        </p:nvSpPr>
        <p:spPr bwMode="auto">
          <a:xfrm>
            <a:off x="2044700" y="6295360"/>
            <a:ext cx="3062872" cy="283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666666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en-US" sz="900">
                <a:latin typeface="Arial" charset="0"/>
              </a:rPr>
              <a:t>Source: Adapted from C. Kim and R. Mauborgne, (1999).</a:t>
            </a:r>
            <a:endParaRPr lang="de-DE" altLang="en-US" sz="900">
              <a:latin typeface="Arial" charset="0"/>
            </a:endParaRPr>
          </a:p>
        </p:txBody>
      </p:sp>
      <p:sp>
        <p:nvSpPr>
          <p:cNvPr id="29" name="Rectangle 12"/>
          <p:cNvSpPr>
            <a:spLocks noChangeArrowheads="1"/>
          </p:cNvSpPr>
          <p:nvPr/>
        </p:nvSpPr>
        <p:spPr bwMode="auto">
          <a:xfrm>
            <a:off x="2490789" y="4926014"/>
            <a:ext cx="981075" cy="26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71842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US" altLang="en-US"/>
              <a:t>Low</a:t>
            </a:r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333527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2642" name="AutoShape 2"/>
          <p:cNvSpPr>
            <a:spLocks noChangeArrowheads="1"/>
          </p:cNvSpPr>
          <p:nvPr/>
        </p:nvSpPr>
        <p:spPr bwMode="auto">
          <a:xfrm>
            <a:off x="2003898" y="1982788"/>
            <a:ext cx="2188691" cy="3834352"/>
          </a:xfrm>
          <a:prstGeom prst="homePlate">
            <a:avLst>
              <a:gd name="adj" fmla="val 17778"/>
            </a:avLst>
          </a:prstGeom>
          <a:solidFill>
            <a:srgbClr val="215283"/>
          </a:solidFill>
          <a:ln w="63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sp>
        <p:nvSpPr>
          <p:cNvPr id="80898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en-US" sz="2800">
                <a:ea typeface="ＭＳ Ｐゴシック" charset="-128"/>
              </a:rPr>
              <a:t>The first step leading to value innovations is the ‘visual awakening’</a:t>
            </a:r>
          </a:p>
        </p:txBody>
      </p:sp>
      <p:sp>
        <p:nvSpPr>
          <p:cNvPr id="80899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389063"/>
            <a:ext cx="7607300" cy="423862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>
                <a:ea typeface="ＭＳ Ｐゴシック" charset="-128"/>
              </a:rPr>
              <a:t>Assignment for team exercise</a:t>
            </a:r>
          </a:p>
        </p:txBody>
      </p:sp>
      <p:sp>
        <p:nvSpPr>
          <p:cNvPr id="2032645" name="Text 13"/>
          <p:cNvSpPr>
            <a:spLocks noChangeArrowheads="1"/>
          </p:cNvSpPr>
          <p:nvPr/>
        </p:nvSpPr>
        <p:spPr bwMode="auto">
          <a:xfrm>
            <a:off x="4479926" y="2779713"/>
            <a:ext cx="4919663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defRPr/>
            </a:pPr>
            <a:r>
              <a:rPr lang="en-US" altLang="de-DE" sz="1400"/>
              <a:t>Pick a specific company offering</a:t>
            </a:r>
          </a:p>
        </p:txBody>
      </p:sp>
      <p:sp>
        <p:nvSpPr>
          <p:cNvPr id="2032646" name="Text 13"/>
          <p:cNvSpPr>
            <a:spLocks noChangeArrowheads="1"/>
          </p:cNvSpPr>
          <p:nvPr/>
        </p:nvSpPr>
        <p:spPr bwMode="auto">
          <a:xfrm>
            <a:off x="4479926" y="3117851"/>
            <a:ext cx="4919663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defRPr/>
            </a:pPr>
            <a:r>
              <a:rPr lang="en-US" altLang="de-DE" sz="1400"/>
              <a:t>Each team member writes down what he/she considers to be the key product/service elements</a:t>
            </a:r>
          </a:p>
        </p:txBody>
      </p:sp>
      <p:sp>
        <p:nvSpPr>
          <p:cNvPr id="2032647" name="Text 13"/>
          <p:cNvSpPr>
            <a:spLocks noChangeArrowheads="1"/>
          </p:cNvSpPr>
          <p:nvPr/>
        </p:nvSpPr>
        <p:spPr bwMode="auto">
          <a:xfrm>
            <a:off x="4479926" y="3706814"/>
            <a:ext cx="4919663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defRPr/>
            </a:pPr>
            <a:r>
              <a:rPr lang="en-US" altLang="de-DE" sz="1400"/>
              <a:t>As a group discuss and reach consensus on the key elements</a:t>
            </a:r>
          </a:p>
        </p:txBody>
      </p:sp>
      <p:sp>
        <p:nvSpPr>
          <p:cNvPr id="2032648" name="Text 13"/>
          <p:cNvSpPr>
            <a:spLocks noChangeArrowheads="1"/>
          </p:cNvSpPr>
          <p:nvPr/>
        </p:nvSpPr>
        <p:spPr bwMode="auto">
          <a:xfrm>
            <a:off x="4479926" y="4295776"/>
            <a:ext cx="4919663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defRPr/>
            </a:pPr>
            <a:r>
              <a:rPr lang="en-US" altLang="de-DE" sz="1400"/>
              <a:t>Rate the offering's level on each key element against the main competitors</a:t>
            </a:r>
          </a:p>
        </p:txBody>
      </p:sp>
      <p:sp>
        <p:nvSpPr>
          <p:cNvPr id="2032649" name="Text 13"/>
          <p:cNvSpPr>
            <a:spLocks noChangeArrowheads="1"/>
          </p:cNvSpPr>
          <p:nvPr/>
        </p:nvSpPr>
        <p:spPr bwMode="auto">
          <a:xfrm>
            <a:off x="4479926" y="4884739"/>
            <a:ext cx="4919663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defRPr/>
            </a:pPr>
            <a:r>
              <a:rPr lang="en-US" altLang="de-DE" sz="1400"/>
              <a:t>Do you see other competitors with radically different value curves?</a:t>
            </a:r>
          </a:p>
        </p:txBody>
      </p:sp>
      <p:sp>
        <p:nvSpPr>
          <p:cNvPr id="2032650" name="Shape3"/>
          <p:cNvSpPr>
            <a:spLocks noChangeArrowheads="1"/>
          </p:cNvSpPr>
          <p:nvPr/>
        </p:nvSpPr>
        <p:spPr bwMode="auto">
          <a:xfrm>
            <a:off x="4489451" y="2301875"/>
            <a:ext cx="708527" cy="20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altLang="zh-HK">
                <a:ea typeface="PMingLiU" charset="0"/>
              </a:rPr>
              <a:t>Activities</a:t>
            </a:r>
          </a:p>
        </p:txBody>
      </p:sp>
      <p:grpSp>
        <p:nvGrpSpPr>
          <p:cNvPr id="80906" name="Group 11"/>
          <p:cNvGrpSpPr>
            <a:grpSpLocks/>
          </p:cNvGrpSpPr>
          <p:nvPr/>
        </p:nvGrpSpPr>
        <p:grpSpPr bwMode="auto">
          <a:xfrm>
            <a:off x="2301875" y="2971801"/>
            <a:ext cx="1765300" cy="1203325"/>
            <a:chOff x="526" y="2359"/>
            <a:chExt cx="1206" cy="759"/>
          </a:xfrm>
        </p:grpSpPr>
        <p:sp>
          <p:nvSpPr>
            <p:cNvPr id="2032652" name="Text12"/>
            <p:cNvSpPr>
              <a:spLocks noChangeArrowheads="1"/>
            </p:cNvSpPr>
            <p:nvPr/>
          </p:nvSpPr>
          <p:spPr bwMode="auto">
            <a:xfrm>
              <a:off x="526" y="2359"/>
              <a:ext cx="510" cy="1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 defTabSz="330200">
                <a:lnSpc>
                  <a:spcPts val="1575"/>
                </a:lnSpc>
                <a:spcBef>
                  <a:spcPts val="350"/>
                </a:spcBef>
                <a:defRPr kumimoji="1" sz="1400">
                  <a:solidFill>
                    <a:srgbClr val="000000"/>
                  </a:solidFill>
                  <a:latin typeface="Arial" charset="0"/>
                </a:defRPr>
              </a:lvl1pPr>
              <a:lvl2pPr marL="190500" indent="-188913" defTabSz="330200">
                <a:buChar char="•"/>
                <a:defRPr kumimoji="1" sz="1300">
                  <a:solidFill>
                    <a:srgbClr val="000000"/>
                  </a:solidFill>
                  <a:latin typeface="Arial" charset="0"/>
                </a:defRPr>
              </a:lvl2pPr>
              <a:lvl3pPr marL="430213" indent="-238125" defTabSz="330200">
                <a:buChar char="–"/>
                <a:defRPr kumimoji="1" sz="1300">
                  <a:solidFill>
                    <a:srgbClr val="000000"/>
                  </a:solidFill>
                  <a:latin typeface="Arial" charset="0"/>
                </a:defRPr>
              </a:lvl3pPr>
              <a:lvl4pPr marL="627063" indent="-195263" defTabSz="330200">
                <a:lnSpc>
                  <a:spcPts val="1575"/>
                </a:lnSpc>
                <a:spcBef>
                  <a:spcPts val="350"/>
                </a:spcBef>
                <a:buChar char="-"/>
                <a:defRPr kumimoji="1" sz="1400">
                  <a:solidFill>
                    <a:srgbClr val="000000"/>
                  </a:solidFill>
                  <a:latin typeface="Arial" charset="0"/>
                </a:defRPr>
              </a:lvl4pPr>
              <a:lvl5pPr marL="2624138" indent="4763" algn="ctr" defTabSz="330200">
                <a:lnSpc>
                  <a:spcPts val="1525"/>
                </a:lnSpc>
                <a:defRPr kumimoji="1" sz="1300" b="1">
                  <a:solidFill>
                    <a:srgbClr val="000000"/>
                  </a:solidFill>
                  <a:latin typeface="Arial" charset="0"/>
                </a:defRPr>
              </a:lvl5pPr>
              <a:lvl6pPr marL="30813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6pPr>
              <a:lvl7pPr marL="35385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7pPr>
              <a:lvl8pPr marL="39957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8pPr>
              <a:lvl9pPr marL="44529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9pPr>
            </a:lstStyle>
            <a:p>
              <a:pPr>
                <a:lnSpc>
                  <a:spcPct val="93000"/>
                </a:lnSpc>
                <a:defRPr/>
              </a:pPr>
              <a:r>
                <a:rPr lang="en-US" altLang="zh-HK" dirty="0">
                  <a:solidFill>
                    <a:schemeClr val="bg1"/>
                  </a:solidFill>
                  <a:ea typeface="PMingLiU" charset="0"/>
                </a:rPr>
                <a:t>Objective</a:t>
              </a:r>
            </a:p>
          </p:txBody>
        </p:sp>
        <p:sp>
          <p:nvSpPr>
            <p:cNvPr id="2032653" name="Text12"/>
            <p:cNvSpPr>
              <a:spLocks noChangeArrowheads="1"/>
            </p:cNvSpPr>
            <p:nvPr/>
          </p:nvSpPr>
          <p:spPr bwMode="auto">
            <a:xfrm>
              <a:off x="526" y="2617"/>
              <a:ext cx="1206" cy="5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defTabSz="330200">
                <a:lnSpc>
                  <a:spcPts val="1575"/>
                </a:lnSpc>
                <a:spcBef>
                  <a:spcPts val="350"/>
                </a:spcBef>
                <a:defRPr kumimoji="1" sz="1400">
                  <a:solidFill>
                    <a:srgbClr val="000000"/>
                  </a:solidFill>
                  <a:latin typeface="Arial" charset="0"/>
                </a:defRPr>
              </a:lvl1pPr>
              <a:lvl2pPr marL="190500" indent="-188913" defTabSz="330200">
                <a:buChar char="•"/>
                <a:defRPr kumimoji="1" sz="1300">
                  <a:solidFill>
                    <a:srgbClr val="000000"/>
                  </a:solidFill>
                  <a:latin typeface="Arial" charset="0"/>
                </a:defRPr>
              </a:lvl2pPr>
              <a:lvl3pPr marL="430213" indent="-238125" defTabSz="330200">
                <a:buChar char="–"/>
                <a:defRPr kumimoji="1" sz="1300">
                  <a:solidFill>
                    <a:srgbClr val="000000"/>
                  </a:solidFill>
                  <a:latin typeface="Arial" charset="0"/>
                </a:defRPr>
              </a:lvl3pPr>
              <a:lvl4pPr marL="627063" indent="-195263" defTabSz="330200">
                <a:lnSpc>
                  <a:spcPts val="1575"/>
                </a:lnSpc>
                <a:spcBef>
                  <a:spcPts val="350"/>
                </a:spcBef>
                <a:buChar char="-"/>
                <a:defRPr kumimoji="1" sz="1400">
                  <a:solidFill>
                    <a:srgbClr val="000000"/>
                  </a:solidFill>
                  <a:latin typeface="Arial" charset="0"/>
                </a:defRPr>
              </a:lvl4pPr>
              <a:lvl5pPr marL="2624138" indent="4763" algn="ctr" defTabSz="330200">
                <a:lnSpc>
                  <a:spcPts val="1525"/>
                </a:lnSpc>
                <a:defRPr kumimoji="1" sz="1300" b="1">
                  <a:solidFill>
                    <a:srgbClr val="000000"/>
                  </a:solidFill>
                  <a:latin typeface="Arial" charset="0"/>
                </a:defRPr>
              </a:lvl5pPr>
              <a:lvl6pPr marL="30813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6pPr>
              <a:lvl7pPr marL="35385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7pPr>
              <a:lvl8pPr marL="39957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8pPr>
              <a:lvl9pPr marL="44529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9pPr>
            </a:lstStyle>
            <a:p>
              <a:pPr>
                <a:lnSpc>
                  <a:spcPct val="93000"/>
                </a:lnSpc>
                <a:defRPr/>
              </a:pPr>
              <a:r>
                <a:rPr lang="en-US" altLang="zh-HK" dirty="0">
                  <a:solidFill>
                    <a:schemeClr val="bg1"/>
                  </a:solidFill>
                  <a:ea typeface="PMingLiU" charset="0"/>
                </a:rPr>
                <a:t>Draw the value curve of a specific offering and compare it with competitors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047545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en-US" sz="2800">
                <a:ea typeface="ＭＳ Ｐゴシック" charset="-128"/>
              </a:rPr>
              <a:t>Display the current situation of the offering selected</a:t>
            </a:r>
          </a:p>
        </p:txBody>
      </p:sp>
      <p:sp>
        <p:nvSpPr>
          <p:cNvPr id="829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52588"/>
            <a:ext cx="7607300" cy="425450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>
                <a:ea typeface="ＭＳ Ｐゴシック" charset="-128"/>
              </a:rPr>
              <a:t>Value curve of  . . . . . . . . . . .</a:t>
            </a:r>
          </a:p>
        </p:txBody>
      </p:sp>
      <p:sp>
        <p:nvSpPr>
          <p:cNvPr id="2034692" name="Line 4"/>
          <p:cNvSpPr>
            <a:spLocks noChangeShapeType="1"/>
          </p:cNvSpPr>
          <p:nvPr/>
        </p:nvSpPr>
        <p:spPr bwMode="auto">
          <a:xfrm>
            <a:off x="4435476" y="455453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34693" name="Text12"/>
          <p:cNvSpPr>
            <a:spLocks noChangeArrowheads="1"/>
          </p:cNvSpPr>
          <p:nvPr/>
        </p:nvSpPr>
        <p:spPr bwMode="auto">
          <a:xfrm>
            <a:off x="2201863" y="3386139"/>
            <a:ext cx="1041400" cy="45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Offering</a:t>
            </a:r>
          </a:p>
          <a:p>
            <a:pPr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level</a:t>
            </a:r>
          </a:p>
        </p:txBody>
      </p:sp>
      <p:sp>
        <p:nvSpPr>
          <p:cNvPr id="2034694" name="Text12"/>
          <p:cNvSpPr>
            <a:spLocks noChangeArrowheads="1"/>
          </p:cNvSpPr>
          <p:nvPr/>
        </p:nvSpPr>
        <p:spPr bwMode="auto">
          <a:xfrm>
            <a:off x="3408364" y="2649538"/>
            <a:ext cx="873125" cy="20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Very high</a:t>
            </a:r>
          </a:p>
        </p:txBody>
      </p:sp>
      <p:sp>
        <p:nvSpPr>
          <p:cNvPr id="2034695" name="Text12"/>
          <p:cNvSpPr>
            <a:spLocks noChangeArrowheads="1"/>
          </p:cNvSpPr>
          <p:nvPr/>
        </p:nvSpPr>
        <p:spPr bwMode="auto">
          <a:xfrm>
            <a:off x="3408364" y="3095625"/>
            <a:ext cx="873125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High</a:t>
            </a:r>
          </a:p>
        </p:txBody>
      </p:sp>
      <p:sp>
        <p:nvSpPr>
          <p:cNvPr id="2034696" name="Text12"/>
          <p:cNvSpPr>
            <a:spLocks noChangeArrowheads="1"/>
          </p:cNvSpPr>
          <p:nvPr/>
        </p:nvSpPr>
        <p:spPr bwMode="auto">
          <a:xfrm>
            <a:off x="3408364" y="3541713"/>
            <a:ext cx="873125" cy="20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Average</a:t>
            </a:r>
          </a:p>
        </p:txBody>
      </p:sp>
      <p:sp>
        <p:nvSpPr>
          <p:cNvPr id="2034697" name="Text12"/>
          <p:cNvSpPr>
            <a:spLocks noChangeArrowheads="1"/>
          </p:cNvSpPr>
          <p:nvPr/>
        </p:nvSpPr>
        <p:spPr bwMode="auto">
          <a:xfrm>
            <a:off x="3408364" y="3989388"/>
            <a:ext cx="873125" cy="20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Low</a:t>
            </a:r>
          </a:p>
        </p:txBody>
      </p:sp>
      <p:sp>
        <p:nvSpPr>
          <p:cNvPr id="2034698" name="Text12"/>
          <p:cNvSpPr>
            <a:spLocks noChangeArrowheads="1"/>
          </p:cNvSpPr>
          <p:nvPr/>
        </p:nvSpPr>
        <p:spPr bwMode="auto">
          <a:xfrm>
            <a:off x="3408364" y="4435475"/>
            <a:ext cx="873125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Very low</a:t>
            </a:r>
          </a:p>
        </p:txBody>
      </p:sp>
      <p:sp>
        <p:nvSpPr>
          <p:cNvPr id="2034699" name="Text12"/>
          <p:cNvSpPr>
            <a:spLocks noChangeArrowheads="1"/>
          </p:cNvSpPr>
          <p:nvPr/>
        </p:nvSpPr>
        <p:spPr bwMode="auto">
          <a:xfrm>
            <a:off x="3097214" y="4883150"/>
            <a:ext cx="1184275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Non existent</a:t>
            </a:r>
          </a:p>
        </p:txBody>
      </p:sp>
      <p:sp>
        <p:nvSpPr>
          <p:cNvPr id="2034700" name="Rectangle 12"/>
          <p:cNvSpPr>
            <a:spLocks noChangeArrowheads="1"/>
          </p:cNvSpPr>
          <p:nvPr/>
        </p:nvSpPr>
        <p:spPr bwMode="auto">
          <a:xfrm>
            <a:off x="4430714" y="2743200"/>
            <a:ext cx="5246687" cy="2338387"/>
          </a:xfrm>
          <a:prstGeom prst="rect">
            <a:avLst/>
          </a:prstGeom>
          <a:noFill/>
          <a:ln w="22225">
            <a:solidFill>
              <a:srgbClr val="215283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grpSp>
        <p:nvGrpSpPr>
          <p:cNvPr id="82956" name="Group 13"/>
          <p:cNvGrpSpPr>
            <a:grpSpLocks/>
          </p:cNvGrpSpPr>
          <p:nvPr/>
        </p:nvGrpSpPr>
        <p:grpSpPr bwMode="auto">
          <a:xfrm>
            <a:off x="4978400" y="5097464"/>
            <a:ext cx="4165600" cy="66675"/>
            <a:chOff x="2513" y="3359"/>
            <a:chExt cx="2843" cy="42"/>
          </a:xfrm>
        </p:grpSpPr>
        <p:sp>
          <p:nvSpPr>
            <p:cNvPr id="82961" name="Line 14"/>
            <p:cNvSpPr>
              <a:spLocks noChangeShapeType="1"/>
            </p:cNvSpPr>
            <p:nvPr/>
          </p:nvSpPr>
          <p:spPr bwMode="auto">
            <a:xfrm rot="5400000">
              <a:off x="2493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2" name="Line 15"/>
            <p:cNvSpPr>
              <a:spLocks noChangeShapeType="1"/>
            </p:cNvSpPr>
            <p:nvPr/>
          </p:nvSpPr>
          <p:spPr bwMode="auto">
            <a:xfrm rot="5400000">
              <a:off x="2899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3" name="Line 16"/>
            <p:cNvSpPr>
              <a:spLocks noChangeShapeType="1"/>
            </p:cNvSpPr>
            <p:nvPr/>
          </p:nvSpPr>
          <p:spPr bwMode="auto">
            <a:xfrm rot="5400000">
              <a:off x="3305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4" name="Line 17"/>
            <p:cNvSpPr>
              <a:spLocks noChangeShapeType="1"/>
            </p:cNvSpPr>
            <p:nvPr/>
          </p:nvSpPr>
          <p:spPr bwMode="auto">
            <a:xfrm rot="5400000">
              <a:off x="3711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5" name="Line 18"/>
            <p:cNvSpPr>
              <a:spLocks noChangeShapeType="1"/>
            </p:cNvSpPr>
            <p:nvPr/>
          </p:nvSpPr>
          <p:spPr bwMode="auto">
            <a:xfrm rot="5400000">
              <a:off x="4117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6" name="Line 19"/>
            <p:cNvSpPr>
              <a:spLocks noChangeShapeType="1"/>
            </p:cNvSpPr>
            <p:nvPr/>
          </p:nvSpPr>
          <p:spPr bwMode="auto">
            <a:xfrm rot="5400000">
              <a:off x="4523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7" name="Line 20"/>
            <p:cNvSpPr>
              <a:spLocks noChangeShapeType="1"/>
            </p:cNvSpPr>
            <p:nvPr/>
          </p:nvSpPr>
          <p:spPr bwMode="auto">
            <a:xfrm rot="5400000">
              <a:off x="4929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968" name="Line 21"/>
            <p:cNvSpPr>
              <a:spLocks noChangeShapeType="1"/>
            </p:cNvSpPr>
            <p:nvPr/>
          </p:nvSpPr>
          <p:spPr bwMode="auto">
            <a:xfrm rot="5400000">
              <a:off x="5335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34710" name="Line 22"/>
          <p:cNvSpPr>
            <a:spLocks noChangeShapeType="1"/>
          </p:cNvSpPr>
          <p:nvPr/>
        </p:nvSpPr>
        <p:spPr bwMode="auto">
          <a:xfrm>
            <a:off x="4435476" y="409098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34711" name="Line 23"/>
          <p:cNvSpPr>
            <a:spLocks noChangeShapeType="1"/>
          </p:cNvSpPr>
          <p:nvPr/>
        </p:nvSpPr>
        <p:spPr bwMode="auto">
          <a:xfrm>
            <a:off x="4435476" y="362743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34712" name="Line 24"/>
          <p:cNvSpPr>
            <a:spLocks noChangeShapeType="1"/>
          </p:cNvSpPr>
          <p:nvPr/>
        </p:nvSpPr>
        <p:spPr bwMode="auto">
          <a:xfrm>
            <a:off x="4435476" y="316388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34713" name="Text12"/>
          <p:cNvSpPr>
            <a:spLocks noChangeArrowheads="1"/>
          </p:cNvSpPr>
          <p:nvPr/>
        </p:nvSpPr>
        <p:spPr bwMode="auto">
          <a:xfrm>
            <a:off x="6284914" y="5353050"/>
            <a:ext cx="1538287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ct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Key elements</a:t>
            </a:r>
          </a:p>
        </p:txBody>
      </p:sp>
    </p:spTree>
    <p:extLst>
      <p:ext uri="{BB962C8B-B14F-4D97-AF65-F5344CB8AC3E}">
        <p14:creationId xmlns:p14="http://schemas.microsoft.com/office/powerpoint/2010/main" val="11761263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de-DE" altLang="en-US" sz="3200">
                <a:ea typeface="ＭＳ Ｐゴシック" charset="-128"/>
              </a:rPr>
              <a:t>Value innovations focus on customers rather than competitors</a:t>
            </a:r>
          </a:p>
        </p:txBody>
      </p:sp>
      <p:sp>
        <p:nvSpPr>
          <p:cNvPr id="2038787" name="Text Box 3"/>
          <p:cNvSpPr txBox="1">
            <a:spLocks noChangeArrowheads="1"/>
          </p:cNvSpPr>
          <p:nvPr/>
        </p:nvSpPr>
        <p:spPr bwMode="auto">
          <a:xfrm>
            <a:off x="2133600" y="1587500"/>
            <a:ext cx="760730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de-DE" altLang="en-US" sz="1400">
                <a:solidFill>
                  <a:srgbClr val="000000"/>
                </a:solidFill>
              </a:rPr>
              <a:t>Characteristics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of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conventional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and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value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innovation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logic</a:t>
            </a:r>
            <a:endParaRPr lang="de-DE" altLang="en-US" sz="1400" dirty="0">
              <a:solidFill>
                <a:srgbClr val="000000"/>
              </a:solidFill>
            </a:endParaRPr>
          </a:p>
        </p:txBody>
      </p:sp>
      <p:sp>
        <p:nvSpPr>
          <p:cNvPr id="84995" name="AutoShape 4"/>
          <p:cNvSpPr>
            <a:spLocks noChangeAspect="1" noChangeArrowheads="1" noTextEdit="1"/>
          </p:cNvSpPr>
          <p:nvPr/>
        </p:nvSpPr>
        <p:spPr bwMode="auto">
          <a:xfrm>
            <a:off x="2133600" y="1900239"/>
            <a:ext cx="760730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4996" name="Rectangle 5"/>
          <p:cNvSpPr>
            <a:spLocks noChangeArrowheads="1"/>
          </p:cNvSpPr>
          <p:nvPr/>
        </p:nvSpPr>
        <p:spPr bwMode="auto">
          <a:xfrm>
            <a:off x="6567489" y="1924051"/>
            <a:ext cx="3170237" cy="4219575"/>
          </a:xfrm>
          <a:prstGeom prst="rect">
            <a:avLst/>
          </a:prstGeom>
          <a:solidFill>
            <a:srgbClr val="21528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84997" name="Rectangle 6"/>
          <p:cNvSpPr>
            <a:spLocks noChangeArrowheads="1"/>
          </p:cNvSpPr>
          <p:nvPr/>
        </p:nvSpPr>
        <p:spPr bwMode="auto">
          <a:xfrm>
            <a:off x="4121150" y="2071688"/>
            <a:ext cx="1463542" cy="20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Conventional logic</a:t>
            </a:r>
          </a:p>
        </p:txBody>
      </p:sp>
      <p:sp>
        <p:nvSpPr>
          <p:cNvPr id="84998" name="Rectangle 7"/>
          <p:cNvSpPr>
            <a:spLocks noChangeArrowheads="1"/>
          </p:cNvSpPr>
          <p:nvPr/>
        </p:nvSpPr>
        <p:spPr bwMode="auto">
          <a:xfrm>
            <a:off x="7050089" y="2071688"/>
            <a:ext cx="1729191" cy="20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Value innovation logic</a:t>
            </a:r>
          </a:p>
        </p:txBody>
      </p:sp>
      <p:sp>
        <p:nvSpPr>
          <p:cNvPr id="84999" name="Rectangle 8"/>
          <p:cNvSpPr>
            <a:spLocks noChangeArrowheads="1"/>
          </p:cNvSpPr>
          <p:nvPr/>
        </p:nvSpPr>
        <p:spPr bwMode="auto">
          <a:xfrm>
            <a:off x="2179638" y="2530475"/>
            <a:ext cx="936154" cy="328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Assumption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Strategic</a:t>
            </a: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Customers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Resources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Offerings</a:t>
            </a:r>
          </a:p>
        </p:txBody>
      </p:sp>
      <p:sp>
        <p:nvSpPr>
          <p:cNvPr id="85000" name="Rectangle 9"/>
          <p:cNvSpPr>
            <a:spLocks noChangeArrowheads="1"/>
          </p:cNvSpPr>
          <p:nvPr/>
        </p:nvSpPr>
        <p:spPr bwMode="auto">
          <a:xfrm>
            <a:off x="3668713" y="2530475"/>
            <a:ext cx="2515112" cy="3488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An industry's value curves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follow one basic shape.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Build a competitive advantage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and beat the competition.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Retain and expand customer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base through segmentation and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customisation. Focus on the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differences.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Utilise existing assets and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capabilities.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Offer the products and services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of your industry.</a:t>
            </a:r>
          </a:p>
        </p:txBody>
      </p:sp>
      <p:sp>
        <p:nvSpPr>
          <p:cNvPr id="85001" name="Rectangle 10"/>
          <p:cNvSpPr>
            <a:spLocks noChangeArrowheads="1"/>
          </p:cNvSpPr>
          <p:nvPr/>
        </p:nvSpPr>
        <p:spPr bwMode="auto">
          <a:xfrm>
            <a:off x="6683375" y="2530475"/>
            <a:ext cx="2636940" cy="3488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New value curves can be shaped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that solve traditional trade-offs.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chemeClr val="bg1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Pursue a quantum leap in custo-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mer value. Competition is no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benchmark.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chemeClr val="bg1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Target the mass of buyers. Let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some existing customers willing-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ly go. Focus on key commonali-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ties in what customers value.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chemeClr val="bg1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Ask what we would do if we were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starting anew?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chemeClr val="bg1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Offer the total customer solution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exceeding industry boundaries.</a:t>
            </a:r>
          </a:p>
        </p:txBody>
      </p:sp>
      <p:sp>
        <p:nvSpPr>
          <p:cNvPr id="2038795" name="Line 11"/>
          <p:cNvSpPr>
            <a:spLocks noChangeShapeType="1"/>
          </p:cNvSpPr>
          <p:nvPr/>
        </p:nvSpPr>
        <p:spPr bwMode="auto">
          <a:xfrm>
            <a:off x="3641726" y="1912938"/>
            <a:ext cx="6073775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38796" name="Line 12"/>
          <p:cNvSpPr>
            <a:spLocks noChangeShapeType="1"/>
          </p:cNvSpPr>
          <p:nvPr/>
        </p:nvSpPr>
        <p:spPr bwMode="auto">
          <a:xfrm>
            <a:off x="2133601" y="2398713"/>
            <a:ext cx="7604125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38797" name="Line 13"/>
          <p:cNvSpPr>
            <a:spLocks noChangeShapeType="1"/>
          </p:cNvSpPr>
          <p:nvPr/>
        </p:nvSpPr>
        <p:spPr bwMode="auto">
          <a:xfrm>
            <a:off x="2108200" y="6143625"/>
            <a:ext cx="760730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38798" name="Line 14"/>
          <p:cNvSpPr>
            <a:spLocks noChangeShapeType="1"/>
          </p:cNvSpPr>
          <p:nvPr/>
        </p:nvSpPr>
        <p:spPr bwMode="auto">
          <a:xfrm>
            <a:off x="6567489" y="2398713"/>
            <a:ext cx="3386137" cy="0"/>
          </a:xfrm>
          <a:prstGeom prst="line">
            <a:avLst/>
          </a:prstGeom>
          <a:noFill/>
          <a:ln w="1905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36772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0834" name="AutoShape 2"/>
          <p:cNvSpPr>
            <a:spLocks noChangeArrowheads="1"/>
          </p:cNvSpPr>
          <p:nvPr/>
        </p:nvSpPr>
        <p:spPr bwMode="auto">
          <a:xfrm>
            <a:off x="2033081" y="2281237"/>
            <a:ext cx="1988059" cy="3681817"/>
          </a:xfrm>
          <a:prstGeom prst="homePlate">
            <a:avLst>
              <a:gd name="adj" fmla="val 17639"/>
            </a:avLst>
          </a:prstGeom>
          <a:solidFill>
            <a:srgbClr val="215283"/>
          </a:solidFill>
          <a:ln w="635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sp>
        <p:nvSpPr>
          <p:cNvPr id="2040835" name="Shape3"/>
          <p:cNvSpPr>
            <a:spLocks noChangeArrowheads="1"/>
          </p:cNvSpPr>
          <p:nvPr/>
        </p:nvSpPr>
        <p:spPr bwMode="auto">
          <a:xfrm>
            <a:off x="4332289" y="1947863"/>
            <a:ext cx="708527" cy="20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en-US" altLang="zh-HK">
                <a:ea typeface="PMingLiU" charset="0"/>
              </a:rPr>
              <a:t>Activities</a:t>
            </a:r>
          </a:p>
        </p:txBody>
      </p:sp>
      <p:grpSp>
        <p:nvGrpSpPr>
          <p:cNvPr id="87043" name="Group 4"/>
          <p:cNvGrpSpPr>
            <a:grpSpLocks/>
          </p:cNvGrpSpPr>
          <p:nvPr/>
        </p:nvGrpSpPr>
        <p:grpSpPr bwMode="auto">
          <a:xfrm>
            <a:off x="2325688" y="3506789"/>
            <a:ext cx="1511300" cy="1011237"/>
            <a:chOff x="526" y="2359"/>
            <a:chExt cx="1206" cy="637"/>
          </a:xfrm>
        </p:grpSpPr>
        <p:sp>
          <p:nvSpPr>
            <p:cNvPr id="2040837" name="Text12"/>
            <p:cNvSpPr>
              <a:spLocks noChangeArrowheads="1"/>
            </p:cNvSpPr>
            <p:nvPr/>
          </p:nvSpPr>
          <p:spPr bwMode="auto">
            <a:xfrm>
              <a:off x="526" y="2359"/>
              <a:ext cx="596" cy="1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 defTabSz="330200">
                <a:lnSpc>
                  <a:spcPts val="1575"/>
                </a:lnSpc>
                <a:spcBef>
                  <a:spcPts val="350"/>
                </a:spcBef>
                <a:defRPr kumimoji="1" sz="1400">
                  <a:solidFill>
                    <a:srgbClr val="000000"/>
                  </a:solidFill>
                  <a:latin typeface="Arial" charset="0"/>
                </a:defRPr>
              </a:lvl1pPr>
              <a:lvl2pPr marL="190500" indent="-188913" defTabSz="330200">
                <a:buChar char="•"/>
                <a:defRPr kumimoji="1" sz="1300">
                  <a:solidFill>
                    <a:srgbClr val="000000"/>
                  </a:solidFill>
                  <a:latin typeface="Arial" charset="0"/>
                </a:defRPr>
              </a:lvl2pPr>
              <a:lvl3pPr marL="430213" indent="-238125" defTabSz="330200">
                <a:buChar char="–"/>
                <a:defRPr kumimoji="1" sz="1300">
                  <a:solidFill>
                    <a:srgbClr val="000000"/>
                  </a:solidFill>
                  <a:latin typeface="Arial" charset="0"/>
                </a:defRPr>
              </a:lvl3pPr>
              <a:lvl4pPr marL="627063" indent="-195263" defTabSz="330200">
                <a:lnSpc>
                  <a:spcPts val="1575"/>
                </a:lnSpc>
                <a:spcBef>
                  <a:spcPts val="350"/>
                </a:spcBef>
                <a:buChar char="-"/>
                <a:defRPr kumimoji="1" sz="1400">
                  <a:solidFill>
                    <a:srgbClr val="000000"/>
                  </a:solidFill>
                  <a:latin typeface="Arial" charset="0"/>
                </a:defRPr>
              </a:lvl4pPr>
              <a:lvl5pPr marL="2624138" indent="4763" algn="ctr" defTabSz="330200">
                <a:lnSpc>
                  <a:spcPts val="1525"/>
                </a:lnSpc>
                <a:defRPr kumimoji="1" sz="1300" b="1">
                  <a:solidFill>
                    <a:srgbClr val="000000"/>
                  </a:solidFill>
                  <a:latin typeface="Arial" charset="0"/>
                </a:defRPr>
              </a:lvl5pPr>
              <a:lvl6pPr marL="30813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6pPr>
              <a:lvl7pPr marL="35385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7pPr>
              <a:lvl8pPr marL="39957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8pPr>
              <a:lvl9pPr marL="44529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9pPr>
            </a:lstStyle>
            <a:p>
              <a:pPr>
                <a:lnSpc>
                  <a:spcPct val="93000"/>
                </a:lnSpc>
                <a:defRPr/>
              </a:pPr>
              <a:r>
                <a:rPr lang="en-US" altLang="zh-HK">
                  <a:solidFill>
                    <a:schemeClr val="bg1"/>
                  </a:solidFill>
                  <a:ea typeface="PMingLiU" charset="0"/>
                </a:rPr>
                <a:t>Objective</a:t>
              </a:r>
            </a:p>
          </p:txBody>
        </p:sp>
        <p:sp>
          <p:nvSpPr>
            <p:cNvPr id="2040838" name="Text12"/>
            <p:cNvSpPr>
              <a:spLocks noChangeArrowheads="1"/>
            </p:cNvSpPr>
            <p:nvPr/>
          </p:nvSpPr>
          <p:spPr bwMode="auto">
            <a:xfrm>
              <a:off x="526" y="2617"/>
              <a:ext cx="1206" cy="37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7"/>
                      </a:schemeClr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defTabSz="330200">
                <a:lnSpc>
                  <a:spcPts val="1575"/>
                </a:lnSpc>
                <a:spcBef>
                  <a:spcPts val="350"/>
                </a:spcBef>
                <a:defRPr kumimoji="1" sz="1400">
                  <a:solidFill>
                    <a:srgbClr val="000000"/>
                  </a:solidFill>
                  <a:latin typeface="Arial" charset="0"/>
                </a:defRPr>
              </a:lvl1pPr>
              <a:lvl2pPr marL="190500" indent="-188913" defTabSz="330200">
                <a:buChar char="•"/>
                <a:defRPr kumimoji="1" sz="1300">
                  <a:solidFill>
                    <a:srgbClr val="000000"/>
                  </a:solidFill>
                  <a:latin typeface="Arial" charset="0"/>
                </a:defRPr>
              </a:lvl2pPr>
              <a:lvl3pPr marL="430213" indent="-238125" defTabSz="330200">
                <a:buChar char="–"/>
                <a:defRPr kumimoji="1" sz="1300">
                  <a:solidFill>
                    <a:srgbClr val="000000"/>
                  </a:solidFill>
                  <a:latin typeface="Arial" charset="0"/>
                </a:defRPr>
              </a:lvl3pPr>
              <a:lvl4pPr marL="627063" indent="-195263" defTabSz="330200">
                <a:lnSpc>
                  <a:spcPts val="1575"/>
                </a:lnSpc>
                <a:spcBef>
                  <a:spcPts val="350"/>
                </a:spcBef>
                <a:buChar char="-"/>
                <a:defRPr kumimoji="1" sz="1400">
                  <a:solidFill>
                    <a:srgbClr val="000000"/>
                  </a:solidFill>
                  <a:latin typeface="Arial" charset="0"/>
                </a:defRPr>
              </a:lvl4pPr>
              <a:lvl5pPr marL="2624138" indent="4763" algn="ctr" defTabSz="330200">
                <a:lnSpc>
                  <a:spcPts val="1525"/>
                </a:lnSpc>
                <a:defRPr kumimoji="1" sz="1300" b="1">
                  <a:solidFill>
                    <a:srgbClr val="000000"/>
                  </a:solidFill>
                  <a:latin typeface="Arial" charset="0"/>
                </a:defRPr>
              </a:lvl5pPr>
              <a:lvl6pPr marL="30813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6pPr>
              <a:lvl7pPr marL="35385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7pPr>
              <a:lvl8pPr marL="39957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8pPr>
              <a:lvl9pPr marL="4452938" indent="4763" algn="ctr" defTabSz="330200" eaLnBrk="0" fontAlgn="base" hangingPunct="0">
                <a:lnSpc>
                  <a:spcPts val="1525"/>
                </a:lnSpc>
                <a:spcBef>
                  <a:spcPct val="0"/>
                </a:spcBef>
                <a:spcAft>
                  <a:spcPct val="0"/>
                </a:spcAft>
                <a:defRPr kumimoji="1" sz="1300" b="1">
                  <a:solidFill>
                    <a:srgbClr val="000000"/>
                  </a:solidFill>
                  <a:latin typeface="Arial" charset="0"/>
                </a:defRPr>
              </a:lvl9pPr>
            </a:lstStyle>
            <a:p>
              <a:pPr>
                <a:lnSpc>
                  <a:spcPct val="93000"/>
                </a:lnSpc>
                <a:defRPr/>
              </a:pPr>
              <a:r>
                <a:rPr lang="en-US" altLang="zh-HK" dirty="0">
                  <a:solidFill>
                    <a:schemeClr val="bg1"/>
                  </a:solidFill>
                  <a:ea typeface="PMingLiU" charset="0"/>
                </a:rPr>
                <a:t>Create a new value curve for a specific offering</a:t>
              </a:r>
            </a:p>
          </p:txBody>
        </p:sp>
      </p:grpSp>
      <p:sp>
        <p:nvSpPr>
          <p:cNvPr id="2040839" name="Line 7"/>
          <p:cNvSpPr>
            <a:spLocks noChangeShapeType="1"/>
          </p:cNvSpPr>
          <p:nvPr/>
        </p:nvSpPr>
        <p:spPr bwMode="auto">
          <a:xfrm>
            <a:off x="4332289" y="2281238"/>
            <a:ext cx="5661025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87045" name="Rectangle 8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en-US" sz="2800">
                <a:ea typeface="ＭＳ Ｐゴシック" charset="-128"/>
              </a:rPr>
              <a:t>The second step leading to value innovations is the ‘visual exploration’</a:t>
            </a:r>
          </a:p>
        </p:txBody>
      </p:sp>
      <p:sp>
        <p:nvSpPr>
          <p:cNvPr id="87046" name="Rectangle 9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316038"/>
            <a:ext cx="7607300" cy="42545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Assignment for team exercise</a:t>
            </a:r>
          </a:p>
        </p:txBody>
      </p:sp>
      <p:sp>
        <p:nvSpPr>
          <p:cNvPr id="2040842" name="Text 13"/>
          <p:cNvSpPr>
            <a:spLocks noChangeArrowheads="1"/>
          </p:cNvSpPr>
          <p:nvPr/>
        </p:nvSpPr>
        <p:spPr bwMode="auto">
          <a:xfrm>
            <a:off x="4332289" y="2376489"/>
            <a:ext cx="5659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lnSpc>
                <a:spcPct val="93000"/>
              </a:lnSpc>
              <a:defRPr/>
            </a:pPr>
            <a:r>
              <a:rPr lang="en-US" altLang="de-DE" sz="1400" dirty="0"/>
              <a:t>Adopt the perspective of a new industry entrant and reconsider the existing value curves</a:t>
            </a:r>
          </a:p>
        </p:txBody>
      </p:sp>
      <p:sp>
        <p:nvSpPr>
          <p:cNvPr id="2040843" name="Text 13"/>
          <p:cNvSpPr>
            <a:spLocks noChangeArrowheads="1"/>
          </p:cNvSpPr>
          <p:nvPr/>
        </p:nvSpPr>
        <p:spPr bwMode="auto">
          <a:xfrm>
            <a:off x="4333876" y="2921000"/>
            <a:ext cx="5603875" cy="2579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lnSpc>
                <a:spcPct val="93000"/>
              </a:lnSpc>
              <a:defRPr/>
            </a:pPr>
            <a:r>
              <a:rPr lang="en-US" altLang="de-DE" sz="1400" dirty="0"/>
              <a:t>Use one or two of the paths to experiment with the creations of a new value curve</a:t>
            </a:r>
          </a:p>
          <a:p>
            <a:pPr lvl="2">
              <a:lnSpc>
                <a:spcPct val="93000"/>
              </a:lnSpc>
              <a:defRPr/>
            </a:pPr>
            <a:r>
              <a:rPr lang="en-US" altLang="de-DE" sz="1400" dirty="0"/>
              <a:t>Industry: Ask which elements of substitute industries are un/</a:t>
            </a:r>
            <a:r>
              <a:rPr lang="en-US" altLang="de-DE" sz="1400" dirty="0" err="1"/>
              <a:t>importants</a:t>
            </a:r>
            <a:r>
              <a:rPr lang="en-US" altLang="de-DE" sz="1400" dirty="0"/>
              <a:t> to target buyers?</a:t>
            </a:r>
          </a:p>
          <a:p>
            <a:pPr lvl="2">
              <a:lnSpc>
                <a:spcPct val="93000"/>
              </a:lnSpc>
              <a:defRPr/>
            </a:pPr>
            <a:r>
              <a:rPr lang="en-US" altLang="de-DE" sz="1400" dirty="0"/>
              <a:t>Strategic groups: Ask which key elements of the offer compel buyers to buy up</a:t>
            </a:r>
            <a:r>
              <a:rPr lang="de-DE" altLang="de-DE" sz="1400" dirty="0"/>
              <a:t> </a:t>
            </a:r>
            <a:r>
              <a:rPr lang="de-DE" altLang="de-DE" sz="1400" dirty="0" err="1"/>
              <a:t>or</a:t>
            </a:r>
            <a:r>
              <a:rPr lang="de-DE" altLang="de-DE" sz="1400" dirty="0"/>
              <a:t> </a:t>
            </a:r>
            <a:r>
              <a:rPr lang="en-US" altLang="de-DE" sz="1400" dirty="0"/>
              <a:t>buy down?</a:t>
            </a:r>
          </a:p>
          <a:p>
            <a:pPr lvl="2">
              <a:lnSpc>
                <a:spcPct val="93000"/>
              </a:lnSpc>
              <a:defRPr/>
            </a:pPr>
            <a:r>
              <a:rPr lang="en-US" altLang="de-DE" sz="1400" dirty="0"/>
              <a:t>Buyers: Ask who are the decision makers and how would changing buyer focus affect the key elements?</a:t>
            </a:r>
          </a:p>
          <a:p>
            <a:pPr lvl="2">
              <a:lnSpc>
                <a:spcPct val="93000"/>
              </a:lnSpc>
              <a:defRPr/>
            </a:pPr>
            <a:r>
              <a:rPr lang="en-US" altLang="de-DE" sz="1400" dirty="0"/>
              <a:t>Scope: Ask how is the offer currently used and what activities/services might be valuably incorporated?</a:t>
            </a:r>
          </a:p>
          <a:p>
            <a:pPr lvl="2">
              <a:lnSpc>
                <a:spcPct val="93000"/>
              </a:lnSpc>
              <a:defRPr/>
            </a:pPr>
            <a:r>
              <a:rPr lang="en-US" altLang="de-DE" sz="1400" dirty="0"/>
              <a:t>Appeal: Ask how we can change the polarity of appeal?</a:t>
            </a:r>
          </a:p>
          <a:p>
            <a:pPr lvl="2">
              <a:lnSpc>
                <a:spcPct val="93000"/>
              </a:lnSpc>
              <a:defRPr/>
            </a:pPr>
            <a:r>
              <a:rPr lang="en-US" altLang="de-DE" sz="1400" dirty="0"/>
              <a:t>Time: Ask what trends are impacting our industry and how do the key elements match</a:t>
            </a:r>
          </a:p>
        </p:txBody>
      </p:sp>
      <p:sp>
        <p:nvSpPr>
          <p:cNvPr id="2040844" name="Text 13"/>
          <p:cNvSpPr>
            <a:spLocks noChangeArrowheads="1"/>
          </p:cNvSpPr>
          <p:nvPr/>
        </p:nvSpPr>
        <p:spPr bwMode="auto">
          <a:xfrm>
            <a:off x="4332288" y="5732464"/>
            <a:ext cx="5638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68275" indent="-166688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358775" indent="-188913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511175" indent="-15081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lvl="1">
              <a:lnSpc>
                <a:spcPct val="93000"/>
              </a:lnSpc>
              <a:defRPr/>
            </a:pPr>
            <a:r>
              <a:rPr lang="en-US" altLang="de-DE" sz="1400"/>
              <a:t>Plot a new value curve. Indicate which key elements are eliminated, reduced, raised or created</a:t>
            </a:r>
          </a:p>
        </p:txBody>
      </p:sp>
    </p:spTree>
    <p:extLst>
      <p:ext uri="{BB962C8B-B14F-4D97-AF65-F5344CB8AC3E}">
        <p14:creationId xmlns:p14="http://schemas.microsoft.com/office/powerpoint/2010/main" val="17108912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en-US" sz="2800">
                <a:ea typeface="ＭＳ Ｐゴシック" charset="-128"/>
              </a:rPr>
              <a:t>Display possible changes to the existing value curves</a:t>
            </a:r>
          </a:p>
        </p:txBody>
      </p:sp>
      <p:sp>
        <p:nvSpPr>
          <p:cNvPr id="8909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49425"/>
            <a:ext cx="7607300" cy="42545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Value curve of  . . . . . . . . . . .</a:t>
            </a:r>
          </a:p>
        </p:txBody>
      </p:sp>
      <p:sp>
        <p:nvSpPr>
          <p:cNvPr id="2046980" name="Line 4"/>
          <p:cNvSpPr>
            <a:spLocks noChangeShapeType="1"/>
          </p:cNvSpPr>
          <p:nvPr/>
        </p:nvSpPr>
        <p:spPr bwMode="auto">
          <a:xfrm>
            <a:off x="4435476" y="455453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46981" name="Text12"/>
          <p:cNvSpPr>
            <a:spLocks noChangeArrowheads="1"/>
          </p:cNvSpPr>
          <p:nvPr/>
        </p:nvSpPr>
        <p:spPr bwMode="auto">
          <a:xfrm>
            <a:off x="2201863" y="3386139"/>
            <a:ext cx="1041400" cy="452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Offering</a:t>
            </a:r>
          </a:p>
          <a:p>
            <a:pPr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level</a:t>
            </a:r>
          </a:p>
        </p:txBody>
      </p:sp>
      <p:sp>
        <p:nvSpPr>
          <p:cNvPr id="2046982" name="Text12"/>
          <p:cNvSpPr>
            <a:spLocks noChangeArrowheads="1"/>
          </p:cNvSpPr>
          <p:nvPr/>
        </p:nvSpPr>
        <p:spPr bwMode="auto">
          <a:xfrm>
            <a:off x="3408364" y="2649538"/>
            <a:ext cx="873125" cy="20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Very high</a:t>
            </a:r>
          </a:p>
        </p:txBody>
      </p:sp>
      <p:sp>
        <p:nvSpPr>
          <p:cNvPr id="2046983" name="Text12"/>
          <p:cNvSpPr>
            <a:spLocks noChangeArrowheads="1"/>
          </p:cNvSpPr>
          <p:nvPr/>
        </p:nvSpPr>
        <p:spPr bwMode="auto">
          <a:xfrm>
            <a:off x="3408364" y="3095625"/>
            <a:ext cx="873125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High</a:t>
            </a:r>
          </a:p>
        </p:txBody>
      </p:sp>
      <p:sp>
        <p:nvSpPr>
          <p:cNvPr id="2046984" name="Text12"/>
          <p:cNvSpPr>
            <a:spLocks noChangeArrowheads="1"/>
          </p:cNvSpPr>
          <p:nvPr/>
        </p:nvSpPr>
        <p:spPr bwMode="auto">
          <a:xfrm>
            <a:off x="3408364" y="3541713"/>
            <a:ext cx="873125" cy="20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Average</a:t>
            </a:r>
          </a:p>
        </p:txBody>
      </p:sp>
      <p:sp>
        <p:nvSpPr>
          <p:cNvPr id="2046985" name="Text12"/>
          <p:cNvSpPr>
            <a:spLocks noChangeArrowheads="1"/>
          </p:cNvSpPr>
          <p:nvPr/>
        </p:nvSpPr>
        <p:spPr bwMode="auto">
          <a:xfrm>
            <a:off x="3408364" y="3989388"/>
            <a:ext cx="873125" cy="200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Low</a:t>
            </a:r>
          </a:p>
        </p:txBody>
      </p:sp>
      <p:sp>
        <p:nvSpPr>
          <p:cNvPr id="2046986" name="Text12"/>
          <p:cNvSpPr>
            <a:spLocks noChangeArrowheads="1"/>
          </p:cNvSpPr>
          <p:nvPr/>
        </p:nvSpPr>
        <p:spPr bwMode="auto">
          <a:xfrm>
            <a:off x="3408364" y="4435475"/>
            <a:ext cx="873125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Very low</a:t>
            </a:r>
          </a:p>
        </p:txBody>
      </p:sp>
      <p:sp>
        <p:nvSpPr>
          <p:cNvPr id="2046987" name="Text12"/>
          <p:cNvSpPr>
            <a:spLocks noChangeArrowheads="1"/>
          </p:cNvSpPr>
          <p:nvPr/>
        </p:nvSpPr>
        <p:spPr bwMode="auto">
          <a:xfrm>
            <a:off x="3097214" y="4883150"/>
            <a:ext cx="1184275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Non existent</a:t>
            </a:r>
          </a:p>
        </p:txBody>
      </p:sp>
      <p:sp>
        <p:nvSpPr>
          <p:cNvPr id="2046988" name="Rectangle 12"/>
          <p:cNvSpPr>
            <a:spLocks noChangeArrowheads="1"/>
          </p:cNvSpPr>
          <p:nvPr/>
        </p:nvSpPr>
        <p:spPr bwMode="auto">
          <a:xfrm>
            <a:off x="4446590" y="2705100"/>
            <a:ext cx="5230811" cy="2458245"/>
          </a:xfrm>
          <a:prstGeom prst="rect">
            <a:avLst/>
          </a:prstGeom>
          <a:noFill/>
          <a:ln w="22225">
            <a:solidFill>
              <a:srgbClr val="215283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0" tIns="0" rIns="0" bIns="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grpSp>
        <p:nvGrpSpPr>
          <p:cNvPr id="89100" name="Group 13"/>
          <p:cNvGrpSpPr>
            <a:grpSpLocks/>
          </p:cNvGrpSpPr>
          <p:nvPr/>
        </p:nvGrpSpPr>
        <p:grpSpPr bwMode="auto">
          <a:xfrm>
            <a:off x="4978400" y="5097464"/>
            <a:ext cx="4165600" cy="66675"/>
            <a:chOff x="2513" y="3359"/>
            <a:chExt cx="2843" cy="42"/>
          </a:xfrm>
        </p:grpSpPr>
        <p:sp>
          <p:nvSpPr>
            <p:cNvPr id="89105" name="Line 14"/>
            <p:cNvSpPr>
              <a:spLocks noChangeShapeType="1"/>
            </p:cNvSpPr>
            <p:nvPr/>
          </p:nvSpPr>
          <p:spPr bwMode="auto">
            <a:xfrm rot="5400000">
              <a:off x="2493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06" name="Line 15"/>
            <p:cNvSpPr>
              <a:spLocks noChangeShapeType="1"/>
            </p:cNvSpPr>
            <p:nvPr/>
          </p:nvSpPr>
          <p:spPr bwMode="auto">
            <a:xfrm rot="5400000">
              <a:off x="2899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07" name="Line 16"/>
            <p:cNvSpPr>
              <a:spLocks noChangeShapeType="1"/>
            </p:cNvSpPr>
            <p:nvPr/>
          </p:nvSpPr>
          <p:spPr bwMode="auto">
            <a:xfrm rot="5400000">
              <a:off x="3305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08" name="Line 17"/>
            <p:cNvSpPr>
              <a:spLocks noChangeShapeType="1"/>
            </p:cNvSpPr>
            <p:nvPr/>
          </p:nvSpPr>
          <p:spPr bwMode="auto">
            <a:xfrm rot="5400000">
              <a:off x="3711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09" name="Line 18"/>
            <p:cNvSpPr>
              <a:spLocks noChangeShapeType="1"/>
            </p:cNvSpPr>
            <p:nvPr/>
          </p:nvSpPr>
          <p:spPr bwMode="auto">
            <a:xfrm rot="5400000">
              <a:off x="4117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10" name="Line 19"/>
            <p:cNvSpPr>
              <a:spLocks noChangeShapeType="1"/>
            </p:cNvSpPr>
            <p:nvPr/>
          </p:nvSpPr>
          <p:spPr bwMode="auto">
            <a:xfrm rot="5400000">
              <a:off x="4523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11" name="Line 20"/>
            <p:cNvSpPr>
              <a:spLocks noChangeShapeType="1"/>
            </p:cNvSpPr>
            <p:nvPr/>
          </p:nvSpPr>
          <p:spPr bwMode="auto">
            <a:xfrm rot="5400000">
              <a:off x="4929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112" name="Line 21"/>
            <p:cNvSpPr>
              <a:spLocks noChangeShapeType="1"/>
            </p:cNvSpPr>
            <p:nvPr/>
          </p:nvSpPr>
          <p:spPr bwMode="auto">
            <a:xfrm rot="5400000">
              <a:off x="5335" y="3379"/>
              <a:ext cx="42" cy="1"/>
            </a:xfrm>
            <a:prstGeom prst="line">
              <a:avLst/>
            </a:prstGeom>
            <a:noFill/>
            <a:ln w="9525">
              <a:solidFill>
                <a:srgbClr val="21528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46998" name="Line 22"/>
          <p:cNvSpPr>
            <a:spLocks noChangeShapeType="1"/>
          </p:cNvSpPr>
          <p:nvPr/>
        </p:nvSpPr>
        <p:spPr bwMode="auto">
          <a:xfrm>
            <a:off x="4435476" y="409098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46999" name="Line 23"/>
          <p:cNvSpPr>
            <a:spLocks noChangeShapeType="1"/>
          </p:cNvSpPr>
          <p:nvPr/>
        </p:nvSpPr>
        <p:spPr bwMode="auto">
          <a:xfrm>
            <a:off x="4435476" y="362743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47000" name="Line 24"/>
          <p:cNvSpPr>
            <a:spLocks noChangeShapeType="1"/>
          </p:cNvSpPr>
          <p:nvPr/>
        </p:nvSpPr>
        <p:spPr bwMode="auto">
          <a:xfrm>
            <a:off x="4435476" y="3163888"/>
            <a:ext cx="5241925" cy="0"/>
          </a:xfrm>
          <a:prstGeom prst="line">
            <a:avLst/>
          </a:prstGeom>
          <a:noFill/>
          <a:ln w="19050">
            <a:solidFill>
              <a:srgbClr val="215283"/>
            </a:solidFill>
            <a:prstDash val="sys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>
              <a:defRPr/>
            </a:pPr>
            <a:endParaRPr lang="en-US"/>
          </a:p>
        </p:txBody>
      </p:sp>
      <p:sp>
        <p:nvSpPr>
          <p:cNvPr id="2047001" name="Text12"/>
          <p:cNvSpPr>
            <a:spLocks noChangeArrowheads="1"/>
          </p:cNvSpPr>
          <p:nvPr/>
        </p:nvSpPr>
        <p:spPr bwMode="auto">
          <a:xfrm>
            <a:off x="6284914" y="5353050"/>
            <a:ext cx="1538287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30200">
              <a:lnSpc>
                <a:spcPts val="1575"/>
              </a:lnSpc>
              <a:spcBef>
                <a:spcPts val="350"/>
              </a:spcBef>
              <a:defRPr kumimoji="1" sz="1400">
                <a:solidFill>
                  <a:srgbClr val="000000"/>
                </a:solidFill>
                <a:latin typeface="Arial" charset="0"/>
              </a:defRPr>
            </a:lvl1pPr>
            <a:lvl2pPr marL="190500" indent="-188913" defTabSz="330200">
              <a:buChar char="•"/>
              <a:defRPr kumimoji="1" sz="1300">
                <a:solidFill>
                  <a:srgbClr val="000000"/>
                </a:solidFill>
                <a:latin typeface="Arial" charset="0"/>
              </a:defRPr>
            </a:lvl2pPr>
            <a:lvl3pPr marL="430213" indent="-238125" defTabSz="330200">
              <a:buChar char="–"/>
              <a:defRPr kumimoji="1" sz="1300">
                <a:solidFill>
                  <a:srgbClr val="000000"/>
                </a:solidFill>
                <a:latin typeface="Arial" charset="0"/>
              </a:defRPr>
            </a:lvl3pPr>
            <a:lvl4pPr marL="627063" indent="-195263" defTabSz="330200">
              <a:lnSpc>
                <a:spcPts val="1575"/>
              </a:lnSpc>
              <a:spcBef>
                <a:spcPts val="350"/>
              </a:spcBef>
              <a:buChar char="-"/>
              <a:defRPr kumimoji="1" sz="1400">
                <a:solidFill>
                  <a:srgbClr val="000000"/>
                </a:solidFill>
                <a:latin typeface="Arial" charset="0"/>
              </a:defRPr>
            </a:lvl4pPr>
            <a:lvl5pPr marL="2624138" indent="4763" algn="ctr" defTabSz="330200">
              <a:lnSpc>
                <a:spcPts val="1525"/>
              </a:lnSpc>
              <a:defRPr kumimoji="1" sz="1300" b="1">
                <a:solidFill>
                  <a:srgbClr val="000000"/>
                </a:solidFill>
                <a:latin typeface="Arial" charset="0"/>
              </a:defRPr>
            </a:lvl5pPr>
            <a:lvl6pPr marL="30813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6pPr>
            <a:lvl7pPr marL="35385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7pPr>
            <a:lvl8pPr marL="39957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8pPr>
            <a:lvl9pPr marL="4452938" indent="4763" algn="ctr" defTabSz="330200" eaLnBrk="0" fontAlgn="base" hangingPunct="0">
              <a:lnSpc>
                <a:spcPts val="1525"/>
              </a:lnSpc>
              <a:spcBef>
                <a:spcPct val="0"/>
              </a:spcBef>
              <a:spcAft>
                <a:spcPct val="0"/>
              </a:spcAft>
              <a:defRPr kumimoji="1" sz="1300" b="1">
                <a:solidFill>
                  <a:srgbClr val="000000"/>
                </a:solidFill>
                <a:latin typeface="Arial" charset="0"/>
              </a:defRPr>
            </a:lvl9pPr>
          </a:lstStyle>
          <a:p>
            <a:pPr algn="ctr">
              <a:lnSpc>
                <a:spcPct val="93000"/>
              </a:lnSpc>
              <a:defRPr/>
            </a:pPr>
            <a:r>
              <a:rPr lang="en-US" altLang="zh-HK">
                <a:ea typeface="PMingLiU" charset="0"/>
              </a:rPr>
              <a:t>Key elements</a:t>
            </a:r>
          </a:p>
        </p:txBody>
      </p:sp>
    </p:spTree>
    <p:extLst>
      <p:ext uri="{BB962C8B-B14F-4D97-AF65-F5344CB8AC3E}">
        <p14:creationId xmlns:p14="http://schemas.microsoft.com/office/powerpoint/2010/main" val="3172716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Title 1"/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Looking outside one’s own box</a:t>
            </a:r>
          </a:p>
        </p:txBody>
      </p:sp>
      <p:sp>
        <p:nvSpPr>
          <p:cNvPr id="91138" name="Content Placeholder 2"/>
          <p:cNvSpPr>
            <a:spLocks noGrp="1"/>
          </p:cNvSpPr>
          <p:nvPr>
            <p:ph sz="quarter" idx="1"/>
          </p:nvPr>
        </p:nvSpPr>
        <p:spPr>
          <a:xfrm>
            <a:off x="2136775" y="1600200"/>
            <a:ext cx="8153400" cy="449580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Look outside the standard business practices of ones own industry.</a:t>
            </a:r>
          </a:p>
          <a:p>
            <a:endParaRPr lang="en-US" altLang="en-US">
              <a:ea typeface="ＭＳ Ｐゴシック" charset="-128"/>
            </a:endParaRPr>
          </a:p>
          <a:p>
            <a:r>
              <a:rPr lang="en-US" altLang="en-US">
                <a:ea typeface="ＭＳ Ｐゴシック" charset="-128"/>
              </a:rPr>
              <a:t>Use the 6 paths framework of Kim and Mauborgne.</a:t>
            </a:r>
          </a:p>
          <a:p>
            <a:r>
              <a:rPr lang="en-US" altLang="en-US">
                <a:ea typeface="ＭＳ Ｐゴシック" charset="-128"/>
              </a:rPr>
              <a:t>Look at products and services that serve as substitutes.</a:t>
            </a:r>
          </a:p>
          <a:p>
            <a:r>
              <a:rPr lang="en-US" altLang="en-US">
                <a:ea typeface="ＭＳ Ｐゴシック" charset="-128"/>
              </a:rPr>
              <a:t>Looking at strategic groups i.e. Mercedes looking at the lower end market  i.e. Smart Car.</a:t>
            </a:r>
          </a:p>
          <a:p>
            <a:r>
              <a:rPr lang="en-US" altLang="en-US">
                <a:ea typeface="ＭＳ Ｐゴシック" charset="-128"/>
              </a:rPr>
              <a:t>Looking across the chain of buyers ie, the person in charge of purchasing is not necessarily the one using the product.</a:t>
            </a:r>
          </a:p>
        </p:txBody>
      </p:sp>
    </p:spTree>
    <p:extLst>
      <p:ext uri="{BB962C8B-B14F-4D97-AF65-F5344CB8AC3E}">
        <p14:creationId xmlns:p14="http://schemas.microsoft.com/office/powerpoint/2010/main" val="7433996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Title 1"/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  <p:sp>
        <p:nvSpPr>
          <p:cNvPr id="92162" name="Content Placeholder 2"/>
          <p:cNvSpPr>
            <a:spLocks noGrp="1"/>
          </p:cNvSpPr>
          <p:nvPr>
            <p:ph sz="quarter" idx="1"/>
          </p:nvPr>
        </p:nvSpPr>
        <p:spPr>
          <a:xfrm>
            <a:off x="2136775" y="1600200"/>
            <a:ext cx="8153400" cy="449580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Look at complementary products.</a:t>
            </a:r>
          </a:p>
          <a:p>
            <a:r>
              <a:rPr lang="en-US" altLang="en-US">
                <a:ea typeface="ＭＳ Ｐゴシック" charset="-128"/>
              </a:rPr>
              <a:t>Looking across functional or emotional appeal to buyers. Starbucks coffee was a functional product now there is emotional appeal in the strength of the brand. </a:t>
            </a:r>
            <a:r>
              <a:rPr lang="en-US" altLang="en-US">
                <a:ea typeface="ＭＳ Ｐゴシック" charset="-128"/>
                <a:hlinkClick r:id="rId2"/>
              </a:rPr>
              <a:t>Starbucks red cups</a:t>
            </a:r>
            <a:endParaRPr lang="en-US" altLang="en-US">
              <a:ea typeface="ＭＳ Ｐゴシック" charset="-128"/>
            </a:endParaRPr>
          </a:p>
          <a:p>
            <a:r>
              <a:rPr lang="en-US" altLang="en-US">
                <a:ea typeface="ＭＳ Ｐゴシック" charset="-128"/>
              </a:rPr>
              <a:t>Looking across time/trends</a:t>
            </a:r>
          </a:p>
          <a:p>
            <a:r>
              <a:rPr lang="en-US" altLang="en-US">
                <a:ea typeface="ＭＳ Ｐゴシック" charset="-128"/>
              </a:rPr>
              <a:t>Looking across unrelated industries.</a:t>
            </a:r>
          </a:p>
        </p:txBody>
      </p:sp>
    </p:spTree>
    <p:extLst>
      <p:ext uri="{BB962C8B-B14F-4D97-AF65-F5344CB8AC3E}">
        <p14:creationId xmlns:p14="http://schemas.microsoft.com/office/powerpoint/2010/main" val="2572861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0834" name="Oval 2"/>
          <p:cNvSpPr>
            <a:spLocks noChangeArrowheads="1"/>
          </p:cNvSpPr>
          <p:nvPr/>
        </p:nvSpPr>
        <p:spPr bwMode="auto">
          <a:xfrm>
            <a:off x="2959101" y="2174876"/>
            <a:ext cx="6019530" cy="3871913"/>
          </a:xfrm>
          <a:prstGeom prst="ellips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99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72000" tIns="72000" rIns="72000" bIns="7200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sp>
        <p:nvSpPr>
          <p:cNvPr id="93186" name="Oval 6"/>
          <p:cNvSpPr>
            <a:spLocks noChangeArrowheads="1"/>
          </p:cNvSpPr>
          <p:nvPr/>
        </p:nvSpPr>
        <p:spPr bwMode="auto">
          <a:xfrm>
            <a:off x="2189164" y="3524250"/>
            <a:ext cx="1990725" cy="984250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187" name="Rectangle 7"/>
          <p:cNvSpPr>
            <a:spLocks noChangeArrowheads="1"/>
          </p:cNvSpPr>
          <p:nvPr/>
        </p:nvSpPr>
        <p:spPr bwMode="auto">
          <a:xfrm>
            <a:off x="2406650" y="3675063"/>
            <a:ext cx="155575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Looking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across functional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or emotional appeal</a:t>
            </a:r>
          </a:p>
        </p:txBody>
      </p:sp>
      <p:sp>
        <p:nvSpPr>
          <p:cNvPr id="93188" name="Oval 8"/>
          <p:cNvSpPr>
            <a:spLocks noChangeArrowheads="1"/>
          </p:cNvSpPr>
          <p:nvPr/>
        </p:nvSpPr>
        <p:spPr bwMode="auto">
          <a:xfrm>
            <a:off x="3300413" y="1979614"/>
            <a:ext cx="1987550" cy="941387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189" name="Rectangle 9"/>
          <p:cNvSpPr>
            <a:spLocks noChangeArrowheads="1"/>
          </p:cNvSpPr>
          <p:nvPr/>
        </p:nvSpPr>
        <p:spPr bwMode="auto">
          <a:xfrm>
            <a:off x="3816351" y="2139950"/>
            <a:ext cx="955675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Looking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across time/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trends</a:t>
            </a:r>
          </a:p>
        </p:txBody>
      </p:sp>
      <p:sp>
        <p:nvSpPr>
          <p:cNvPr id="93190" name="Oval 10"/>
          <p:cNvSpPr>
            <a:spLocks noChangeArrowheads="1"/>
          </p:cNvSpPr>
          <p:nvPr/>
        </p:nvSpPr>
        <p:spPr bwMode="auto">
          <a:xfrm>
            <a:off x="7129464" y="1968500"/>
            <a:ext cx="1990725" cy="939800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191" name="Rectangle 11"/>
          <p:cNvSpPr>
            <a:spLocks noChangeArrowheads="1"/>
          </p:cNvSpPr>
          <p:nvPr/>
        </p:nvSpPr>
        <p:spPr bwMode="auto">
          <a:xfrm>
            <a:off x="7389039" y="2127251"/>
            <a:ext cx="1473160" cy="53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Looking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across substitutive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industries</a:t>
            </a:r>
          </a:p>
        </p:txBody>
      </p:sp>
      <p:sp>
        <p:nvSpPr>
          <p:cNvPr id="93192" name="Oval 12"/>
          <p:cNvSpPr>
            <a:spLocks noChangeArrowheads="1"/>
          </p:cNvSpPr>
          <p:nvPr/>
        </p:nvSpPr>
        <p:spPr bwMode="auto">
          <a:xfrm>
            <a:off x="7891464" y="3524250"/>
            <a:ext cx="1990725" cy="984250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193" name="Rectangle 13"/>
          <p:cNvSpPr>
            <a:spLocks noChangeArrowheads="1"/>
          </p:cNvSpPr>
          <p:nvPr/>
        </p:nvSpPr>
        <p:spPr bwMode="auto">
          <a:xfrm>
            <a:off x="8266114" y="3705225"/>
            <a:ext cx="1241425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Looking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across strategic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groups</a:t>
            </a:r>
          </a:p>
        </p:txBody>
      </p:sp>
      <p:sp>
        <p:nvSpPr>
          <p:cNvPr id="93194" name="Oval 14"/>
          <p:cNvSpPr>
            <a:spLocks noChangeArrowheads="1"/>
          </p:cNvSpPr>
          <p:nvPr/>
        </p:nvSpPr>
        <p:spPr bwMode="auto">
          <a:xfrm>
            <a:off x="7129464" y="5129214"/>
            <a:ext cx="1990725" cy="941387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195" name="Rectangle 15"/>
          <p:cNvSpPr>
            <a:spLocks noChangeArrowheads="1"/>
          </p:cNvSpPr>
          <p:nvPr/>
        </p:nvSpPr>
        <p:spPr bwMode="auto">
          <a:xfrm>
            <a:off x="7472411" y="5289551"/>
            <a:ext cx="1303242" cy="53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Looking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across the chain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of buyers</a:t>
            </a:r>
          </a:p>
        </p:txBody>
      </p:sp>
      <p:sp>
        <p:nvSpPr>
          <p:cNvPr id="93196" name="Oval 16"/>
          <p:cNvSpPr>
            <a:spLocks noChangeArrowheads="1"/>
          </p:cNvSpPr>
          <p:nvPr/>
        </p:nvSpPr>
        <p:spPr bwMode="auto">
          <a:xfrm>
            <a:off x="3300413" y="5129214"/>
            <a:ext cx="1987550" cy="941387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197" name="Rectangle 17"/>
          <p:cNvSpPr>
            <a:spLocks noChangeArrowheads="1"/>
          </p:cNvSpPr>
          <p:nvPr/>
        </p:nvSpPr>
        <p:spPr bwMode="auto">
          <a:xfrm>
            <a:off x="3609976" y="5289550"/>
            <a:ext cx="1368425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Looking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chemeClr val="bg1"/>
                </a:solidFill>
              </a:rPr>
              <a:t>across comple-</a:t>
            </a:r>
            <a:br>
              <a:rPr lang="de-DE" altLang="en-US" sz="1400">
                <a:solidFill>
                  <a:schemeClr val="bg1"/>
                </a:solidFill>
              </a:rPr>
            </a:br>
            <a:r>
              <a:rPr lang="de-DE" altLang="en-US" sz="1400">
                <a:solidFill>
                  <a:schemeClr val="bg1"/>
                </a:solidFill>
              </a:rPr>
              <a:t>mentary offerings</a:t>
            </a:r>
          </a:p>
        </p:txBody>
      </p:sp>
      <p:sp>
        <p:nvSpPr>
          <p:cNvPr id="93198" name="Rectangle 18"/>
          <p:cNvSpPr>
            <a:spLocks noChangeArrowheads="1"/>
          </p:cNvSpPr>
          <p:nvPr/>
        </p:nvSpPr>
        <p:spPr bwMode="auto">
          <a:xfrm>
            <a:off x="5292726" y="3597275"/>
            <a:ext cx="1516063" cy="903288"/>
          </a:xfrm>
          <a:prstGeom prst="rect">
            <a:avLst/>
          </a:prstGeom>
          <a:solidFill>
            <a:srgbClr val="C8C8C8"/>
          </a:solidFill>
          <a:ln w="19050">
            <a:solidFill>
              <a:schemeClr val="bg1"/>
            </a:solidFill>
            <a:miter lim="800000"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1400851" name="Rectangle 19"/>
          <p:cNvSpPr>
            <a:spLocks noChangeArrowheads="1"/>
          </p:cNvSpPr>
          <p:nvPr/>
        </p:nvSpPr>
        <p:spPr bwMode="auto">
          <a:xfrm>
            <a:off x="5529773" y="4945064"/>
            <a:ext cx="1043555" cy="3590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ts val="1400"/>
              </a:lnSpc>
              <a:defRPr/>
            </a:pPr>
            <a:r>
              <a:rPr lang="de-DE" altLang="en-US" sz="1400">
                <a:solidFill>
                  <a:srgbClr val="000000"/>
                </a:solidFill>
              </a:rPr>
              <a:t>Factors to be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raised?</a:t>
            </a:r>
          </a:p>
        </p:txBody>
      </p:sp>
      <p:sp>
        <p:nvSpPr>
          <p:cNvPr id="93200" name="Rectangle 20"/>
          <p:cNvSpPr>
            <a:spLocks noChangeArrowheads="1"/>
          </p:cNvSpPr>
          <p:nvPr/>
        </p:nvSpPr>
        <p:spPr bwMode="auto">
          <a:xfrm>
            <a:off x="4201656" y="3768726"/>
            <a:ext cx="915315" cy="53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rgbClr val="000000"/>
                </a:solidFill>
              </a:rPr>
              <a:t>Factors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to be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rgbClr val="000000"/>
                </a:solidFill>
              </a:rPr>
              <a:t>eliminated?</a:t>
            </a:r>
          </a:p>
        </p:txBody>
      </p:sp>
      <p:sp>
        <p:nvSpPr>
          <p:cNvPr id="93201" name="Rectangle 21"/>
          <p:cNvSpPr>
            <a:spLocks noChangeArrowheads="1"/>
          </p:cNvSpPr>
          <p:nvPr/>
        </p:nvSpPr>
        <p:spPr bwMode="auto">
          <a:xfrm>
            <a:off x="5529773" y="2843214"/>
            <a:ext cx="1043555" cy="359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rgbClr val="000000"/>
                </a:solidFill>
              </a:rPr>
              <a:t>Factors to be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reduced?</a:t>
            </a:r>
          </a:p>
        </p:txBody>
      </p:sp>
      <p:sp>
        <p:nvSpPr>
          <p:cNvPr id="93202" name="Rectangle 22"/>
          <p:cNvSpPr>
            <a:spLocks noChangeArrowheads="1"/>
          </p:cNvSpPr>
          <p:nvPr/>
        </p:nvSpPr>
        <p:spPr bwMode="auto">
          <a:xfrm>
            <a:off x="7098318" y="3806826"/>
            <a:ext cx="695703" cy="538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rgbClr val="000000"/>
                </a:solidFill>
              </a:rPr>
              <a:t>Factors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rgbClr val="000000"/>
                </a:solidFill>
              </a:rPr>
              <a:t> to be</a:t>
            </a:r>
          </a:p>
          <a:p>
            <a:pPr algn="ctr">
              <a:lnSpc>
                <a:spcPts val="1400"/>
              </a:lnSpc>
            </a:pPr>
            <a:r>
              <a:rPr lang="de-DE" altLang="en-US" sz="1400">
                <a:solidFill>
                  <a:srgbClr val="000000"/>
                </a:solidFill>
              </a:rPr>
              <a:t>created?</a:t>
            </a:r>
          </a:p>
        </p:txBody>
      </p:sp>
      <p:sp>
        <p:nvSpPr>
          <p:cNvPr id="93203" name="Freeform 23"/>
          <p:cNvSpPr>
            <a:spLocks/>
          </p:cNvSpPr>
          <p:nvPr/>
        </p:nvSpPr>
        <p:spPr bwMode="auto">
          <a:xfrm>
            <a:off x="5291139" y="3833814"/>
            <a:ext cx="1514475" cy="382587"/>
          </a:xfrm>
          <a:custGeom>
            <a:avLst/>
            <a:gdLst>
              <a:gd name="T0" fmla="*/ 2147483646 w 1116"/>
              <a:gd name="T1" fmla="*/ 2147483646 h 266"/>
              <a:gd name="T2" fmla="*/ 2147483646 w 1116"/>
              <a:gd name="T3" fmla="*/ 2147483646 h 266"/>
              <a:gd name="T4" fmla="*/ 2147483646 w 1116"/>
              <a:gd name="T5" fmla="*/ 2147483646 h 266"/>
              <a:gd name="T6" fmla="*/ 2147483646 w 1116"/>
              <a:gd name="T7" fmla="*/ 2147483646 h 266"/>
              <a:gd name="T8" fmla="*/ 2147483646 w 1116"/>
              <a:gd name="T9" fmla="*/ 2147483646 h 266"/>
              <a:gd name="T10" fmla="*/ 2147483646 w 1116"/>
              <a:gd name="T11" fmla="*/ 2147483646 h 266"/>
              <a:gd name="T12" fmla="*/ 2147483646 w 1116"/>
              <a:gd name="T13" fmla="*/ 2147483646 h 266"/>
              <a:gd name="T14" fmla="*/ 2147483646 w 1116"/>
              <a:gd name="T15" fmla="*/ 2147483646 h 266"/>
              <a:gd name="T16" fmla="*/ 2147483646 w 1116"/>
              <a:gd name="T17" fmla="*/ 2147483646 h 266"/>
              <a:gd name="T18" fmla="*/ 2147483646 w 1116"/>
              <a:gd name="T19" fmla="*/ 2147483646 h 266"/>
              <a:gd name="T20" fmla="*/ 2147483646 w 1116"/>
              <a:gd name="T21" fmla="*/ 2147483646 h 266"/>
              <a:gd name="T22" fmla="*/ 2147483646 w 1116"/>
              <a:gd name="T23" fmla="*/ 2147483646 h 266"/>
              <a:gd name="T24" fmla="*/ 2147483646 w 1116"/>
              <a:gd name="T25" fmla="*/ 2147483646 h 266"/>
              <a:gd name="T26" fmla="*/ 2147483646 w 1116"/>
              <a:gd name="T27" fmla="*/ 2147483646 h 266"/>
              <a:gd name="T28" fmla="*/ 2147483646 w 1116"/>
              <a:gd name="T29" fmla="*/ 0 h 266"/>
              <a:gd name="T30" fmla="*/ 2147483646 w 1116"/>
              <a:gd name="T31" fmla="*/ 2147483646 h 266"/>
              <a:gd name="T32" fmla="*/ 2147483646 w 1116"/>
              <a:gd name="T33" fmla="*/ 2147483646 h 266"/>
              <a:gd name="T34" fmla="*/ 0 w 1116"/>
              <a:gd name="T35" fmla="*/ 2147483646 h 266"/>
              <a:gd name="T36" fmla="*/ 2147483646 w 1116"/>
              <a:gd name="T37" fmla="*/ 2147483646 h 26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116" h="266">
                <a:moveTo>
                  <a:pt x="4" y="102"/>
                </a:moveTo>
                <a:lnTo>
                  <a:pt x="222" y="49"/>
                </a:lnTo>
                <a:lnTo>
                  <a:pt x="297" y="121"/>
                </a:lnTo>
                <a:lnTo>
                  <a:pt x="403" y="17"/>
                </a:lnTo>
                <a:lnTo>
                  <a:pt x="599" y="266"/>
                </a:lnTo>
                <a:lnTo>
                  <a:pt x="821" y="34"/>
                </a:lnTo>
                <a:lnTo>
                  <a:pt x="909" y="184"/>
                </a:lnTo>
                <a:lnTo>
                  <a:pt x="1012" y="112"/>
                </a:lnTo>
                <a:lnTo>
                  <a:pt x="1116" y="129"/>
                </a:lnTo>
                <a:lnTo>
                  <a:pt x="1116" y="118"/>
                </a:lnTo>
                <a:lnTo>
                  <a:pt x="1008" y="101"/>
                </a:lnTo>
                <a:lnTo>
                  <a:pt x="913" y="169"/>
                </a:lnTo>
                <a:lnTo>
                  <a:pt x="825" y="15"/>
                </a:lnTo>
                <a:lnTo>
                  <a:pt x="599" y="247"/>
                </a:lnTo>
                <a:lnTo>
                  <a:pt x="403" y="0"/>
                </a:lnTo>
                <a:lnTo>
                  <a:pt x="297" y="106"/>
                </a:lnTo>
                <a:lnTo>
                  <a:pt x="226" y="38"/>
                </a:lnTo>
                <a:lnTo>
                  <a:pt x="0" y="91"/>
                </a:lnTo>
                <a:lnTo>
                  <a:pt x="4" y="102"/>
                </a:lnTo>
                <a:close/>
              </a:path>
            </a:pathLst>
          </a:custGeom>
          <a:solidFill>
            <a:srgbClr val="000000"/>
          </a:solidFill>
          <a:ln w="9525">
            <a:solidFill>
              <a:srgbClr val="215283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93204" name="Freeform 24"/>
          <p:cNvSpPr>
            <a:spLocks/>
          </p:cNvSpPr>
          <p:nvPr/>
        </p:nvSpPr>
        <p:spPr bwMode="auto">
          <a:xfrm>
            <a:off x="5291139" y="4195764"/>
            <a:ext cx="1520825" cy="200025"/>
          </a:xfrm>
          <a:custGeom>
            <a:avLst/>
            <a:gdLst>
              <a:gd name="T0" fmla="*/ 2147483646 w 1120"/>
              <a:gd name="T1" fmla="*/ 2147483646 h 139"/>
              <a:gd name="T2" fmla="*/ 2147483646 w 1120"/>
              <a:gd name="T3" fmla="*/ 2147483646 h 139"/>
              <a:gd name="T4" fmla="*/ 2147483646 w 1120"/>
              <a:gd name="T5" fmla="*/ 2147483646 h 139"/>
              <a:gd name="T6" fmla="*/ 2147483646 w 1120"/>
              <a:gd name="T7" fmla="*/ 2147483646 h 139"/>
              <a:gd name="T8" fmla="*/ 2147483646 w 1120"/>
              <a:gd name="T9" fmla="*/ 2147483646 h 139"/>
              <a:gd name="T10" fmla="*/ 2147483646 w 1120"/>
              <a:gd name="T11" fmla="*/ 2147483646 h 139"/>
              <a:gd name="T12" fmla="*/ 2147483646 w 1120"/>
              <a:gd name="T13" fmla="*/ 2147483646 h 139"/>
              <a:gd name="T14" fmla="*/ 2147483646 w 1120"/>
              <a:gd name="T15" fmla="*/ 2147483646 h 139"/>
              <a:gd name="T16" fmla="*/ 2147483646 w 1120"/>
              <a:gd name="T17" fmla="*/ 2147483646 h 139"/>
              <a:gd name="T18" fmla="*/ 2147483646 w 1120"/>
              <a:gd name="T19" fmla="*/ 2147483646 h 139"/>
              <a:gd name="T20" fmla="*/ 2147483646 w 1120"/>
              <a:gd name="T21" fmla="*/ 2147483646 h 139"/>
              <a:gd name="T22" fmla="*/ 2147483646 w 1120"/>
              <a:gd name="T23" fmla="*/ 2147483646 h 139"/>
              <a:gd name="T24" fmla="*/ 2147483646 w 1120"/>
              <a:gd name="T25" fmla="*/ 2147483646 h 139"/>
              <a:gd name="T26" fmla="*/ 2147483646 w 1120"/>
              <a:gd name="T27" fmla="*/ 2147483646 h 139"/>
              <a:gd name="T28" fmla="*/ 2147483646 w 1120"/>
              <a:gd name="T29" fmla="*/ 0 h 139"/>
              <a:gd name="T30" fmla="*/ 0 w 1120"/>
              <a:gd name="T31" fmla="*/ 2147483646 h 139"/>
              <a:gd name="T32" fmla="*/ 2147483646 w 1120"/>
              <a:gd name="T33" fmla="*/ 2147483646 h 13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120" h="139">
                <a:moveTo>
                  <a:pt x="4" y="53"/>
                </a:moveTo>
                <a:lnTo>
                  <a:pt x="239" y="11"/>
                </a:lnTo>
                <a:lnTo>
                  <a:pt x="348" y="112"/>
                </a:lnTo>
                <a:lnTo>
                  <a:pt x="483" y="47"/>
                </a:lnTo>
                <a:lnTo>
                  <a:pt x="626" y="127"/>
                </a:lnTo>
                <a:lnTo>
                  <a:pt x="850" y="47"/>
                </a:lnTo>
                <a:lnTo>
                  <a:pt x="993" y="139"/>
                </a:lnTo>
                <a:lnTo>
                  <a:pt x="1120" y="28"/>
                </a:lnTo>
                <a:lnTo>
                  <a:pt x="1112" y="21"/>
                </a:lnTo>
                <a:lnTo>
                  <a:pt x="993" y="123"/>
                </a:lnTo>
                <a:lnTo>
                  <a:pt x="850" y="36"/>
                </a:lnTo>
                <a:lnTo>
                  <a:pt x="626" y="116"/>
                </a:lnTo>
                <a:lnTo>
                  <a:pt x="483" y="36"/>
                </a:lnTo>
                <a:lnTo>
                  <a:pt x="352" y="97"/>
                </a:lnTo>
                <a:lnTo>
                  <a:pt x="243" y="0"/>
                </a:lnTo>
                <a:lnTo>
                  <a:pt x="0" y="42"/>
                </a:lnTo>
                <a:lnTo>
                  <a:pt x="4" y="53"/>
                </a:lnTo>
                <a:close/>
              </a:path>
            </a:pathLst>
          </a:custGeom>
          <a:solidFill>
            <a:srgbClr val="215283"/>
          </a:solidFill>
          <a:ln w="9525">
            <a:solidFill>
              <a:srgbClr val="215283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93205" name="Freeform 25"/>
          <p:cNvSpPr>
            <a:spLocks/>
          </p:cNvSpPr>
          <p:nvPr/>
        </p:nvSpPr>
        <p:spPr bwMode="auto">
          <a:xfrm>
            <a:off x="5287963" y="3705225"/>
            <a:ext cx="1516062" cy="820738"/>
          </a:xfrm>
          <a:custGeom>
            <a:avLst/>
            <a:gdLst>
              <a:gd name="T0" fmla="*/ 2147483646 w 1116"/>
              <a:gd name="T1" fmla="*/ 2147483646 h 571"/>
              <a:gd name="T2" fmla="*/ 2147483646 w 1116"/>
              <a:gd name="T3" fmla="*/ 2147483646 h 571"/>
              <a:gd name="T4" fmla="*/ 2147483646 w 1116"/>
              <a:gd name="T5" fmla="*/ 2147483646 h 571"/>
              <a:gd name="T6" fmla="*/ 2147483646 w 1116"/>
              <a:gd name="T7" fmla="*/ 0 h 571"/>
              <a:gd name="T8" fmla="*/ 2147483646 w 1116"/>
              <a:gd name="T9" fmla="*/ 0 h 571"/>
              <a:gd name="T10" fmla="*/ 0 w 1116"/>
              <a:gd name="T11" fmla="*/ 2147483646 h 571"/>
              <a:gd name="T12" fmla="*/ 2147483646 w 1116"/>
              <a:gd name="T13" fmla="*/ 2147483646 h 571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116" h="571">
                <a:moveTo>
                  <a:pt x="11" y="571"/>
                </a:moveTo>
                <a:lnTo>
                  <a:pt x="369" y="16"/>
                </a:lnTo>
                <a:lnTo>
                  <a:pt x="1116" y="16"/>
                </a:lnTo>
                <a:lnTo>
                  <a:pt x="1116" y="0"/>
                </a:lnTo>
                <a:lnTo>
                  <a:pt x="361" y="0"/>
                </a:lnTo>
                <a:lnTo>
                  <a:pt x="0" y="563"/>
                </a:lnTo>
                <a:lnTo>
                  <a:pt x="11" y="571"/>
                </a:lnTo>
                <a:close/>
              </a:path>
            </a:pathLst>
          </a:custGeom>
          <a:solidFill>
            <a:srgbClr val="000000"/>
          </a:solidFill>
          <a:ln w="9525">
            <a:solidFill>
              <a:srgbClr val="215283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93206" name="Oval 26"/>
          <p:cNvSpPr>
            <a:spLocks noChangeArrowheads="1"/>
          </p:cNvSpPr>
          <p:nvPr/>
        </p:nvSpPr>
        <p:spPr bwMode="auto">
          <a:xfrm>
            <a:off x="3263901" y="1941513"/>
            <a:ext cx="339725" cy="328612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207" name="Oval 27"/>
          <p:cNvSpPr>
            <a:spLocks noChangeArrowheads="1"/>
          </p:cNvSpPr>
          <p:nvPr/>
        </p:nvSpPr>
        <p:spPr bwMode="auto">
          <a:xfrm>
            <a:off x="2263776" y="3436938"/>
            <a:ext cx="341313" cy="328612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208" name="Oval 28"/>
          <p:cNvSpPr>
            <a:spLocks noChangeArrowheads="1"/>
          </p:cNvSpPr>
          <p:nvPr/>
        </p:nvSpPr>
        <p:spPr bwMode="auto">
          <a:xfrm>
            <a:off x="7132639" y="1898651"/>
            <a:ext cx="339725" cy="328613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209" name="Oval 29"/>
          <p:cNvSpPr>
            <a:spLocks noChangeArrowheads="1"/>
          </p:cNvSpPr>
          <p:nvPr/>
        </p:nvSpPr>
        <p:spPr bwMode="auto">
          <a:xfrm>
            <a:off x="8166101" y="3382963"/>
            <a:ext cx="339725" cy="330200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210" name="Oval 30"/>
          <p:cNvSpPr>
            <a:spLocks noChangeArrowheads="1"/>
          </p:cNvSpPr>
          <p:nvPr/>
        </p:nvSpPr>
        <p:spPr bwMode="auto">
          <a:xfrm>
            <a:off x="3416301" y="5035550"/>
            <a:ext cx="339725" cy="331788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211" name="Oval 31"/>
          <p:cNvSpPr>
            <a:spLocks noChangeArrowheads="1"/>
          </p:cNvSpPr>
          <p:nvPr/>
        </p:nvSpPr>
        <p:spPr bwMode="auto">
          <a:xfrm>
            <a:off x="7170739" y="5078413"/>
            <a:ext cx="339725" cy="330200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3212" name="Rectangle 32"/>
          <p:cNvSpPr>
            <a:spLocks noChangeArrowheads="1"/>
          </p:cNvSpPr>
          <p:nvPr/>
        </p:nvSpPr>
        <p:spPr bwMode="auto">
          <a:xfrm>
            <a:off x="3532188" y="5097463"/>
            <a:ext cx="113814" cy="17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400"/>
              </a:lnSpc>
            </a:pPr>
            <a:r>
              <a:rPr lang="de-DE" altLang="en-US" sz="1600"/>
              <a:t>4</a:t>
            </a:r>
          </a:p>
        </p:txBody>
      </p:sp>
      <p:sp>
        <p:nvSpPr>
          <p:cNvPr id="93213" name="Rectangle 33"/>
          <p:cNvSpPr>
            <a:spLocks noChangeArrowheads="1"/>
          </p:cNvSpPr>
          <p:nvPr/>
        </p:nvSpPr>
        <p:spPr bwMode="auto">
          <a:xfrm>
            <a:off x="2379663" y="3497263"/>
            <a:ext cx="113814" cy="17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400"/>
              </a:lnSpc>
            </a:pPr>
            <a:r>
              <a:rPr lang="de-DE" altLang="en-US" sz="1600"/>
              <a:t>5</a:t>
            </a:r>
          </a:p>
        </p:txBody>
      </p:sp>
      <p:sp>
        <p:nvSpPr>
          <p:cNvPr id="93214" name="Rectangle 34"/>
          <p:cNvSpPr>
            <a:spLocks noChangeArrowheads="1"/>
          </p:cNvSpPr>
          <p:nvPr/>
        </p:nvSpPr>
        <p:spPr bwMode="auto">
          <a:xfrm>
            <a:off x="3378201" y="2001838"/>
            <a:ext cx="112713" cy="17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1D728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400"/>
              </a:lnSpc>
            </a:pPr>
            <a:r>
              <a:rPr lang="de-DE" altLang="en-US" sz="1600"/>
              <a:t>6</a:t>
            </a:r>
          </a:p>
        </p:txBody>
      </p:sp>
      <p:sp>
        <p:nvSpPr>
          <p:cNvPr id="93215" name="Rectangle 35"/>
          <p:cNvSpPr>
            <a:spLocks noChangeArrowheads="1"/>
          </p:cNvSpPr>
          <p:nvPr/>
        </p:nvSpPr>
        <p:spPr bwMode="auto">
          <a:xfrm>
            <a:off x="7245351" y="1958975"/>
            <a:ext cx="112713" cy="17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600"/>
              <a:t>1</a:t>
            </a:r>
          </a:p>
        </p:txBody>
      </p:sp>
      <p:sp>
        <p:nvSpPr>
          <p:cNvPr id="93216" name="Rectangle 36"/>
          <p:cNvSpPr>
            <a:spLocks noChangeArrowheads="1"/>
          </p:cNvSpPr>
          <p:nvPr/>
        </p:nvSpPr>
        <p:spPr bwMode="auto">
          <a:xfrm>
            <a:off x="8278262" y="3444875"/>
            <a:ext cx="113814" cy="17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600"/>
              <a:t>2</a:t>
            </a:r>
          </a:p>
        </p:txBody>
      </p:sp>
      <p:sp>
        <p:nvSpPr>
          <p:cNvPr id="93217" name="Rectangle 37"/>
          <p:cNvSpPr>
            <a:spLocks noChangeArrowheads="1"/>
          </p:cNvSpPr>
          <p:nvPr/>
        </p:nvSpPr>
        <p:spPr bwMode="auto">
          <a:xfrm>
            <a:off x="7284487" y="5140325"/>
            <a:ext cx="113814" cy="17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600"/>
              <a:t>3</a:t>
            </a:r>
          </a:p>
        </p:txBody>
      </p:sp>
      <p:cxnSp>
        <p:nvCxnSpPr>
          <p:cNvPr id="1400870" name="AutoShape 38"/>
          <p:cNvCxnSpPr>
            <a:cxnSpLocks noChangeShapeType="1"/>
          </p:cNvCxnSpPr>
          <p:nvPr/>
        </p:nvCxnSpPr>
        <p:spPr bwMode="auto">
          <a:xfrm>
            <a:off x="6081713" y="3233739"/>
            <a:ext cx="0" cy="365125"/>
          </a:xfrm>
          <a:prstGeom prst="straightConnector1">
            <a:avLst/>
          </a:prstGeom>
          <a:noFill/>
          <a:ln w="31750">
            <a:solidFill>
              <a:srgbClr val="215283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1400871" name="AutoShape 39"/>
          <p:cNvCxnSpPr>
            <a:cxnSpLocks noChangeShapeType="1"/>
            <a:stCxn id="1400851" idx="0"/>
            <a:endCxn id="93198" idx="2"/>
          </p:cNvCxnSpPr>
          <p:nvPr/>
        </p:nvCxnSpPr>
        <p:spPr bwMode="auto">
          <a:xfrm flipH="1" flipV="1">
            <a:off x="6050758" y="4500563"/>
            <a:ext cx="793" cy="444500"/>
          </a:xfrm>
          <a:prstGeom prst="straightConnector1">
            <a:avLst/>
          </a:prstGeom>
          <a:noFill/>
          <a:ln w="31750">
            <a:solidFill>
              <a:srgbClr val="215283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sp>
        <p:nvSpPr>
          <p:cNvPr id="1400872" name="Line 40"/>
          <p:cNvSpPr>
            <a:spLocks noChangeShapeType="1"/>
          </p:cNvSpPr>
          <p:nvPr/>
        </p:nvSpPr>
        <p:spPr bwMode="auto">
          <a:xfrm>
            <a:off x="4973639" y="4065588"/>
            <a:ext cx="295275" cy="0"/>
          </a:xfrm>
          <a:prstGeom prst="line">
            <a:avLst/>
          </a:prstGeom>
          <a:noFill/>
          <a:ln w="31750">
            <a:solidFill>
              <a:srgbClr val="215283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1400873" name="Line 41"/>
          <p:cNvSpPr>
            <a:spLocks noChangeShapeType="1"/>
          </p:cNvSpPr>
          <p:nvPr/>
        </p:nvSpPr>
        <p:spPr bwMode="auto">
          <a:xfrm>
            <a:off x="6811964" y="4065588"/>
            <a:ext cx="295275" cy="0"/>
          </a:xfrm>
          <a:prstGeom prst="line">
            <a:avLst/>
          </a:prstGeom>
          <a:noFill/>
          <a:ln w="31750">
            <a:solidFill>
              <a:srgbClr val="215283"/>
            </a:solidFill>
            <a:round/>
            <a:headEnd type="triangle" w="lg" len="lg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93222" name="Rectangle 45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ja-JP" sz="2800">
                <a:ea typeface="ＭＳ Ｐゴシック" charset="-128"/>
              </a:rPr>
              <a:t>The six paths framework suggests different starting points for creating value innovations in e-business</a:t>
            </a:r>
            <a:r>
              <a:rPr lang="de-DE" altLang="ja-JP" sz="2800">
                <a:ea typeface="ＭＳ Ｐゴシック" charset="-128"/>
              </a:rPr>
              <a:t> </a:t>
            </a:r>
            <a:endParaRPr lang="de-DE" altLang="en-US" sz="2800">
              <a:ea typeface="ＭＳ Ｐゴシック" charset="-128"/>
            </a:endParaRPr>
          </a:p>
        </p:txBody>
      </p:sp>
      <p:sp>
        <p:nvSpPr>
          <p:cNvPr id="1400878" name="Rectangle 46"/>
          <p:cNvSpPr>
            <a:spLocks noChangeArrowheads="1"/>
          </p:cNvSpPr>
          <p:nvPr/>
        </p:nvSpPr>
        <p:spPr bwMode="auto">
          <a:xfrm>
            <a:off x="2044700" y="6295360"/>
            <a:ext cx="3402708" cy="283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666666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en-US" sz="900">
                <a:latin typeface="Arial" charset="0"/>
              </a:rPr>
              <a:t>Source: Based on C. Kim and R. Mauborgne (1999), pp. 83–93.</a:t>
            </a:r>
            <a:endParaRPr lang="de-DE" altLang="en-US" sz="90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2794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Title 1"/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  <p:sp>
        <p:nvSpPr>
          <p:cNvPr id="95234" name="Content Placeholder 2"/>
          <p:cNvSpPr>
            <a:spLocks noGrp="1"/>
          </p:cNvSpPr>
          <p:nvPr>
            <p:ph sz="quarter" idx="1"/>
          </p:nvPr>
        </p:nvSpPr>
        <p:spPr>
          <a:xfrm>
            <a:off x="2136775" y="1600200"/>
            <a:ext cx="8153400" cy="449580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Look at Kindle article</a:t>
            </a:r>
          </a:p>
        </p:txBody>
      </p:sp>
    </p:spTree>
    <p:extLst>
      <p:ext uri="{BB962C8B-B14F-4D97-AF65-F5344CB8AC3E}">
        <p14:creationId xmlns:p14="http://schemas.microsoft.com/office/powerpoint/2010/main" val="9587225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026" name="Oval 2"/>
          <p:cNvSpPr>
            <a:spLocks noChangeArrowheads="1"/>
          </p:cNvSpPr>
          <p:nvPr/>
        </p:nvSpPr>
        <p:spPr bwMode="auto">
          <a:xfrm>
            <a:off x="4068764" y="2698752"/>
            <a:ext cx="4112198" cy="2127548"/>
          </a:xfrm>
          <a:prstGeom prst="ellips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6699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square" lIns="72000" tIns="72000" rIns="72000" bIns="72000" anchor="ctr">
            <a:spAutoFit/>
          </a:bodyPr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charset="2"/>
              <a:buChar char=""/>
              <a:defRPr sz="29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charset="2"/>
              <a:buChar char=""/>
              <a:defRPr sz="26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charset="2"/>
              <a:buChar char=""/>
              <a:defRPr sz="23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charset="2"/>
              <a:buChar char=""/>
              <a:defRPr sz="2000">
                <a:solidFill>
                  <a:schemeClr val="tx1"/>
                </a:solidFill>
                <a:latin typeface="Tw Cen MT" charset="0"/>
                <a:ea typeface="ＭＳ Ｐゴシック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lang="en-US" altLang="en-US" sz="2400">
              <a:latin typeface="Arial" charset="0"/>
            </a:endParaRPr>
          </a:p>
        </p:txBody>
      </p:sp>
      <p:sp>
        <p:nvSpPr>
          <p:cNvPr id="96258" name="Oval 5"/>
          <p:cNvSpPr>
            <a:spLocks noChangeArrowheads="1"/>
          </p:cNvSpPr>
          <p:nvPr/>
        </p:nvSpPr>
        <p:spPr bwMode="auto">
          <a:xfrm>
            <a:off x="3708400" y="2424114"/>
            <a:ext cx="1987550" cy="941387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59" name="Rectangle 6"/>
          <p:cNvSpPr>
            <a:spLocks noChangeArrowheads="1"/>
          </p:cNvSpPr>
          <p:nvPr/>
        </p:nvSpPr>
        <p:spPr bwMode="auto">
          <a:xfrm>
            <a:off x="4332692" y="2762250"/>
            <a:ext cx="737381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US" altLang="ja-JP" sz="1400">
                <a:solidFill>
                  <a:schemeClr val="bg1"/>
                </a:solidFill>
              </a:rPr>
              <a:t>Eliminate</a:t>
            </a:r>
            <a:endParaRPr lang="de-DE" altLang="en-US" sz="1400">
              <a:solidFill>
                <a:schemeClr val="bg1"/>
              </a:solidFill>
            </a:endParaRPr>
          </a:p>
        </p:txBody>
      </p:sp>
      <p:sp>
        <p:nvSpPr>
          <p:cNvPr id="96260" name="Oval 7"/>
          <p:cNvSpPr>
            <a:spLocks noChangeArrowheads="1"/>
          </p:cNvSpPr>
          <p:nvPr/>
        </p:nvSpPr>
        <p:spPr bwMode="auto">
          <a:xfrm>
            <a:off x="6761164" y="2397125"/>
            <a:ext cx="1990725" cy="939800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61" name="Rectangle 8"/>
          <p:cNvSpPr>
            <a:spLocks noChangeArrowheads="1"/>
          </p:cNvSpPr>
          <p:nvPr/>
        </p:nvSpPr>
        <p:spPr bwMode="auto">
          <a:xfrm>
            <a:off x="7447153" y="2746375"/>
            <a:ext cx="617156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US" altLang="ja-JP" sz="1400">
                <a:solidFill>
                  <a:schemeClr val="bg1"/>
                </a:solidFill>
              </a:rPr>
              <a:t>Reduce</a:t>
            </a:r>
            <a:endParaRPr lang="de-DE" altLang="en-US" sz="1400">
              <a:solidFill>
                <a:schemeClr val="bg1"/>
              </a:solidFill>
            </a:endParaRPr>
          </a:p>
        </p:txBody>
      </p:sp>
      <p:sp>
        <p:nvSpPr>
          <p:cNvPr id="96262" name="Oval 11"/>
          <p:cNvSpPr>
            <a:spLocks noChangeArrowheads="1"/>
          </p:cNvSpPr>
          <p:nvPr/>
        </p:nvSpPr>
        <p:spPr bwMode="auto">
          <a:xfrm>
            <a:off x="6778626" y="4146550"/>
            <a:ext cx="1990725" cy="941388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63" name="Rectangle 12"/>
          <p:cNvSpPr>
            <a:spLocks noChangeArrowheads="1"/>
          </p:cNvSpPr>
          <p:nvPr/>
        </p:nvSpPr>
        <p:spPr bwMode="auto">
          <a:xfrm>
            <a:off x="7544759" y="4497388"/>
            <a:ext cx="458459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US" altLang="ja-JP" sz="1400">
                <a:solidFill>
                  <a:schemeClr val="bg1"/>
                </a:solidFill>
              </a:rPr>
              <a:t>Raise</a:t>
            </a:r>
            <a:endParaRPr lang="de-DE" altLang="en-US" sz="1400">
              <a:solidFill>
                <a:schemeClr val="bg1"/>
              </a:solidFill>
            </a:endParaRPr>
          </a:p>
        </p:txBody>
      </p:sp>
      <p:sp>
        <p:nvSpPr>
          <p:cNvPr id="96264" name="Oval 13"/>
          <p:cNvSpPr>
            <a:spLocks noChangeArrowheads="1"/>
          </p:cNvSpPr>
          <p:nvPr/>
        </p:nvSpPr>
        <p:spPr bwMode="auto">
          <a:xfrm>
            <a:off x="3643313" y="4146550"/>
            <a:ext cx="1987550" cy="941388"/>
          </a:xfrm>
          <a:prstGeom prst="ellipse">
            <a:avLst/>
          </a:prstGeom>
          <a:solidFill>
            <a:srgbClr val="215283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65" name="Rectangle 14"/>
          <p:cNvSpPr>
            <a:spLocks noChangeArrowheads="1"/>
          </p:cNvSpPr>
          <p:nvPr/>
        </p:nvSpPr>
        <p:spPr bwMode="auto">
          <a:xfrm>
            <a:off x="4368585" y="4457700"/>
            <a:ext cx="537006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US" altLang="ja-JP" sz="1400">
                <a:solidFill>
                  <a:schemeClr val="bg1"/>
                </a:solidFill>
              </a:rPr>
              <a:t>Create</a:t>
            </a:r>
            <a:endParaRPr lang="de-DE" altLang="en-US" sz="1400">
              <a:solidFill>
                <a:schemeClr val="bg1"/>
              </a:solidFill>
            </a:endParaRPr>
          </a:p>
        </p:txBody>
      </p:sp>
      <p:sp>
        <p:nvSpPr>
          <p:cNvPr id="96266" name="Rectangle 39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pPr marL="381000" indent="-381000"/>
            <a:r>
              <a:rPr lang="en-US" altLang="en-US" sz="3200">
                <a:ea typeface="ＭＳ Ｐゴシック" charset="-128"/>
              </a:rPr>
              <a:t>Pinpointing possibilities for new value creation</a:t>
            </a:r>
            <a:endParaRPr lang="de-DE" altLang="en-US" sz="3200">
              <a:ea typeface="ＭＳ Ｐゴシック" charset="-128"/>
            </a:endParaRPr>
          </a:p>
        </p:txBody>
      </p:sp>
      <p:sp>
        <p:nvSpPr>
          <p:cNvPr id="96267" name="Oval 41"/>
          <p:cNvSpPr>
            <a:spLocks noChangeArrowheads="1"/>
          </p:cNvSpPr>
          <p:nvPr/>
        </p:nvSpPr>
        <p:spPr bwMode="auto">
          <a:xfrm>
            <a:off x="3708401" y="2403476"/>
            <a:ext cx="339725" cy="328613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68" name="Rectangle 42"/>
          <p:cNvSpPr>
            <a:spLocks noChangeArrowheads="1"/>
          </p:cNvSpPr>
          <p:nvPr/>
        </p:nvSpPr>
        <p:spPr bwMode="auto">
          <a:xfrm>
            <a:off x="3820562" y="2463800"/>
            <a:ext cx="113814" cy="17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600"/>
              <a:t>1</a:t>
            </a:r>
          </a:p>
        </p:txBody>
      </p:sp>
      <p:sp>
        <p:nvSpPr>
          <p:cNvPr id="96269" name="Oval 43"/>
          <p:cNvSpPr>
            <a:spLocks noChangeArrowheads="1"/>
          </p:cNvSpPr>
          <p:nvPr/>
        </p:nvSpPr>
        <p:spPr bwMode="auto">
          <a:xfrm>
            <a:off x="6761164" y="2397125"/>
            <a:ext cx="339725" cy="330200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70" name="Rectangle 44"/>
          <p:cNvSpPr>
            <a:spLocks noChangeArrowheads="1"/>
          </p:cNvSpPr>
          <p:nvPr/>
        </p:nvSpPr>
        <p:spPr bwMode="auto">
          <a:xfrm>
            <a:off x="6873876" y="2459038"/>
            <a:ext cx="112713" cy="17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600"/>
              <a:t>2</a:t>
            </a:r>
          </a:p>
        </p:txBody>
      </p:sp>
      <p:sp>
        <p:nvSpPr>
          <p:cNvPr id="96271" name="Oval 45"/>
          <p:cNvSpPr>
            <a:spLocks noChangeArrowheads="1"/>
          </p:cNvSpPr>
          <p:nvPr/>
        </p:nvSpPr>
        <p:spPr bwMode="auto">
          <a:xfrm>
            <a:off x="6819901" y="4108450"/>
            <a:ext cx="339725" cy="330200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72" name="Rectangle 46"/>
          <p:cNvSpPr>
            <a:spLocks noChangeArrowheads="1"/>
          </p:cNvSpPr>
          <p:nvPr/>
        </p:nvSpPr>
        <p:spPr bwMode="auto">
          <a:xfrm>
            <a:off x="6934201" y="4170363"/>
            <a:ext cx="112713" cy="17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ts val="1400"/>
              </a:lnSpc>
            </a:pPr>
            <a:r>
              <a:rPr lang="de-DE" altLang="en-US" sz="1600"/>
              <a:t>3</a:t>
            </a:r>
          </a:p>
        </p:txBody>
      </p:sp>
      <p:sp>
        <p:nvSpPr>
          <p:cNvPr id="96273" name="Oval 47"/>
          <p:cNvSpPr>
            <a:spLocks noChangeArrowheads="1"/>
          </p:cNvSpPr>
          <p:nvPr/>
        </p:nvSpPr>
        <p:spPr bwMode="auto">
          <a:xfrm>
            <a:off x="3759201" y="4052889"/>
            <a:ext cx="339725" cy="331787"/>
          </a:xfrm>
          <a:prstGeom prst="ellipse">
            <a:avLst/>
          </a:prstGeom>
          <a:solidFill>
            <a:srgbClr val="C8C8C8"/>
          </a:solidFill>
          <a:ln w="19050">
            <a:solidFill>
              <a:schemeClr val="bg1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6274" name="Rectangle 48"/>
          <p:cNvSpPr>
            <a:spLocks noChangeArrowheads="1"/>
          </p:cNvSpPr>
          <p:nvPr/>
        </p:nvSpPr>
        <p:spPr bwMode="auto">
          <a:xfrm>
            <a:off x="3875088" y="4114800"/>
            <a:ext cx="113814" cy="17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400"/>
              </a:lnSpc>
            </a:pPr>
            <a:r>
              <a:rPr lang="de-DE" altLang="en-US" sz="1600"/>
              <a:t>4</a:t>
            </a:r>
          </a:p>
        </p:txBody>
      </p:sp>
      <p:sp>
        <p:nvSpPr>
          <p:cNvPr id="2049073" name="Rectangle 49"/>
          <p:cNvSpPr>
            <a:spLocks noChangeArrowheads="1"/>
          </p:cNvSpPr>
          <p:nvPr/>
        </p:nvSpPr>
        <p:spPr bwMode="auto">
          <a:xfrm>
            <a:off x="2673350" y="5118101"/>
            <a:ext cx="2552700" cy="52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marL="179388"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717675" indent="-457200"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marL="2354263" indent="-457200"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990850" indent="-457200"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marL="34480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39052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43624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48196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1">
              <a:buFont typeface="Wingdings" charset="2"/>
              <a:buNone/>
              <a:defRPr/>
            </a:pPr>
            <a:r>
              <a:rPr lang="en-US" altLang="ja-JP" sz="1400">
                <a:solidFill>
                  <a:srgbClr val="000000"/>
                </a:solidFill>
              </a:rPr>
              <a:t>What can we do that has not been done so far?</a:t>
            </a:r>
          </a:p>
        </p:txBody>
      </p:sp>
      <p:sp>
        <p:nvSpPr>
          <p:cNvPr id="2049074" name="Rectangle 50"/>
          <p:cNvSpPr>
            <a:spLocks noChangeArrowheads="1"/>
          </p:cNvSpPr>
          <p:nvPr/>
        </p:nvSpPr>
        <p:spPr bwMode="auto">
          <a:xfrm>
            <a:off x="2546350" y="1298575"/>
            <a:ext cx="2552700" cy="1387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marL="179388"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717675" indent="-457200"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marL="2354263" indent="-457200"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990850" indent="-457200"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marL="34480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39052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43624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48196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1">
              <a:buFont typeface="Wingdings" charset="2"/>
              <a:buNone/>
              <a:defRPr/>
            </a:pPr>
            <a:r>
              <a:rPr lang="en-US" altLang="ja-JP" sz="1400">
                <a:solidFill>
                  <a:srgbClr val="000000"/>
                </a:solidFill>
                <a:ea typeface="MS Mincho" charset="-128"/>
                <a:cs typeface="Arial" charset="0"/>
              </a:rPr>
              <a:t>Does what we do really create consumer benefit? If not, which components or features of our product or service should we eliminate?</a:t>
            </a:r>
          </a:p>
        </p:txBody>
      </p:sp>
      <p:sp>
        <p:nvSpPr>
          <p:cNvPr id="2049075" name="Rectangle 51"/>
          <p:cNvSpPr>
            <a:spLocks noChangeArrowheads="1"/>
          </p:cNvSpPr>
          <p:nvPr/>
        </p:nvSpPr>
        <p:spPr bwMode="auto">
          <a:xfrm>
            <a:off x="7756525" y="1498600"/>
            <a:ext cx="2552700" cy="956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marL="179388"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717675" indent="-457200"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marL="2354263" indent="-457200"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marL="2990850" indent="-457200"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marL="34480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39052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43624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4819650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1">
              <a:buFont typeface="Wingdings" charset="2"/>
              <a:buNone/>
              <a:defRPr/>
            </a:pPr>
            <a:r>
              <a:rPr lang="en-US" altLang="ja-JP" sz="1400">
                <a:solidFill>
                  <a:srgbClr val="000000"/>
                </a:solidFill>
                <a:ea typeface="MS Mincho" charset="-128"/>
                <a:cs typeface="Arial" charset="0"/>
              </a:rPr>
              <a:t>Where can we reduce our range of offerings? What costs us a lot of money but does not create benefit?</a:t>
            </a:r>
          </a:p>
        </p:txBody>
      </p:sp>
      <p:sp>
        <p:nvSpPr>
          <p:cNvPr id="2049076" name="Rectangle 52"/>
          <p:cNvSpPr>
            <a:spLocks noChangeArrowheads="1"/>
          </p:cNvSpPr>
          <p:nvPr/>
        </p:nvSpPr>
        <p:spPr bwMode="auto">
          <a:xfrm>
            <a:off x="8010525" y="4948238"/>
            <a:ext cx="2552700" cy="1387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215283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215283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 defTabSz="358775">
              <a:defRPr sz="2400">
                <a:solidFill>
                  <a:schemeClr val="tx1"/>
                </a:solidFill>
                <a:latin typeface="Arial" charset="0"/>
              </a:defRPr>
            </a:lvl1pPr>
            <a:lvl2pPr marL="179388" defTabSz="358775">
              <a:defRPr sz="2400">
                <a:solidFill>
                  <a:schemeClr val="tx1"/>
                </a:solidFill>
                <a:latin typeface="Arial" charset="0"/>
              </a:defRPr>
            </a:lvl2pPr>
            <a:lvl3pPr marL="1982788" indent="-457200" defTabSz="358775">
              <a:defRPr sz="2400">
                <a:solidFill>
                  <a:schemeClr val="tx1"/>
                </a:solidFill>
                <a:latin typeface="Arial" charset="0"/>
              </a:defRPr>
            </a:lvl3pPr>
            <a:lvl4pPr marL="2619375" indent="-457200" defTabSz="358775">
              <a:defRPr sz="2400">
                <a:solidFill>
                  <a:schemeClr val="tx1"/>
                </a:solidFill>
                <a:latin typeface="Arial" charset="0"/>
              </a:defRPr>
            </a:lvl4pPr>
            <a:lvl5pPr marL="3255963" indent="-457200" defTabSz="358775">
              <a:defRPr sz="2400">
                <a:solidFill>
                  <a:schemeClr val="tx1"/>
                </a:solidFill>
                <a:latin typeface="Arial" charset="0"/>
              </a:defRPr>
            </a:lvl5pPr>
            <a:lvl6pPr marL="3713163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4170363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4627563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5084763" indent="-457200" defTabSz="3587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lvl="1" algn="just">
              <a:buFont typeface="Wingdings" charset="2"/>
              <a:buNone/>
              <a:defRPr/>
            </a:pPr>
            <a:r>
              <a:rPr lang="en-US" altLang="ja-JP" sz="1400">
                <a:solidFill>
                  <a:srgbClr val="000000"/>
                </a:solidFill>
                <a:ea typeface="MS Mincho" charset="-128"/>
                <a:cs typeface="Arial" charset="0"/>
              </a:rPr>
              <a:t>Where should we raise the</a:t>
            </a:r>
          </a:p>
          <a:p>
            <a:pPr lvl="1">
              <a:buFont typeface="Wingdings" charset="2"/>
              <a:buNone/>
              <a:defRPr/>
            </a:pPr>
            <a:r>
              <a:rPr lang="en-US" altLang="ja-JP" sz="1400">
                <a:solidFill>
                  <a:srgbClr val="000000"/>
                </a:solidFill>
                <a:ea typeface="MS Mincho" charset="-128"/>
                <a:cs typeface="Arial" charset="0"/>
              </a:rPr>
              <a:t>standard of products or services? Where can we increase benefit by expanding our existing offering?</a:t>
            </a:r>
          </a:p>
        </p:txBody>
      </p:sp>
      <p:sp>
        <p:nvSpPr>
          <p:cNvPr id="2049078" name="Rectangle 54"/>
          <p:cNvSpPr>
            <a:spLocks noChangeArrowheads="1"/>
          </p:cNvSpPr>
          <p:nvPr/>
        </p:nvSpPr>
        <p:spPr bwMode="auto">
          <a:xfrm>
            <a:off x="2044701" y="6295360"/>
            <a:ext cx="4369319" cy="283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DDDDDD"/>
                    </a:gs>
                    <a:gs pos="100000">
                      <a:srgbClr val="666666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lIns="72000" tIns="72000" rIns="72000" bIns="72000" anchor="ctr">
            <a:spAutoFit/>
          </a:bodyPr>
          <a:lstStyle/>
          <a:p>
            <a:pPr>
              <a:defRPr/>
            </a:pPr>
            <a:r>
              <a:rPr lang="en-US" altLang="en-US" sz="900"/>
              <a:t>Source: See also W. C. Kim and R. Mauborgne (1997), pp. 103–112, and (1999), pp. 83–93. </a:t>
            </a:r>
          </a:p>
        </p:txBody>
      </p:sp>
    </p:spTree>
    <p:extLst>
      <p:ext uri="{BB962C8B-B14F-4D97-AF65-F5344CB8AC3E}">
        <p14:creationId xmlns:p14="http://schemas.microsoft.com/office/powerpoint/2010/main" val="6794221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127500" y="549275"/>
            <a:ext cx="8064500" cy="414338"/>
          </a:xfrm>
        </p:spPr>
        <p:txBody>
          <a:bodyPr/>
          <a:lstStyle/>
          <a:p>
            <a:r>
              <a:rPr lang="de-DE" altLang="en-US" sz="2800">
                <a:ea typeface="ＭＳ Ｐゴシック" charset="-128"/>
              </a:rPr>
              <a:t>Value innovation shifts the focus of strategy from head-to-head competition to creating new market space</a:t>
            </a:r>
          </a:p>
        </p:txBody>
      </p:sp>
      <p:sp>
        <p:nvSpPr>
          <p:cNvPr id="2036739" name="Text Box 3"/>
          <p:cNvSpPr txBox="1">
            <a:spLocks noChangeArrowheads="1"/>
          </p:cNvSpPr>
          <p:nvPr/>
        </p:nvSpPr>
        <p:spPr bwMode="auto">
          <a:xfrm>
            <a:off x="2171700" y="1535113"/>
            <a:ext cx="7607300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</a:defRPr>
            </a:lvl1pPr>
            <a:lvl2pPr marL="400050" defTabSz="314325">
              <a:defRPr sz="2400">
                <a:solidFill>
                  <a:schemeClr val="tx1"/>
                </a:solidFill>
                <a:latin typeface="Arial" charset="0"/>
              </a:defRPr>
            </a:lvl2pPr>
            <a:lvl3pPr marL="801688" defTabSz="314325">
              <a:defRPr sz="2400">
                <a:solidFill>
                  <a:schemeClr val="tx1"/>
                </a:solidFill>
                <a:latin typeface="Arial" charset="0"/>
              </a:defRPr>
            </a:lvl3pPr>
            <a:lvl4pPr marL="1201738" defTabSz="314325">
              <a:defRPr sz="2400">
                <a:solidFill>
                  <a:schemeClr val="tx1"/>
                </a:solidFill>
                <a:latin typeface="Arial" charset="0"/>
              </a:defRPr>
            </a:lvl4pPr>
            <a:lvl5pPr marL="1603375" defTabSz="314325">
              <a:defRPr sz="2400">
                <a:solidFill>
                  <a:schemeClr val="tx1"/>
                </a:solidFill>
                <a:latin typeface="Arial" charset="0"/>
              </a:defRPr>
            </a:lvl5pPr>
            <a:lvl6pPr marL="20605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5177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29749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432175" defTabSz="31432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de-DE" altLang="en-US" sz="1400" dirty="0">
                <a:solidFill>
                  <a:srgbClr val="000000"/>
                </a:solidFill>
              </a:rPr>
              <a:t>Six </a:t>
            </a:r>
            <a:r>
              <a:rPr lang="de-DE" altLang="en-US" sz="1400" dirty="0" err="1">
                <a:solidFill>
                  <a:srgbClr val="000000"/>
                </a:solidFill>
              </a:rPr>
              <a:t>path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framework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to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create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value</a:t>
            </a:r>
            <a:r>
              <a:rPr lang="de-DE" altLang="en-US" sz="1400" dirty="0">
                <a:solidFill>
                  <a:srgbClr val="000000"/>
                </a:solidFill>
              </a:rPr>
              <a:t> </a:t>
            </a:r>
            <a:r>
              <a:rPr lang="de-DE" altLang="en-US" sz="1400" dirty="0" err="1">
                <a:solidFill>
                  <a:srgbClr val="000000"/>
                </a:solidFill>
              </a:rPr>
              <a:t>innovations</a:t>
            </a:r>
            <a:endParaRPr lang="de-DE" altLang="en-US" sz="1400" dirty="0">
              <a:solidFill>
                <a:srgbClr val="000000"/>
              </a:solidFill>
            </a:endParaRPr>
          </a:p>
        </p:txBody>
      </p:sp>
      <p:sp>
        <p:nvSpPr>
          <p:cNvPr id="98307" name="Rectangle 4"/>
          <p:cNvSpPr>
            <a:spLocks noChangeArrowheads="1"/>
          </p:cNvSpPr>
          <p:nvPr/>
        </p:nvSpPr>
        <p:spPr bwMode="auto">
          <a:xfrm>
            <a:off x="3646488" y="1779589"/>
            <a:ext cx="2857500" cy="579437"/>
          </a:xfrm>
          <a:prstGeom prst="rect">
            <a:avLst/>
          </a:prstGeom>
          <a:solidFill>
            <a:srgbClr val="215283"/>
          </a:solidFill>
          <a:ln w="9525">
            <a:solidFill>
              <a:srgbClr val="215283"/>
            </a:solidFill>
            <a:miter lim="800000"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8308" name="Rectangle 5"/>
          <p:cNvSpPr>
            <a:spLocks noChangeArrowheads="1"/>
          </p:cNvSpPr>
          <p:nvPr/>
        </p:nvSpPr>
        <p:spPr bwMode="auto">
          <a:xfrm>
            <a:off x="3983038" y="1965325"/>
            <a:ext cx="2058256" cy="20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Head-to-head competition</a:t>
            </a:r>
          </a:p>
        </p:txBody>
      </p:sp>
      <p:sp>
        <p:nvSpPr>
          <p:cNvPr id="98309" name="Rectangle 6"/>
          <p:cNvSpPr>
            <a:spLocks noChangeArrowheads="1"/>
          </p:cNvSpPr>
          <p:nvPr/>
        </p:nvSpPr>
        <p:spPr bwMode="auto">
          <a:xfrm>
            <a:off x="6604000" y="1779589"/>
            <a:ext cx="3054350" cy="579437"/>
          </a:xfrm>
          <a:prstGeom prst="rect">
            <a:avLst/>
          </a:prstGeom>
          <a:solidFill>
            <a:srgbClr val="215283"/>
          </a:solidFill>
          <a:ln w="9525">
            <a:solidFill>
              <a:srgbClr val="215283"/>
            </a:solidFill>
            <a:miter lim="800000"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98310" name="Rectangle 7"/>
          <p:cNvSpPr>
            <a:spLocks noChangeArrowheads="1"/>
          </p:cNvSpPr>
          <p:nvPr/>
        </p:nvSpPr>
        <p:spPr bwMode="auto">
          <a:xfrm>
            <a:off x="6983414" y="1965325"/>
            <a:ext cx="2178481" cy="20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Creating new market space</a:t>
            </a:r>
          </a:p>
        </p:txBody>
      </p:sp>
      <p:sp>
        <p:nvSpPr>
          <p:cNvPr id="98311" name="Rectangle 8"/>
          <p:cNvSpPr>
            <a:spLocks noChangeArrowheads="1"/>
          </p:cNvSpPr>
          <p:nvPr/>
        </p:nvSpPr>
        <p:spPr bwMode="auto">
          <a:xfrm>
            <a:off x="3843339" y="2422525"/>
            <a:ext cx="2487861" cy="3488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Focuses on rivals in its industry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Focuses on competitive posi-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tion within strategic group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Focuses on better serving the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own buyer group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Focuses on maximising value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of the industry's products/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services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Focuses on improving the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given appeal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Focuses on adapting to trends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as they occur</a:t>
            </a:r>
          </a:p>
        </p:txBody>
      </p:sp>
      <p:sp>
        <p:nvSpPr>
          <p:cNvPr id="98312" name="Rectangle 9"/>
          <p:cNvSpPr>
            <a:spLocks noChangeArrowheads="1"/>
          </p:cNvSpPr>
          <p:nvPr/>
        </p:nvSpPr>
        <p:spPr bwMode="auto">
          <a:xfrm>
            <a:off x="6800851" y="2422525"/>
            <a:ext cx="2686633" cy="3488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Looks across substitute industries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Looks across strategic groups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within its industry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Redefines the buyer group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Looks across complementary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offerings beyond the bounds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of its industry 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Rethinks the functional/emo-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tional orientation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Adopts the results of future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trends today</a:t>
            </a:r>
          </a:p>
        </p:txBody>
      </p:sp>
      <p:sp>
        <p:nvSpPr>
          <p:cNvPr id="98313" name="Rectangle 10"/>
          <p:cNvSpPr>
            <a:spLocks noChangeArrowheads="1"/>
          </p:cNvSpPr>
          <p:nvPr/>
        </p:nvSpPr>
        <p:spPr bwMode="auto">
          <a:xfrm>
            <a:off x="2171700" y="2422525"/>
            <a:ext cx="1144544" cy="3282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Industry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Strategic</a:t>
            </a:r>
            <a:br>
              <a:rPr lang="de-DE" altLang="en-US" sz="1400">
                <a:solidFill>
                  <a:srgbClr val="000000"/>
                </a:solidFill>
              </a:rPr>
            </a:br>
            <a:r>
              <a:rPr lang="de-DE" altLang="en-US" sz="1400">
                <a:solidFill>
                  <a:srgbClr val="000000"/>
                </a:solidFill>
              </a:rPr>
              <a:t>group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Buyer group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Product scope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Appeal</a:t>
            </a: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endParaRPr lang="de-DE" altLang="en-US" sz="1400">
              <a:solidFill>
                <a:srgbClr val="000000"/>
              </a:solidFill>
            </a:endParaRPr>
          </a:p>
          <a:p>
            <a:pPr>
              <a:lnSpc>
                <a:spcPts val="1575"/>
              </a:lnSpc>
            </a:pPr>
            <a:r>
              <a:rPr lang="de-DE" altLang="en-US" sz="1400">
                <a:solidFill>
                  <a:srgbClr val="000000"/>
                </a:solidFill>
              </a:rPr>
              <a:t>Time/trends</a:t>
            </a:r>
          </a:p>
        </p:txBody>
      </p:sp>
      <p:sp>
        <p:nvSpPr>
          <p:cNvPr id="2036748" name="Line 12"/>
          <p:cNvSpPr>
            <a:spLocks noChangeShapeType="1"/>
          </p:cNvSpPr>
          <p:nvPr/>
        </p:nvSpPr>
        <p:spPr bwMode="auto">
          <a:xfrm>
            <a:off x="3646488" y="5999163"/>
            <a:ext cx="285750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36752" name="Line 16"/>
          <p:cNvSpPr>
            <a:spLocks noChangeShapeType="1"/>
          </p:cNvSpPr>
          <p:nvPr/>
        </p:nvSpPr>
        <p:spPr bwMode="auto">
          <a:xfrm>
            <a:off x="6604000" y="5999163"/>
            <a:ext cx="305435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36753" name="Line 17"/>
          <p:cNvSpPr>
            <a:spLocks noChangeShapeType="1"/>
          </p:cNvSpPr>
          <p:nvPr/>
        </p:nvSpPr>
        <p:spPr bwMode="auto">
          <a:xfrm flipH="1">
            <a:off x="2171701" y="2359025"/>
            <a:ext cx="1249363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36754" name="Line 18"/>
          <p:cNvSpPr>
            <a:spLocks noChangeShapeType="1"/>
          </p:cNvSpPr>
          <p:nvPr/>
        </p:nvSpPr>
        <p:spPr bwMode="auto">
          <a:xfrm flipH="1">
            <a:off x="2171701" y="5999163"/>
            <a:ext cx="1249363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275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038600" y="228600"/>
            <a:ext cx="8153400" cy="990600"/>
          </a:xfrm>
        </p:spPr>
        <p:txBody>
          <a:bodyPr/>
          <a:lstStyle/>
          <a:p>
            <a:r>
              <a:rPr lang="en-US" altLang="ja-JP" sz="3600">
                <a:ea typeface="ＭＳ Ｐゴシック" charset="-128"/>
              </a:rPr>
              <a:t>Finding the right timing for market entry in e-business</a:t>
            </a:r>
            <a:r>
              <a:rPr lang="de-DE" altLang="ja-JP" sz="3600">
                <a:ea typeface="ＭＳ Ｐゴシック" charset="-128"/>
              </a:rPr>
              <a:t> is critical</a:t>
            </a:r>
            <a:endParaRPr lang="de-DE" altLang="en-US" sz="3600">
              <a:ea typeface="ＭＳ Ｐゴシック" charset="-128"/>
            </a:endParaRPr>
          </a:p>
        </p:txBody>
      </p:sp>
      <p:sp>
        <p:nvSpPr>
          <p:cNvPr id="100354" name="Rectangle 4"/>
          <p:cNvSpPr>
            <a:spLocks noChangeArrowheads="1"/>
          </p:cNvSpPr>
          <p:nvPr/>
        </p:nvSpPr>
        <p:spPr bwMode="auto">
          <a:xfrm>
            <a:off x="2960688" y="2284414"/>
            <a:ext cx="2857500" cy="579437"/>
          </a:xfrm>
          <a:prstGeom prst="rect">
            <a:avLst/>
          </a:prstGeom>
          <a:solidFill>
            <a:srgbClr val="215283"/>
          </a:solidFill>
          <a:ln w="9525">
            <a:solidFill>
              <a:srgbClr val="215283"/>
            </a:solidFill>
            <a:miter lim="800000"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100355" name="Rectangle 5"/>
          <p:cNvSpPr>
            <a:spLocks noChangeArrowheads="1"/>
          </p:cNvSpPr>
          <p:nvPr/>
        </p:nvSpPr>
        <p:spPr bwMode="auto">
          <a:xfrm>
            <a:off x="3340101" y="2470150"/>
            <a:ext cx="1989327" cy="20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Early-mover advantages </a:t>
            </a:r>
          </a:p>
        </p:txBody>
      </p:sp>
      <p:sp>
        <p:nvSpPr>
          <p:cNvPr id="100356" name="Rectangle 6"/>
          <p:cNvSpPr>
            <a:spLocks noChangeArrowheads="1"/>
          </p:cNvSpPr>
          <p:nvPr/>
        </p:nvSpPr>
        <p:spPr bwMode="auto">
          <a:xfrm>
            <a:off x="6324600" y="2284414"/>
            <a:ext cx="3054350" cy="579437"/>
          </a:xfrm>
          <a:prstGeom prst="rect">
            <a:avLst/>
          </a:prstGeom>
          <a:solidFill>
            <a:srgbClr val="215283"/>
          </a:solidFill>
          <a:ln w="9525">
            <a:solidFill>
              <a:srgbClr val="215283"/>
            </a:solidFill>
            <a:miter lim="800000"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endParaRPr lang="en-US" altLang="en-US"/>
          </a:p>
        </p:txBody>
      </p:sp>
      <p:sp>
        <p:nvSpPr>
          <p:cNvPr id="100357" name="Rectangle 7"/>
          <p:cNvSpPr>
            <a:spLocks noChangeArrowheads="1"/>
          </p:cNvSpPr>
          <p:nvPr/>
        </p:nvSpPr>
        <p:spPr bwMode="auto">
          <a:xfrm>
            <a:off x="6675438" y="2470150"/>
            <a:ext cx="2218556" cy="205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ts val="1575"/>
              </a:lnSpc>
            </a:pPr>
            <a:r>
              <a:rPr lang="de-DE" altLang="en-US" sz="1400">
                <a:solidFill>
                  <a:schemeClr val="bg1"/>
                </a:solidFill>
              </a:rPr>
              <a:t>Early-mover disadvantages </a:t>
            </a:r>
          </a:p>
        </p:txBody>
      </p:sp>
      <p:sp>
        <p:nvSpPr>
          <p:cNvPr id="100358" name="Rectangle 8"/>
          <p:cNvSpPr>
            <a:spLocks noChangeArrowheads="1"/>
          </p:cNvSpPr>
          <p:nvPr/>
        </p:nvSpPr>
        <p:spPr bwMode="auto">
          <a:xfrm>
            <a:off x="3157538" y="3184526"/>
            <a:ext cx="2074286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marL="457200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857250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258888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58938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60575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77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49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321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93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lvl="1"/>
            <a:r>
              <a:rPr lang="en-US" altLang="ja-JP" sz="1400">
                <a:solidFill>
                  <a:srgbClr val="000000"/>
                </a:solidFill>
              </a:rPr>
              <a:t>Learning effects</a:t>
            </a:r>
          </a:p>
          <a:p>
            <a:pPr lvl="1"/>
            <a:endParaRPr lang="en-US" altLang="ja-JP" sz="1400">
              <a:solidFill>
                <a:srgbClr val="000000"/>
              </a:solidFill>
            </a:endParaRPr>
          </a:p>
          <a:p>
            <a:pPr lvl="1"/>
            <a:r>
              <a:rPr lang="en-US" altLang="ja-JP" sz="1400">
                <a:solidFill>
                  <a:srgbClr val="000000"/>
                </a:solidFill>
              </a:rPr>
              <a:t>Brand and reputation</a:t>
            </a:r>
          </a:p>
          <a:p>
            <a:pPr lvl="1"/>
            <a:endParaRPr lang="en-US" altLang="ja-JP" sz="1400">
              <a:solidFill>
                <a:srgbClr val="000000"/>
              </a:solidFill>
            </a:endParaRPr>
          </a:p>
          <a:p>
            <a:pPr lvl="1"/>
            <a:r>
              <a:rPr lang="en-US" altLang="ja-JP" sz="1400">
                <a:solidFill>
                  <a:srgbClr val="000000"/>
                </a:solidFill>
              </a:rPr>
              <a:t>Switching costs</a:t>
            </a:r>
          </a:p>
          <a:p>
            <a:pPr lvl="1"/>
            <a:r>
              <a:rPr lang="en-US" altLang="ja-JP" sz="1400">
                <a:solidFill>
                  <a:srgbClr val="000000"/>
                </a:solidFill>
              </a:rPr>
              <a:t> </a:t>
            </a:r>
          </a:p>
          <a:p>
            <a:pPr lvl="1"/>
            <a:r>
              <a:rPr lang="en-US" altLang="ja-JP" sz="1400">
                <a:solidFill>
                  <a:srgbClr val="000000"/>
                </a:solidFill>
              </a:rPr>
              <a:t>Network effects </a:t>
            </a:r>
          </a:p>
        </p:txBody>
      </p:sp>
      <p:sp>
        <p:nvSpPr>
          <p:cNvPr id="100359" name="Rectangle 9"/>
          <p:cNvSpPr>
            <a:spLocks noChangeArrowheads="1"/>
          </p:cNvSpPr>
          <p:nvPr/>
        </p:nvSpPr>
        <p:spPr bwMode="auto">
          <a:xfrm>
            <a:off x="6521451" y="3184525"/>
            <a:ext cx="241360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marL="457200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857250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258888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58938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60575" indent="-457200" defTabSz="314325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77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49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321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9375" indent="-457200" defTabSz="3143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lvl="1"/>
            <a:r>
              <a:rPr lang="en-US" altLang="ja-JP" sz="1400">
                <a:solidFill>
                  <a:srgbClr val="000000"/>
                </a:solidFill>
              </a:rPr>
              <a:t>Market uncertainty</a:t>
            </a:r>
          </a:p>
          <a:p>
            <a:pPr lvl="1"/>
            <a:endParaRPr lang="en-US" altLang="ja-JP" sz="1400">
              <a:solidFill>
                <a:srgbClr val="000000"/>
              </a:solidFill>
            </a:endParaRPr>
          </a:p>
          <a:p>
            <a:pPr lvl="1"/>
            <a:r>
              <a:rPr lang="en-US" altLang="ja-JP" sz="1400">
                <a:solidFill>
                  <a:srgbClr val="000000"/>
                </a:solidFill>
              </a:rPr>
              <a:t>Technological uncertainty</a:t>
            </a:r>
          </a:p>
          <a:p>
            <a:pPr lvl="1"/>
            <a:endParaRPr lang="en-US" altLang="ja-JP" sz="1400">
              <a:solidFill>
                <a:srgbClr val="000000"/>
              </a:solidFill>
            </a:endParaRPr>
          </a:p>
          <a:p>
            <a:pPr lvl="1"/>
            <a:r>
              <a:rPr lang="en-US" altLang="ja-JP" sz="1400">
                <a:solidFill>
                  <a:srgbClr val="000000"/>
                </a:solidFill>
              </a:rPr>
              <a:t>Free-rider effects</a:t>
            </a:r>
          </a:p>
        </p:txBody>
      </p:sp>
      <p:sp>
        <p:nvSpPr>
          <p:cNvPr id="2051083" name="Line 11"/>
          <p:cNvSpPr>
            <a:spLocks noChangeShapeType="1"/>
          </p:cNvSpPr>
          <p:nvPr/>
        </p:nvSpPr>
        <p:spPr bwMode="auto">
          <a:xfrm>
            <a:off x="2960688" y="4805363"/>
            <a:ext cx="285750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  <p:sp>
        <p:nvSpPr>
          <p:cNvPr id="2051084" name="Line 12"/>
          <p:cNvSpPr>
            <a:spLocks noChangeShapeType="1"/>
          </p:cNvSpPr>
          <p:nvPr/>
        </p:nvSpPr>
        <p:spPr bwMode="auto">
          <a:xfrm>
            <a:off x="6324600" y="4805363"/>
            <a:ext cx="3054350" cy="0"/>
          </a:xfrm>
          <a:prstGeom prst="line">
            <a:avLst/>
          </a:prstGeom>
          <a:noFill/>
          <a:ln w="19050">
            <a:solidFill>
              <a:srgbClr val="21528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lIns="72000" tIns="72000" rIns="72000" bIns="72000">
            <a:spAutoFit/>
          </a:bodyPr>
          <a:lstStyle/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1017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Title 1"/>
          <p:cNvSpPr>
            <a:spLocks noGrp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  <p:sp>
        <p:nvSpPr>
          <p:cNvPr id="102402" name="Content Placeholder 2"/>
          <p:cNvSpPr>
            <a:spLocks noGrp="1"/>
          </p:cNvSpPr>
          <p:nvPr>
            <p:ph sz="quarter" idx="1"/>
          </p:nvPr>
        </p:nvSpPr>
        <p:spPr>
          <a:xfrm>
            <a:off x="2136775" y="1600200"/>
            <a:ext cx="8153400" cy="4495800"/>
          </a:xfrm>
        </p:spPr>
        <p:txBody>
          <a:bodyPr/>
          <a:lstStyle/>
          <a:p>
            <a:r>
              <a:rPr lang="en-US" altLang="en-US">
                <a:ea typeface="ＭＳ Ｐゴシック" charset="-128"/>
              </a:rPr>
              <a:t>See Match.com article</a:t>
            </a:r>
          </a:p>
        </p:txBody>
      </p:sp>
    </p:spTree>
    <p:extLst>
      <p:ext uri="{BB962C8B-B14F-4D97-AF65-F5344CB8AC3E}">
        <p14:creationId xmlns:p14="http://schemas.microsoft.com/office/powerpoint/2010/main" val="11577918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Default Design">
  <a:themeElements>
    <a:clrScheme name="2_Default Design 14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D1919"/>
      </a:accent1>
      <a:accent2>
        <a:srgbClr val="333399"/>
      </a:accent2>
      <a:accent3>
        <a:srgbClr val="FFFFFF"/>
      </a:accent3>
      <a:accent4>
        <a:srgbClr val="000000"/>
      </a:accent4>
      <a:accent5>
        <a:srgbClr val="E3ABAB"/>
      </a:accent5>
      <a:accent6>
        <a:srgbClr val="2D2D8A"/>
      </a:accent6>
      <a:hlink>
        <a:srgbClr val="009999"/>
      </a:hlink>
      <a:folHlink>
        <a:srgbClr val="99CC00"/>
      </a:folHlink>
    </a:clrScheme>
    <a:fontScheme name="2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2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efault Design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Default Design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62 mechanical design template">
  <a:themeElements>
    <a:clrScheme name="">
      <a:dk1>
        <a:srgbClr val="FFFFFF"/>
      </a:dk1>
      <a:lt1>
        <a:srgbClr val="FFFFFF"/>
      </a:lt1>
      <a:dk2>
        <a:srgbClr val="000000"/>
      </a:dk2>
      <a:lt2>
        <a:srgbClr val="C0C0C0"/>
      </a:lt2>
      <a:accent1>
        <a:srgbClr val="D83C3C"/>
      </a:accent1>
      <a:accent2>
        <a:srgbClr val="FF3300"/>
      </a:accent2>
      <a:accent3>
        <a:srgbClr val="FFFFFF"/>
      </a:accent3>
      <a:accent4>
        <a:srgbClr val="DADADA"/>
      </a:accent4>
      <a:accent5>
        <a:srgbClr val="E9AFAF"/>
      </a:accent5>
      <a:accent6>
        <a:srgbClr val="E72D00"/>
      </a:accent6>
      <a:hlink>
        <a:srgbClr val="FFD1D1"/>
      </a:hlink>
      <a:folHlink>
        <a:srgbClr val="C0C0C0"/>
      </a:folHlink>
    </a:clrScheme>
    <a:fontScheme name="m62 mechanical design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62 mechanical design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62 mechanical design template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62 mechanical design template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2 mechanical cogs gears industry manufacturing template">
  <a:themeElements>
    <a:clrScheme name="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AE1616"/>
      </a:accent1>
      <a:accent2>
        <a:srgbClr val="FFE1E1"/>
      </a:accent2>
      <a:accent3>
        <a:srgbClr val="FFFFFF"/>
      </a:accent3>
      <a:accent4>
        <a:srgbClr val="000000"/>
      </a:accent4>
      <a:accent5>
        <a:srgbClr val="D3ABAB"/>
      </a:accent5>
      <a:accent6>
        <a:srgbClr val="E7CCCC"/>
      </a:accent6>
      <a:hlink>
        <a:srgbClr val="969696"/>
      </a:hlink>
      <a:folHlink>
        <a:srgbClr val="FFFFFF"/>
      </a:folHlink>
    </a:clrScheme>
    <a:fontScheme name="12 mechanical cogs gears industry manufacturing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>
          <a:outerShdw dist="35921" dir="2700000" algn="ctr" rotWithShape="0">
            <a:schemeClr val="bg2"/>
          </a:outerShdw>
        </a:effec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12 mechanical cogs gears industry manufacturing templat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3">
        <a:dk1>
          <a:srgbClr val="FFFFFF"/>
        </a:dk1>
        <a:lt1>
          <a:srgbClr val="FFFFFF"/>
        </a:lt1>
        <a:dk2>
          <a:srgbClr val="000000"/>
        </a:dk2>
        <a:lt2>
          <a:srgbClr val="808080"/>
        </a:lt2>
        <a:accent1>
          <a:srgbClr val="AE1616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14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D1919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ABAB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2 mechanical cogs gears industry manufacturing template 15">
        <a:dk1>
          <a:srgbClr val="808080"/>
        </a:dk1>
        <a:lt1>
          <a:srgbClr val="FFFFFF"/>
        </a:lt1>
        <a:dk2>
          <a:srgbClr val="000000"/>
        </a:dk2>
        <a:lt2>
          <a:srgbClr val="FFFFFF"/>
        </a:lt2>
        <a:accent1>
          <a:srgbClr val="BBE0E3"/>
        </a:accent1>
        <a:accent2>
          <a:srgbClr val="333399"/>
        </a:accent2>
        <a:accent3>
          <a:srgbClr val="AAAAAA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2 mechanical cogs gears industry manufacturing template 16">
        <a:dk1>
          <a:srgbClr val="FFFFFF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DADADA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2.xml><?xml version="1.0" encoding="utf-8"?>
<a:themeOverride xmlns:a="http://schemas.openxmlformats.org/drawingml/2006/main">
  <a:clrScheme name="12 mechanical cogs gears industry manufacturing template 13">
    <a:dk1>
      <a:srgbClr val="FFFFFF"/>
    </a:dk1>
    <a:lt1>
      <a:srgbClr val="FFFFFF"/>
    </a:lt1>
    <a:dk2>
      <a:srgbClr val="000000"/>
    </a:dk2>
    <a:lt2>
      <a:srgbClr val="808080"/>
    </a:lt2>
    <a:accent1>
      <a:srgbClr val="AE1616"/>
    </a:accent1>
    <a:accent2>
      <a:srgbClr val="333399"/>
    </a:accent2>
    <a:accent3>
      <a:srgbClr val="FFFFFF"/>
    </a:accent3>
    <a:accent4>
      <a:srgbClr val="DADADA"/>
    </a:accent4>
    <a:accent5>
      <a:srgbClr val="D3ABAB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MBA 1 e-Business intro and evolution 2016</Template>
  <TotalTime>10</TotalTime>
  <Words>958</Words>
  <Application>Microsoft Macintosh PowerPoint</Application>
  <PresentationFormat>Widescreen</PresentationFormat>
  <Paragraphs>269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17</vt:i4>
      </vt:variant>
    </vt:vector>
  </HeadingPairs>
  <TitlesOfParts>
    <vt:vector size="31" baseType="lpstr">
      <vt:lpstr>Calibri</vt:lpstr>
      <vt:lpstr>HGPｺﾞｼｯｸE</vt:lpstr>
      <vt:lpstr>MS Mincho</vt:lpstr>
      <vt:lpstr>ＭＳ Ｐゴシック</vt:lpstr>
      <vt:lpstr>PMingLiU</vt:lpstr>
      <vt:lpstr>Arial</vt:lpstr>
      <vt:lpstr>AvantGarde Bk BT</vt:lpstr>
      <vt:lpstr>Tw Cen MT</vt:lpstr>
      <vt:lpstr>Wingdings</vt:lpstr>
      <vt:lpstr>Wingdings 2</vt:lpstr>
      <vt:lpstr>Median</vt:lpstr>
      <vt:lpstr>2_Default Design</vt:lpstr>
      <vt:lpstr>m62 mechanical design template</vt:lpstr>
      <vt:lpstr>12 mechanical cogs gears industry manufacturing template</vt:lpstr>
      <vt:lpstr>Exploiting opportunities Of NEW Market SPACES</vt:lpstr>
      <vt:lpstr>Exploiting opportunities of new market spaces in e-business</vt:lpstr>
      <vt:lpstr>PowerPoint Presentation</vt:lpstr>
      <vt:lpstr>The value curve provides insights into new market spaces </vt:lpstr>
      <vt:lpstr>The first step leading to value innovations is the ‘visual awakening’</vt:lpstr>
      <vt:lpstr>Display the current situation of the offering selected</vt:lpstr>
      <vt:lpstr>Value innovations focus on customers rather than competitors</vt:lpstr>
      <vt:lpstr>The second step leading to value innovations is the ‘visual exploration’</vt:lpstr>
      <vt:lpstr>Display possible changes to the existing value curves</vt:lpstr>
      <vt:lpstr>Looking outside one’s own box</vt:lpstr>
      <vt:lpstr>PowerPoint Presentation</vt:lpstr>
      <vt:lpstr>The six paths framework suggests different starting points for creating value innovations in e-business </vt:lpstr>
      <vt:lpstr>PowerPoint Presentation</vt:lpstr>
      <vt:lpstr>Pinpointing possibilities for new value creation</vt:lpstr>
      <vt:lpstr>Value innovation shifts the focus of strategy from head-to-head competition to creating new market space</vt:lpstr>
      <vt:lpstr>Finding the right timing for market entry in e-business is critical</vt:lpstr>
      <vt:lpstr>PowerPoint Presentation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Thomas</dc:creator>
  <cp:lastModifiedBy>Christopher Thomas</cp:lastModifiedBy>
  <cp:revision>6</cp:revision>
  <dcterms:created xsi:type="dcterms:W3CDTF">2016-11-29T19:27:12Z</dcterms:created>
  <dcterms:modified xsi:type="dcterms:W3CDTF">2016-11-29T19:37:59Z</dcterms:modified>
</cp:coreProperties>
</file>