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6" d="100"/>
          <a:sy n="46" d="100"/>
        </p:scale>
        <p:origin x="54"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776BEE-EB5D-4500-A4A5-94F8D7392CF1}" type="datetimeFigureOut">
              <a:rPr lang="en-IN" smtClean="0"/>
              <a:t>20/10/25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70F2CB-3BA0-45B4-90E5-AAFE54146E50}" type="slidenum">
              <a:rPr lang="en-IN" smtClean="0"/>
              <a:t>‹#›</a:t>
            </a:fld>
            <a:endParaRPr lang="en-IN"/>
          </a:p>
        </p:txBody>
      </p:sp>
    </p:spTree>
    <p:extLst>
      <p:ext uri="{BB962C8B-B14F-4D97-AF65-F5344CB8AC3E}">
        <p14:creationId xmlns:p14="http://schemas.microsoft.com/office/powerpoint/2010/main" val="2265461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Times New Roman" panose="02020603050405020304" pitchFamily="18" charset="0"/>
                <a:ea typeface="+mn-ea"/>
                <a:cs typeface="Times New Roman" panose="02020603050405020304" pitchFamily="18" charset="0"/>
              </a:rPr>
              <a:t>In current times, it is important to strengthen business efficiency with the help of AI and sustainability. However, utilising AI powered technology to improve sustainability can be beneficial for the business organisations like XYZ Solutions. This report, therefore, will focus on the trends, risks and opportunities to use AI powered sustainability programs and the way it can help the company to expand in the international market.</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870F2CB-3BA0-45B4-90E5-AAFE54146E50}" type="slidenum">
              <a:rPr lang="en-IN" smtClean="0"/>
              <a:t>2</a:t>
            </a:fld>
            <a:endParaRPr lang="en-IN"/>
          </a:p>
        </p:txBody>
      </p:sp>
    </p:spTree>
    <p:extLst>
      <p:ext uri="{BB962C8B-B14F-4D97-AF65-F5344CB8AC3E}">
        <p14:creationId xmlns:p14="http://schemas.microsoft.com/office/powerpoint/2010/main" val="3759728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a report of Deloitte it has been observed 73% of consumer industries are increasing investments in sustainability. Apart from enhancing market opportunities, the companies are also facing pressure from different stakeholders that includes board members, customers and regulators. According to the same report, the supply chain seems to be contributing nearly 25% GHG globally. Hence, it has become important for the companies to utilise technologies to reduce this emission. </a:t>
            </a:r>
          </a:p>
          <a:p>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3</a:t>
            </a:fld>
            <a:endParaRPr lang="en-IN"/>
          </a:p>
        </p:txBody>
      </p:sp>
    </p:spTree>
    <p:extLst>
      <p:ext uri="{BB962C8B-B14F-4D97-AF65-F5344CB8AC3E}">
        <p14:creationId xmlns:p14="http://schemas.microsoft.com/office/powerpoint/2010/main" val="2890835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short, it can be said that the organisation can face issues such as navigating international legal and regulatory environments, managing complexities of supply chain across borders, and adapting products to meet new consumer needs and cultural preferences. </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4</a:t>
            </a:fld>
            <a:endParaRPr lang="en-IN"/>
          </a:p>
        </p:txBody>
      </p:sp>
    </p:spTree>
    <p:extLst>
      <p:ext uri="{BB962C8B-B14F-4D97-AF65-F5344CB8AC3E}">
        <p14:creationId xmlns:p14="http://schemas.microsoft.com/office/powerpoint/2010/main" val="3133472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important to identify risks and opportunities while entering in any new business market. With the change of business environment organisations can face several challenges such as difficulty in customer attraction, high financial investments, changes in rules and regulations and so more. On the other hand, it will be able to get easy access to new talents, reduced dependency on a particular market and others. </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5</a:t>
            </a:fld>
            <a:endParaRPr lang="en-IN"/>
          </a:p>
        </p:txBody>
      </p:sp>
    </p:spTree>
    <p:extLst>
      <p:ext uri="{BB962C8B-B14F-4D97-AF65-F5344CB8AC3E}">
        <p14:creationId xmlns:p14="http://schemas.microsoft.com/office/powerpoint/2010/main" val="3293310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organisation has a strong product line that is able to attract consumers along with a strong brand reputation which will satisfy consumer needs. Global presence of XYZ Solutions will allow the brand to trap it into a diverse market. However, it also can face weakness like digital presence in digital marketing along with higher production cost in a new market.</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6</a:t>
            </a:fld>
            <a:endParaRPr lang="en-IN"/>
          </a:p>
        </p:txBody>
      </p:sp>
    </p:spTree>
    <p:extLst>
      <p:ext uri="{BB962C8B-B14F-4D97-AF65-F5344CB8AC3E}">
        <p14:creationId xmlns:p14="http://schemas.microsoft.com/office/powerpoint/2010/main" val="32946973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With the weakness, XYZ Solution can also face some threats that influence the overall sales and success rate of the company. In the global market there are various technology consultancy services which are providing almost the same services to its customers. This competition will increase the competition in the global market for the brand.</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7</a:t>
            </a:fld>
            <a:endParaRPr lang="en-IN"/>
          </a:p>
        </p:txBody>
      </p:sp>
    </p:spTree>
    <p:extLst>
      <p:ext uri="{BB962C8B-B14F-4D97-AF65-F5344CB8AC3E}">
        <p14:creationId xmlns:p14="http://schemas.microsoft.com/office/powerpoint/2010/main" val="193704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What: Analysing this report shows that it needs a proper strategic development to run the business effectively. </a:t>
            </a:r>
          </a:p>
          <a:p>
            <a:r>
              <a:rPr lang="en-IN" sz="1200" kern="1200" dirty="0">
                <a:solidFill>
                  <a:schemeClr val="tx1"/>
                </a:solidFill>
                <a:effectLst/>
                <a:latin typeface="+mn-lt"/>
                <a:ea typeface="+mn-ea"/>
                <a:cs typeface="+mn-cs"/>
              </a:rPr>
              <a:t>So what: I will develop two strategies in the following section for my personal and professional development. </a:t>
            </a:r>
          </a:p>
          <a:p>
            <a:r>
              <a:rPr lang="en-IN" sz="1200" kern="1200" dirty="0">
                <a:solidFill>
                  <a:schemeClr val="tx1"/>
                </a:solidFill>
                <a:effectLst/>
                <a:latin typeface="+mn-lt"/>
                <a:ea typeface="+mn-ea"/>
                <a:cs typeface="+mn-cs"/>
              </a:rPr>
              <a:t>Now what: It will use an action plan for its development.</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8</a:t>
            </a:fld>
            <a:endParaRPr lang="en-IN"/>
          </a:p>
        </p:txBody>
      </p:sp>
    </p:spTree>
    <p:extLst>
      <p:ext uri="{BB962C8B-B14F-4D97-AF65-F5344CB8AC3E}">
        <p14:creationId xmlns:p14="http://schemas.microsoft.com/office/powerpoint/2010/main" val="250777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Through this, I have tried to point out the way I can improve my communication skill for the development of my personal and professional attributes and interaction capacity with consumers. </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9</a:t>
            </a:fld>
            <a:endParaRPr lang="en-IN"/>
          </a:p>
        </p:txBody>
      </p:sp>
    </p:spTree>
    <p:extLst>
      <p:ext uri="{BB962C8B-B14F-4D97-AF65-F5344CB8AC3E}">
        <p14:creationId xmlns:p14="http://schemas.microsoft.com/office/powerpoint/2010/main" val="2862325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has tried to point out the way I can improve my time-management skill for the development of my personal and professional attributes.</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10</a:t>
            </a:fld>
            <a:endParaRPr lang="en-IN"/>
          </a:p>
        </p:txBody>
      </p:sp>
    </p:spTree>
    <p:extLst>
      <p:ext uri="{BB962C8B-B14F-4D97-AF65-F5344CB8AC3E}">
        <p14:creationId xmlns:p14="http://schemas.microsoft.com/office/powerpoint/2010/main" val="4055399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current time using proper strategies to sustain in a tough competitive environment is important. However, this report has tried to focus on developing some personal and professional strategies which can help me in future development. </a:t>
            </a:r>
            <a:endParaRPr lang="en-IN" dirty="0"/>
          </a:p>
        </p:txBody>
      </p:sp>
      <p:sp>
        <p:nvSpPr>
          <p:cNvPr id="4" name="Slide Number Placeholder 3"/>
          <p:cNvSpPr>
            <a:spLocks noGrp="1"/>
          </p:cNvSpPr>
          <p:nvPr>
            <p:ph type="sldNum" sz="quarter" idx="10"/>
          </p:nvPr>
        </p:nvSpPr>
        <p:spPr/>
        <p:txBody>
          <a:bodyPr/>
          <a:lstStyle/>
          <a:p>
            <a:fld id="{2870F2CB-3BA0-45B4-90E5-AAFE54146E50}" type="slidenum">
              <a:rPr lang="en-IN" smtClean="0"/>
              <a:t>11</a:t>
            </a:fld>
            <a:endParaRPr lang="en-IN"/>
          </a:p>
        </p:txBody>
      </p:sp>
    </p:spTree>
    <p:extLst>
      <p:ext uri="{BB962C8B-B14F-4D97-AF65-F5344CB8AC3E}">
        <p14:creationId xmlns:p14="http://schemas.microsoft.com/office/powerpoint/2010/main" val="3398483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6950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550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9961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982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2475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290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70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985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0245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2071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3855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16562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579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1125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8130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147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6229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035823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apers.ssrn.com/sol3/Delivery.cfm?abstractid=5135313" TargetMode="External"/><Relationship Id="rId2" Type="http://schemas.openxmlformats.org/officeDocument/2006/relationships/hyperlink" Target="https://www.deloitte.com/global/en/Industries/consumer/analysis/sustainability-in-retail.html" TargetMode="External"/><Relationship Id="rId1" Type="http://schemas.openxmlformats.org/officeDocument/2006/relationships/slideLayout" Target="../slideLayouts/slideLayout2.xml"/><Relationship Id="rId5" Type="http://schemas.openxmlformats.org/officeDocument/2006/relationships/hyperlink" Target="https://kms-solutions.asia/blogs/technology-consulting-companies" TargetMode="External"/><Relationship Id="rId4" Type="http://schemas.openxmlformats.org/officeDocument/2006/relationships/hyperlink" Target="https://reflection.ed.ac.uk/reflectors-toolkit/reflecting-on-experience/what-so-what-now-what#:~:text=What%3F-,So%20what%3F,that%20means%20for%20the%20fu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2509" y="1447800"/>
            <a:ext cx="11242964" cy="3329581"/>
          </a:xfrm>
        </p:spPr>
        <p:txBody>
          <a:bodyPr/>
          <a:lstStyle/>
          <a:p>
            <a:r>
              <a:rPr lang="en-IN" b="1" dirty="0">
                <a:latin typeface="Times New Roman" panose="02020603050405020304" pitchFamily="18" charset="0"/>
                <a:ea typeface="Tahoma" panose="020B0604030504040204" pitchFamily="34" charset="0"/>
                <a:cs typeface="Times New Roman" panose="02020603050405020304" pitchFamily="18" charset="0"/>
              </a:rPr>
              <a:t>PROFESSIONAL SKILLS</a:t>
            </a:r>
            <a:br>
              <a:rPr lang="en-GB" b="1" dirty="0">
                <a:latin typeface="Times New Roman" panose="02020603050405020304" pitchFamily="18" charset="0"/>
                <a:ea typeface="Tahoma" panose="020B0604030504040204" pitchFamily="34" charset="0"/>
                <a:cs typeface="Times New Roman" panose="02020603050405020304" pitchFamily="18" charset="0"/>
              </a:rPr>
            </a:br>
            <a:r>
              <a:rPr lang="en-GB" b="1" dirty="0">
                <a:latin typeface="Times New Roman" panose="02020603050405020304" pitchFamily="18" charset="0"/>
                <a:ea typeface="Tahoma" panose="020B0604030504040204" pitchFamily="34" charset="0"/>
                <a:cs typeface="Times New Roman" panose="02020603050405020304" pitchFamily="18" charset="0"/>
              </a:rPr>
              <a:t>Ronaldo Cristea</a:t>
            </a:r>
            <a:br>
              <a:rPr lang="en-GB" b="1" dirty="0">
                <a:latin typeface="Times New Roman" panose="02020603050405020304" pitchFamily="18" charset="0"/>
                <a:ea typeface="Tahoma" panose="020B0604030504040204" pitchFamily="34" charset="0"/>
                <a:cs typeface="Times New Roman" panose="02020603050405020304" pitchFamily="18" charset="0"/>
              </a:rPr>
            </a:br>
            <a:r>
              <a:rPr lang="en-GB" b="1" dirty="0">
                <a:latin typeface="Times New Roman" panose="02020603050405020304" pitchFamily="18" charset="0"/>
                <a:ea typeface="Tahoma" panose="020B0604030504040204" pitchFamily="34" charset="0"/>
                <a:cs typeface="Times New Roman" panose="02020603050405020304" pitchFamily="18" charset="0"/>
              </a:rPr>
              <a:t>Student: 2428428</a:t>
            </a:r>
            <a:endParaRPr lang="en-IN"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1075766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103313" y="2052918"/>
            <a:ext cx="6627524" cy="4195481"/>
          </a:xfrm>
        </p:spPr>
        <p:txBody>
          <a:bodyPr>
            <a:normAutofit/>
          </a:bodyPr>
          <a:lstStyle/>
          <a:p>
            <a:pPr lvl="0"/>
            <a:r>
              <a:rPr lang="en-IN" sz="2400" dirty="0">
                <a:latin typeface="Times New Roman" panose="02020603050405020304" pitchFamily="18" charset="0"/>
                <a:cs typeface="Times New Roman" panose="02020603050405020304" pitchFamily="18" charset="0"/>
              </a:rPr>
              <a:t>AI enables operational efficiency. </a:t>
            </a:r>
          </a:p>
          <a:p>
            <a:pPr lvl="0"/>
            <a:r>
              <a:rPr lang="en-IN" sz="2400" dirty="0">
                <a:latin typeface="Times New Roman" panose="02020603050405020304" pitchFamily="18" charset="0"/>
                <a:cs typeface="Times New Roman" panose="02020603050405020304" pitchFamily="18" charset="0"/>
              </a:rPr>
              <a:t>Sustainability assures long-term business resilience and meets consumer demands (Holloway, 2025). </a:t>
            </a:r>
          </a:p>
          <a:p>
            <a:pPr lvl="0"/>
            <a:r>
              <a:rPr lang="en-IN" sz="2400" dirty="0">
                <a:latin typeface="Times New Roman" panose="02020603050405020304" pitchFamily="18" charset="0"/>
                <a:cs typeface="Times New Roman" panose="02020603050405020304" pitchFamily="18" charset="0"/>
              </a:rPr>
              <a:t>This presentation will focus on the way XYZ Solutions implements AI-powered sustainability to improve efficiency. </a:t>
            </a:r>
          </a:p>
          <a:p>
            <a:pPr lvl="0"/>
            <a:r>
              <a:rPr lang="en-IN" sz="2400" dirty="0">
                <a:latin typeface="Times New Roman" panose="02020603050405020304" pitchFamily="18" charset="0"/>
                <a:cs typeface="Times New Roman" panose="02020603050405020304" pitchFamily="18" charset="0"/>
              </a:rPr>
              <a:t>Founded in 2019, the organisation is preparing to expand business in the international market. </a:t>
            </a:r>
          </a:p>
        </p:txBody>
      </p:sp>
      <p:pic>
        <p:nvPicPr>
          <p:cNvPr id="4" name="image4.png"/>
          <p:cNvPicPr/>
          <p:nvPr/>
        </p:nvPicPr>
        <p:blipFill>
          <a:blip r:embed="rId3"/>
          <a:srcRect/>
          <a:stretch>
            <a:fillRect/>
          </a:stretch>
        </p:blipFill>
        <p:spPr>
          <a:xfrm>
            <a:off x="7730837" y="2224953"/>
            <a:ext cx="3682072" cy="3365356"/>
          </a:xfrm>
          <a:prstGeom prst="rect">
            <a:avLst/>
          </a:prstGeom>
          <a:ln/>
        </p:spPr>
      </p:pic>
      <p:sp>
        <p:nvSpPr>
          <p:cNvPr id="5" name="Rectangle 4"/>
          <p:cNvSpPr/>
          <p:nvPr/>
        </p:nvSpPr>
        <p:spPr>
          <a:xfrm>
            <a:off x="9145265" y="5879067"/>
            <a:ext cx="1811137" cy="369332"/>
          </a:xfrm>
          <a:prstGeom prst="rect">
            <a:avLst/>
          </a:prstGeom>
        </p:spPr>
        <p:txBody>
          <a:bodyPr wrap="none">
            <a:spAutoFit/>
          </a:bodyPr>
          <a:lstStyle/>
          <a:p>
            <a:r>
              <a:rPr lang="en-IN" dirty="0">
                <a:latin typeface="Times New Roman" panose="02020603050405020304" pitchFamily="18" charset="0"/>
                <a:cs typeface="Times New Roman" panose="02020603050405020304" pitchFamily="18" charset="0"/>
              </a:rPr>
              <a:t>(Holloway, 2025)</a:t>
            </a:r>
          </a:p>
        </p:txBody>
      </p:sp>
    </p:spTree>
    <p:extLst>
      <p:ext uri="{BB962C8B-B14F-4D97-AF65-F5344CB8AC3E}">
        <p14:creationId xmlns:p14="http://schemas.microsoft.com/office/powerpoint/2010/main" val="2782909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931834" cy="1400530"/>
          </a:xfrm>
        </p:spPr>
        <p:txBody>
          <a:bodyPr/>
          <a:lstStyle/>
          <a:p>
            <a:pPr algn="ctr"/>
            <a:r>
              <a:rPr lang="en-IN" b="1" dirty="0">
                <a:latin typeface="Times New Roman" panose="02020603050405020304" pitchFamily="18" charset="0"/>
                <a:cs typeface="Times New Roman" panose="02020603050405020304" pitchFamily="18" charset="0"/>
              </a:rPr>
              <a:t>The sustainability and AI trends in the Retail Industry</a:t>
            </a:r>
          </a:p>
        </p:txBody>
      </p:sp>
      <p:sp>
        <p:nvSpPr>
          <p:cNvPr id="3" name="Content Placeholder 2"/>
          <p:cNvSpPr>
            <a:spLocks noGrp="1"/>
          </p:cNvSpPr>
          <p:nvPr>
            <p:ph idx="1"/>
          </p:nvPr>
        </p:nvSpPr>
        <p:spPr>
          <a:xfrm>
            <a:off x="833149" y="2073701"/>
            <a:ext cx="10721542" cy="2269700"/>
          </a:xfrm>
        </p:spPr>
        <p:txBody>
          <a:bodyPr>
            <a:noAutofit/>
          </a:bodyPr>
          <a:lstStyle/>
          <a:p>
            <a:pPr lvl="0"/>
            <a:r>
              <a:rPr lang="en-IN" sz="2400" dirty="0">
                <a:latin typeface="Times New Roman" panose="02020603050405020304" pitchFamily="18" charset="0"/>
                <a:cs typeface="Times New Roman" panose="02020603050405020304" pitchFamily="18" charset="0"/>
              </a:rPr>
              <a:t>The key trends involve Ai enabled sustainability through the supply chain. </a:t>
            </a:r>
          </a:p>
          <a:p>
            <a:pPr lvl="0"/>
            <a:r>
              <a:rPr lang="en-IN" sz="2400" dirty="0">
                <a:latin typeface="Times New Roman" panose="02020603050405020304" pitchFamily="18" charset="0"/>
                <a:cs typeface="Times New Roman" panose="02020603050405020304" pitchFamily="18" charset="0"/>
              </a:rPr>
              <a:t>Using AI for waste reduction and demand forecasting (Deloitte, 2023). </a:t>
            </a:r>
          </a:p>
          <a:p>
            <a:pPr lvl="0"/>
            <a:r>
              <a:rPr lang="en-IN" sz="2400" dirty="0">
                <a:latin typeface="Times New Roman" panose="02020603050405020304" pitchFamily="18" charset="0"/>
                <a:cs typeface="Times New Roman" panose="02020603050405020304" pitchFamily="18" charset="0"/>
              </a:rPr>
              <a:t>AI also helps in creating virtual stores through augmented reality. </a:t>
            </a:r>
          </a:p>
          <a:p>
            <a:r>
              <a:rPr lang="en-IN" sz="2400" dirty="0">
                <a:latin typeface="Times New Roman" panose="02020603050405020304" pitchFamily="18" charset="0"/>
                <a:cs typeface="Times New Roman" panose="02020603050405020304" pitchFamily="18" charset="0"/>
              </a:rPr>
              <a:t>Using AI to track and calculate sustainability metrics allows retailers to measure environmental impacts.</a:t>
            </a:r>
          </a:p>
        </p:txBody>
      </p:sp>
      <p:pic>
        <p:nvPicPr>
          <p:cNvPr id="4" name="image2.png"/>
          <p:cNvPicPr/>
          <p:nvPr/>
        </p:nvPicPr>
        <p:blipFill>
          <a:blip r:embed="rId3"/>
          <a:srcRect/>
          <a:stretch>
            <a:fillRect/>
          </a:stretch>
        </p:blipFill>
        <p:spPr>
          <a:xfrm>
            <a:off x="6193920" y="4197927"/>
            <a:ext cx="5876925" cy="2476067"/>
          </a:xfrm>
          <a:prstGeom prst="rect">
            <a:avLst/>
          </a:prstGeom>
          <a:ln/>
        </p:spPr>
      </p:pic>
      <p:sp>
        <p:nvSpPr>
          <p:cNvPr id="5" name="Rectangle 4"/>
          <p:cNvSpPr/>
          <p:nvPr/>
        </p:nvSpPr>
        <p:spPr>
          <a:xfrm>
            <a:off x="4351885" y="6304662"/>
            <a:ext cx="1659429" cy="369332"/>
          </a:xfrm>
          <a:prstGeom prst="rect">
            <a:avLst/>
          </a:prstGeom>
        </p:spPr>
        <p:txBody>
          <a:bodyPr wrap="none">
            <a:spAutoFit/>
          </a:bodyPr>
          <a:lstStyle/>
          <a:p>
            <a:r>
              <a:rPr lang="en-IN" dirty="0">
                <a:latin typeface="Times New Roman" panose="02020603050405020304" pitchFamily="18" charset="0"/>
                <a:cs typeface="Times New Roman" panose="02020603050405020304" pitchFamily="18" charset="0"/>
              </a:rPr>
              <a:t>(Deloitte, 2023)</a:t>
            </a:r>
            <a:endParaRPr lang="en-IN" dirty="0"/>
          </a:p>
        </p:txBody>
      </p:sp>
    </p:spTree>
    <p:extLst>
      <p:ext uri="{BB962C8B-B14F-4D97-AF65-F5344CB8AC3E}">
        <p14:creationId xmlns:p14="http://schemas.microsoft.com/office/powerpoint/2010/main" val="1796116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52718"/>
            <a:ext cx="11866418" cy="1400530"/>
          </a:xfrm>
        </p:spPr>
        <p:txBody>
          <a:bodyPr/>
          <a:lstStyle/>
          <a:p>
            <a:pPr algn="ctr"/>
            <a:r>
              <a:rPr lang="en-IN" b="1" dirty="0">
                <a:latin typeface="Times New Roman" panose="02020603050405020304" pitchFamily="18" charset="0"/>
                <a:cs typeface="Times New Roman" panose="02020603050405020304" pitchFamily="18" charset="0"/>
              </a:rPr>
              <a:t>Commercial Challenges faced by XYZ Solutions when entering in new international market</a:t>
            </a:r>
          </a:p>
        </p:txBody>
      </p:sp>
      <p:sp>
        <p:nvSpPr>
          <p:cNvPr id="3" name="Content Placeholder 2"/>
          <p:cNvSpPr>
            <a:spLocks noGrp="1"/>
          </p:cNvSpPr>
          <p:nvPr>
            <p:ph idx="1"/>
          </p:nvPr>
        </p:nvSpPr>
        <p:spPr>
          <a:xfrm>
            <a:off x="500639" y="2073700"/>
            <a:ext cx="8946541" cy="4195481"/>
          </a:xfrm>
        </p:spPr>
        <p:txBody>
          <a:bodyPr>
            <a:normAutofit/>
          </a:bodyPr>
          <a:lstStyle/>
          <a:p>
            <a:pPr lvl="0"/>
            <a:r>
              <a:rPr lang="en-IN" sz="2400" dirty="0">
                <a:latin typeface="Times New Roman" panose="02020603050405020304" pitchFamily="18" charset="0"/>
                <a:cs typeface="Times New Roman" panose="02020603050405020304" pitchFamily="18" charset="0"/>
              </a:rPr>
              <a:t>The challenges can come from different angles which have been identified below. </a:t>
            </a:r>
          </a:p>
          <a:p>
            <a:pPr lvl="0"/>
            <a:r>
              <a:rPr lang="en-IN" sz="2400" dirty="0">
                <a:latin typeface="Times New Roman" panose="02020603050405020304" pitchFamily="18" charset="0"/>
                <a:cs typeface="Times New Roman" panose="02020603050405020304" pitchFamily="18" charset="0"/>
              </a:rPr>
              <a:t>Legal and regulatory issues: Trade restrictions, varying laws and specific requirements in each new market.</a:t>
            </a:r>
          </a:p>
          <a:p>
            <a:pPr lvl="0"/>
            <a:r>
              <a:rPr lang="en-IN" sz="2400" dirty="0">
                <a:latin typeface="Times New Roman" panose="02020603050405020304" pitchFamily="18" charset="0"/>
                <a:cs typeface="Times New Roman" panose="02020603050405020304" pitchFamily="18" charset="0"/>
              </a:rPr>
              <a:t>Tough competition: XYZ Solution is likely to face tough competition from international along with local competitors (</a:t>
            </a:r>
            <a:r>
              <a:rPr lang="en-IN" sz="2400" dirty="0" err="1">
                <a:latin typeface="Times New Roman" panose="02020603050405020304" pitchFamily="18" charset="0"/>
                <a:cs typeface="Times New Roman" panose="02020603050405020304" pitchFamily="18" charset="0"/>
              </a:rPr>
              <a:t>Tantarto</a:t>
            </a:r>
            <a:r>
              <a:rPr lang="en-IN" sz="2400" dirty="0">
                <a:latin typeface="Times New Roman" panose="02020603050405020304" pitchFamily="18" charset="0"/>
                <a:cs typeface="Times New Roman" panose="02020603050405020304" pitchFamily="18" charset="0"/>
              </a:rPr>
              <a:t>, &amp; </a:t>
            </a:r>
            <a:r>
              <a:rPr lang="en-IN" sz="2400" dirty="0" err="1">
                <a:latin typeface="Times New Roman" panose="02020603050405020304" pitchFamily="18" charset="0"/>
                <a:cs typeface="Times New Roman" panose="02020603050405020304" pitchFamily="18" charset="0"/>
              </a:rPr>
              <a:t>Wandebori</a:t>
            </a:r>
            <a:r>
              <a:rPr lang="en-IN" sz="2400" dirty="0">
                <a:latin typeface="Times New Roman" panose="02020603050405020304" pitchFamily="18" charset="0"/>
                <a:cs typeface="Times New Roman" panose="02020603050405020304" pitchFamily="18" charset="0"/>
              </a:rPr>
              <a:t>, 2020). </a:t>
            </a:r>
          </a:p>
          <a:p>
            <a:r>
              <a:rPr lang="en-IN" sz="2400" dirty="0">
                <a:latin typeface="Times New Roman" panose="02020603050405020304" pitchFamily="18" charset="0"/>
                <a:cs typeface="Times New Roman" panose="02020603050405020304" pitchFamily="18" charset="0"/>
              </a:rPr>
              <a:t>Supply chain complexity: In the new market it can face issues in managing sourcing, logistics, and dealing with potential disruptions.</a:t>
            </a:r>
          </a:p>
        </p:txBody>
      </p:sp>
      <p:pic>
        <p:nvPicPr>
          <p:cNvPr id="4" name="image5.png"/>
          <p:cNvPicPr/>
          <p:nvPr/>
        </p:nvPicPr>
        <p:blipFill>
          <a:blip r:embed="rId3"/>
          <a:srcRect/>
          <a:stretch>
            <a:fillRect/>
          </a:stretch>
        </p:blipFill>
        <p:spPr>
          <a:xfrm>
            <a:off x="8728364" y="2073700"/>
            <a:ext cx="3768436" cy="3329573"/>
          </a:xfrm>
          <a:prstGeom prst="rect">
            <a:avLst/>
          </a:prstGeom>
          <a:ln/>
        </p:spPr>
      </p:pic>
      <p:sp>
        <p:nvSpPr>
          <p:cNvPr id="5" name="Rectangle 4"/>
          <p:cNvSpPr/>
          <p:nvPr/>
        </p:nvSpPr>
        <p:spPr>
          <a:xfrm>
            <a:off x="9944098" y="5645415"/>
            <a:ext cx="1922321" cy="369332"/>
          </a:xfrm>
          <a:prstGeom prst="rect">
            <a:avLst/>
          </a:prstGeom>
        </p:spPr>
        <p:txBody>
          <a:bodyPr wrap="none">
            <a:spAutoFit/>
          </a:bodyPr>
          <a:lstStyle/>
          <a:p>
            <a:r>
              <a:rPr lang="en-IN" dirty="0"/>
              <a:t> (Self-created). </a:t>
            </a:r>
          </a:p>
        </p:txBody>
      </p:sp>
    </p:spTree>
    <p:extLst>
      <p:ext uri="{BB962C8B-B14F-4D97-AF65-F5344CB8AC3E}">
        <p14:creationId xmlns:p14="http://schemas.microsoft.com/office/powerpoint/2010/main" val="2891273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Opportunities and Risks of Market Expansion</a:t>
            </a:r>
          </a:p>
        </p:txBody>
      </p:sp>
      <p:sp>
        <p:nvSpPr>
          <p:cNvPr id="3" name="Content Placeholder 2"/>
          <p:cNvSpPr>
            <a:spLocks noGrp="1"/>
          </p:cNvSpPr>
          <p:nvPr>
            <p:ph idx="1"/>
          </p:nvPr>
        </p:nvSpPr>
        <p:spPr>
          <a:xfrm>
            <a:off x="272039" y="2032136"/>
            <a:ext cx="11199525" cy="4195481"/>
          </a:xfrm>
        </p:spPr>
        <p:txBody>
          <a:bodyPr>
            <a:normAutofit/>
          </a:bodyPr>
          <a:lstStyle/>
          <a:p>
            <a:pPr lvl="0"/>
            <a:r>
              <a:rPr lang="en-IN" sz="2800" dirty="0">
                <a:latin typeface="Times New Roman" panose="02020603050405020304" pitchFamily="18" charset="0"/>
                <a:cs typeface="Times New Roman" panose="02020603050405020304" pitchFamily="18" charset="0"/>
              </a:rPr>
              <a:t>XYZ Solution will identify several opportunities along with risks while entering a new international market.</a:t>
            </a:r>
          </a:p>
          <a:p>
            <a:pPr lvl="0"/>
            <a:r>
              <a:rPr lang="en-IN" sz="2800" dirty="0">
                <a:latin typeface="Times New Roman" panose="02020603050405020304" pitchFamily="18" charset="0"/>
                <a:cs typeface="Times New Roman" panose="02020603050405020304" pitchFamily="18" charset="0"/>
              </a:rPr>
              <a:t>The opportunities include increased revenue generation, economies of sales, and customer acquisition (</a:t>
            </a:r>
            <a:r>
              <a:rPr lang="en-IN" sz="2800" dirty="0" err="1">
                <a:latin typeface="Times New Roman" panose="02020603050405020304" pitchFamily="18" charset="0"/>
                <a:cs typeface="Times New Roman" panose="02020603050405020304" pitchFamily="18" charset="0"/>
              </a:rPr>
              <a:t>Sharipova</a:t>
            </a:r>
            <a:r>
              <a:rPr lang="en-IN" sz="2800" dirty="0">
                <a:latin typeface="Times New Roman" panose="02020603050405020304" pitchFamily="18" charset="0"/>
                <a:cs typeface="Times New Roman" panose="02020603050405020304" pitchFamily="18" charset="0"/>
              </a:rPr>
              <a:t>, &amp; </a:t>
            </a:r>
            <a:r>
              <a:rPr lang="en-IN" sz="2800" dirty="0" err="1">
                <a:latin typeface="Times New Roman" panose="02020603050405020304" pitchFamily="18" charset="0"/>
                <a:cs typeface="Times New Roman" panose="02020603050405020304" pitchFamily="18" charset="0"/>
              </a:rPr>
              <a:t>Mirsalimova</a:t>
            </a:r>
            <a:r>
              <a:rPr lang="en-IN" sz="2800" dirty="0">
                <a:latin typeface="Times New Roman" panose="02020603050405020304" pitchFamily="18" charset="0"/>
                <a:cs typeface="Times New Roman" panose="02020603050405020304" pitchFamily="18" charset="0"/>
              </a:rPr>
              <a:t>, 2025). </a:t>
            </a:r>
          </a:p>
          <a:p>
            <a:pPr lvl="0"/>
            <a:r>
              <a:rPr lang="en-IN" sz="2800" dirty="0">
                <a:latin typeface="Times New Roman" panose="02020603050405020304" pitchFamily="18" charset="0"/>
                <a:cs typeface="Times New Roman" panose="02020603050405020304" pitchFamily="18" charset="0"/>
              </a:rPr>
              <a:t>The risks are like high financial investment, potential damage in quality and brand control, and operational challenges. </a:t>
            </a:r>
          </a:p>
          <a:p>
            <a:r>
              <a:rPr lang="en-IN" sz="2800" dirty="0">
                <a:latin typeface="Times New Roman" panose="02020603050405020304" pitchFamily="18" charset="0"/>
                <a:cs typeface="Times New Roman" panose="02020603050405020304" pitchFamily="18" charset="0"/>
              </a:rPr>
              <a:t>However, easy access to resources and talent can also be counted as an opportunity.</a:t>
            </a:r>
          </a:p>
        </p:txBody>
      </p:sp>
    </p:spTree>
    <p:extLst>
      <p:ext uri="{BB962C8B-B14F-4D97-AF65-F5344CB8AC3E}">
        <p14:creationId xmlns:p14="http://schemas.microsoft.com/office/powerpoint/2010/main" val="2462280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SWOT Analysis (Strengths and Weakness)</a:t>
            </a:r>
          </a:p>
        </p:txBody>
      </p:sp>
      <p:sp>
        <p:nvSpPr>
          <p:cNvPr id="3" name="Content Placeholder 2"/>
          <p:cNvSpPr>
            <a:spLocks noGrp="1"/>
          </p:cNvSpPr>
          <p:nvPr>
            <p:ph idx="1"/>
          </p:nvPr>
        </p:nvSpPr>
        <p:spPr>
          <a:xfrm>
            <a:off x="230474" y="2094482"/>
            <a:ext cx="8165380" cy="3308791"/>
          </a:xfrm>
        </p:spPr>
        <p:txBody>
          <a:bodyPr>
            <a:noAutofit/>
          </a:bodyPr>
          <a:lstStyle/>
          <a:p>
            <a:pPr lvl="0"/>
            <a:r>
              <a:rPr lang="en-IN" sz="2400" dirty="0">
                <a:latin typeface="Times New Roman" panose="02020603050405020304" pitchFamily="18" charset="0"/>
                <a:cs typeface="Times New Roman" panose="02020603050405020304" pitchFamily="18" charset="0"/>
              </a:rPr>
              <a:t>Analysing three factors of SWOT will help to understand the strengths and weaknesses of XYZ Solutions. </a:t>
            </a:r>
          </a:p>
          <a:p>
            <a:pPr lvl="0"/>
            <a:r>
              <a:rPr lang="en-IN" sz="2400" dirty="0">
                <a:latin typeface="Times New Roman" panose="02020603050405020304" pitchFamily="18" charset="0"/>
                <a:cs typeface="Times New Roman" panose="02020603050405020304" pitchFamily="18" charset="0"/>
              </a:rPr>
              <a:t>Strengths of this organisation include strong product line, established brand reputation and customer loyalty. </a:t>
            </a:r>
          </a:p>
          <a:p>
            <a:pPr lvl="0"/>
            <a:r>
              <a:rPr lang="en-IN" sz="2400" dirty="0">
                <a:latin typeface="Times New Roman" panose="02020603050405020304" pitchFamily="18" charset="0"/>
                <a:cs typeface="Times New Roman" panose="02020603050405020304" pitchFamily="18" charset="0"/>
              </a:rPr>
              <a:t> The organisation has a skilled and motivated team that contributes efficient operation and development.</a:t>
            </a:r>
          </a:p>
          <a:p>
            <a:pPr lvl="0"/>
            <a:r>
              <a:rPr lang="en-IN" sz="2400" dirty="0">
                <a:latin typeface="Times New Roman" panose="02020603050405020304" pitchFamily="18" charset="0"/>
                <a:cs typeface="Times New Roman" panose="02020603050405020304" pitchFamily="18" charset="0"/>
              </a:rPr>
              <a:t>The weaknesses are higher production cost, limited digital marketing.</a:t>
            </a:r>
          </a:p>
          <a:p>
            <a:r>
              <a:rPr lang="en-IN" sz="2400" dirty="0">
                <a:latin typeface="Times New Roman" panose="02020603050405020304" pitchFamily="18" charset="0"/>
                <a:cs typeface="Times New Roman" panose="02020603050405020304" pitchFamily="18" charset="0"/>
              </a:rPr>
              <a:t>Other technology companies like Cognizant have also expanded their business globally by adopting digital technology (Solutions, 2024).</a:t>
            </a:r>
          </a:p>
        </p:txBody>
      </p:sp>
      <p:pic>
        <p:nvPicPr>
          <p:cNvPr id="4" name="image3.png"/>
          <p:cNvPicPr/>
          <p:nvPr/>
        </p:nvPicPr>
        <p:blipFill>
          <a:blip r:embed="rId3"/>
          <a:srcRect/>
          <a:stretch>
            <a:fillRect/>
          </a:stretch>
        </p:blipFill>
        <p:spPr>
          <a:xfrm>
            <a:off x="8395853" y="1853248"/>
            <a:ext cx="3609109" cy="3550025"/>
          </a:xfrm>
          <a:prstGeom prst="rect">
            <a:avLst/>
          </a:prstGeom>
          <a:ln/>
        </p:spPr>
      </p:pic>
      <p:sp>
        <p:nvSpPr>
          <p:cNvPr id="5" name="Rectangle 4"/>
          <p:cNvSpPr/>
          <p:nvPr/>
        </p:nvSpPr>
        <p:spPr>
          <a:xfrm>
            <a:off x="9156999" y="5862843"/>
            <a:ext cx="1787669" cy="369332"/>
          </a:xfrm>
          <a:prstGeom prst="rect">
            <a:avLst/>
          </a:prstGeom>
        </p:spPr>
        <p:txBody>
          <a:bodyPr wrap="none">
            <a:spAutoFit/>
          </a:bodyPr>
          <a:lstStyle/>
          <a:p>
            <a:r>
              <a:rPr lang="en-IN" dirty="0">
                <a:latin typeface="Times New Roman" panose="02020603050405020304" pitchFamily="18" charset="0"/>
                <a:ea typeface="Times New Roman" panose="02020603050405020304" pitchFamily="18" charset="0"/>
                <a:cs typeface="Times New Roman" panose="02020603050405020304" pitchFamily="18" charset="0"/>
              </a:rPr>
              <a:t>(Solutions, 2024)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0589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SWOT Analysis (Weakness and Threats)</a:t>
            </a:r>
          </a:p>
        </p:txBody>
      </p:sp>
      <p:sp>
        <p:nvSpPr>
          <p:cNvPr id="3" name="Content Placeholder 2"/>
          <p:cNvSpPr>
            <a:spLocks noGrp="1"/>
          </p:cNvSpPr>
          <p:nvPr>
            <p:ph idx="1"/>
          </p:nvPr>
        </p:nvSpPr>
        <p:spPr>
          <a:xfrm>
            <a:off x="1103312" y="2052918"/>
            <a:ext cx="10783888" cy="4195481"/>
          </a:xfrm>
        </p:spPr>
        <p:txBody>
          <a:bodyPr>
            <a:noAutofit/>
          </a:bodyPr>
          <a:lstStyle/>
          <a:p>
            <a:pPr lvl="0"/>
            <a:r>
              <a:rPr lang="en-IN" sz="2800" dirty="0">
                <a:latin typeface="Times New Roman" panose="02020603050405020304" pitchFamily="18" charset="0"/>
                <a:cs typeface="Times New Roman" panose="02020603050405020304" pitchFamily="18" charset="0"/>
              </a:rPr>
              <a:t>The main weakness of XYZ Solutions is that dependency on a single supplier can impact its entire supply chain in a negative manner. </a:t>
            </a:r>
          </a:p>
          <a:p>
            <a:pPr lvl="0"/>
            <a:r>
              <a:rPr lang="en-IN" sz="2800" dirty="0">
                <a:latin typeface="Times New Roman" panose="02020603050405020304" pitchFamily="18" charset="0"/>
                <a:cs typeface="Times New Roman" panose="02020603050405020304" pitchFamily="18" charset="0"/>
              </a:rPr>
              <a:t>However, there are some threats that can also impact the business. </a:t>
            </a:r>
          </a:p>
          <a:p>
            <a:pPr lvl="0"/>
            <a:r>
              <a:rPr lang="en-IN" sz="2800" dirty="0">
                <a:latin typeface="Times New Roman" panose="02020603050405020304" pitchFamily="18" charset="0"/>
                <a:cs typeface="Times New Roman" panose="02020603050405020304" pitchFamily="18" charset="0"/>
              </a:rPr>
              <a:t>Intense global competition can impact its sales rate as well as price selection (Contractor, 2025). </a:t>
            </a:r>
          </a:p>
          <a:p>
            <a:r>
              <a:rPr lang="en-IN" sz="2800" dirty="0">
                <a:latin typeface="Times New Roman" panose="02020603050405020304" pitchFamily="18" charset="0"/>
                <a:cs typeface="Times New Roman" panose="02020603050405020304" pitchFamily="18" charset="0"/>
              </a:rPr>
              <a:t>Vulnerability in market shifts can result in dependency on a narrow product</a:t>
            </a:r>
          </a:p>
        </p:txBody>
      </p:sp>
    </p:spTree>
    <p:extLst>
      <p:ext uri="{BB962C8B-B14F-4D97-AF65-F5344CB8AC3E}">
        <p14:creationId xmlns:p14="http://schemas.microsoft.com/office/powerpoint/2010/main" val="780432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Reflective Analysis: Current Employability Skills</a:t>
            </a:r>
          </a:p>
        </p:txBody>
      </p:sp>
      <p:sp>
        <p:nvSpPr>
          <p:cNvPr id="3" name="Content Placeholder 2"/>
          <p:cNvSpPr>
            <a:spLocks noGrp="1"/>
          </p:cNvSpPr>
          <p:nvPr>
            <p:ph idx="1"/>
          </p:nvPr>
        </p:nvSpPr>
        <p:spPr>
          <a:xfrm>
            <a:off x="313604" y="2136045"/>
            <a:ext cx="8206942" cy="4195481"/>
          </a:xfrm>
        </p:spPr>
        <p:txBody>
          <a:bodyPr>
            <a:normAutofit/>
          </a:bodyPr>
          <a:lstStyle/>
          <a:p>
            <a:pPr lvl="0"/>
            <a:r>
              <a:rPr lang="en-IN" sz="2800" dirty="0">
                <a:latin typeface="Times New Roman" panose="02020603050405020304" pitchFamily="18" charset="0"/>
                <a:cs typeface="Times New Roman" panose="02020603050405020304" pitchFamily="18" charset="0"/>
              </a:rPr>
              <a:t>Reflective analysis is important to identify our strengths and weaknesses. </a:t>
            </a:r>
          </a:p>
          <a:p>
            <a:pPr lvl="0"/>
            <a:r>
              <a:rPr lang="en-IN" sz="2800" dirty="0">
                <a:latin typeface="Times New Roman" panose="02020603050405020304" pitchFamily="18" charset="0"/>
                <a:cs typeface="Times New Roman" panose="02020603050405020304" pitchFamily="18" charset="0"/>
              </a:rPr>
              <a:t>After evaluating the report, I can say I have problem-solving skills, time management skills and leadership skills. </a:t>
            </a:r>
          </a:p>
          <a:p>
            <a:r>
              <a:rPr lang="en-IN" sz="2800" dirty="0">
                <a:latin typeface="Times New Roman" panose="02020603050405020304" pitchFamily="18" charset="0"/>
                <a:cs typeface="Times New Roman" panose="02020603050405020304" pitchFamily="18" charset="0"/>
              </a:rPr>
              <a:t>Here I will use the Driscoll Reflective model which is based on three questions, “What? So what? Now what?” (Reflection, 2025)</a:t>
            </a:r>
          </a:p>
        </p:txBody>
      </p:sp>
      <p:pic>
        <p:nvPicPr>
          <p:cNvPr id="4" name="image1.png"/>
          <p:cNvPicPr/>
          <p:nvPr/>
        </p:nvPicPr>
        <p:blipFill>
          <a:blip r:embed="rId3"/>
          <a:srcRect/>
          <a:stretch>
            <a:fillRect/>
          </a:stretch>
        </p:blipFill>
        <p:spPr>
          <a:xfrm>
            <a:off x="8977745" y="1853248"/>
            <a:ext cx="2827540" cy="3433540"/>
          </a:xfrm>
          <a:prstGeom prst="rect">
            <a:avLst/>
          </a:prstGeom>
          <a:ln/>
        </p:spPr>
      </p:pic>
      <p:sp>
        <p:nvSpPr>
          <p:cNvPr id="5" name="Rectangle 4"/>
          <p:cNvSpPr/>
          <p:nvPr/>
        </p:nvSpPr>
        <p:spPr>
          <a:xfrm>
            <a:off x="9330968" y="5655025"/>
            <a:ext cx="1877437" cy="369332"/>
          </a:xfrm>
          <a:prstGeom prst="rect">
            <a:avLst/>
          </a:prstGeom>
        </p:spPr>
        <p:txBody>
          <a:bodyPr wrap="none">
            <a:spAutoFit/>
          </a:bodyPr>
          <a:lstStyle/>
          <a:p>
            <a:r>
              <a:rPr lang="en-IN" dirty="0">
                <a:latin typeface="Times New Roman" panose="02020603050405020304" pitchFamily="18" charset="0"/>
                <a:cs typeface="Times New Roman" panose="02020603050405020304" pitchFamily="18" charset="0"/>
              </a:rPr>
              <a:t>(Reflection, 2025)</a:t>
            </a:r>
          </a:p>
        </p:txBody>
      </p:sp>
    </p:spTree>
    <p:extLst>
      <p:ext uri="{BB962C8B-B14F-4D97-AF65-F5344CB8AC3E}">
        <p14:creationId xmlns:p14="http://schemas.microsoft.com/office/powerpoint/2010/main" val="330478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Strategy to support ongoing personal and professional development</a:t>
            </a:r>
          </a:p>
        </p:txBody>
      </p:sp>
      <p:graphicFrame>
        <p:nvGraphicFramePr>
          <p:cNvPr id="4" name="Table 3"/>
          <p:cNvGraphicFramePr>
            <a:graphicFrameLocks noGrp="1"/>
          </p:cNvGraphicFramePr>
          <p:nvPr>
            <p:extLst>
              <p:ext uri="{D42A27DB-BD31-4B8C-83A1-F6EECF244321}">
                <p14:modId xmlns:p14="http://schemas.microsoft.com/office/powerpoint/2010/main" val="994751442"/>
              </p:ext>
            </p:extLst>
          </p:nvPr>
        </p:nvGraphicFramePr>
        <p:xfrm>
          <a:off x="332509" y="1870562"/>
          <a:ext cx="11596254" cy="4832380"/>
        </p:xfrm>
        <a:graphic>
          <a:graphicData uri="http://schemas.openxmlformats.org/drawingml/2006/table">
            <a:tbl>
              <a:tblPr>
                <a:tableStyleId>{5C22544A-7EE6-4342-B048-85BDC9FD1C3A}</a:tableStyleId>
              </a:tblPr>
              <a:tblGrid>
                <a:gridCol w="2155714">
                  <a:extLst>
                    <a:ext uri="{9D8B030D-6E8A-4147-A177-3AD203B41FA5}">
                      <a16:colId xmlns:a16="http://schemas.microsoft.com/office/drawing/2014/main" val="20000"/>
                    </a:ext>
                  </a:extLst>
                </a:gridCol>
                <a:gridCol w="9440540">
                  <a:extLst>
                    <a:ext uri="{9D8B030D-6E8A-4147-A177-3AD203B41FA5}">
                      <a16:colId xmlns:a16="http://schemas.microsoft.com/office/drawing/2014/main" val="20001"/>
                    </a:ext>
                  </a:extLst>
                </a:gridCol>
              </a:tblGrid>
              <a:tr h="1174966">
                <a:tc>
                  <a:txBody>
                    <a:bodyPr/>
                    <a:lstStyle/>
                    <a:p>
                      <a:pPr algn="l">
                        <a:lnSpc>
                          <a:spcPct val="200000"/>
                        </a:lnSpc>
                        <a:spcAft>
                          <a:spcPts val="0"/>
                        </a:spcAft>
                      </a:pPr>
                      <a:r>
                        <a:rPr lang="en-IN" sz="2000" i="1" dirty="0">
                          <a:effectLst/>
                          <a:latin typeface="Times New Roman" panose="02020603050405020304" pitchFamily="18" charset="0"/>
                          <a:cs typeface="Times New Roman" panose="02020603050405020304" pitchFamily="18" charset="0"/>
                        </a:rPr>
                        <a:t>Specific</a:t>
                      </a:r>
                      <a:endParaRPr lang="en-IN" sz="2000" i="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a:effectLst/>
                          <a:latin typeface="Times New Roman" panose="02020603050405020304" pitchFamily="18" charset="0"/>
                          <a:cs typeface="Times New Roman" panose="02020603050405020304" pitchFamily="18" charset="0"/>
                        </a:rPr>
                        <a:t>I need to improve my communication skills for both personal and professional development. </a:t>
                      </a:r>
                      <a:endParaRPr lang="en-IN" sz="200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0000"/>
                  </a:ext>
                </a:extLst>
              </a:tr>
              <a:tr h="775260">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Measurable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a:effectLst/>
                          <a:latin typeface="Times New Roman" panose="02020603050405020304" pitchFamily="18" charset="0"/>
                          <a:cs typeface="Times New Roman" panose="02020603050405020304" pitchFamily="18" charset="0"/>
                        </a:rPr>
                        <a:t>I need to adopt strategies for the same.</a:t>
                      </a:r>
                      <a:endParaRPr lang="en-IN" sz="200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0001"/>
                  </a:ext>
                </a:extLst>
              </a:tr>
              <a:tr h="775260">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Attainable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a:effectLst/>
                          <a:latin typeface="Times New Roman" panose="02020603050405020304" pitchFamily="18" charset="0"/>
                          <a:cs typeface="Times New Roman" panose="02020603050405020304" pitchFamily="18" charset="0"/>
                        </a:rPr>
                        <a:t>Focusing on clarity, conciseness and active listening is important (Alhasani, &amp; Orji, 2025). </a:t>
                      </a:r>
                      <a:endParaRPr lang="en-IN" sz="200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0002"/>
                  </a:ext>
                </a:extLst>
              </a:tr>
              <a:tr h="775260">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Reliable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dirty="0">
                          <a:effectLst/>
                          <a:latin typeface="Times New Roman" panose="02020603050405020304" pitchFamily="18" charset="0"/>
                          <a:cs typeface="Times New Roman" panose="02020603050405020304" pitchFamily="18" charset="0"/>
                        </a:rPr>
                        <a:t>Relying on online courses.</a:t>
                      </a:r>
                      <a:endParaRPr lang="en-IN" sz="20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0003"/>
                  </a:ext>
                </a:extLst>
              </a:tr>
              <a:tr h="1174966">
                <a:tc>
                  <a:txBody>
                    <a:bodyPr/>
                    <a:lstStyle/>
                    <a:p>
                      <a:pPr algn="l">
                        <a:lnSpc>
                          <a:spcPct val="200000"/>
                        </a:lnSpc>
                        <a:spcAft>
                          <a:spcPts val="0"/>
                        </a:spcAft>
                      </a:pPr>
                      <a:r>
                        <a:rPr lang="en-IN" sz="2000" i="1" dirty="0" err="1">
                          <a:effectLst/>
                          <a:latin typeface="Times New Roman" panose="02020603050405020304" pitchFamily="18" charset="0"/>
                          <a:cs typeface="Times New Roman" panose="02020603050405020304" pitchFamily="18" charset="0"/>
                        </a:rPr>
                        <a:t>Timebound</a:t>
                      </a:r>
                      <a:r>
                        <a:rPr lang="en-IN" sz="2000" i="1" dirty="0">
                          <a:effectLst/>
                          <a:latin typeface="Times New Roman" panose="02020603050405020304" pitchFamily="18" charset="0"/>
                          <a:cs typeface="Times New Roman" panose="02020603050405020304" pitchFamily="18" charset="0"/>
                        </a:rPr>
                        <a:t>(months)</a:t>
                      </a:r>
                      <a:endParaRPr lang="en-IN" sz="2000" i="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dirty="0">
                          <a:effectLst/>
                          <a:latin typeface="Times New Roman" panose="02020603050405020304" pitchFamily="18" charset="0"/>
                          <a:cs typeface="Times New Roman" panose="02020603050405020304" pitchFamily="18" charset="0"/>
                        </a:rPr>
                        <a:t>2-3 </a:t>
                      </a:r>
                      <a:endParaRPr lang="en-IN" sz="20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5">
                        <a:lumMod val="40000"/>
                        <a:lumOff val="6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65375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Strategy to support ongoing personal and professional development</a:t>
            </a:r>
          </a:p>
        </p:txBody>
      </p:sp>
      <p:graphicFrame>
        <p:nvGraphicFramePr>
          <p:cNvPr id="4" name="Table 3"/>
          <p:cNvGraphicFramePr>
            <a:graphicFrameLocks noGrp="1"/>
          </p:cNvGraphicFramePr>
          <p:nvPr>
            <p:extLst>
              <p:ext uri="{D42A27DB-BD31-4B8C-83A1-F6EECF244321}">
                <p14:modId xmlns:p14="http://schemas.microsoft.com/office/powerpoint/2010/main" val="405437962"/>
              </p:ext>
            </p:extLst>
          </p:nvPr>
        </p:nvGraphicFramePr>
        <p:xfrm>
          <a:off x="374073" y="2140529"/>
          <a:ext cx="11513127" cy="4426525"/>
        </p:xfrm>
        <a:graphic>
          <a:graphicData uri="http://schemas.openxmlformats.org/drawingml/2006/table">
            <a:tbl>
              <a:tblPr>
                <a:tableStyleId>{5C22544A-7EE6-4342-B048-85BDC9FD1C3A}</a:tableStyleId>
              </a:tblPr>
              <a:tblGrid>
                <a:gridCol w="2140261">
                  <a:extLst>
                    <a:ext uri="{9D8B030D-6E8A-4147-A177-3AD203B41FA5}">
                      <a16:colId xmlns:a16="http://schemas.microsoft.com/office/drawing/2014/main" val="20000"/>
                    </a:ext>
                  </a:extLst>
                </a:gridCol>
                <a:gridCol w="9372866">
                  <a:extLst>
                    <a:ext uri="{9D8B030D-6E8A-4147-A177-3AD203B41FA5}">
                      <a16:colId xmlns:a16="http://schemas.microsoft.com/office/drawing/2014/main" val="20001"/>
                    </a:ext>
                  </a:extLst>
                </a:gridCol>
              </a:tblGrid>
              <a:tr h="885305">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Specific</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dirty="0">
                          <a:effectLst/>
                          <a:latin typeface="Times New Roman" panose="02020603050405020304" pitchFamily="18" charset="0"/>
                          <a:cs typeface="Times New Roman" panose="02020603050405020304" pitchFamily="18" charset="0"/>
                        </a:rPr>
                        <a:t>I need to improve my time-management skills more.</a:t>
                      </a:r>
                      <a:endParaRPr lang="en-IN" sz="20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10000"/>
                  </a:ext>
                </a:extLst>
              </a:tr>
              <a:tr h="885305">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Measurable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a:effectLst/>
                          <a:latin typeface="Times New Roman" panose="02020603050405020304" pitchFamily="18" charset="0"/>
                          <a:cs typeface="Times New Roman" panose="02020603050405020304" pitchFamily="18" charset="0"/>
                        </a:rPr>
                        <a:t>It is measurable through some practices. </a:t>
                      </a:r>
                      <a:endParaRPr lang="en-IN" sz="200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10001"/>
                  </a:ext>
                </a:extLst>
              </a:tr>
              <a:tr h="885305">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Attainable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dirty="0">
                          <a:effectLst/>
                          <a:latin typeface="Times New Roman" panose="02020603050405020304" pitchFamily="18" charset="0"/>
                          <a:cs typeface="Times New Roman" panose="02020603050405020304" pitchFamily="18" charset="0"/>
                        </a:rPr>
                        <a:t>Planning schedules, prioritising tasks, and minimising distractions. </a:t>
                      </a:r>
                      <a:endParaRPr lang="en-IN" sz="20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10002"/>
                  </a:ext>
                </a:extLst>
              </a:tr>
              <a:tr h="885305">
                <a:tc>
                  <a:txBody>
                    <a:bodyPr/>
                    <a:lstStyle/>
                    <a:p>
                      <a:pPr algn="l">
                        <a:lnSpc>
                          <a:spcPct val="200000"/>
                        </a:lnSpc>
                        <a:spcAft>
                          <a:spcPts val="0"/>
                        </a:spcAft>
                      </a:pPr>
                      <a:r>
                        <a:rPr lang="en-IN" sz="2000" i="1">
                          <a:effectLst/>
                          <a:latin typeface="Times New Roman" panose="02020603050405020304" pitchFamily="18" charset="0"/>
                          <a:cs typeface="Times New Roman" panose="02020603050405020304" pitchFamily="18" charset="0"/>
                        </a:rPr>
                        <a:t>Reliable</a:t>
                      </a:r>
                      <a:endParaRPr lang="en-IN" sz="2000" i="1">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a:effectLst/>
                          <a:latin typeface="Times New Roman" panose="02020603050405020304" pitchFamily="18" charset="0"/>
                          <a:cs typeface="Times New Roman" panose="02020603050405020304" pitchFamily="18" charset="0"/>
                        </a:rPr>
                        <a:t>Practising in regular life will help to do this.</a:t>
                      </a:r>
                      <a:endParaRPr lang="en-IN" sz="200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10003"/>
                  </a:ext>
                </a:extLst>
              </a:tr>
              <a:tr h="885305">
                <a:tc>
                  <a:txBody>
                    <a:bodyPr/>
                    <a:lstStyle/>
                    <a:p>
                      <a:pPr algn="l">
                        <a:lnSpc>
                          <a:spcPct val="200000"/>
                        </a:lnSpc>
                        <a:spcAft>
                          <a:spcPts val="0"/>
                        </a:spcAft>
                      </a:pPr>
                      <a:r>
                        <a:rPr lang="en-IN" sz="2000" i="1" dirty="0" err="1">
                          <a:effectLst/>
                          <a:latin typeface="Times New Roman" panose="02020603050405020304" pitchFamily="18" charset="0"/>
                          <a:cs typeface="Times New Roman" panose="02020603050405020304" pitchFamily="18" charset="0"/>
                        </a:rPr>
                        <a:t>Timebound</a:t>
                      </a:r>
                      <a:endParaRPr lang="en-IN" sz="2000" i="1"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200000"/>
                        </a:lnSpc>
                        <a:spcAft>
                          <a:spcPts val="0"/>
                        </a:spcAft>
                      </a:pPr>
                      <a:r>
                        <a:rPr lang="en-IN" sz="2000" dirty="0">
                          <a:effectLst/>
                          <a:latin typeface="Times New Roman" panose="02020603050405020304" pitchFamily="18" charset="0"/>
                          <a:cs typeface="Times New Roman" panose="02020603050405020304" pitchFamily="18" charset="0"/>
                        </a:rPr>
                        <a:t>5-6</a:t>
                      </a:r>
                      <a:endParaRPr lang="en-IN" sz="2000" dirty="0">
                        <a:solidFill>
                          <a:srgbClr val="1F1F1F"/>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solidFill>
                      <a:schemeClr val="accent6">
                        <a:lumMod val="60000"/>
                        <a:lumOff val="4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1630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46111" y="2073700"/>
            <a:ext cx="10929361" cy="4195481"/>
          </a:xfrm>
        </p:spPr>
        <p:txBody>
          <a:bodyPr>
            <a:normAutofit/>
          </a:bodyPr>
          <a:lstStyle/>
          <a:p>
            <a:pPr lvl="0"/>
            <a:r>
              <a:rPr lang="en-IN" sz="3200" dirty="0">
                <a:latin typeface="Times New Roman" panose="02020603050405020304" pitchFamily="18" charset="0"/>
                <a:cs typeface="Times New Roman" panose="02020603050405020304" pitchFamily="18" charset="0"/>
              </a:rPr>
              <a:t>In conclusion it can be said business expansion is important to sustain in a competitive market. </a:t>
            </a:r>
          </a:p>
          <a:p>
            <a:pPr lvl="0"/>
            <a:r>
              <a:rPr lang="en-IN" sz="3200" dirty="0">
                <a:latin typeface="Times New Roman" panose="02020603050405020304" pitchFamily="18" charset="0"/>
                <a:cs typeface="Times New Roman" panose="02020603050405020304" pitchFamily="18" charset="0"/>
              </a:rPr>
              <a:t>Using AI powered sustainability can help organisations to minimise cost of operation. </a:t>
            </a:r>
          </a:p>
          <a:p>
            <a:r>
              <a:rPr lang="en-IN" sz="3200" dirty="0">
                <a:latin typeface="Times New Roman" panose="02020603050405020304" pitchFamily="18" charset="0"/>
                <a:cs typeface="Times New Roman" panose="02020603050405020304" pitchFamily="18" charset="0"/>
              </a:rPr>
              <a:t>Using proper strategies and market analysis can help XYZ Solution to gain benefit.</a:t>
            </a:r>
          </a:p>
        </p:txBody>
      </p:sp>
    </p:spTree>
    <p:extLst>
      <p:ext uri="{BB962C8B-B14F-4D97-AF65-F5344CB8AC3E}">
        <p14:creationId xmlns:p14="http://schemas.microsoft.com/office/powerpoint/2010/main" val="3220348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a:xfrm>
            <a:off x="374074" y="1471027"/>
            <a:ext cx="11450782" cy="4195481"/>
          </a:xfrm>
        </p:spPr>
        <p:txBody>
          <a:bodyPr>
            <a:noAutofit/>
          </a:bodyPr>
          <a:lstStyle/>
          <a:p>
            <a:r>
              <a:rPr lang="en-IN" sz="1600" dirty="0" err="1">
                <a:latin typeface="Times New Roman" panose="02020603050405020304" pitchFamily="18" charset="0"/>
                <a:cs typeface="Times New Roman" panose="02020603050405020304" pitchFamily="18" charset="0"/>
              </a:rPr>
              <a:t>Alhasani</a:t>
            </a:r>
            <a:r>
              <a:rPr lang="en-IN" sz="1600" dirty="0">
                <a:latin typeface="Times New Roman" panose="02020603050405020304" pitchFamily="18" charset="0"/>
                <a:cs typeface="Times New Roman" panose="02020603050405020304" pitchFamily="18" charset="0"/>
              </a:rPr>
              <a:t>, M., &amp; Orji, R. (2025). Promoting stress management among students in higher education: Evaluating the effectiveness of a persuasive time management mobile app. International Journal of Human–Computer Interaction, 41(1), 219-241. DOI: 10.1080/10447318.2023.2297330</a:t>
            </a:r>
          </a:p>
          <a:p>
            <a:r>
              <a:rPr lang="en-IN" sz="1600" dirty="0">
                <a:latin typeface="Times New Roman" panose="02020603050405020304" pitchFamily="18" charset="0"/>
                <a:cs typeface="Times New Roman" panose="02020603050405020304" pitchFamily="18" charset="0"/>
              </a:rPr>
              <a:t>Contractor, F. J. (2025). Assessing the economic impact of tariffs: adaptations by multinationals and traders to mitigate tariffs. Review of international business and strategy, 35(2/3), 190-213. Article DOI (10.1108/RIBS-01-2025-0013).</a:t>
            </a:r>
          </a:p>
          <a:p>
            <a:r>
              <a:rPr lang="en-IN" sz="1600" dirty="0">
                <a:latin typeface="Times New Roman" panose="02020603050405020304" pitchFamily="18" charset="0"/>
                <a:cs typeface="Times New Roman" panose="02020603050405020304" pitchFamily="18" charset="0"/>
              </a:rPr>
              <a:t>Deloitte, (2023). Sustainability in retail.</a:t>
            </a:r>
            <a:r>
              <a:rPr lang="en-IN" sz="1600" dirty="0">
                <a:latin typeface="Times New Roman" panose="02020603050405020304" pitchFamily="18" charset="0"/>
                <a:cs typeface="Times New Roman" panose="02020603050405020304" pitchFamily="18" charset="0"/>
                <a:hlinkClick r:id="rId2"/>
              </a:rPr>
              <a:t> </a:t>
            </a:r>
            <a:r>
              <a:rPr lang="en-IN" sz="1600" u="sng" dirty="0">
                <a:latin typeface="Times New Roman" panose="02020603050405020304" pitchFamily="18" charset="0"/>
                <a:cs typeface="Times New Roman" panose="02020603050405020304" pitchFamily="18" charset="0"/>
                <a:hlinkClick r:id="rId2"/>
              </a:rPr>
              <a:t>https://www.deloitte.com/global/en/Industries/consumer/analysis/sustainability-in-retail.html</a:t>
            </a:r>
            <a:r>
              <a:rPr lang="en-IN" sz="1600" dirty="0">
                <a:latin typeface="Times New Roman" panose="02020603050405020304" pitchFamily="18" charset="0"/>
                <a:cs typeface="Times New Roman" panose="02020603050405020304" pitchFamily="18" charset="0"/>
              </a:rPr>
              <a:t>. [17.10.2025]</a:t>
            </a:r>
          </a:p>
          <a:p>
            <a:r>
              <a:rPr lang="en-IN" sz="1600" dirty="0">
                <a:latin typeface="Times New Roman" panose="02020603050405020304" pitchFamily="18" charset="0"/>
                <a:cs typeface="Times New Roman" panose="02020603050405020304" pitchFamily="18" charset="0"/>
              </a:rPr>
              <a:t>Holloway, S. (2025). Adapting Marketing Strategies to Evolving Consumer Preferences: The Role of Supply Chain Flexibility. Available at SSRN 5135313.</a:t>
            </a:r>
            <a:r>
              <a:rPr lang="en-IN" sz="1600" dirty="0">
                <a:latin typeface="Times New Roman" panose="02020603050405020304" pitchFamily="18" charset="0"/>
                <a:cs typeface="Times New Roman" panose="02020603050405020304" pitchFamily="18" charset="0"/>
                <a:hlinkClick r:id="rId3"/>
              </a:rPr>
              <a:t> </a:t>
            </a:r>
            <a:r>
              <a:rPr lang="en-IN" sz="1600" u="sng" dirty="0">
                <a:latin typeface="Times New Roman" panose="02020603050405020304" pitchFamily="18" charset="0"/>
                <a:cs typeface="Times New Roman" panose="02020603050405020304" pitchFamily="18" charset="0"/>
                <a:hlinkClick r:id="rId3"/>
              </a:rPr>
              <a:t>https://papers.ssrn.com/sol3/Delivery.cfm?abstractid=5135313</a:t>
            </a:r>
            <a:endParaRPr lang="en-IN" sz="1600" dirty="0">
              <a:latin typeface="Times New Roman" panose="02020603050405020304" pitchFamily="18" charset="0"/>
              <a:cs typeface="Times New Roman" panose="02020603050405020304" pitchFamily="18" charset="0"/>
            </a:endParaRPr>
          </a:p>
          <a:p>
            <a:r>
              <a:rPr lang="en-IN" sz="1600" dirty="0">
                <a:latin typeface="Times New Roman" panose="02020603050405020304" pitchFamily="18" charset="0"/>
                <a:cs typeface="Times New Roman" panose="02020603050405020304" pitchFamily="18" charset="0"/>
              </a:rPr>
              <a:t>Reflection, (2025). Reflection Toolkit.</a:t>
            </a:r>
            <a:r>
              <a:rPr lang="en-IN" sz="1600" dirty="0">
                <a:latin typeface="Times New Roman" panose="02020603050405020304" pitchFamily="18" charset="0"/>
                <a:cs typeface="Times New Roman" panose="02020603050405020304" pitchFamily="18" charset="0"/>
                <a:hlinkClick r:id="rId4"/>
              </a:rPr>
              <a:t> </a:t>
            </a:r>
            <a:r>
              <a:rPr lang="en-IN" sz="1600" u="sng" dirty="0">
                <a:latin typeface="Times New Roman" panose="02020603050405020304" pitchFamily="18" charset="0"/>
                <a:cs typeface="Times New Roman" panose="02020603050405020304" pitchFamily="18" charset="0"/>
                <a:hlinkClick r:id="rId4"/>
              </a:rPr>
              <a:t>https://reflection.ed.ac.uk/reflectors-toolkit/reflecting-on-experience/what-so-what-now-what#:~:text=What%3F-,So%20what%3F,that%20means%20for%20the%20future</a:t>
            </a:r>
            <a:r>
              <a:rPr lang="en-IN" sz="1600" dirty="0">
                <a:latin typeface="Times New Roman" panose="02020603050405020304" pitchFamily="18" charset="0"/>
                <a:cs typeface="Times New Roman" panose="02020603050405020304" pitchFamily="18" charset="0"/>
              </a:rPr>
              <a:t>. [17.10.2025]</a:t>
            </a:r>
          </a:p>
          <a:p>
            <a:r>
              <a:rPr lang="en-IN" sz="1600" dirty="0" err="1">
                <a:latin typeface="Times New Roman" panose="02020603050405020304" pitchFamily="18" charset="0"/>
                <a:cs typeface="Times New Roman" panose="02020603050405020304" pitchFamily="18" charset="0"/>
              </a:rPr>
              <a:t>Sharipova</a:t>
            </a:r>
            <a:r>
              <a:rPr lang="en-IN" sz="1600" dirty="0">
                <a:latin typeface="Times New Roman" panose="02020603050405020304" pitchFamily="18" charset="0"/>
                <a:cs typeface="Times New Roman" panose="02020603050405020304" pitchFamily="18" charset="0"/>
              </a:rPr>
              <a:t>, U., &amp; </a:t>
            </a:r>
            <a:r>
              <a:rPr lang="en-IN" sz="1600" dirty="0" err="1">
                <a:latin typeface="Times New Roman" panose="02020603050405020304" pitchFamily="18" charset="0"/>
                <a:cs typeface="Times New Roman" panose="02020603050405020304" pitchFamily="18" charset="0"/>
              </a:rPr>
              <a:t>Mirsalimova</a:t>
            </a:r>
            <a:r>
              <a:rPr lang="en-IN" sz="1600" dirty="0">
                <a:latin typeface="Times New Roman" panose="02020603050405020304" pitchFamily="18" charset="0"/>
                <a:cs typeface="Times New Roman" panose="02020603050405020304" pitchFamily="18" charset="0"/>
              </a:rPr>
              <a:t>, M. (2025). International Market Entry Strategies. SCIENTIFIC AND TECHNICAL JOURNAL “SUSTAINABLE AGRICULTURE”, 26(2), 17-20. http://susagr.uz/index.php/ojs/article/download/113/117</a:t>
            </a:r>
          </a:p>
          <a:p>
            <a:r>
              <a:rPr lang="en-IN" sz="1600" dirty="0">
                <a:latin typeface="Times New Roman" panose="02020603050405020304" pitchFamily="18" charset="0"/>
                <a:cs typeface="Times New Roman" panose="02020603050405020304" pitchFamily="18" charset="0"/>
              </a:rPr>
              <a:t>Solutions, (2024). Companies that You Should Consider,</a:t>
            </a:r>
            <a:r>
              <a:rPr lang="en-IN" sz="1600" dirty="0">
                <a:latin typeface="Times New Roman" panose="02020603050405020304" pitchFamily="18" charset="0"/>
                <a:cs typeface="Times New Roman" panose="02020603050405020304" pitchFamily="18" charset="0"/>
                <a:hlinkClick r:id="rId5"/>
              </a:rPr>
              <a:t> </a:t>
            </a:r>
            <a:r>
              <a:rPr lang="en-IN" sz="1600" u="sng" dirty="0">
                <a:latin typeface="Times New Roman" panose="02020603050405020304" pitchFamily="18" charset="0"/>
                <a:cs typeface="Times New Roman" panose="02020603050405020304" pitchFamily="18" charset="0"/>
                <a:hlinkClick r:id="rId5"/>
              </a:rPr>
              <a:t>https://kms-solutions.asia/blogs/technology-consulting-companies</a:t>
            </a:r>
            <a:r>
              <a:rPr lang="en-IN" sz="1600" dirty="0">
                <a:latin typeface="Times New Roman" panose="02020603050405020304" pitchFamily="18" charset="0"/>
                <a:cs typeface="Times New Roman" panose="02020603050405020304" pitchFamily="18" charset="0"/>
              </a:rPr>
              <a:t>. [17.10.2025]</a:t>
            </a:r>
          </a:p>
          <a:p>
            <a:r>
              <a:rPr lang="en-IN" sz="1600" dirty="0" err="1">
                <a:latin typeface="Times New Roman" panose="02020603050405020304" pitchFamily="18" charset="0"/>
                <a:cs typeface="Times New Roman" panose="02020603050405020304" pitchFamily="18" charset="0"/>
              </a:rPr>
              <a:t>Tantarto</a:t>
            </a:r>
            <a:r>
              <a:rPr lang="en-IN" sz="1600" dirty="0">
                <a:latin typeface="Times New Roman" panose="02020603050405020304" pitchFamily="18" charset="0"/>
                <a:cs typeface="Times New Roman" panose="02020603050405020304" pitchFamily="18" charset="0"/>
              </a:rPr>
              <a:t>, T., &amp; </a:t>
            </a:r>
            <a:r>
              <a:rPr lang="en-IN" sz="1600" dirty="0" err="1">
                <a:latin typeface="Times New Roman" panose="02020603050405020304" pitchFamily="18" charset="0"/>
                <a:cs typeface="Times New Roman" panose="02020603050405020304" pitchFamily="18" charset="0"/>
              </a:rPr>
              <a:t>Wandebori</a:t>
            </a:r>
            <a:r>
              <a:rPr lang="en-IN" sz="1600" dirty="0">
                <a:latin typeface="Times New Roman" panose="02020603050405020304" pitchFamily="18" charset="0"/>
                <a:cs typeface="Times New Roman" panose="02020603050405020304" pitchFamily="18" charset="0"/>
              </a:rPr>
              <a:t>, H. (2020). Business Strategy Improvement for PT. XYZ to Achieve Competitive Advantage in Construction Industry. European Journal of Business and Management Research, 5(4). DOI:10.24018/ejbmr.2020.5.4.420</a:t>
            </a:r>
          </a:p>
        </p:txBody>
      </p:sp>
    </p:spTree>
    <p:extLst>
      <p:ext uri="{BB962C8B-B14F-4D97-AF65-F5344CB8AC3E}">
        <p14:creationId xmlns:p14="http://schemas.microsoft.com/office/powerpoint/2010/main" val="2304208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1484</Words>
  <Application>Microsoft Office PowerPoint</Application>
  <PresentationFormat>Widescreen</PresentationFormat>
  <Paragraphs>98</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PROFESSIONAL SKILLS Ronaldo Cristea Student: 2428428</vt:lpstr>
      <vt:lpstr>Introduction</vt:lpstr>
      <vt:lpstr>The sustainability and AI trends in the Retail Industry</vt:lpstr>
      <vt:lpstr>Commercial Challenges faced by XYZ Solutions when entering in new international market</vt:lpstr>
      <vt:lpstr>Opportunities and Risks of Market Expansion</vt:lpstr>
      <vt:lpstr>SWOT Analysis (Strengths and Weakness)</vt:lpstr>
      <vt:lpstr>SWOT Analysis (Weakness and Threats)</vt:lpstr>
      <vt:lpstr>Reflective Analysis: Current Employability Skills</vt:lpstr>
      <vt:lpstr>Strategy to support ongoing personal and professional development</vt:lpstr>
      <vt:lpstr>Strategy to support ongoing personal and professional development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SKILLS Ronaldo Cristea Student: 2428428</dc:title>
  <dc:creator/>
  <cp:lastModifiedBy>Ronaldo Cristea (2428428)</cp:lastModifiedBy>
  <cp:revision>2</cp:revision>
  <dcterms:created xsi:type="dcterms:W3CDTF">2025-10-17T10:00:48Z</dcterms:created>
  <dcterms:modified xsi:type="dcterms:W3CDTF">2025-10-20T01:43:05Z</dcterms:modified>
</cp:coreProperties>
</file>