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9146" autoAdjust="0"/>
  </p:normalViewPr>
  <p:slideViewPr>
    <p:cSldViewPr>
      <p:cViewPr>
        <p:scale>
          <a:sx n="80" d="100"/>
          <a:sy n="80" d="100"/>
        </p:scale>
        <p:origin x="-1522" y="-14"/>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7FD0557-AC6C-4AEC-9BF1-EB4A1EF3DEB9}" type="datetimeFigureOut">
              <a:rPr lang="ro-RO" smtClean="0"/>
              <a:pPr/>
              <a:t>07.12.2021</a:t>
            </a:fld>
            <a:endParaRPr lang="ro-RO"/>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o-RO"/>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5DC517-E2FA-4D7A-B131-C55EE0B05F1F}" type="slidenum">
              <a:rPr lang="ro-RO" smtClean="0"/>
              <a:pPr/>
              <a:t>‹#›</a:t>
            </a:fld>
            <a:endParaRPr lang="ro-RO"/>
          </a:p>
        </p:txBody>
      </p:sp>
    </p:spTree>
    <p:extLst>
      <p:ext uri="{BB962C8B-B14F-4D97-AF65-F5344CB8AC3E}">
        <p14:creationId xmlns:p14="http://schemas.microsoft.com/office/powerpoint/2010/main" xmlns="" val="3195891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Construction skills</a:t>
            </a:r>
            <a:r>
              <a:rPr lang="en-US" b="1" baseline="0" dirty="0" smtClean="0"/>
              <a:t> &amp; experience</a:t>
            </a:r>
            <a:r>
              <a:rPr lang="en-US" baseline="0" dirty="0" smtClean="0"/>
              <a:t>: Previous experience in the construction sector is a must-have. Going through all the steps from simple worker to site supervisor will strengthen the position of construction manager. </a:t>
            </a:r>
            <a:r>
              <a:rPr lang="en-US" b="1" baseline="0" dirty="0" smtClean="0"/>
              <a:t>Good communication</a:t>
            </a:r>
            <a:r>
              <a:rPr lang="en-US" baseline="0" dirty="0" smtClean="0"/>
              <a:t>: A construction manager should know how to communicate precise ideas and orders to their under-links and also to inform and convince the superiors in the most swift and easy way possible. </a:t>
            </a:r>
            <a:r>
              <a:rPr lang="en-US" b="1" baseline="0" dirty="0" smtClean="0"/>
              <a:t>Risk Management</a:t>
            </a:r>
            <a:r>
              <a:rPr lang="en-US" baseline="0" dirty="0" smtClean="0"/>
              <a:t>: Any profession, especially the construction business carries a lot of risk. As a construction manager you should anticipate and prepare for different scenarios. Past experience and an open mind can reduce the risk significantly. </a:t>
            </a:r>
            <a:r>
              <a:rPr lang="en-US" b="1" baseline="0" dirty="0" smtClean="0"/>
              <a:t>Organizational coordinator</a:t>
            </a:r>
            <a:r>
              <a:rPr lang="en-US" baseline="0" dirty="0" smtClean="0"/>
              <a:t>: Without a consolidated team the job of a construction manager can be very hard. Every person in that team must know very well his/hers position and the specific work for a certain job. You are responsible for managing the organization of that team. </a:t>
            </a:r>
            <a:endParaRPr lang="ro-RO" dirty="0"/>
          </a:p>
        </p:txBody>
      </p:sp>
      <p:sp>
        <p:nvSpPr>
          <p:cNvPr id="4" name="Slide Number Placeholder 3"/>
          <p:cNvSpPr>
            <a:spLocks noGrp="1"/>
          </p:cNvSpPr>
          <p:nvPr>
            <p:ph type="sldNum" sz="quarter" idx="10"/>
          </p:nvPr>
        </p:nvSpPr>
        <p:spPr/>
        <p:txBody>
          <a:bodyPr/>
          <a:lstStyle/>
          <a:p>
            <a:fld id="{2D5DC517-E2FA-4D7A-B131-C55EE0B05F1F}" type="slidenum">
              <a:rPr lang="ro-RO" smtClean="0"/>
              <a:pPr/>
              <a:t>5</a:t>
            </a:fld>
            <a:endParaRPr lang="ro-RO"/>
          </a:p>
        </p:txBody>
      </p:sp>
    </p:spTree>
    <p:extLst>
      <p:ext uri="{BB962C8B-B14F-4D97-AF65-F5344CB8AC3E}">
        <p14:creationId xmlns:p14="http://schemas.microsoft.com/office/powerpoint/2010/main" xmlns="" val="878968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Value engineering</a:t>
            </a:r>
            <a:r>
              <a:rPr lang="en-US" dirty="0" smtClean="0"/>
              <a:t>: As a manager, constantly there must be a systematic method to improve the "value" of the current project.</a:t>
            </a:r>
            <a:r>
              <a:rPr lang="en-US" baseline="0" dirty="0" smtClean="0"/>
              <a:t> </a:t>
            </a:r>
            <a:r>
              <a:rPr lang="en-US" b="1" baseline="0" dirty="0" smtClean="0"/>
              <a:t>Innovative construction methods</a:t>
            </a:r>
            <a:r>
              <a:rPr lang="en-US" baseline="0" dirty="0" smtClean="0"/>
              <a:t>: Searching and learning techniques that stray away from the traditional means of construction. </a:t>
            </a:r>
            <a:r>
              <a:rPr lang="en-US" b="1" baseline="0" dirty="0" smtClean="0"/>
              <a:t>Efficiency</a:t>
            </a:r>
            <a:r>
              <a:rPr lang="en-US" baseline="0" dirty="0" smtClean="0"/>
              <a:t>: The goal of any construction manager is to be efficient. The project must be done in a short time, with quality, little waste and under the initial budget. </a:t>
            </a:r>
            <a:r>
              <a:rPr lang="en-US" b="1" baseline="0" dirty="0" smtClean="0"/>
              <a:t>Training</a:t>
            </a:r>
            <a:r>
              <a:rPr lang="en-US" baseline="0" dirty="0" smtClean="0"/>
              <a:t>: The construction sector is developing and changing constantly. Construction managers should have the best training available, should learn new skills, new abilities and improve attitudes for their own benefit and for the organization.</a:t>
            </a:r>
            <a:endParaRPr lang="ro-RO" dirty="0"/>
          </a:p>
        </p:txBody>
      </p:sp>
      <p:sp>
        <p:nvSpPr>
          <p:cNvPr id="4" name="Slide Number Placeholder 3"/>
          <p:cNvSpPr>
            <a:spLocks noGrp="1"/>
          </p:cNvSpPr>
          <p:nvPr>
            <p:ph type="sldNum" sz="quarter" idx="10"/>
          </p:nvPr>
        </p:nvSpPr>
        <p:spPr/>
        <p:txBody>
          <a:bodyPr/>
          <a:lstStyle/>
          <a:p>
            <a:fld id="{2D5DC517-E2FA-4D7A-B131-C55EE0B05F1F}" type="slidenum">
              <a:rPr lang="ro-RO" smtClean="0"/>
              <a:pPr/>
              <a:t>8</a:t>
            </a:fld>
            <a:endParaRPr lang="ro-RO"/>
          </a:p>
        </p:txBody>
      </p:sp>
    </p:spTree>
    <p:extLst>
      <p:ext uri="{BB962C8B-B14F-4D97-AF65-F5344CB8AC3E}">
        <p14:creationId xmlns:p14="http://schemas.microsoft.com/office/powerpoint/2010/main" xmlns="" val="1589484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CA15C064-DD44-4CAC-873E-2D1F54821676}" type="slidenum">
              <a:rPr kumimoji="0" lang="en-US" smtClean="0"/>
              <a:pPr/>
              <a:t>‹#›</a:t>
            </a:fld>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CA15C064-DD44-4CAC-873E-2D1F54821676}" type="slidenum">
              <a:rPr kumimoji="0" lang="en-US" smtClean="0"/>
              <a:pPr/>
              <a:t>‹#›</a:t>
            </a:fld>
            <a:endParaRPr kumimoji="0"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CA15C064-DD44-4CAC-873E-2D1F54821676}" type="slidenum">
              <a:rPr kumimoji="0" lang="en-US" smtClean="0"/>
              <a:pPr/>
              <a:t>‹#›</a:t>
            </a:fld>
            <a:endParaRPr kumimoji="0"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a:t>‹#›</a:t>
            </a:fld>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229600" y="6477000"/>
            <a:ext cx="762000" cy="246888"/>
          </a:xfrm>
        </p:spPr>
        <p:txBody>
          <a:bodyPr/>
          <a:lstStyle/>
          <a:p>
            <a:fld id="{CA15C064-DD44-4CAC-873E-2D1F54821676}" type="slidenum">
              <a:rPr kumimoji="0" lang="en-US" smtClean="0"/>
              <a:pPr/>
              <a:t>‹#›</a:t>
            </a:fld>
            <a:endParaRPr kumimoji="0" lang="en-US"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29" name="Footer Placeholder 28"/>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a:t>‹#›</a:t>
            </a:fld>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a:t>‹#›</a:t>
            </a:fld>
            <a:endParaRPr kumimoji="0"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12/7/2021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12/7/2021</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A15C064-DD44-4CAC-873E-2D1F54821676}" type="slidenum">
              <a:rPr kumimoji="0" lang="en-US" smtClean="0"/>
              <a:pPr/>
              <a:t>‹#›</a:t>
            </a:fld>
            <a:endParaRPr kumimoji="0" lang="en-US" dirty="0">
              <a:solidFill>
                <a:schemeClr val="accent1">
                  <a:shade val="75000"/>
                </a:scheme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000" y="990600"/>
            <a:ext cx="8458200" cy="1143000"/>
          </a:xfrm>
        </p:spPr>
        <p:txBody>
          <a:bodyPr>
            <a:normAutofit fontScale="90000"/>
          </a:bodyPr>
          <a:lstStyle/>
          <a:p>
            <a:r>
              <a:rPr lang="en-US" dirty="0" smtClean="0"/>
              <a:t>  University of Wales trinity saint </a:t>
            </a:r>
            <a:r>
              <a:rPr lang="en-US" dirty="0" err="1" smtClean="0"/>
              <a:t>david</a:t>
            </a:r>
            <a:r>
              <a:rPr lang="en-US" dirty="0" smtClean="0"/>
              <a:t/>
            </a:r>
            <a:br>
              <a:rPr lang="en-US" dirty="0" smtClean="0"/>
            </a:br>
            <a:r>
              <a:rPr lang="en-US" dirty="0"/>
              <a:t/>
            </a:r>
            <a:br>
              <a:rPr lang="en-US" dirty="0"/>
            </a:br>
            <a:r>
              <a:rPr lang="en-US" dirty="0" smtClean="0"/>
              <a:t>       </a:t>
            </a:r>
            <a:r>
              <a:rPr lang="en-US" sz="3300" dirty="0" smtClean="0"/>
              <a:t>Academic and employability skills</a:t>
            </a:r>
            <a:br>
              <a:rPr lang="en-US" sz="3300" dirty="0" smtClean="0"/>
            </a:br>
            <a:r>
              <a:rPr lang="en-US" sz="3300" dirty="0"/>
              <a:t> </a:t>
            </a:r>
            <a:r>
              <a:rPr lang="en-US" sz="3300" dirty="0" smtClean="0"/>
              <a:t>                                              </a:t>
            </a:r>
            <a:r>
              <a:rPr lang="en-US" sz="2400" dirty="0" smtClean="0"/>
              <a:t>Lecturer: </a:t>
            </a:r>
            <a:r>
              <a:rPr lang="en-US" sz="2400" dirty="0" err="1" smtClean="0"/>
              <a:t>Lizeta</a:t>
            </a:r>
            <a:r>
              <a:rPr lang="en-US" sz="2400" dirty="0" smtClean="0"/>
              <a:t> </a:t>
            </a:r>
            <a:r>
              <a:rPr lang="en-US" sz="2400" dirty="0" err="1" smtClean="0"/>
              <a:t>demetriou</a:t>
            </a:r>
            <a:endParaRPr lang="ro-RO" sz="3300" dirty="0"/>
          </a:p>
        </p:txBody>
      </p:sp>
      <p:sp>
        <p:nvSpPr>
          <p:cNvPr id="3" name="Subtitle 2"/>
          <p:cNvSpPr>
            <a:spLocks noGrp="1"/>
          </p:cNvSpPr>
          <p:nvPr>
            <p:ph type="subTitle" idx="1"/>
          </p:nvPr>
        </p:nvSpPr>
        <p:spPr>
          <a:xfrm>
            <a:off x="304800" y="3886200"/>
            <a:ext cx="8458200" cy="1371600"/>
          </a:xfrm>
        </p:spPr>
        <p:txBody>
          <a:bodyPr>
            <a:normAutofit/>
          </a:bodyPr>
          <a:lstStyle/>
          <a:p>
            <a:r>
              <a:rPr lang="en-US" dirty="0" smtClean="0">
                <a:latin typeface="Century Gothic" pitchFamily="34" charset="0"/>
              </a:rPr>
              <a:t>Student Name: </a:t>
            </a:r>
            <a:r>
              <a:rPr lang="en-US" dirty="0" err="1" smtClean="0">
                <a:latin typeface="Century Gothic" pitchFamily="34" charset="0"/>
              </a:rPr>
              <a:t>Cosmin</a:t>
            </a:r>
            <a:r>
              <a:rPr lang="en-US" dirty="0" smtClean="0">
                <a:latin typeface="Century Gothic" pitchFamily="34" charset="0"/>
              </a:rPr>
              <a:t> </a:t>
            </a:r>
            <a:r>
              <a:rPr lang="en-US" dirty="0" err="1" smtClean="0">
                <a:latin typeface="Century Gothic" pitchFamily="34" charset="0"/>
              </a:rPr>
              <a:t>Constantin</a:t>
            </a:r>
            <a:r>
              <a:rPr lang="en-US" dirty="0" smtClean="0">
                <a:latin typeface="Century Gothic" pitchFamily="34" charset="0"/>
              </a:rPr>
              <a:t> </a:t>
            </a:r>
            <a:r>
              <a:rPr lang="en-US" dirty="0" err="1" smtClean="0">
                <a:latin typeface="Century Gothic" pitchFamily="34" charset="0"/>
              </a:rPr>
              <a:t>Mihai</a:t>
            </a:r>
            <a:endParaRPr lang="en-US" dirty="0" smtClean="0">
              <a:latin typeface="Century Gothic" pitchFamily="34" charset="0"/>
            </a:endParaRPr>
          </a:p>
          <a:p>
            <a:r>
              <a:rPr lang="en-US" dirty="0" smtClean="0">
                <a:latin typeface="Century Gothic" pitchFamily="34" charset="0"/>
              </a:rPr>
              <a:t> </a:t>
            </a:r>
            <a:endParaRPr lang="en-US" dirty="0">
              <a:latin typeface="Century Gothic" pitchFamily="34" charset="0"/>
            </a:endParaRPr>
          </a:p>
          <a:p>
            <a:r>
              <a:rPr lang="en-US" dirty="0" smtClean="0">
                <a:latin typeface="Century Gothic" pitchFamily="34" charset="0"/>
              </a:rPr>
              <a:t>Student ID: 2115663</a:t>
            </a:r>
            <a:endParaRPr lang="ro-RO" dirty="0">
              <a:latin typeface="Century Gothic" pitchFamily="34" charset="0"/>
            </a:endParaRPr>
          </a:p>
        </p:txBody>
      </p:sp>
      <p:pic>
        <p:nvPicPr>
          <p:cNvPr id="2050"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6873905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Table of content</a:t>
            </a:r>
            <a:endParaRPr lang="ro-RO"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4012482788"/>
              </p:ext>
            </p:extLst>
          </p:nvPr>
        </p:nvGraphicFramePr>
        <p:xfrm>
          <a:off x="228600" y="2133600"/>
          <a:ext cx="8686800" cy="2966720"/>
        </p:xfrm>
        <a:graphic>
          <a:graphicData uri="http://schemas.openxmlformats.org/drawingml/2006/table">
            <a:tbl>
              <a:tblPr firstRow="1" bandRow="1">
                <a:tableStyleId>{5C22544A-7EE6-4342-B048-85BDC9FD1C3A}</a:tableStyleId>
              </a:tblPr>
              <a:tblGrid>
                <a:gridCol w="6477000"/>
                <a:gridCol w="2209800"/>
              </a:tblGrid>
              <a:tr h="370840">
                <a:tc>
                  <a:txBody>
                    <a:bodyPr/>
                    <a:lstStyle/>
                    <a:p>
                      <a:r>
                        <a:rPr lang="en-US" dirty="0" smtClean="0">
                          <a:solidFill>
                            <a:schemeClr val="tx1">
                              <a:lumMod val="95000"/>
                              <a:lumOff val="5000"/>
                            </a:schemeClr>
                          </a:solidFill>
                          <a:latin typeface="Century Gothic" pitchFamily="34" charset="0"/>
                        </a:rPr>
                        <a:t>SLIDE</a:t>
                      </a:r>
                      <a:r>
                        <a:rPr lang="en-US" baseline="0" dirty="0" smtClean="0">
                          <a:solidFill>
                            <a:schemeClr val="tx1">
                              <a:lumMod val="95000"/>
                              <a:lumOff val="5000"/>
                            </a:schemeClr>
                          </a:solidFill>
                          <a:latin typeface="Century Gothic" pitchFamily="34" charset="0"/>
                        </a:rPr>
                        <a:t> NAME</a:t>
                      </a:r>
                      <a:endParaRPr lang="ro-RO" dirty="0">
                        <a:solidFill>
                          <a:schemeClr val="tx1">
                            <a:lumMod val="95000"/>
                            <a:lumOff val="5000"/>
                          </a:schemeClr>
                        </a:solidFill>
                        <a:latin typeface="Century Gothic" pitchFamily="34" charset="0"/>
                      </a:endParaRPr>
                    </a:p>
                  </a:txBody>
                  <a:tcPr/>
                </a:tc>
                <a:tc>
                  <a:txBody>
                    <a:bodyPr/>
                    <a:lstStyle/>
                    <a:p>
                      <a:r>
                        <a:rPr lang="en-US" dirty="0" smtClean="0">
                          <a:solidFill>
                            <a:schemeClr val="tx1">
                              <a:lumMod val="95000"/>
                              <a:lumOff val="5000"/>
                            </a:schemeClr>
                          </a:solidFill>
                          <a:latin typeface="Century Gothic" pitchFamily="34" charset="0"/>
                        </a:rPr>
                        <a:t>SLIDE NUMBER</a:t>
                      </a:r>
                      <a:endParaRPr lang="ro-RO" dirty="0">
                        <a:solidFill>
                          <a:schemeClr val="tx1">
                            <a:lumMod val="95000"/>
                            <a:lumOff val="5000"/>
                          </a:schemeClr>
                        </a:solidFill>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INTRODUCTION</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3</a:t>
                      </a:r>
                      <a:endParaRPr lang="ro-RO" b="1" dirty="0">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ROLE OF CONSTRUCTION MANAGER</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4</a:t>
                      </a:r>
                      <a:endParaRPr lang="ro-RO" b="1" dirty="0">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EMPLOYABILITY</a:t>
                      </a:r>
                      <a:r>
                        <a:rPr lang="en-US" b="1" baseline="0" dirty="0" smtClean="0">
                          <a:solidFill>
                            <a:schemeClr val="tx1">
                              <a:lumMod val="95000"/>
                              <a:lumOff val="5000"/>
                            </a:schemeClr>
                          </a:solidFill>
                          <a:latin typeface="Century Gothic" pitchFamily="34" charset="0"/>
                        </a:rPr>
                        <a:t> SKILLS TO BE A CONSTRUCTION MANAGER</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5</a:t>
                      </a:r>
                      <a:endParaRPr lang="ro-RO" b="1" dirty="0">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OWN</a:t>
                      </a:r>
                      <a:r>
                        <a:rPr lang="en-US" b="1" baseline="0" dirty="0" smtClean="0">
                          <a:solidFill>
                            <a:schemeClr val="tx1">
                              <a:lumMod val="95000"/>
                              <a:lumOff val="5000"/>
                            </a:schemeClr>
                          </a:solidFill>
                          <a:latin typeface="Century Gothic" pitchFamily="34" charset="0"/>
                        </a:rPr>
                        <a:t> SWOT ANALYSIS</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6</a:t>
                      </a:r>
                      <a:endParaRPr lang="ro-RO" b="1" dirty="0">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FUTURE PERSPECTIVE AS A CONSTRUCTION MANAGER</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8</a:t>
                      </a:r>
                      <a:endParaRPr lang="ro-RO" b="1" dirty="0">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CONCLUSION</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9</a:t>
                      </a:r>
                      <a:endParaRPr lang="ro-RO" b="1" dirty="0">
                        <a:latin typeface="Century Gothic" pitchFamily="34" charset="0"/>
                      </a:endParaRPr>
                    </a:p>
                  </a:txBody>
                  <a:tcPr/>
                </a:tc>
              </a:tr>
              <a:tr h="370840">
                <a:tc>
                  <a:txBody>
                    <a:bodyPr/>
                    <a:lstStyle/>
                    <a:p>
                      <a:r>
                        <a:rPr lang="en-US" b="1" dirty="0" smtClean="0">
                          <a:solidFill>
                            <a:schemeClr val="tx1">
                              <a:lumMod val="95000"/>
                              <a:lumOff val="5000"/>
                            </a:schemeClr>
                          </a:solidFill>
                          <a:latin typeface="Century Gothic" pitchFamily="34" charset="0"/>
                        </a:rPr>
                        <a:t>REFERENCES</a:t>
                      </a:r>
                      <a:endParaRPr lang="ro-RO" b="1" dirty="0">
                        <a:solidFill>
                          <a:schemeClr val="tx1">
                            <a:lumMod val="95000"/>
                            <a:lumOff val="5000"/>
                          </a:schemeClr>
                        </a:solidFill>
                        <a:latin typeface="Century Gothic" pitchFamily="34" charset="0"/>
                      </a:endParaRPr>
                    </a:p>
                  </a:txBody>
                  <a:tcPr/>
                </a:tc>
                <a:tc>
                  <a:txBody>
                    <a:bodyPr/>
                    <a:lstStyle/>
                    <a:p>
                      <a:r>
                        <a:rPr lang="en-US" b="1" dirty="0" smtClean="0">
                          <a:latin typeface="Century Gothic" pitchFamily="34" charset="0"/>
                        </a:rPr>
                        <a:t>10</a:t>
                      </a:r>
                      <a:endParaRPr lang="ro-RO" b="1" dirty="0">
                        <a:latin typeface="Century Gothic" pitchFamily="34" charset="0"/>
                      </a:endParaRPr>
                    </a:p>
                  </a:txBody>
                  <a:tcPr/>
                </a:tc>
              </a:tr>
            </a:tbl>
          </a:graphicData>
        </a:graphic>
      </p:graphicFrame>
      <p:pic>
        <p:nvPicPr>
          <p:cNvPr id="5"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645663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ro-RO" dirty="0"/>
          </a:p>
        </p:txBody>
      </p:sp>
      <p:sp>
        <p:nvSpPr>
          <p:cNvPr id="4" name="Content Placeholder 3"/>
          <p:cNvSpPr>
            <a:spLocks noGrp="1"/>
          </p:cNvSpPr>
          <p:nvPr>
            <p:ph idx="1"/>
          </p:nvPr>
        </p:nvSpPr>
        <p:spPr>
          <a:xfrm>
            <a:off x="304800" y="1554162"/>
            <a:ext cx="6400800" cy="4525963"/>
          </a:xfrm>
        </p:spPr>
        <p:txBody>
          <a:bodyPr>
            <a:normAutofit/>
          </a:bodyPr>
          <a:lstStyle/>
          <a:p>
            <a:pPr>
              <a:lnSpc>
                <a:spcPct val="150000"/>
              </a:lnSpc>
              <a:buClr>
                <a:schemeClr val="tx1">
                  <a:lumMod val="95000"/>
                  <a:lumOff val="5000"/>
                </a:schemeClr>
              </a:buClr>
              <a:buSzPct val="84000"/>
              <a:buBlip>
                <a:blip r:embed="rId2"/>
              </a:buBlip>
            </a:pPr>
            <a:r>
              <a:rPr lang="en-US" sz="1600" b="1" dirty="0" smtClean="0">
                <a:latin typeface="Century Gothic" pitchFamily="34" charset="0"/>
              </a:rPr>
              <a:t>In this new century developing new skills can make a difference in everyone’s life </a:t>
            </a:r>
            <a:endParaRPr lang="en-US" sz="1600" b="1" dirty="0">
              <a:latin typeface="Century Gothic" pitchFamily="34" charset="0"/>
            </a:endParaRPr>
          </a:p>
          <a:p>
            <a:pPr>
              <a:lnSpc>
                <a:spcPct val="150000"/>
              </a:lnSpc>
              <a:buClr>
                <a:schemeClr val="tx1">
                  <a:lumMod val="95000"/>
                  <a:lumOff val="5000"/>
                </a:schemeClr>
              </a:buClr>
              <a:buSzPct val="84000"/>
              <a:buBlip>
                <a:blip r:embed="rId2"/>
              </a:buBlip>
            </a:pPr>
            <a:r>
              <a:rPr lang="en-US" sz="1600" b="1" dirty="0">
                <a:latin typeface="Century Gothic" pitchFamily="34" charset="0"/>
              </a:rPr>
              <a:t>The demand for skilled employees is obvious in the job </a:t>
            </a:r>
            <a:r>
              <a:rPr lang="en-US" sz="1600" b="1" dirty="0" smtClean="0">
                <a:latin typeface="Century Gothic" pitchFamily="34" charset="0"/>
              </a:rPr>
              <a:t>market</a:t>
            </a:r>
          </a:p>
          <a:p>
            <a:pPr>
              <a:lnSpc>
                <a:spcPct val="150000"/>
              </a:lnSpc>
              <a:buClr>
                <a:schemeClr val="tx1">
                  <a:lumMod val="95000"/>
                  <a:lumOff val="5000"/>
                </a:schemeClr>
              </a:buClr>
              <a:buSzPct val="84000"/>
              <a:buBlip>
                <a:blip r:embed="rId2"/>
              </a:buBlip>
            </a:pPr>
            <a:r>
              <a:rPr lang="en-US" sz="1600" b="1" dirty="0">
                <a:latin typeface="Century Gothic" pitchFamily="34" charset="0"/>
              </a:rPr>
              <a:t>Every employee should know that the most valuable resource of any enterprise is the human resource </a:t>
            </a:r>
            <a:endParaRPr lang="en-US" sz="1600" b="1" dirty="0" smtClean="0">
              <a:latin typeface="Century Gothic" pitchFamily="34" charset="0"/>
            </a:endParaRPr>
          </a:p>
          <a:p>
            <a:pPr>
              <a:lnSpc>
                <a:spcPct val="150000"/>
              </a:lnSpc>
              <a:buClr>
                <a:schemeClr val="tx1">
                  <a:lumMod val="95000"/>
                  <a:lumOff val="5000"/>
                </a:schemeClr>
              </a:buClr>
              <a:buSzPct val="84000"/>
              <a:buBlip>
                <a:blip r:embed="rId2"/>
              </a:buBlip>
            </a:pPr>
            <a:r>
              <a:rPr lang="en-US" sz="1600" b="1" dirty="0">
                <a:latin typeface="Century Gothic" pitchFamily="34" charset="0"/>
              </a:rPr>
              <a:t>For the professional life every person must constantly learn and perfect themselves in order to achieve and maintain the desired status </a:t>
            </a:r>
            <a:endParaRPr lang="en-US" sz="1600" b="1" dirty="0" smtClean="0">
              <a:latin typeface="Century Gothic" pitchFamily="34" charset="0"/>
            </a:endParaRPr>
          </a:p>
        </p:txBody>
      </p:sp>
      <p:pic>
        <p:nvPicPr>
          <p:cNvPr id="1028" name="Picture 4" descr="Ways to Improve Your Construction Management Process - eSUB Construction  Software"/>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477000" y="4572000"/>
            <a:ext cx="2619375" cy="2286000"/>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UWTSD Student Guide by University of Wales Trinity Saint David"/>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5829979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 OF CONSTRUCTION MANAGER</a:t>
            </a:r>
            <a:endParaRPr lang="ro-RO" dirty="0"/>
          </a:p>
        </p:txBody>
      </p:sp>
      <p:sp>
        <p:nvSpPr>
          <p:cNvPr id="3" name="Content Placeholder 2"/>
          <p:cNvSpPr>
            <a:spLocks noGrp="1"/>
          </p:cNvSpPr>
          <p:nvPr>
            <p:ph idx="1"/>
          </p:nvPr>
        </p:nvSpPr>
        <p:spPr>
          <a:xfrm>
            <a:off x="304800" y="1554162"/>
            <a:ext cx="6858000" cy="4999038"/>
          </a:xfrm>
        </p:spPr>
        <p:txBody>
          <a:bodyPr>
            <a:normAutofit/>
          </a:bodyPr>
          <a:lstStyle/>
          <a:p>
            <a:pPr>
              <a:buClr>
                <a:schemeClr val="tx1">
                  <a:lumMod val="95000"/>
                  <a:lumOff val="5000"/>
                </a:schemeClr>
              </a:buClr>
              <a:buSzPct val="77000"/>
              <a:buFont typeface="Wingdings" pitchFamily="2" charset="2"/>
              <a:buChar char="q"/>
            </a:pPr>
            <a:r>
              <a:rPr lang="en-US" sz="2600" dirty="0" smtClean="0">
                <a:latin typeface="Century Gothic" pitchFamily="34" charset="0"/>
              </a:rPr>
              <a:t>Setting </a:t>
            </a:r>
            <a:r>
              <a:rPr lang="en-US" sz="2600" dirty="0">
                <a:latin typeface="Century Gothic" pitchFamily="34" charset="0"/>
              </a:rPr>
              <a:t>the initial schedules and </a:t>
            </a:r>
            <a:r>
              <a:rPr lang="en-US" sz="2600" dirty="0" smtClean="0">
                <a:latin typeface="Century Gothic" pitchFamily="34" charset="0"/>
              </a:rPr>
              <a:t>timings</a:t>
            </a:r>
          </a:p>
          <a:p>
            <a:pPr>
              <a:buClr>
                <a:schemeClr val="tx1">
                  <a:lumMod val="95000"/>
                  <a:lumOff val="5000"/>
                </a:schemeClr>
              </a:buClr>
              <a:buSzPct val="77000"/>
              <a:buFont typeface="Wingdings" pitchFamily="2" charset="2"/>
              <a:buChar char="q"/>
            </a:pPr>
            <a:r>
              <a:rPr lang="en-US" sz="2600" dirty="0">
                <a:latin typeface="Century Gothic" pitchFamily="34" charset="0"/>
              </a:rPr>
              <a:t>Collaborating with the architects in the design phase to set </a:t>
            </a:r>
            <a:r>
              <a:rPr lang="en-US" sz="2600" dirty="0" smtClean="0">
                <a:latin typeface="Century Gothic" pitchFamily="34" charset="0"/>
              </a:rPr>
              <a:t>goals</a:t>
            </a:r>
          </a:p>
          <a:p>
            <a:pPr>
              <a:buClr>
                <a:schemeClr val="tx1">
                  <a:lumMod val="95000"/>
                  <a:lumOff val="5000"/>
                </a:schemeClr>
              </a:buClr>
              <a:buSzPct val="77000"/>
              <a:buFont typeface="Wingdings" pitchFamily="2" charset="2"/>
              <a:buChar char="q"/>
            </a:pPr>
            <a:r>
              <a:rPr lang="en-US" sz="2600" dirty="0">
                <a:latin typeface="Century Gothic" pitchFamily="34" charset="0"/>
              </a:rPr>
              <a:t>Supervising the construction work on </a:t>
            </a:r>
            <a:r>
              <a:rPr lang="en-US" sz="2600" dirty="0" smtClean="0">
                <a:latin typeface="Century Gothic" pitchFamily="34" charset="0"/>
              </a:rPr>
              <a:t>site</a:t>
            </a:r>
          </a:p>
          <a:p>
            <a:pPr>
              <a:buClr>
                <a:schemeClr val="tx1">
                  <a:lumMod val="95000"/>
                  <a:lumOff val="5000"/>
                </a:schemeClr>
              </a:buClr>
              <a:buSzPct val="77000"/>
              <a:buFont typeface="Wingdings" pitchFamily="2" charset="2"/>
              <a:buChar char="q"/>
            </a:pPr>
            <a:r>
              <a:rPr lang="en-US" sz="2600" dirty="0">
                <a:latin typeface="Century Gothic" pitchFamily="34" charset="0"/>
              </a:rPr>
              <a:t>Responding to any defects and delays with a backup </a:t>
            </a:r>
            <a:r>
              <a:rPr lang="en-US" sz="2600" dirty="0" smtClean="0">
                <a:latin typeface="Century Gothic" pitchFamily="34" charset="0"/>
              </a:rPr>
              <a:t>plan</a:t>
            </a:r>
          </a:p>
          <a:p>
            <a:pPr>
              <a:buClr>
                <a:schemeClr val="tx1">
                  <a:lumMod val="95000"/>
                  <a:lumOff val="5000"/>
                </a:schemeClr>
              </a:buClr>
              <a:buSzPct val="77000"/>
              <a:buFont typeface="Wingdings" pitchFamily="2" charset="2"/>
              <a:buChar char="q"/>
            </a:pPr>
            <a:r>
              <a:rPr lang="ro-RO" sz="2600" dirty="0">
                <a:latin typeface="Century Gothic" pitchFamily="34" charset="0"/>
              </a:rPr>
              <a:t>Delegating </a:t>
            </a:r>
            <a:r>
              <a:rPr lang="ro-RO" sz="2600" dirty="0" smtClean="0">
                <a:latin typeface="Century Gothic" pitchFamily="34" charset="0"/>
              </a:rPr>
              <a:t>tasks</a:t>
            </a:r>
            <a:endParaRPr lang="en-US" sz="2600" dirty="0" smtClean="0">
              <a:latin typeface="Century Gothic" pitchFamily="34" charset="0"/>
            </a:endParaRPr>
          </a:p>
          <a:p>
            <a:pPr>
              <a:buClr>
                <a:schemeClr val="tx1">
                  <a:lumMod val="95000"/>
                  <a:lumOff val="5000"/>
                </a:schemeClr>
              </a:buClr>
              <a:buSzPct val="77000"/>
              <a:buFont typeface="Wingdings" pitchFamily="2" charset="2"/>
              <a:buChar char="q"/>
            </a:pPr>
            <a:r>
              <a:rPr lang="en-US" sz="2800" dirty="0">
                <a:latin typeface="Century Gothic" pitchFamily="34" charset="0"/>
              </a:rPr>
              <a:t>Assembling the team for the new project </a:t>
            </a:r>
            <a:endParaRPr lang="en-US" sz="2600" dirty="0" smtClean="0">
              <a:latin typeface="Century Gothic" pitchFamily="34" charset="0"/>
            </a:endParaRPr>
          </a:p>
          <a:p>
            <a:pPr marL="0" indent="0">
              <a:buClr>
                <a:schemeClr val="tx1">
                  <a:lumMod val="95000"/>
                  <a:lumOff val="5000"/>
                </a:schemeClr>
              </a:buClr>
              <a:buSzPct val="77000"/>
              <a:buNone/>
            </a:pPr>
            <a:endParaRPr lang="en-US" sz="2800" dirty="0" smtClean="0"/>
          </a:p>
          <a:p>
            <a:pPr>
              <a:buClr>
                <a:schemeClr val="tx1">
                  <a:lumMod val="95000"/>
                  <a:lumOff val="5000"/>
                </a:schemeClr>
              </a:buClr>
              <a:buSzPct val="77000"/>
              <a:buFont typeface="Wingdings" pitchFamily="2" charset="2"/>
              <a:buChar char="q"/>
            </a:pPr>
            <a:endParaRPr lang="en-US" sz="2800" dirty="0" smtClean="0"/>
          </a:p>
        </p:txBody>
      </p:sp>
      <p:pic>
        <p:nvPicPr>
          <p:cNvPr id="4"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723455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300" dirty="0" smtClean="0"/>
              <a:t>EMPLOYABILITY SKILLS TO BE A CONSTRUCTION MANAGER</a:t>
            </a:r>
            <a:endParaRPr lang="ro-RO" sz="2300" dirty="0"/>
          </a:p>
        </p:txBody>
      </p:sp>
      <p:sp>
        <p:nvSpPr>
          <p:cNvPr id="3" name="Content Placeholder 2"/>
          <p:cNvSpPr>
            <a:spLocks noGrp="1"/>
          </p:cNvSpPr>
          <p:nvPr>
            <p:ph idx="1"/>
          </p:nvPr>
        </p:nvSpPr>
        <p:spPr>
          <a:xfrm>
            <a:off x="304800" y="1554162"/>
            <a:ext cx="6248400" cy="4525963"/>
          </a:xfrm>
        </p:spPr>
        <p:txBody>
          <a:bodyPr>
            <a:normAutofit lnSpcReduction="10000"/>
          </a:bodyPr>
          <a:lstStyle/>
          <a:p>
            <a:pPr>
              <a:lnSpc>
                <a:spcPct val="200000"/>
              </a:lnSpc>
              <a:buClr>
                <a:schemeClr val="tx1"/>
              </a:buClr>
              <a:buFont typeface="Wingdings" pitchFamily="2" charset="2"/>
              <a:buChar char="q"/>
            </a:pPr>
            <a:r>
              <a:rPr lang="en-US" sz="2800" dirty="0">
                <a:latin typeface="Century Gothic" pitchFamily="34" charset="0"/>
              </a:rPr>
              <a:t>Construction skills &amp; </a:t>
            </a:r>
            <a:r>
              <a:rPr lang="en-US" sz="2800" dirty="0" smtClean="0">
                <a:latin typeface="Century Gothic" pitchFamily="34" charset="0"/>
              </a:rPr>
              <a:t>experience</a:t>
            </a:r>
          </a:p>
          <a:p>
            <a:pPr>
              <a:lnSpc>
                <a:spcPct val="200000"/>
              </a:lnSpc>
              <a:buClr>
                <a:schemeClr val="tx1"/>
              </a:buClr>
              <a:buFont typeface="Wingdings" pitchFamily="2" charset="2"/>
              <a:buChar char="q"/>
            </a:pPr>
            <a:r>
              <a:rPr lang="en-US" sz="2800" dirty="0">
                <a:latin typeface="Century Gothic" pitchFamily="34" charset="0"/>
              </a:rPr>
              <a:t>Good communication</a:t>
            </a:r>
            <a:r>
              <a:rPr lang="en-US" sz="2800" dirty="0" smtClean="0">
                <a:latin typeface="Century Gothic" pitchFamily="34" charset="0"/>
              </a:rPr>
              <a:t> </a:t>
            </a:r>
          </a:p>
          <a:p>
            <a:pPr>
              <a:lnSpc>
                <a:spcPct val="200000"/>
              </a:lnSpc>
              <a:buClr>
                <a:schemeClr val="tx1"/>
              </a:buClr>
              <a:buFont typeface="Wingdings" pitchFamily="2" charset="2"/>
              <a:buChar char="q"/>
            </a:pPr>
            <a:r>
              <a:rPr lang="en-US" sz="2800" dirty="0" smtClean="0">
                <a:latin typeface="Century Gothic" pitchFamily="34" charset="0"/>
              </a:rPr>
              <a:t>Risk Management</a:t>
            </a:r>
          </a:p>
          <a:p>
            <a:pPr>
              <a:lnSpc>
                <a:spcPct val="200000"/>
              </a:lnSpc>
              <a:buClr>
                <a:schemeClr val="tx1"/>
              </a:buClr>
              <a:buFont typeface="Wingdings" pitchFamily="2" charset="2"/>
              <a:buChar char="q"/>
            </a:pPr>
            <a:r>
              <a:rPr lang="ro-RO" sz="2800" dirty="0">
                <a:latin typeface="Century Gothic" pitchFamily="34" charset="0"/>
              </a:rPr>
              <a:t>Organizational coordinator </a:t>
            </a:r>
            <a:endParaRPr lang="en-US" sz="2800" dirty="0" smtClean="0">
              <a:latin typeface="Century Gothic" pitchFamily="34" charset="0"/>
            </a:endParaRPr>
          </a:p>
          <a:p>
            <a:pPr marL="0" indent="0">
              <a:lnSpc>
                <a:spcPct val="200000"/>
              </a:lnSpc>
              <a:buClr>
                <a:schemeClr val="tx1"/>
              </a:buClr>
              <a:buNone/>
            </a:pPr>
            <a:r>
              <a:rPr lang="ro-RO" sz="2800" dirty="0" smtClean="0">
                <a:latin typeface="Century Gothic" pitchFamily="34" charset="0"/>
              </a:rPr>
              <a:t> </a:t>
            </a:r>
            <a:endParaRPr lang="ro-RO" sz="2600" dirty="0">
              <a:latin typeface="Century Gothic" pitchFamily="34" charset="0"/>
            </a:endParaRPr>
          </a:p>
        </p:txBody>
      </p:sp>
      <p:pic>
        <p:nvPicPr>
          <p:cNvPr id="1026" name="Picture 2" descr="Top 10 Benefits of Professional Construction Management Services"/>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029200" y="2286000"/>
            <a:ext cx="4114800" cy="2197989"/>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UWTSD Student Guide by University of Wales Trinity Saint David"/>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075062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OWN SWOT ANALYSIS</a:t>
            </a:r>
            <a:endParaRPr lang="ro-RO" dirty="0"/>
          </a:p>
        </p:txBody>
      </p:sp>
      <p:sp>
        <p:nvSpPr>
          <p:cNvPr id="3" name="Content Placeholder 2"/>
          <p:cNvSpPr>
            <a:spLocks noGrp="1"/>
          </p:cNvSpPr>
          <p:nvPr>
            <p:ph idx="1"/>
          </p:nvPr>
        </p:nvSpPr>
        <p:spPr>
          <a:xfrm>
            <a:off x="304800" y="1554162"/>
            <a:ext cx="8686800" cy="4999037"/>
          </a:xfrm>
        </p:spPr>
        <p:txBody>
          <a:bodyPr>
            <a:normAutofit/>
          </a:bodyPr>
          <a:lstStyle/>
          <a:p>
            <a:pPr marL="0" indent="0">
              <a:buNone/>
            </a:pPr>
            <a:r>
              <a:rPr lang="en-US" sz="1400" b="1" dirty="0">
                <a:latin typeface="Century Gothic" pitchFamily="34" charset="0"/>
              </a:rPr>
              <a:t>The SWOT analysis can be a reflection of the job that the new construction manager will be empowered to do.</a:t>
            </a:r>
            <a:endParaRPr lang="ro-RO" sz="1400" b="1" dirty="0">
              <a:latin typeface="Century Gothic" pitchFamily="34" charset="0"/>
            </a:endParaRPr>
          </a:p>
        </p:txBody>
      </p:sp>
      <p:graphicFrame>
        <p:nvGraphicFramePr>
          <p:cNvPr id="6" name="Content Placeholder 5"/>
          <p:cNvGraphicFramePr>
            <a:graphicFrameLocks/>
          </p:cNvGraphicFramePr>
          <p:nvPr>
            <p:extLst>
              <p:ext uri="{D42A27DB-BD31-4B8C-83A1-F6EECF244321}">
                <p14:modId xmlns:p14="http://schemas.microsoft.com/office/powerpoint/2010/main" xmlns="" val="1118914814"/>
              </p:ext>
            </p:extLst>
          </p:nvPr>
        </p:nvGraphicFramePr>
        <p:xfrm>
          <a:off x="228600" y="2209800"/>
          <a:ext cx="8686800" cy="4191000"/>
        </p:xfrm>
        <a:graphic>
          <a:graphicData uri="http://schemas.openxmlformats.org/drawingml/2006/table">
            <a:tbl>
              <a:tblPr firstRow="1" bandRow="1">
                <a:tableStyleId>{5C22544A-7EE6-4342-B048-85BDC9FD1C3A}</a:tableStyleId>
              </a:tblPr>
              <a:tblGrid>
                <a:gridCol w="4343400"/>
                <a:gridCol w="4343400"/>
              </a:tblGrid>
              <a:tr h="785358">
                <a:tc>
                  <a:txBody>
                    <a:bodyPr/>
                    <a:lstStyle/>
                    <a:p>
                      <a:r>
                        <a:rPr lang="en-GB" sz="4000" dirty="0" smtClean="0"/>
                        <a:t>Strengths</a:t>
                      </a:r>
                      <a:endParaRPr lang="ro-RO" sz="4000" dirty="0"/>
                    </a:p>
                  </a:txBody>
                  <a:tcPr/>
                </a:tc>
                <a:tc>
                  <a:txBody>
                    <a:bodyPr/>
                    <a:lstStyle/>
                    <a:p>
                      <a:r>
                        <a:rPr lang="en-GB" sz="4000" dirty="0" smtClean="0"/>
                        <a:t>Weaknesses</a:t>
                      </a:r>
                      <a:endParaRPr lang="ro-RO" dirty="0"/>
                    </a:p>
                  </a:txBody>
                  <a:tcPr/>
                </a:tc>
              </a:tr>
              <a:tr h="3405642">
                <a:tc>
                  <a:txBody>
                    <a:bodyPr/>
                    <a:lstStyle/>
                    <a:p>
                      <a:pPr marL="285750" indent="-285750">
                        <a:lnSpc>
                          <a:spcPct val="200000"/>
                        </a:lnSpc>
                        <a:buClrTx/>
                        <a:buFont typeface="Wingdings" pitchFamily="2" charset="2"/>
                        <a:buChar char="q"/>
                      </a:pPr>
                      <a:r>
                        <a:rPr lang="en-US" dirty="0" smtClean="0">
                          <a:latin typeface="Century Gothic" pitchFamily="34" charset="0"/>
                        </a:rPr>
                        <a:t>Hard working person</a:t>
                      </a:r>
                    </a:p>
                    <a:p>
                      <a:pPr marL="285750" indent="-285750">
                        <a:lnSpc>
                          <a:spcPct val="200000"/>
                        </a:lnSpc>
                        <a:buClrTx/>
                        <a:buFont typeface="Wingdings" pitchFamily="2" charset="2"/>
                        <a:buChar char="q"/>
                      </a:pPr>
                      <a:r>
                        <a:rPr lang="en-US" dirty="0" smtClean="0">
                          <a:latin typeface="Century Gothic" pitchFamily="34" charset="0"/>
                        </a:rPr>
                        <a:t>Attention</a:t>
                      </a:r>
                      <a:r>
                        <a:rPr lang="en-US" baseline="0" dirty="0" smtClean="0">
                          <a:latin typeface="Century Gothic" pitchFamily="34" charset="0"/>
                        </a:rPr>
                        <a:t> to detail</a:t>
                      </a:r>
                    </a:p>
                    <a:p>
                      <a:pPr marL="285750" indent="-285750">
                        <a:lnSpc>
                          <a:spcPct val="200000"/>
                        </a:lnSpc>
                        <a:buClrTx/>
                        <a:buFont typeface="Wingdings" pitchFamily="2" charset="2"/>
                        <a:buChar char="q"/>
                      </a:pPr>
                      <a:r>
                        <a:rPr lang="en-US" baseline="0" dirty="0" smtClean="0">
                          <a:latin typeface="Century Gothic" pitchFamily="34" charset="0"/>
                        </a:rPr>
                        <a:t>Open-minded</a:t>
                      </a:r>
                    </a:p>
                    <a:p>
                      <a:pPr marL="285750" indent="-285750">
                        <a:lnSpc>
                          <a:spcPct val="200000"/>
                        </a:lnSpc>
                        <a:buClrTx/>
                        <a:buFont typeface="Wingdings" pitchFamily="2" charset="2"/>
                        <a:buChar char="q"/>
                      </a:pPr>
                      <a:r>
                        <a:rPr lang="en-US" baseline="0" dirty="0" smtClean="0">
                          <a:latin typeface="Century Gothic" pitchFamily="34" charset="0"/>
                        </a:rPr>
                        <a:t>Reliable</a:t>
                      </a:r>
                      <a:endParaRPr lang="en-US" dirty="0" smtClean="0">
                        <a:latin typeface="Century Gothic" pitchFamily="34" charset="0"/>
                      </a:endParaRPr>
                    </a:p>
                    <a:p>
                      <a:endParaRPr lang="en-US" dirty="0" smtClean="0"/>
                    </a:p>
                    <a:p>
                      <a:endParaRPr lang="ro-RO" dirty="0"/>
                    </a:p>
                  </a:txBody>
                  <a:tcPr/>
                </a:tc>
                <a:tc>
                  <a:txBody>
                    <a:bodyPr/>
                    <a:lstStyle/>
                    <a:p>
                      <a:pPr marL="285750" indent="-285750">
                        <a:lnSpc>
                          <a:spcPct val="200000"/>
                        </a:lnSpc>
                        <a:buFont typeface="Wingdings" pitchFamily="2" charset="2"/>
                        <a:buChar char="q"/>
                      </a:pPr>
                      <a:r>
                        <a:rPr lang="en-US" dirty="0" smtClean="0">
                          <a:latin typeface="Century Gothic" pitchFamily="34" charset="0"/>
                        </a:rPr>
                        <a:t>Lack of CAD knowledge</a:t>
                      </a:r>
                    </a:p>
                    <a:p>
                      <a:pPr marL="285750" indent="-285750">
                        <a:lnSpc>
                          <a:spcPct val="200000"/>
                        </a:lnSpc>
                        <a:buFont typeface="Wingdings" pitchFamily="2" charset="2"/>
                        <a:buChar char="q"/>
                      </a:pPr>
                      <a:r>
                        <a:rPr lang="ro-RO" dirty="0" smtClean="0">
                          <a:latin typeface="Century Gothic" pitchFamily="34" charset="0"/>
                        </a:rPr>
                        <a:t>Medium technical vocabulary</a:t>
                      </a:r>
                      <a:endParaRPr lang="en-US" dirty="0" smtClean="0">
                        <a:latin typeface="Century Gothic" pitchFamily="34" charset="0"/>
                      </a:endParaRPr>
                    </a:p>
                    <a:p>
                      <a:pPr marL="0" indent="0">
                        <a:lnSpc>
                          <a:spcPct val="200000"/>
                        </a:lnSpc>
                        <a:buFont typeface="Wingdings" pitchFamily="2" charset="2"/>
                        <a:buNone/>
                      </a:pPr>
                      <a:endParaRPr lang="ro-RO" dirty="0"/>
                    </a:p>
                  </a:txBody>
                  <a:tcPr/>
                </a:tc>
              </a:tr>
            </a:tbl>
          </a:graphicData>
        </a:graphic>
      </p:graphicFrame>
      <p:pic>
        <p:nvPicPr>
          <p:cNvPr id="7"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574026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OWN SWOT ANALYSIS</a:t>
            </a:r>
            <a:endParaRPr lang="ro-RO"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xmlns="" val="2258774419"/>
              </p:ext>
            </p:extLst>
          </p:nvPr>
        </p:nvGraphicFramePr>
        <p:xfrm>
          <a:off x="228600" y="1600201"/>
          <a:ext cx="8686800" cy="4331119"/>
        </p:xfrm>
        <a:graphic>
          <a:graphicData uri="http://schemas.openxmlformats.org/drawingml/2006/table">
            <a:tbl>
              <a:tblPr firstRow="1" bandRow="1">
                <a:tableStyleId>{5C22544A-7EE6-4342-B048-85BDC9FD1C3A}</a:tableStyleId>
              </a:tblPr>
              <a:tblGrid>
                <a:gridCol w="4343400"/>
                <a:gridCol w="4343400"/>
              </a:tblGrid>
              <a:tr h="698081">
                <a:tc>
                  <a:txBody>
                    <a:bodyPr/>
                    <a:lstStyle/>
                    <a:p>
                      <a:r>
                        <a:rPr lang="en-GB" sz="4400" dirty="0" smtClean="0">
                          <a:latin typeface="Century Gothic" pitchFamily="34" charset="0"/>
                        </a:rPr>
                        <a:t>Opportunities</a:t>
                      </a:r>
                      <a:endParaRPr lang="ro-RO" sz="4400" dirty="0">
                        <a:latin typeface="Century Gothic" pitchFamily="34" charset="0"/>
                      </a:endParaRPr>
                    </a:p>
                  </a:txBody>
                  <a:tcPr/>
                </a:tc>
                <a:tc>
                  <a:txBody>
                    <a:bodyPr/>
                    <a:lstStyle/>
                    <a:p>
                      <a:r>
                        <a:rPr lang="en-GB" sz="4400" dirty="0" smtClean="0">
                          <a:latin typeface="Century Gothic" pitchFamily="34" charset="0"/>
                        </a:rPr>
                        <a:t>Threats</a:t>
                      </a:r>
                      <a:endParaRPr lang="ro-RO" sz="4400" dirty="0">
                        <a:latin typeface="Century Gothic" pitchFamily="34" charset="0"/>
                      </a:endParaRPr>
                    </a:p>
                  </a:txBody>
                  <a:tcPr/>
                </a:tc>
              </a:tr>
              <a:tr h="3569119">
                <a:tc>
                  <a:txBody>
                    <a:bodyPr/>
                    <a:lstStyle/>
                    <a:p>
                      <a:pPr marL="285750" indent="-285750">
                        <a:lnSpc>
                          <a:spcPct val="200000"/>
                        </a:lnSpc>
                        <a:buFont typeface="Wingdings" pitchFamily="2" charset="2"/>
                        <a:buChar char="q"/>
                      </a:pPr>
                      <a:r>
                        <a:rPr lang="en-US" dirty="0" smtClean="0"/>
                        <a:t>Able to gain constant experience</a:t>
                      </a:r>
                    </a:p>
                    <a:p>
                      <a:pPr marL="285750" indent="-285750">
                        <a:lnSpc>
                          <a:spcPct val="200000"/>
                        </a:lnSpc>
                        <a:buFont typeface="Wingdings" pitchFamily="2" charset="2"/>
                        <a:buChar char="q"/>
                      </a:pPr>
                      <a:r>
                        <a:rPr lang="en-US" dirty="0" smtClean="0"/>
                        <a:t>Having increased earnings</a:t>
                      </a:r>
                    </a:p>
                    <a:p>
                      <a:pPr marL="285750" indent="-285750">
                        <a:lnSpc>
                          <a:spcPct val="200000"/>
                        </a:lnSpc>
                        <a:buFont typeface="Wingdings" pitchFamily="2" charset="2"/>
                        <a:buChar char="q"/>
                      </a:pPr>
                      <a:r>
                        <a:rPr lang="en-US" dirty="0" smtClean="0"/>
                        <a:t>Delegating tasks</a:t>
                      </a:r>
                    </a:p>
                    <a:p>
                      <a:pPr marL="285750" indent="-285750">
                        <a:lnSpc>
                          <a:spcPct val="200000"/>
                        </a:lnSpc>
                        <a:buFont typeface="Wingdings" pitchFamily="2" charset="2"/>
                        <a:buChar char="q"/>
                      </a:pPr>
                      <a:r>
                        <a:rPr lang="en-US" dirty="0" smtClean="0"/>
                        <a:t>Professional recognition</a:t>
                      </a:r>
                    </a:p>
                    <a:p>
                      <a:endParaRPr lang="en-US" dirty="0" smtClean="0"/>
                    </a:p>
                    <a:p>
                      <a:endParaRPr lang="ro-RO" dirty="0"/>
                    </a:p>
                  </a:txBody>
                  <a:tcPr/>
                </a:tc>
                <a:tc>
                  <a:txBody>
                    <a:bodyPr/>
                    <a:lstStyle/>
                    <a:p>
                      <a:pPr marL="285750" indent="-285750">
                        <a:lnSpc>
                          <a:spcPct val="200000"/>
                        </a:lnSpc>
                        <a:buFont typeface="Wingdings" pitchFamily="2" charset="2"/>
                        <a:buChar char="q"/>
                      </a:pPr>
                      <a:r>
                        <a:rPr lang="ro-RO" dirty="0" smtClean="0"/>
                        <a:t>Dysfunctional team</a:t>
                      </a:r>
                      <a:endParaRPr lang="en-US" dirty="0" smtClean="0"/>
                    </a:p>
                    <a:p>
                      <a:pPr marL="285750" indent="-285750">
                        <a:lnSpc>
                          <a:spcPct val="200000"/>
                        </a:lnSpc>
                        <a:buFont typeface="Wingdings" pitchFamily="2" charset="2"/>
                        <a:buChar char="q"/>
                      </a:pPr>
                      <a:r>
                        <a:rPr lang="ro-RO" dirty="0" smtClean="0"/>
                        <a:t>Bureaucracy &amp; Inspections</a:t>
                      </a:r>
                      <a:endParaRPr lang="en-US" dirty="0" smtClean="0"/>
                    </a:p>
                    <a:p>
                      <a:pPr marL="285750" indent="-285750">
                        <a:lnSpc>
                          <a:spcPct val="200000"/>
                        </a:lnSpc>
                        <a:buFont typeface="Wingdings" pitchFamily="2" charset="2"/>
                        <a:buChar char="q"/>
                      </a:pPr>
                      <a:r>
                        <a:rPr lang="ro-RO" dirty="0" smtClean="0"/>
                        <a:t>Disgruntled workers</a:t>
                      </a:r>
                      <a:endParaRPr lang="ro-RO" dirty="0"/>
                    </a:p>
                  </a:txBody>
                  <a:tcPr/>
                </a:tc>
              </a:tr>
            </a:tbl>
          </a:graphicData>
        </a:graphic>
      </p:graphicFrame>
      <p:pic>
        <p:nvPicPr>
          <p:cNvPr id="7"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263306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500" dirty="0" smtClean="0"/>
              <a:t>FUTURE PERSPECTIVE AS A CONSTRUCTION MANAGER</a:t>
            </a:r>
            <a:endParaRPr lang="ro-RO" sz="2500" dirty="0"/>
          </a:p>
        </p:txBody>
      </p:sp>
      <p:sp>
        <p:nvSpPr>
          <p:cNvPr id="3" name="Content Placeholder 2"/>
          <p:cNvSpPr>
            <a:spLocks noGrp="1"/>
          </p:cNvSpPr>
          <p:nvPr>
            <p:ph idx="1"/>
          </p:nvPr>
        </p:nvSpPr>
        <p:spPr>
          <a:xfrm>
            <a:off x="304800" y="1554162"/>
            <a:ext cx="8686800" cy="4846638"/>
          </a:xfrm>
        </p:spPr>
        <p:txBody>
          <a:bodyPr>
            <a:normAutofit/>
          </a:bodyPr>
          <a:lstStyle/>
          <a:p>
            <a:pPr marL="0" indent="0">
              <a:buNone/>
            </a:pPr>
            <a:r>
              <a:rPr lang="en-US" sz="2600" i="1" dirty="0">
                <a:latin typeface="Century Gothic" pitchFamily="34" charset="0"/>
              </a:rPr>
              <a:t>Looking into the next 10-15 years a construction manager should put emphasis on the following points: </a:t>
            </a:r>
            <a:endParaRPr lang="en-US" sz="2600" i="1" dirty="0" smtClean="0">
              <a:latin typeface="Century Gothic" pitchFamily="34" charset="0"/>
            </a:endParaRPr>
          </a:p>
          <a:p>
            <a:pPr>
              <a:lnSpc>
                <a:spcPct val="150000"/>
              </a:lnSpc>
              <a:buClr>
                <a:schemeClr val="tx1"/>
              </a:buClr>
              <a:buFont typeface="Wingdings" pitchFamily="2" charset="2"/>
              <a:buChar char="q"/>
            </a:pPr>
            <a:r>
              <a:rPr lang="en-US" sz="2800" dirty="0">
                <a:latin typeface="Century Gothic" pitchFamily="34" charset="0"/>
              </a:rPr>
              <a:t>V</a:t>
            </a:r>
            <a:r>
              <a:rPr lang="ro-RO" sz="2800" dirty="0" smtClean="0">
                <a:latin typeface="Century Gothic" pitchFamily="34" charset="0"/>
              </a:rPr>
              <a:t>alue engineering</a:t>
            </a:r>
            <a:endParaRPr lang="en-US" sz="2800" dirty="0" smtClean="0">
              <a:latin typeface="Century Gothic" pitchFamily="34" charset="0"/>
            </a:endParaRPr>
          </a:p>
          <a:p>
            <a:pPr>
              <a:buClr>
                <a:schemeClr val="tx1"/>
              </a:buClr>
              <a:buFont typeface="Wingdings" pitchFamily="2" charset="2"/>
              <a:buChar char="q"/>
            </a:pPr>
            <a:r>
              <a:rPr lang="en-US" sz="2800" dirty="0">
                <a:latin typeface="Century Gothic" pitchFamily="34" charset="0"/>
              </a:rPr>
              <a:t>I</a:t>
            </a:r>
            <a:r>
              <a:rPr lang="ro-RO" sz="2800" dirty="0" smtClean="0">
                <a:latin typeface="Century Gothic" pitchFamily="34" charset="0"/>
              </a:rPr>
              <a:t>nnovative </a:t>
            </a:r>
            <a:r>
              <a:rPr lang="ro-RO" sz="2800" dirty="0">
                <a:latin typeface="Century Gothic" pitchFamily="34" charset="0"/>
              </a:rPr>
              <a:t>construction </a:t>
            </a:r>
            <a:r>
              <a:rPr lang="ro-RO" sz="2800" dirty="0" smtClean="0">
                <a:latin typeface="Century Gothic" pitchFamily="34" charset="0"/>
              </a:rPr>
              <a:t>methods</a:t>
            </a:r>
            <a:endParaRPr lang="en-US" sz="2800" dirty="0" smtClean="0">
              <a:latin typeface="Century Gothic" pitchFamily="34" charset="0"/>
            </a:endParaRPr>
          </a:p>
          <a:p>
            <a:pPr>
              <a:buClr>
                <a:schemeClr val="tx1"/>
              </a:buClr>
              <a:buFont typeface="Wingdings" pitchFamily="2" charset="2"/>
              <a:buChar char="q"/>
            </a:pPr>
            <a:r>
              <a:rPr lang="ro-RO" sz="2800" dirty="0" smtClean="0">
                <a:latin typeface="Century Gothic" pitchFamily="34" charset="0"/>
              </a:rPr>
              <a:t>Efficiency</a:t>
            </a:r>
            <a:endParaRPr lang="en-US" sz="2800" dirty="0" smtClean="0">
              <a:latin typeface="Century Gothic" pitchFamily="34" charset="0"/>
            </a:endParaRPr>
          </a:p>
          <a:p>
            <a:pPr>
              <a:buClr>
                <a:schemeClr val="tx1"/>
              </a:buClr>
              <a:buFont typeface="Wingdings" pitchFamily="2" charset="2"/>
              <a:buChar char="q"/>
            </a:pPr>
            <a:r>
              <a:rPr lang="en-US" sz="2800" dirty="0" smtClean="0">
                <a:latin typeface="Century Gothic" pitchFamily="34" charset="0"/>
              </a:rPr>
              <a:t>T</a:t>
            </a:r>
            <a:r>
              <a:rPr lang="ro-RO" sz="2800" dirty="0" smtClean="0">
                <a:latin typeface="Century Gothic" pitchFamily="34" charset="0"/>
              </a:rPr>
              <a:t>raining</a:t>
            </a:r>
            <a:endParaRPr lang="ro-RO" sz="2600" dirty="0">
              <a:latin typeface="Century Gothic" pitchFamily="34" charset="0"/>
            </a:endParaRPr>
          </a:p>
        </p:txBody>
      </p:sp>
      <p:pic>
        <p:nvPicPr>
          <p:cNvPr id="4" name="Picture 2" descr="UWTSD Student Guide by University of Wales Trinity Saint David"/>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4209358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ro-RO" dirty="0"/>
          </a:p>
        </p:txBody>
      </p:sp>
      <p:sp>
        <p:nvSpPr>
          <p:cNvPr id="3" name="Content Placeholder 2"/>
          <p:cNvSpPr>
            <a:spLocks noGrp="1"/>
          </p:cNvSpPr>
          <p:nvPr>
            <p:ph idx="1"/>
          </p:nvPr>
        </p:nvSpPr>
        <p:spPr/>
        <p:txBody>
          <a:bodyPr>
            <a:normAutofit/>
          </a:bodyPr>
          <a:lstStyle/>
          <a:p>
            <a:pPr>
              <a:buClrTx/>
              <a:buFont typeface="Wingdings" pitchFamily="2" charset="2"/>
              <a:buChar char="q"/>
            </a:pPr>
            <a:r>
              <a:rPr lang="en-US" sz="2800" dirty="0">
                <a:latin typeface="Century Gothic" pitchFamily="34" charset="0"/>
              </a:rPr>
              <a:t>Having the proper education, professional skills and also a good communication background, the employability issue for any person can be easily and thoroughly surpassed.</a:t>
            </a:r>
            <a:endParaRPr lang="ro-RO" sz="2800" dirty="0">
              <a:latin typeface="Century Gothic" pitchFamily="34" charset="0"/>
            </a:endParaRPr>
          </a:p>
        </p:txBody>
      </p:sp>
      <p:pic>
        <p:nvPicPr>
          <p:cNvPr id="4"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76428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ro-RO" dirty="0"/>
          </a:p>
        </p:txBody>
      </p:sp>
      <p:sp>
        <p:nvSpPr>
          <p:cNvPr id="3" name="Content Placeholder 2"/>
          <p:cNvSpPr>
            <a:spLocks noGrp="1"/>
          </p:cNvSpPr>
          <p:nvPr>
            <p:ph idx="1"/>
          </p:nvPr>
        </p:nvSpPr>
        <p:spPr>
          <a:xfrm>
            <a:off x="304800" y="1554162"/>
            <a:ext cx="8686800" cy="4922838"/>
          </a:xfrm>
        </p:spPr>
        <p:txBody>
          <a:bodyPr>
            <a:normAutofit/>
          </a:bodyPr>
          <a:lstStyle/>
          <a:p>
            <a:pPr>
              <a:buClrTx/>
              <a:buSzPct val="60000"/>
              <a:buFont typeface="Wingdings" pitchFamily="2" charset="2"/>
              <a:buChar char="q"/>
            </a:pPr>
            <a:r>
              <a:rPr lang="en-US" sz="1600" dirty="0" err="1">
                <a:latin typeface="Century Gothic" pitchFamily="34" charset="0"/>
              </a:rPr>
              <a:t>Brint</a:t>
            </a:r>
            <a:r>
              <a:rPr lang="en-US" sz="1600" dirty="0">
                <a:latin typeface="Century Gothic" pitchFamily="34" charset="0"/>
              </a:rPr>
              <a:t> Steven, (2015), Professional Responsibility in an Age of Experts and Large </a:t>
            </a:r>
            <a:r>
              <a:rPr lang="en-US" sz="1600" dirty="0" err="1">
                <a:latin typeface="Century Gothic" pitchFamily="34" charset="0"/>
              </a:rPr>
              <a:t>Organizations,University</a:t>
            </a:r>
            <a:r>
              <a:rPr lang="en-US" sz="1600" dirty="0">
                <a:latin typeface="Century Gothic" pitchFamily="34" charset="0"/>
              </a:rPr>
              <a:t> of California, Riverside, </a:t>
            </a:r>
            <a:r>
              <a:rPr lang="en-US" sz="1600" dirty="0" smtClean="0">
                <a:latin typeface="Century Gothic" pitchFamily="34" charset="0"/>
              </a:rPr>
              <a:t>pp.89-107</a:t>
            </a:r>
          </a:p>
          <a:p>
            <a:pPr>
              <a:buClrTx/>
              <a:buSzPct val="60000"/>
              <a:buFont typeface="Wingdings" pitchFamily="2" charset="2"/>
              <a:buChar char="q"/>
            </a:pPr>
            <a:r>
              <a:rPr lang="en-US" sz="1600" dirty="0">
                <a:latin typeface="Century Gothic" pitchFamily="34" charset="0"/>
              </a:rPr>
              <a:t>Livingston J. Sterling, (1971), Myth of the Well-educated Manager, Harvard Business Review. 49, pp. 79-89 </a:t>
            </a:r>
            <a:endParaRPr lang="en-US" sz="1600" dirty="0" smtClean="0">
              <a:latin typeface="Century Gothic" pitchFamily="34" charset="0"/>
            </a:endParaRPr>
          </a:p>
          <a:p>
            <a:pPr>
              <a:buClrTx/>
              <a:buSzPct val="60000"/>
              <a:buFont typeface="Wingdings" pitchFamily="2" charset="2"/>
              <a:buChar char="q"/>
            </a:pPr>
            <a:r>
              <a:rPr lang="en-US" sz="1600" dirty="0">
                <a:latin typeface="Century Gothic" pitchFamily="34" charset="0"/>
              </a:rPr>
              <a:t>McPhee Wayne, Dias M. Sabrina, (2020), Integrating Sustainability Into Major Projects: Best Practices and Tools for Project Teams, John Wiley &amp; Sons Press, pp. </a:t>
            </a:r>
            <a:r>
              <a:rPr lang="en-US" sz="1600" dirty="0" smtClean="0">
                <a:latin typeface="Century Gothic" pitchFamily="34" charset="0"/>
              </a:rPr>
              <a:t>23-27</a:t>
            </a:r>
          </a:p>
          <a:p>
            <a:pPr>
              <a:buClrTx/>
              <a:buSzPct val="60000"/>
              <a:buFont typeface="Wingdings" pitchFamily="2" charset="2"/>
              <a:buChar char="q"/>
            </a:pPr>
            <a:r>
              <a:rPr lang="en-US" sz="1600" dirty="0">
                <a:latin typeface="Century Gothic" pitchFamily="34" charset="0"/>
              </a:rPr>
              <a:t>https://constructionmanagermagazine.com, 2021. Cost inflation: five questions for construction project managers (2021). Available at: https://constructionmanagermagazine.com/five-questions-for-construction-project-managers-to-control-costs/ (Accessed: 27.11.2021</a:t>
            </a:r>
            <a:r>
              <a:rPr lang="en-US" sz="1600" dirty="0" smtClean="0">
                <a:latin typeface="Century Gothic" pitchFamily="34" charset="0"/>
              </a:rPr>
              <a:t>)</a:t>
            </a:r>
          </a:p>
          <a:p>
            <a:pPr>
              <a:buClrTx/>
              <a:buSzPct val="60000"/>
              <a:buFont typeface="Wingdings" pitchFamily="2" charset="2"/>
              <a:buChar char="q"/>
            </a:pPr>
            <a:r>
              <a:rPr lang="en-US" sz="1600" dirty="0">
                <a:latin typeface="Century Gothic" pitchFamily="34" charset="0"/>
              </a:rPr>
              <a:t>https://www.monster.com, 2021. How to Become a Construction Manager (2021). Available at: https://www.monster.com/career-advice/article/no-dull-days-for-construction-managers (Accessed: 24.11.2021</a:t>
            </a:r>
            <a:r>
              <a:rPr lang="en-US" sz="1600" dirty="0" smtClean="0">
                <a:latin typeface="Century Gothic" pitchFamily="34" charset="0"/>
              </a:rPr>
              <a:t>)</a:t>
            </a:r>
          </a:p>
          <a:p>
            <a:pPr>
              <a:buClrTx/>
              <a:buSzPct val="60000"/>
              <a:buFont typeface="Wingdings" pitchFamily="2" charset="2"/>
              <a:buChar char="q"/>
            </a:pPr>
            <a:r>
              <a:rPr lang="en-US" sz="1600" dirty="0">
                <a:latin typeface="Century Gothic" pitchFamily="34" charset="0"/>
              </a:rPr>
              <a:t>https://educationnorthwest.org, 2021. Developing Employability Skills by Kathleen Cotton (1993). Available at: https://educationnorthwest.org/sites/default/files/DevelopingEmployabilitySkills.pdf (Accessed: 23.11.2021)</a:t>
            </a:r>
            <a:endParaRPr lang="ro-RO" sz="1600" dirty="0">
              <a:latin typeface="Century Gothic" pitchFamily="34" charset="0"/>
            </a:endParaRPr>
          </a:p>
        </p:txBody>
      </p:sp>
      <p:pic>
        <p:nvPicPr>
          <p:cNvPr id="4" name="Picture 2" descr="UWTSD Student Guide by University of Wales Trinity Saint David"/>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77200" y="1"/>
            <a:ext cx="1066800" cy="1066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676084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417</TotalTime>
  <Words>747</Words>
  <Application>Microsoft Office PowerPoint</Application>
  <PresentationFormat>On-screen Show (4:3)</PresentationFormat>
  <Paragraphs>78</Paragraphs>
  <Slides>10</Slides>
  <Notes>2</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Trek</vt:lpstr>
      <vt:lpstr>  University of Wales trinity saint david         Academic and employability skills                                                Lecturer: Lizeta demetriou</vt:lpstr>
      <vt:lpstr>Table of content</vt:lpstr>
      <vt:lpstr>INTRODUCTION</vt:lpstr>
      <vt:lpstr>ROLE OF CONSTRUCTION MANAGER</vt:lpstr>
      <vt:lpstr>EMPLOYABILITY SKILLS TO BE A CONSTRUCTION MANAGER</vt:lpstr>
      <vt:lpstr>OWN SWOT ANALYSIS</vt:lpstr>
      <vt:lpstr>OWN SWOT ANALYSIS</vt:lpstr>
      <vt:lpstr>FUTURE PERSPECTIVE AS A CONSTRUCTION MANAGER</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x</dc:creator>
  <cp:lastModifiedBy>MyPc</cp:lastModifiedBy>
  <cp:revision>43</cp:revision>
  <dcterms:created xsi:type="dcterms:W3CDTF">2021-11-29T14:43:52Z</dcterms:created>
  <dcterms:modified xsi:type="dcterms:W3CDTF">2021-12-07T18:58:39Z</dcterms:modified>
</cp:coreProperties>
</file>