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56" r:id="rId2"/>
    <p:sldId id="385" r:id="rId3"/>
    <p:sldId id="336" r:id="rId4"/>
    <p:sldId id="701" r:id="rId5"/>
    <p:sldId id="704" r:id="rId6"/>
    <p:sldId id="705" r:id="rId7"/>
    <p:sldId id="394" r:id="rId8"/>
    <p:sldId id="396" r:id="rId9"/>
    <p:sldId id="706" r:id="rId10"/>
    <p:sldId id="709" r:id="rId11"/>
    <p:sldId id="707" r:id="rId12"/>
    <p:sldId id="702" r:id="rId13"/>
    <p:sldId id="690" r:id="rId14"/>
    <p:sldId id="711" r:id="rId15"/>
    <p:sldId id="710" r:id="rId16"/>
    <p:sldId id="258" r:id="rId17"/>
    <p:sldId id="698" r:id="rId18"/>
    <p:sldId id="712"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843" autoAdjust="0"/>
    <p:restoredTop sz="94718"/>
  </p:normalViewPr>
  <p:slideViewPr>
    <p:cSldViewPr>
      <p:cViewPr varScale="1">
        <p:scale>
          <a:sx n="112" d="100"/>
          <a:sy n="112" d="100"/>
        </p:scale>
        <p:origin x="1236" y="10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19/05/2020</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19/05/2020</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405C60C-1E5A-46C2-A66A-64AF1ACF3156}" type="slidenum">
              <a:rPr lang="en-GB" smtClean="0"/>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19/05/2020</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d.jenkins1@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blogs.hbr.org/2013/01/what-is-entrepreneurship/" TargetMode="External"/><Relationship Id="rId2" Type="http://schemas.openxmlformats.org/officeDocument/2006/relationships/hyperlink" Target="https://bigthink.com/videos/a-new-definition-of-entrepreneurship"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weforum.org/agenda/2016/01/the-10-skills-you-need-to-thrive-in-the-fourth-industrial-revolution/"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4000" b="1" dirty="0">
                <a:solidFill>
                  <a:srgbClr val="FFFF00"/>
                </a:solidFill>
              </a:rPr>
              <a:t>Entrepreneurship for International Hospitality Students</a:t>
            </a:r>
          </a:p>
        </p:txBody>
      </p:sp>
      <p:sp>
        <p:nvSpPr>
          <p:cNvPr id="3" name="Subtitle 2"/>
          <p:cNvSpPr>
            <a:spLocks noGrp="1"/>
          </p:cNvSpPr>
          <p:nvPr>
            <p:ph type="subTitle" idx="1"/>
          </p:nvPr>
        </p:nvSpPr>
        <p:spPr/>
        <p:txBody>
          <a:bodyPr/>
          <a:lstStyle/>
          <a:p>
            <a:endParaRPr lang="en-US" dirty="0">
              <a:solidFill>
                <a:schemeClr val="bg1"/>
              </a:solidFill>
            </a:endParaRPr>
          </a:p>
          <a:p>
            <a:r>
              <a:rPr lang="en-US" dirty="0">
                <a:solidFill>
                  <a:schemeClr val="bg1"/>
                </a:solidFill>
              </a:rPr>
              <a:t>Lecture 1: Introduction to module</a:t>
            </a:r>
          </a:p>
        </p:txBody>
      </p:sp>
    </p:spTree>
    <p:extLst>
      <p:ext uri="{BB962C8B-B14F-4D97-AF65-F5344CB8AC3E}">
        <p14:creationId xmlns:p14="http://schemas.microsoft.com/office/powerpoint/2010/main" val="1347090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620585D-9425-4B10-8833-18C04A29EAAC}"/>
              </a:ext>
            </a:extLst>
          </p:cNvPr>
          <p:cNvSpPr>
            <a:spLocks noGrp="1"/>
          </p:cNvSpPr>
          <p:nvPr>
            <p:ph type="title"/>
          </p:nvPr>
        </p:nvSpPr>
        <p:spPr>
          <a:xfrm>
            <a:off x="179512" y="274638"/>
            <a:ext cx="8856984" cy="1143000"/>
          </a:xfrm>
          <a:solidFill>
            <a:schemeClr val="accent1">
              <a:lumMod val="75000"/>
            </a:schemeClr>
          </a:solidFill>
        </p:spPr>
        <p:txBody>
          <a:bodyPr>
            <a:noAutofit/>
          </a:bodyPr>
          <a:lstStyle/>
          <a:p>
            <a:r>
              <a:rPr lang="en-US" sz="3200" dirty="0">
                <a:solidFill>
                  <a:schemeClr val="bg1"/>
                </a:solidFill>
              </a:rPr>
              <a:t>Welcome to Entrepreneurship for the Hospitality Industry</a:t>
            </a:r>
          </a:p>
        </p:txBody>
      </p:sp>
      <p:sp>
        <p:nvSpPr>
          <p:cNvPr id="3" name="Content Placeholder 2"/>
          <p:cNvSpPr>
            <a:spLocks noGrp="1"/>
          </p:cNvSpPr>
          <p:nvPr>
            <p:ph sz="half" idx="1"/>
          </p:nvPr>
        </p:nvSpPr>
        <p:spPr>
          <a:xfrm>
            <a:off x="179512" y="1600201"/>
            <a:ext cx="4968552" cy="3989040"/>
          </a:xfrm>
          <a:solidFill>
            <a:schemeClr val="accent1">
              <a:lumMod val="75000"/>
            </a:schemeClr>
          </a:solidFill>
        </p:spPr>
        <p:txBody>
          <a:bodyPr>
            <a:normAutofit fontScale="70000" lnSpcReduction="20000"/>
          </a:bodyPr>
          <a:lstStyle/>
          <a:p>
            <a:pPr marL="0" indent="0">
              <a:buNone/>
            </a:pPr>
            <a:r>
              <a:rPr lang="en-GB" sz="2100" dirty="0">
                <a:solidFill>
                  <a:schemeClr val="bg1"/>
                </a:solidFill>
                <a:latin typeface="Times New Roman" panose="02020603050405020304" pitchFamily="18" charset="0"/>
                <a:cs typeface="Times New Roman" panose="02020603050405020304" pitchFamily="18" charset="0"/>
              </a:rPr>
              <a:t>Welcome everyone to the course module Entrepreneurship for International Hospitality Students </a:t>
            </a:r>
            <a:r>
              <a:rPr lang="en-GB" sz="2100">
                <a:solidFill>
                  <a:schemeClr val="bg1"/>
                </a:solidFill>
                <a:latin typeface="Times New Roman" panose="02020603050405020304" pitchFamily="18" charset="0"/>
                <a:cs typeface="Times New Roman" panose="02020603050405020304" pitchFamily="18" charset="0"/>
              </a:rPr>
              <a:t>(M5X1926)</a:t>
            </a:r>
            <a:endParaRPr lang="en-GB" sz="2100" dirty="0">
              <a:solidFill>
                <a:schemeClr val="bg1"/>
              </a:solidFill>
              <a:latin typeface="Times New Roman" panose="02020603050405020304" pitchFamily="18" charset="0"/>
              <a:cs typeface="Times New Roman" panose="02020603050405020304" pitchFamily="18" charset="0"/>
            </a:endParaRPr>
          </a:p>
          <a:p>
            <a:pPr marL="0" indent="0">
              <a:buNone/>
            </a:pPr>
            <a:endParaRPr lang="en-GB" sz="2100" dirty="0">
              <a:solidFill>
                <a:schemeClr val="bg1"/>
              </a:solidFill>
              <a:latin typeface="Times New Roman" panose="02020603050405020304" pitchFamily="18" charset="0"/>
              <a:cs typeface="Times New Roman" panose="02020603050405020304" pitchFamily="18" charset="0"/>
            </a:endParaRPr>
          </a:p>
          <a:p>
            <a:pPr marL="0" indent="0">
              <a:buNone/>
            </a:pPr>
            <a:r>
              <a:rPr lang="en-GB" sz="2100" dirty="0">
                <a:solidFill>
                  <a:schemeClr val="bg1"/>
                </a:solidFill>
                <a:latin typeface="Times New Roman" panose="02020603050405020304" pitchFamily="18" charset="0"/>
                <a:cs typeface="Times New Roman" panose="02020603050405020304" pitchFamily="18" charset="0"/>
              </a:rPr>
              <a:t>For those I have not met, I am Dr David Jenkins and am your lecturer and module leader. Please call me David or Dave, and I can be contacted  at </a:t>
            </a:r>
            <a:r>
              <a:rPr lang="en-GB" sz="2100" dirty="0">
                <a:solidFill>
                  <a:schemeClr val="bg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d.jenkins1@uwtsd.ac.uk</a:t>
            </a:r>
            <a:endParaRPr lang="en-GB" sz="2100" dirty="0">
              <a:solidFill>
                <a:schemeClr val="bg1"/>
              </a:solidFill>
              <a:latin typeface="Times New Roman" panose="02020603050405020304" pitchFamily="18" charset="0"/>
              <a:cs typeface="Times New Roman" panose="02020603050405020304" pitchFamily="18" charset="0"/>
            </a:endParaRPr>
          </a:p>
          <a:p>
            <a:pPr marL="0" indent="0">
              <a:buNone/>
            </a:pPr>
            <a:endParaRPr lang="en-GB" sz="2100" dirty="0">
              <a:solidFill>
                <a:schemeClr val="bg1"/>
              </a:solidFill>
              <a:latin typeface="Times New Roman" panose="02020603050405020304" pitchFamily="18" charset="0"/>
              <a:cs typeface="Times New Roman" panose="02020603050405020304" pitchFamily="18" charset="0"/>
            </a:endParaRPr>
          </a:p>
          <a:p>
            <a:pPr marL="0" indent="0">
              <a:buNone/>
            </a:pPr>
            <a:r>
              <a:rPr lang="en-GB" sz="2100" dirty="0">
                <a:solidFill>
                  <a:schemeClr val="bg1"/>
                </a:solidFill>
                <a:latin typeface="Times New Roman" panose="02020603050405020304" pitchFamily="18" charset="0"/>
                <a:cs typeface="Times New Roman" panose="02020603050405020304" pitchFamily="18" charset="0"/>
              </a:rPr>
              <a:t>For those who were with me last term for Finance, it is good to be working with you again!</a:t>
            </a:r>
          </a:p>
          <a:p>
            <a:pPr marL="0" indent="0">
              <a:buNone/>
            </a:pPr>
            <a:endParaRPr lang="en-GB" sz="2100" dirty="0">
              <a:solidFill>
                <a:schemeClr val="bg1"/>
              </a:solidFill>
              <a:latin typeface="Times New Roman" panose="02020603050405020304" pitchFamily="18" charset="0"/>
              <a:cs typeface="Times New Roman" panose="02020603050405020304" pitchFamily="18" charset="0"/>
            </a:endParaRPr>
          </a:p>
          <a:p>
            <a:pPr marL="0" indent="0">
              <a:buNone/>
            </a:pPr>
            <a:r>
              <a:rPr lang="en-GB" sz="2100" dirty="0">
                <a:solidFill>
                  <a:schemeClr val="bg1"/>
                </a:solidFill>
                <a:latin typeface="Times New Roman" panose="02020603050405020304" pitchFamily="18" charset="0"/>
                <a:cs typeface="Times New Roman" panose="02020603050405020304" pitchFamily="18" charset="0"/>
              </a:rPr>
              <a:t>We shall be together for a 10-week lecture and activity programme, that will probably be mostly delivered online this term. And, I hope that you will find the sessions enjoyable, informative, and useful for your future career. </a:t>
            </a:r>
          </a:p>
          <a:p>
            <a:pPr marL="0" indent="0">
              <a:buNone/>
            </a:pPr>
            <a:endParaRPr lang="en-GB" sz="2100" dirty="0">
              <a:solidFill>
                <a:schemeClr val="bg1"/>
              </a:solidFill>
              <a:latin typeface="Times New Roman" panose="02020603050405020304" pitchFamily="18" charset="0"/>
              <a:cs typeface="Times New Roman" panose="02020603050405020304" pitchFamily="18" charset="0"/>
            </a:endParaRPr>
          </a:p>
          <a:p>
            <a:pPr marL="0" indent="0">
              <a:buNone/>
            </a:pPr>
            <a:r>
              <a:rPr lang="en-GB" sz="2100" dirty="0">
                <a:solidFill>
                  <a:schemeClr val="bg1"/>
                </a:solidFill>
                <a:latin typeface="Times New Roman" panose="02020603050405020304" pitchFamily="18" charset="0"/>
                <a:cs typeface="Times New Roman" panose="02020603050405020304" pitchFamily="18" charset="0"/>
              </a:rPr>
              <a:t>Most of you will be pleased to hear that there are not so many calculations in this module, and you will be able to use some of the skills learned on the last course.</a:t>
            </a:r>
          </a:p>
          <a:p>
            <a:pPr marL="0" indent="0">
              <a:buNone/>
            </a:pPr>
            <a:endParaRPr lang="en-GB" sz="2000" dirty="0">
              <a:solidFill>
                <a:schemeClr val="bg1"/>
              </a:solidFill>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323B40F6-9C0C-42D9-BE15-B26A5C8F49E5}"/>
              </a:ext>
            </a:extLst>
          </p:cNvPr>
          <p:cNvSpPr>
            <a:spLocks noGrp="1"/>
          </p:cNvSpPr>
          <p:nvPr>
            <p:ph sz="half" idx="2"/>
          </p:nvPr>
        </p:nvSpPr>
        <p:spPr>
          <a:xfrm>
            <a:off x="5220072" y="1600201"/>
            <a:ext cx="3816424" cy="3989040"/>
          </a:xfrm>
          <a:solidFill>
            <a:schemeClr val="tx2">
              <a:lumMod val="75000"/>
            </a:schemeClr>
          </a:solidFill>
        </p:spPr>
        <p:txBody>
          <a:bodyPr>
            <a:normAutofit fontScale="70000" lnSpcReduction="20000"/>
          </a:bodyPr>
          <a:lstStyle/>
          <a:p>
            <a:pPr marL="0" indent="0">
              <a:buNone/>
            </a:pPr>
            <a:endParaRPr lang="en-GB" sz="24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marL="0" indent="0">
              <a:buNone/>
            </a:pPr>
            <a:endParaRPr lang="en-GB" sz="24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marL="0" indent="0">
              <a:buNone/>
            </a:pPr>
            <a:r>
              <a:rPr lang="en-GB" sz="2400" dirty="0">
                <a:solidFill>
                  <a:schemeClr val="accent1">
                    <a:lumMod val="40000"/>
                    <a:lumOff val="60000"/>
                  </a:schemeClr>
                </a:solidFill>
                <a:latin typeface="Times New Roman" panose="02020603050405020304" pitchFamily="18" charset="0"/>
                <a:cs typeface="Times New Roman" panose="02020603050405020304" pitchFamily="18" charset="0"/>
              </a:rPr>
              <a:t>Contents</a:t>
            </a:r>
          </a:p>
          <a:p>
            <a:pPr marL="457200" indent="-457200">
              <a:buFont typeface="+mj-lt"/>
              <a:buAutoNum type="arabicPeriod"/>
            </a:pPr>
            <a:r>
              <a:rPr lang="en-GB" sz="2400" dirty="0">
                <a:solidFill>
                  <a:schemeClr val="accent1">
                    <a:lumMod val="40000"/>
                    <a:lumOff val="60000"/>
                  </a:schemeClr>
                </a:solidFill>
                <a:latin typeface="Times New Roman" panose="02020603050405020304" pitchFamily="18" charset="0"/>
                <a:cs typeface="Times New Roman" panose="02020603050405020304" pitchFamily="18" charset="0"/>
              </a:rPr>
              <a:t>Aims of the module</a:t>
            </a:r>
          </a:p>
          <a:p>
            <a:pPr marL="457200" indent="-457200">
              <a:buFont typeface="+mj-lt"/>
              <a:buAutoNum type="arabicPeriod"/>
            </a:pPr>
            <a:r>
              <a:rPr lang="en-GB" sz="2400" dirty="0">
                <a:solidFill>
                  <a:schemeClr val="accent1">
                    <a:lumMod val="40000"/>
                    <a:lumOff val="60000"/>
                  </a:schemeClr>
                </a:solidFill>
                <a:latin typeface="Times New Roman" panose="02020603050405020304" pitchFamily="18" charset="0"/>
                <a:cs typeface="Times New Roman" panose="02020603050405020304" pitchFamily="18" charset="0"/>
              </a:rPr>
              <a:t>Learning outcomes</a:t>
            </a:r>
          </a:p>
          <a:p>
            <a:pPr marL="457200" indent="-457200">
              <a:buFont typeface="+mj-lt"/>
              <a:buAutoNum type="arabicPeriod"/>
            </a:pPr>
            <a:r>
              <a:rPr lang="en-GB" sz="2400" dirty="0">
                <a:solidFill>
                  <a:schemeClr val="accent1">
                    <a:lumMod val="40000"/>
                    <a:lumOff val="60000"/>
                  </a:schemeClr>
                </a:solidFill>
                <a:latin typeface="Times New Roman" panose="02020603050405020304" pitchFamily="18" charset="0"/>
                <a:cs typeface="Times New Roman" panose="02020603050405020304" pitchFamily="18" charset="0"/>
              </a:rPr>
              <a:t>Indicative content and teaching topics</a:t>
            </a:r>
          </a:p>
          <a:p>
            <a:pPr marL="457200" indent="-457200">
              <a:buFont typeface="+mj-lt"/>
              <a:buAutoNum type="arabicPeriod"/>
            </a:pPr>
            <a:r>
              <a:rPr lang="en-GB" sz="2400" dirty="0">
                <a:solidFill>
                  <a:schemeClr val="accent1">
                    <a:lumMod val="40000"/>
                    <a:lumOff val="60000"/>
                  </a:schemeClr>
                </a:solidFill>
                <a:latin typeface="Times New Roman" panose="02020603050405020304" pitchFamily="18" charset="0"/>
                <a:cs typeface="Times New Roman" panose="02020603050405020304" pitchFamily="18" charset="0"/>
              </a:rPr>
              <a:t>Teaching, learning, and reading strategy</a:t>
            </a:r>
          </a:p>
          <a:p>
            <a:pPr marL="457200" indent="-457200">
              <a:buFont typeface="+mj-lt"/>
              <a:buAutoNum type="arabicPeriod"/>
            </a:pPr>
            <a:r>
              <a:rPr lang="en-GB" sz="2400" dirty="0">
                <a:solidFill>
                  <a:schemeClr val="accent1">
                    <a:lumMod val="40000"/>
                    <a:lumOff val="60000"/>
                  </a:schemeClr>
                </a:solidFill>
                <a:latin typeface="Times New Roman" panose="02020603050405020304" pitchFamily="18" charset="0"/>
                <a:cs typeface="Times New Roman" panose="02020603050405020304" pitchFamily="18" charset="0"/>
              </a:rPr>
              <a:t>Assessment</a:t>
            </a:r>
          </a:p>
          <a:p>
            <a:pPr marL="457200" indent="-457200">
              <a:buFont typeface="+mj-lt"/>
              <a:buAutoNum type="arabicPeriod"/>
            </a:pPr>
            <a:r>
              <a:rPr lang="en-GB" sz="2400" dirty="0">
                <a:solidFill>
                  <a:schemeClr val="accent1">
                    <a:lumMod val="40000"/>
                    <a:lumOff val="60000"/>
                  </a:schemeClr>
                </a:solidFill>
                <a:latin typeface="Times New Roman" panose="02020603050405020304" pitchFamily="18" charset="0"/>
                <a:cs typeface="Times New Roman" panose="02020603050405020304" pitchFamily="18" charset="0"/>
              </a:rPr>
              <a:t>Teaching schedule</a:t>
            </a:r>
          </a:p>
          <a:p>
            <a:pPr marL="457200" indent="-457200">
              <a:buFont typeface="+mj-lt"/>
              <a:buAutoNum type="arabicPeriod"/>
            </a:pPr>
            <a:r>
              <a:rPr lang="en-GB" sz="2400" dirty="0">
                <a:solidFill>
                  <a:schemeClr val="accent1">
                    <a:lumMod val="40000"/>
                    <a:lumOff val="60000"/>
                  </a:schemeClr>
                </a:solidFill>
                <a:latin typeface="Times New Roman" panose="02020603050405020304" pitchFamily="18" charset="0"/>
                <a:cs typeface="Times New Roman" panose="02020603050405020304" pitchFamily="18" charset="0"/>
              </a:rPr>
              <a:t>Lecture 1 - Introduction to entrepreneurship</a:t>
            </a:r>
          </a:p>
          <a:p>
            <a:pPr marL="0" indent="0">
              <a:buNone/>
            </a:pPr>
            <a:endParaRPr lang="en-GB" dirty="0">
              <a:latin typeface="Times New Roman" panose="02020603050405020304" pitchFamily="18" charset="0"/>
              <a:cs typeface="Times New Roman" panose="02020603050405020304" pitchFamily="18" charset="0"/>
            </a:endParaRPr>
          </a:p>
          <a:p>
            <a:endParaRPr lang="en-GB" dirty="0"/>
          </a:p>
        </p:txBody>
      </p:sp>
      <p:sp>
        <p:nvSpPr>
          <p:cNvPr id="12" name="Slide Number Placeholder 4">
            <a:extLst>
              <a:ext uri="{FF2B5EF4-FFF2-40B4-BE49-F238E27FC236}">
                <a16:creationId xmlns:a16="http://schemas.microsoft.com/office/drawing/2014/main" id="{E7C86D0C-FAF9-46F9-A78A-91B610AE1904}"/>
              </a:ext>
            </a:extLst>
          </p:cNvPr>
          <p:cNvSpPr>
            <a:spLocks noGrp="1"/>
          </p:cNvSpPr>
          <p:nvPr>
            <p:ph type="sldNum" sz="quarter" idx="12"/>
          </p:nvPr>
        </p:nvSpPr>
        <p:spPr/>
        <p:txBody>
          <a:bodyPr/>
          <a:lstStyle/>
          <a:p>
            <a:pPr>
              <a:spcAft>
                <a:spcPts val="600"/>
              </a:spcAft>
            </a:pPr>
            <a:fld id="{C3F65BB1-9206-4D7F-97F9-47DCC7DC6334}" type="slidenum">
              <a:rPr lang="en-GB" smtClean="0"/>
              <a:pPr>
                <a:spcAft>
                  <a:spcPts val="600"/>
                </a:spcAft>
              </a:pPr>
              <a:t>2</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circle(in)">
                                      <p:cBhvr>
                                        <p:cTn id="11" dur="20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circle(in)">
                                      <p:cBhvr>
                                        <p:cTn id="26" dur="20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circle(in)">
                                      <p:cBhvr>
                                        <p:cTn id="31" dur="20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circle(in)">
                                      <p:cBhvr>
                                        <p:cTn id="36" dur="2000"/>
                                        <p:tgtEl>
                                          <p:spTgt spid="3">
                                            <p:txEl>
                                              <p:pRg st="8" end="8"/>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4">
                                            <p:bg/>
                                          </p:spTgt>
                                        </p:tgtEl>
                                        <p:attrNameLst>
                                          <p:attrName>style.visibility</p:attrName>
                                        </p:attrNameLst>
                                      </p:cBhvr>
                                      <p:to>
                                        <p:strVal val="visible"/>
                                      </p:to>
                                    </p:set>
                                    <p:animEffect transition="in" filter="circle(in)">
                                      <p:cBhvr>
                                        <p:cTn id="41" dur="2000"/>
                                        <p:tgtEl>
                                          <p:spTgt spid="4">
                                            <p:bg/>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4">
                                            <p:txEl>
                                              <p:pRg st="2" end="2"/>
                                            </p:txEl>
                                          </p:spTgt>
                                        </p:tgtEl>
                                        <p:attrNameLst>
                                          <p:attrName>style.visibility</p:attrName>
                                        </p:attrNameLst>
                                      </p:cBhvr>
                                      <p:to>
                                        <p:strVal val="visible"/>
                                      </p:to>
                                    </p:set>
                                    <p:animEffect transition="in" filter="circle(in)">
                                      <p:cBhvr>
                                        <p:cTn id="46" dur="2000"/>
                                        <p:tgtEl>
                                          <p:spTgt spid="4">
                                            <p:txEl>
                                              <p:pRg st="2" end="2"/>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6" presetClass="entr" presetSubtype="16" fill="hold" grpId="0" nodeType="click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Effect transition="in" filter="circle(in)">
                                      <p:cBhvr>
                                        <p:cTn id="51" dur="2000"/>
                                        <p:tgtEl>
                                          <p:spTgt spid="4">
                                            <p:txEl>
                                              <p:pRg st="3" end="3"/>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6" presetClass="entr" presetSubtype="16" fill="hold" grpId="0"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circle(in)">
                                      <p:cBhvr>
                                        <p:cTn id="56" dur="2000"/>
                                        <p:tgtEl>
                                          <p:spTgt spid="4">
                                            <p:txEl>
                                              <p:pRg st="4" end="4"/>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6" presetClass="entr" presetSubtype="16" fill="hold" grpId="0" nodeType="clickEffect">
                                  <p:stCondLst>
                                    <p:cond delay="0"/>
                                  </p:stCondLst>
                                  <p:childTnLst>
                                    <p:set>
                                      <p:cBhvr>
                                        <p:cTn id="60" dur="1" fill="hold">
                                          <p:stCondLst>
                                            <p:cond delay="0"/>
                                          </p:stCondLst>
                                        </p:cTn>
                                        <p:tgtEl>
                                          <p:spTgt spid="4">
                                            <p:txEl>
                                              <p:pRg st="5" end="5"/>
                                            </p:txEl>
                                          </p:spTgt>
                                        </p:tgtEl>
                                        <p:attrNameLst>
                                          <p:attrName>style.visibility</p:attrName>
                                        </p:attrNameLst>
                                      </p:cBhvr>
                                      <p:to>
                                        <p:strVal val="visible"/>
                                      </p:to>
                                    </p:set>
                                    <p:animEffect transition="in" filter="circle(in)">
                                      <p:cBhvr>
                                        <p:cTn id="61" dur="2000"/>
                                        <p:tgtEl>
                                          <p:spTgt spid="4">
                                            <p:txEl>
                                              <p:pRg st="5" end="5"/>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6" presetClass="entr" presetSubtype="16" fill="hold" grpId="0" nodeType="clickEffect">
                                  <p:stCondLst>
                                    <p:cond delay="0"/>
                                  </p:stCondLst>
                                  <p:childTnLst>
                                    <p:set>
                                      <p:cBhvr>
                                        <p:cTn id="65" dur="1" fill="hold">
                                          <p:stCondLst>
                                            <p:cond delay="0"/>
                                          </p:stCondLst>
                                        </p:cTn>
                                        <p:tgtEl>
                                          <p:spTgt spid="4">
                                            <p:txEl>
                                              <p:pRg st="6" end="6"/>
                                            </p:txEl>
                                          </p:spTgt>
                                        </p:tgtEl>
                                        <p:attrNameLst>
                                          <p:attrName>style.visibility</p:attrName>
                                        </p:attrNameLst>
                                      </p:cBhvr>
                                      <p:to>
                                        <p:strVal val="visible"/>
                                      </p:to>
                                    </p:set>
                                    <p:animEffect transition="in" filter="circle(in)">
                                      <p:cBhvr>
                                        <p:cTn id="66" dur="2000"/>
                                        <p:tgtEl>
                                          <p:spTgt spid="4">
                                            <p:txEl>
                                              <p:pRg st="6" end="6"/>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6" presetClass="entr" presetSubtype="16" fill="hold" grpId="0" nodeType="clickEffect">
                                  <p:stCondLst>
                                    <p:cond delay="0"/>
                                  </p:stCondLst>
                                  <p:childTnLst>
                                    <p:set>
                                      <p:cBhvr>
                                        <p:cTn id="70" dur="1" fill="hold">
                                          <p:stCondLst>
                                            <p:cond delay="0"/>
                                          </p:stCondLst>
                                        </p:cTn>
                                        <p:tgtEl>
                                          <p:spTgt spid="4">
                                            <p:txEl>
                                              <p:pRg st="7" end="7"/>
                                            </p:txEl>
                                          </p:spTgt>
                                        </p:tgtEl>
                                        <p:attrNameLst>
                                          <p:attrName>style.visibility</p:attrName>
                                        </p:attrNameLst>
                                      </p:cBhvr>
                                      <p:to>
                                        <p:strVal val="visible"/>
                                      </p:to>
                                    </p:set>
                                    <p:animEffect transition="in" filter="circle(in)">
                                      <p:cBhvr>
                                        <p:cTn id="71" dur="2000"/>
                                        <p:tgtEl>
                                          <p:spTgt spid="4">
                                            <p:txEl>
                                              <p:pRg st="7" end="7"/>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6" presetClass="entr" presetSubtype="16" fill="hold" grpId="0" nodeType="clickEffect">
                                  <p:stCondLst>
                                    <p:cond delay="0"/>
                                  </p:stCondLst>
                                  <p:childTnLst>
                                    <p:set>
                                      <p:cBhvr>
                                        <p:cTn id="75" dur="1" fill="hold">
                                          <p:stCondLst>
                                            <p:cond delay="0"/>
                                          </p:stCondLst>
                                        </p:cTn>
                                        <p:tgtEl>
                                          <p:spTgt spid="4">
                                            <p:txEl>
                                              <p:pRg st="8" end="8"/>
                                            </p:txEl>
                                          </p:spTgt>
                                        </p:tgtEl>
                                        <p:attrNameLst>
                                          <p:attrName>style.visibility</p:attrName>
                                        </p:attrNameLst>
                                      </p:cBhvr>
                                      <p:to>
                                        <p:strVal val="visible"/>
                                      </p:to>
                                    </p:set>
                                    <p:animEffect transition="in" filter="circle(in)">
                                      <p:cBhvr>
                                        <p:cTn id="76" dur="2000"/>
                                        <p:tgtEl>
                                          <p:spTgt spid="4">
                                            <p:txEl>
                                              <p:pRg st="8" end="8"/>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6" presetClass="entr" presetSubtype="16" fill="hold" grpId="0" nodeType="clickEffect">
                                  <p:stCondLst>
                                    <p:cond delay="0"/>
                                  </p:stCondLst>
                                  <p:childTnLst>
                                    <p:set>
                                      <p:cBhvr>
                                        <p:cTn id="80" dur="1" fill="hold">
                                          <p:stCondLst>
                                            <p:cond delay="0"/>
                                          </p:stCondLst>
                                        </p:cTn>
                                        <p:tgtEl>
                                          <p:spTgt spid="4">
                                            <p:txEl>
                                              <p:pRg st="9" end="9"/>
                                            </p:txEl>
                                          </p:spTgt>
                                        </p:tgtEl>
                                        <p:attrNameLst>
                                          <p:attrName>style.visibility</p:attrName>
                                        </p:attrNameLst>
                                      </p:cBhvr>
                                      <p:to>
                                        <p:strVal val="visible"/>
                                      </p:to>
                                    </p:set>
                                    <p:animEffect transition="in" filter="circle(in)">
                                      <p:cBhvr>
                                        <p:cTn id="81" dur="20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 grpId="0" build="p" animBg="1"/>
      <p:bldP spid="4"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75000"/>
            </a:schemeClr>
          </a:solidFill>
        </p:spPr>
        <p:txBody>
          <a:bodyPr>
            <a:normAutofit/>
          </a:bodyPr>
          <a:lstStyle/>
          <a:p>
            <a:r>
              <a:rPr lang="en-US" sz="3600" dirty="0">
                <a:solidFill>
                  <a:schemeClr val="bg1"/>
                </a:solidFill>
              </a:rPr>
              <a:t>Module Aims</a:t>
            </a:r>
          </a:p>
        </p:txBody>
      </p:sp>
      <p:sp>
        <p:nvSpPr>
          <p:cNvPr id="3" name="Content Placeholder 2"/>
          <p:cNvSpPr>
            <a:spLocks noGrp="1"/>
          </p:cNvSpPr>
          <p:nvPr>
            <p:ph idx="1"/>
          </p:nvPr>
        </p:nvSpPr>
        <p:spPr/>
        <p:txBody>
          <a:bodyPr>
            <a:normAutofit/>
          </a:bodyPr>
          <a:lstStyle/>
          <a:p>
            <a:pPr marL="514350" lvl="0" indent="-514350" algn="just">
              <a:buFont typeface="+mj-lt"/>
              <a:buAutoNum type="arabicPeriod"/>
            </a:pPr>
            <a:r>
              <a:rPr lang="en-GB" sz="2800" dirty="0"/>
              <a:t>To introduce the concept of entrepreneurship and gives students the theoretical and practical knowledge to engage in the entrepreneurial process. </a:t>
            </a:r>
          </a:p>
          <a:p>
            <a:pPr marL="514350" lvl="0" indent="-514350" algn="just">
              <a:buFont typeface="+mj-lt"/>
              <a:buAutoNum type="arabicPeriod"/>
            </a:pPr>
            <a:r>
              <a:rPr lang="en-GB" sz="2800" dirty="0"/>
              <a:t>To critically evaluate current and emerging entrepreneurial themes, and through an investigation of a specific market with the production of a professional business plan.</a:t>
            </a:r>
          </a:p>
          <a:p>
            <a:pPr marL="514350" indent="-514350">
              <a:buFont typeface="+mj-lt"/>
              <a:buAutoNum type="arabicPeriod"/>
            </a:pPr>
            <a:endParaRPr lang="en-US" dirty="0"/>
          </a:p>
          <a:p>
            <a:endParaRPr lang="en-US" sz="3200" dirty="0"/>
          </a:p>
        </p:txBody>
      </p:sp>
    </p:spTree>
    <p:extLst>
      <p:ext uri="{BB962C8B-B14F-4D97-AF65-F5344CB8AC3E}">
        <p14:creationId xmlns:p14="http://schemas.microsoft.com/office/powerpoint/2010/main" val="189708218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circle(in)">
                                      <p:cBhvr>
                                        <p:cTn id="16"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75000"/>
            </a:schemeClr>
          </a:solidFill>
        </p:spPr>
        <p:txBody>
          <a:bodyPr>
            <a:normAutofit/>
          </a:bodyPr>
          <a:lstStyle/>
          <a:p>
            <a:r>
              <a:rPr lang="en-US" sz="3600" dirty="0">
                <a:solidFill>
                  <a:schemeClr val="bg1"/>
                </a:solidFill>
              </a:rPr>
              <a:t>Learning Outcomes</a:t>
            </a:r>
          </a:p>
        </p:txBody>
      </p:sp>
      <p:sp>
        <p:nvSpPr>
          <p:cNvPr id="3" name="Content Placeholder 2"/>
          <p:cNvSpPr>
            <a:spLocks noGrp="1"/>
          </p:cNvSpPr>
          <p:nvPr>
            <p:ph idx="1"/>
          </p:nvPr>
        </p:nvSpPr>
        <p:spPr/>
        <p:txBody>
          <a:bodyPr>
            <a:normAutofit fontScale="92500" lnSpcReduction="10000"/>
          </a:bodyPr>
          <a:lstStyle/>
          <a:p>
            <a:pPr marL="0" indent="0" algn="just">
              <a:buNone/>
            </a:pPr>
            <a:r>
              <a:rPr lang="en-GB" dirty="0"/>
              <a:t>Upon the successful completion of this module, the student should be able to demonstrate the ability to:</a:t>
            </a:r>
          </a:p>
          <a:p>
            <a:pPr marL="514350" lvl="0" indent="-514350" algn="just">
              <a:buFont typeface="+mj-lt"/>
              <a:buAutoNum type="arabicPeriod"/>
            </a:pPr>
            <a:r>
              <a:rPr lang="en-GB" sz="2900" dirty="0"/>
              <a:t>Critically evaluate their theoretical knowledge of entrepreneurship;</a:t>
            </a:r>
          </a:p>
          <a:p>
            <a:pPr marL="514350" lvl="0" indent="-514350" algn="just">
              <a:buFont typeface="+mj-lt"/>
              <a:buAutoNum type="arabicPeriod"/>
            </a:pPr>
            <a:r>
              <a:rPr lang="en-GB" sz="2900" dirty="0"/>
              <a:t>Apply the methods and techniques that they have learned to critically review, consolidate, extend and apply their knowledge and understanding to initiate and carry out a Business Plan.</a:t>
            </a:r>
          </a:p>
          <a:p>
            <a:pPr marL="514350" indent="-514350">
              <a:buFont typeface="+mj-lt"/>
              <a:buAutoNum type="arabicPeriod"/>
            </a:pPr>
            <a:endParaRPr lang="en-US" dirty="0"/>
          </a:p>
          <a:p>
            <a:endParaRPr lang="en-US" sz="3200" dirty="0"/>
          </a:p>
        </p:txBody>
      </p:sp>
    </p:spTree>
    <p:extLst>
      <p:ext uri="{BB962C8B-B14F-4D97-AF65-F5344CB8AC3E}">
        <p14:creationId xmlns:p14="http://schemas.microsoft.com/office/powerpoint/2010/main" val="258109882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par>
                                <p:cTn id="12" presetID="6" presetClass="entr" presetSubtype="16"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circle(in)">
                                      <p:cBhvr>
                                        <p:cTn id="14" dur="2000"/>
                                        <p:tgtEl>
                                          <p:spTgt spid="3">
                                            <p:txEl>
                                              <p:pRg st="1" end="1"/>
                                            </p:txEl>
                                          </p:spTgt>
                                        </p:tgtEl>
                                      </p:cBhvr>
                                    </p:animEffect>
                                  </p:childTnLst>
                                </p:cTn>
                              </p:par>
                              <p:par>
                                <p:cTn id="15" presetID="6"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75000"/>
            </a:schemeClr>
          </a:solidFill>
        </p:spPr>
        <p:txBody>
          <a:bodyPr>
            <a:normAutofit/>
          </a:bodyPr>
          <a:lstStyle/>
          <a:p>
            <a:r>
              <a:rPr lang="en-US" sz="3600" dirty="0">
                <a:solidFill>
                  <a:schemeClr val="bg1"/>
                </a:solidFill>
              </a:rPr>
              <a:t>Assignment Brief - 1</a:t>
            </a:r>
          </a:p>
        </p:txBody>
      </p:sp>
      <p:sp>
        <p:nvSpPr>
          <p:cNvPr id="3" name="Content Placeholder 2"/>
          <p:cNvSpPr>
            <a:spLocks noGrp="1"/>
          </p:cNvSpPr>
          <p:nvPr>
            <p:ph idx="1"/>
          </p:nvPr>
        </p:nvSpPr>
        <p:spPr/>
        <p:txBody>
          <a:bodyPr>
            <a:normAutofit fontScale="47500" lnSpcReduction="20000"/>
          </a:bodyPr>
          <a:lstStyle/>
          <a:p>
            <a:pPr marL="0" indent="0" algn="just">
              <a:buNone/>
            </a:pPr>
            <a:r>
              <a:rPr lang="en-GB" sz="3800" b="1" dirty="0"/>
              <a:t>Assignment one: 50% weighting (2000 words equivalent) – Two parts</a:t>
            </a:r>
          </a:p>
          <a:p>
            <a:pPr marL="0" indent="0" algn="just">
              <a:buNone/>
            </a:pPr>
            <a:endParaRPr lang="en-GB" sz="3800" b="1" dirty="0"/>
          </a:p>
          <a:p>
            <a:pPr marL="514350" indent="-514350" algn="just">
              <a:buFont typeface="+mj-lt"/>
              <a:buAutoNum type="arabicPeriod"/>
            </a:pPr>
            <a:r>
              <a:rPr lang="en-GB" sz="3800" b="1" dirty="0"/>
              <a:t>Written informal report: Entrepreneurship Study (1,500 words)</a:t>
            </a:r>
          </a:p>
          <a:p>
            <a:pPr marL="514350" indent="-514350" algn="just">
              <a:buFont typeface="+mj-lt"/>
              <a:buAutoNum type="arabicPeriod"/>
            </a:pPr>
            <a:r>
              <a:rPr lang="en-GB" sz="3800" b="1" dirty="0"/>
              <a:t>Individual presentation via Microsoft </a:t>
            </a:r>
            <a:r>
              <a:rPr lang="en-GB" sz="3800" b="1" i="1" dirty="0"/>
              <a:t>Teams </a:t>
            </a:r>
            <a:r>
              <a:rPr lang="en-GB" sz="3800" b="1" dirty="0"/>
              <a:t>(Five minutes, 500 words equivalent)</a:t>
            </a:r>
          </a:p>
          <a:p>
            <a:pPr marL="0" indent="0" algn="just">
              <a:buNone/>
            </a:pPr>
            <a:endParaRPr lang="en-GB" b="1" dirty="0"/>
          </a:p>
          <a:p>
            <a:pPr marL="0" indent="0">
              <a:buNone/>
            </a:pPr>
            <a:r>
              <a:rPr lang="en-US" dirty="0"/>
              <a:t>Tasks…</a:t>
            </a:r>
          </a:p>
          <a:p>
            <a:pPr marL="0" indent="0">
              <a:buNone/>
            </a:pPr>
            <a:endParaRPr lang="en-US" dirty="0"/>
          </a:p>
          <a:p>
            <a:r>
              <a:rPr lang="en-GB" dirty="0"/>
              <a:t>Students are required to self-select an entrepreneur of their choice, preferably from the hospitality or tourism industries, for further investigation and analysis of entrepreneurial theory - the results of which will form an informal written report and video presentation.</a:t>
            </a:r>
          </a:p>
          <a:p>
            <a:pPr marL="0" indent="0">
              <a:buNone/>
            </a:pPr>
            <a:endParaRPr lang="en-GB" dirty="0"/>
          </a:p>
          <a:p>
            <a:r>
              <a:rPr lang="en-GB" dirty="0"/>
              <a:t>Using the entrepreneur of your choice, critically evaluate their entrepreneurial motivations and characteristics using appropriate academic models and entrepreneurial theories. (75%)</a:t>
            </a:r>
          </a:p>
          <a:p>
            <a:pPr marL="0" indent="0">
              <a:buNone/>
            </a:pPr>
            <a:endParaRPr lang="en-GB" dirty="0"/>
          </a:p>
          <a:p>
            <a:r>
              <a:rPr lang="en-GB" dirty="0"/>
              <a:t>Present your findings via a five- minute presentation to a group of your peers (25%)</a:t>
            </a:r>
          </a:p>
          <a:p>
            <a:endParaRPr lang="en-US" sz="3200" dirty="0"/>
          </a:p>
        </p:txBody>
      </p:sp>
    </p:spTree>
    <p:extLst>
      <p:ext uri="{BB962C8B-B14F-4D97-AF65-F5344CB8AC3E}">
        <p14:creationId xmlns:p14="http://schemas.microsoft.com/office/powerpoint/2010/main" val="16857407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par>
                                <p:cTn id="12" presetID="6" presetClass="entr" presetSubtype="16"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circle(in)">
                                      <p:cBhvr>
                                        <p:cTn id="14" dur="2000"/>
                                        <p:tgtEl>
                                          <p:spTgt spid="3">
                                            <p:txEl>
                                              <p:pRg st="2" end="2"/>
                                            </p:txEl>
                                          </p:spTgt>
                                        </p:tgtEl>
                                      </p:cBhvr>
                                    </p:animEffect>
                                  </p:childTnLst>
                                </p:cTn>
                              </p:par>
                              <p:par>
                                <p:cTn id="15" presetID="6" presetClass="entr" presetSubtype="16"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ircle(in)">
                                      <p:cBhvr>
                                        <p:cTn id="22" dur="2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circle(in)">
                                      <p:cBhvr>
                                        <p:cTn id="27" dur="2000"/>
                                        <p:tgtEl>
                                          <p:spTgt spid="3">
                                            <p:txEl>
                                              <p:pRg st="7" end="7"/>
                                            </p:txEl>
                                          </p:spTgt>
                                        </p:tgtEl>
                                      </p:cBhvr>
                                    </p:animEffect>
                                  </p:childTnLst>
                                </p:cTn>
                              </p:par>
                              <p:par>
                                <p:cTn id="28" presetID="6" presetClass="entr" presetSubtype="16" fill="hold" nodeType="with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animEffect transition="in" filter="circle(in)">
                                      <p:cBhvr>
                                        <p:cTn id="30" dur="2000"/>
                                        <p:tgtEl>
                                          <p:spTgt spid="3">
                                            <p:txEl>
                                              <p:pRg st="9" end="9"/>
                                            </p:txEl>
                                          </p:spTgt>
                                        </p:tgtEl>
                                      </p:cBhvr>
                                    </p:animEffect>
                                  </p:childTnLst>
                                </p:cTn>
                              </p:par>
                              <p:par>
                                <p:cTn id="31" presetID="6" presetClass="entr" presetSubtype="16"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animEffect transition="in" filter="circle(in)">
                                      <p:cBhvr>
                                        <p:cTn id="33" dur="2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75000"/>
            </a:schemeClr>
          </a:solidFill>
        </p:spPr>
        <p:txBody>
          <a:bodyPr>
            <a:normAutofit/>
          </a:bodyPr>
          <a:lstStyle/>
          <a:p>
            <a:r>
              <a:rPr lang="en-US" sz="3600" dirty="0">
                <a:solidFill>
                  <a:schemeClr val="bg1"/>
                </a:solidFill>
              </a:rPr>
              <a:t>Assignment Brief - 2</a:t>
            </a:r>
          </a:p>
        </p:txBody>
      </p:sp>
      <p:sp>
        <p:nvSpPr>
          <p:cNvPr id="3" name="Content Placeholder 2"/>
          <p:cNvSpPr>
            <a:spLocks noGrp="1"/>
          </p:cNvSpPr>
          <p:nvPr>
            <p:ph idx="1"/>
          </p:nvPr>
        </p:nvSpPr>
        <p:spPr/>
        <p:txBody>
          <a:bodyPr>
            <a:normAutofit lnSpcReduction="10000"/>
          </a:bodyPr>
          <a:lstStyle/>
          <a:p>
            <a:pPr marL="0" lvl="0" indent="0" algn="just">
              <a:buNone/>
            </a:pPr>
            <a:r>
              <a:rPr lang="en-GB" sz="1800" b="1" dirty="0">
                <a:solidFill>
                  <a:prstClr val="black"/>
                </a:solidFill>
              </a:rPr>
              <a:t>Assignment two: 50% weighting (2000 words equivalent) – Two parts</a:t>
            </a:r>
          </a:p>
          <a:p>
            <a:pPr marL="0" lvl="0" indent="0" algn="just">
              <a:buNone/>
            </a:pPr>
            <a:endParaRPr lang="en-GB" sz="1800" b="1" dirty="0">
              <a:solidFill>
                <a:prstClr val="black"/>
              </a:solidFill>
            </a:endParaRPr>
          </a:p>
          <a:p>
            <a:pPr marL="514350" lvl="0" indent="-514350" algn="just">
              <a:buFont typeface="+mj-lt"/>
              <a:buAutoNum type="arabicPeriod"/>
            </a:pPr>
            <a:r>
              <a:rPr lang="en-GB" sz="1800" b="1" dirty="0">
                <a:solidFill>
                  <a:prstClr val="black"/>
                </a:solidFill>
              </a:rPr>
              <a:t>Written informal report: Entrepreneurship Study (1,500 words)</a:t>
            </a:r>
          </a:p>
          <a:p>
            <a:pPr marL="514350" lvl="0" indent="-514350" algn="just">
              <a:buFont typeface="+mj-lt"/>
              <a:buAutoNum type="arabicPeriod"/>
            </a:pPr>
            <a:r>
              <a:rPr lang="en-GB" sz="1800" b="1" dirty="0">
                <a:solidFill>
                  <a:prstClr val="black"/>
                </a:solidFill>
              </a:rPr>
              <a:t>Group presentation via Microsoft </a:t>
            </a:r>
            <a:r>
              <a:rPr lang="en-GB" sz="1800" b="1" i="1" dirty="0">
                <a:solidFill>
                  <a:prstClr val="black"/>
                </a:solidFill>
              </a:rPr>
              <a:t>Teams </a:t>
            </a:r>
            <a:r>
              <a:rPr lang="en-GB" sz="1800" b="1" dirty="0">
                <a:solidFill>
                  <a:prstClr val="black"/>
                </a:solidFill>
              </a:rPr>
              <a:t>(Five minutes, 500 words equivalent)</a:t>
            </a:r>
          </a:p>
          <a:p>
            <a:pPr marL="0" lvl="0" indent="0" algn="just">
              <a:buNone/>
            </a:pPr>
            <a:endParaRPr lang="en-GB" sz="1800" b="1" dirty="0">
              <a:solidFill>
                <a:prstClr val="black"/>
              </a:solidFill>
            </a:endParaRPr>
          </a:p>
          <a:p>
            <a:pPr marL="0" lvl="0" indent="0" algn="just">
              <a:buNone/>
            </a:pPr>
            <a:r>
              <a:rPr lang="en-GB" sz="1600" dirty="0">
                <a:solidFill>
                  <a:prstClr val="black"/>
                </a:solidFill>
              </a:rPr>
              <a:t>Tasks…</a:t>
            </a:r>
          </a:p>
          <a:p>
            <a:pPr algn="just"/>
            <a:r>
              <a:rPr lang="en-GB" sz="1600" dirty="0">
                <a:solidFill>
                  <a:prstClr val="black"/>
                </a:solidFill>
              </a:rPr>
              <a:t>Students are required to self-select groups of two or three, with the aim of identifying a potential entrepreneurial opportunity and developing it as a plan for a new business venture</a:t>
            </a:r>
          </a:p>
          <a:p>
            <a:pPr algn="just"/>
            <a:r>
              <a:rPr lang="en-GB" sz="1600" dirty="0">
                <a:solidFill>
                  <a:prstClr val="black"/>
                </a:solidFill>
              </a:rPr>
              <a:t>The group will need to plan the appropriate research in line with relevant techniques and business theories</a:t>
            </a:r>
          </a:p>
          <a:p>
            <a:pPr algn="just"/>
            <a:r>
              <a:rPr lang="en-GB" sz="1600" dirty="0">
                <a:solidFill>
                  <a:prstClr val="black"/>
                </a:solidFill>
              </a:rPr>
              <a:t>The group will produce an informal report on its ideas and plan, and also a group presentation </a:t>
            </a:r>
          </a:p>
          <a:p>
            <a:pPr marL="0" lvl="0" indent="0" algn="just">
              <a:buNone/>
            </a:pPr>
            <a:endParaRPr lang="en-GB" sz="1600" dirty="0">
              <a:solidFill>
                <a:prstClr val="black"/>
              </a:solidFill>
            </a:endParaRPr>
          </a:p>
          <a:p>
            <a:pPr marL="0" lvl="0" indent="0" algn="just">
              <a:buNone/>
            </a:pPr>
            <a:endParaRPr lang="en-GB" sz="1600" dirty="0">
              <a:solidFill>
                <a:prstClr val="black"/>
              </a:solidFill>
            </a:endParaRPr>
          </a:p>
          <a:p>
            <a:pPr marL="0" indent="0" algn="just">
              <a:buNone/>
            </a:pPr>
            <a:endParaRPr lang="en-GB" sz="2300" b="1" dirty="0"/>
          </a:p>
        </p:txBody>
      </p:sp>
    </p:spTree>
    <p:extLst>
      <p:ext uri="{BB962C8B-B14F-4D97-AF65-F5344CB8AC3E}">
        <p14:creationId xmlns:p14="http://schemas.microsoft.com/office/powerpoint/2010/main" val="299035384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26E29-D59B-4613-B7CC-2F0E6F5C5D5A}"/>
              </a:ext>
            </a:extLst>
          </p:cNvPr>
          <p:cNvSpPr>
            <a:spLocks noGrp="1"/>
          </p:cNvSpPr>
          <p:nvPr>
            <p:ph type="title"/>
          </p:nvPr>
        </p:nvSpPr>
        <p:spPr>
          <a:xfrm>
            <a:off x="457200" y="274638"/>
            <a:ext cx="8229600" cy="1143000"/>
          </a:xfrm>
          <a:solidFill>
            <a:schemeClr val="accent1">
              <a:lumMod val="75000"/>
            </a:schemeClr>
          </a:solidFill>
        </p:spPr>
        <p:txBody>
          <a:bodyPr anchor="ctr">
            <a:normAutofit/>
          </a:bodyPr>
          <a:lstStyle/>
          <a:p>
            <a:r>
              <a:rPr lang="en-GB" sz="4000" dirty="0">
                <a:solidFill>
                  <a:schemeClr val="bg1"/>
                </a:solidFill>
              </a:rPr>
              <a:t>Teaching and learning strategy</a:t>
            </a:r>
          </a:p>
        </p:txBody>
      </p:sp>
      <p:sp>
        <p:nvSpPr>
          <p:cNvPr id="3" name="Content Placeholder 2"/>
          <p:cNvSpPr>
            <a:spLocks noGrp="1"/>
          </p:cNvSpPr>
          <p:nvPr>
            <p:ph sz="half" idx="1"/>
          </p:nvPr>
        </p:nvSpPr>
        <p:spPr>
          <a:xfrm>
            <a:off x="457200" y="1600201"/>
            <a:ext cx="4038600" cy="3989040"/>
          </a:xfrm>
        </p:spPr>
        <p:txBody>
          <a:bodyPr>
            <a:normAutofit/>
          </a:bodyPr>
          <a:lstStyle/>
          <a:p>
            <a:pPr fontAlgn="auto"/>
            <a:endParaRPr lang="en-GB"/>
          </a:p>
          <a:p>
            <a:pPr>
              <a:buNone/>
            </a:pPr>
            <a:endParaRPr lang="en-GB" dirty="0"/>
          </a:p>
          <a:p>
            <a:pPr>
              <a:buNone/>
            </a:pPr>
            <a:endParaRPr lang="en-GB" dirty="0"/>
          </a:p>
        </p:txBody>
      </p:sp>
      <p:graphicFrame>
        <p:nvGraphicFramePr>
          <p:cNvPr id="4" name="Table 4">
            <a:extLst>
              <a:ext uri="{FF2B5EF4-FFF2-40B4-BE49-F238E27FC236}">
                <a16:creationId xmlns:a16="http://schemas.microsoft.com/office/drawing/2014/main" id="{ACBDBB9D-ABD5-4EF3-8CD0-F7DB25093BFC}"/>
              </a:ext>
            </a:extLst>
          </p:cNvPr>
          <p:cNvGraphicFramePr>
            <a:graphicFrameLocks noGrp="1"/>
          </p:cNvGraphicFramePr>
          <p:nvPr>
            <p:ph sz="half" idx="2"/>
            <p:extLst>
              <p:ext uri="{D42A27DB-BD31-4B8C-83A1-F6EECF244321}">
                <p14:modId xmlns:p14="http://schemas.microsoft.com/office/powerpoint/2010/main" val="2546901141"/>
              </p:ext>
            </p:extLst>
          </p:nvPr>
        </p:nvGraphicFramePr>
        <p:xfrm>
          <a:off x="807360" y="1600201"/>
          <a:ext cx="7488832" cy="4023095"/>
        </p:xfrm>
        <a:graphic>
          <a:graphicData uri="http://schemas.openxmlformats.org/drawingml/2006/table">
            <a:tbl>
              <a:tblPr firstRow="1" bandRow="1">
                <a:tableStyleId>{5C22544A-7EE6-4342-B048-85BDC9FD1C3A}</a:tableStyleId>
              </a:tblPr>
              <a:tblGrid>
                <a:gridCol w="3669528">
                  <a:extLst>
                    <a:ext uri="{9D8B030D-6E8A-4147-A177-3AD203B41FA5}">
                      <a16:colId xmlns:a16="http://schemas.microsoft.com/office/drawing/2014/main" val="3180625198"/>
                    </a:ext>
                  </a:extLst>
                </a:gridCol>
                <a:gridCol w="1497766">
                  <a:extLst>
                    <a:ext uri="{9D8B030D-6E8A-4147-A177-3AD203B41FA5}">
                      <a16:colId xmlns:a16="http://schemas.microsoft.com/office/drawing/2014/main" val="3364548863"/>
                    </a:ext>
                  </a:extLst>
                </a:gridCol>
                <a:gridCol w="2321538">
                  <a:extLst>
                    <a:ext uri="{9D8B030D-6E8A-4147-A177-3AD203B41FA5}">
                      <a16:colId xmlns:a16="http://schemas.microsoft.com/office/drawing/2014/main" val="1465621954"/>
                    </a:ext>
                  </a:extLst>
                </a:gridCol>
              </a:tblGrid>
              <a:tr h="640027">
                <a:tc>
                  <a:txBody>
                    <a:bodyPr/>
                    <a:lstStyle/>
                    <a:p>
                      <a:r>
                        <a:rPr lang="en-GB" sz="2400" dirty="0">
                          <a:latin typeface="Times New Roman" panose="02020603050405020304" pitchFamily="18" charset="0"/>
                          <a:cs typeface="Times New Roman" panose="02020603050405020304" pitchFamily="18" charset="0"/>
                        </a:rPr>
                        <a:t>Activity type</a:t>
                      </a:r>
                    </a:p>
                  </a:txBody>
                  <a:tcPr>
                    <a:solidFill>
                      <a:schemeClr val="tx2">
                        <a:lumMod val="75000"/>
                      </a:schemeClr>
                    </a:solidFill>
                  </a:tcPr>
                </a:tc>
                <a:tc>
                  <a:txBody>
                    <a:bodyPr/>
                    <a:lstStyle/>
                    <a:p>
                      <a:r>
                        <a:rPr lang="en-GB" sz="2400" dirty="0">
                          <a:latin typeface="Times New Roman" panose="02020603050405020304" pitchFamily="18" charset="0"/>
                          <a:cs typeface="Times New Roman" panose="02020603050405020304" pitchFamily="18" charset="0"/>
                        </a:rPr>
                        <a:t>Hours </a:t>
                      </a:r>
                    </a:p>
                  </a:txBody>
                  <a:tcPr>
                    <a:solidFill>
                      <a:schemeClr val="tx2">
                        <a:lumMod val="75000"/>
                      </a:schemeClr>
                    </a:solidFill>
                  </a:tcPr>
                </a:tc>
                <a:tc>
                  <a:txBody>
                    <a:bodyPr/>
                    <a:lstStyle/>
                    <a:p>
                      <a:r>
                        <a:rPr lang="en-GB" sz="2400" dirty="0">
                          <a:latin typeface="Times New Roman" panose="02020603050405020304" pitchFamily="18" charset="0"/>
                          <a:cs typeface="Times New Roman" panose="02020603050405020304" pitchFamily="18" charset="0"/>
                        </a:rPr>
                        <a:t>Percentage</a:t>
                      </a:r>
                    </a:p>
                    <a:p>
                      <a:r>
                        <a:rPr lang="en-GB" sz="2400" dirty="0">
                          <a:latin typeface="Times New Roman" panose="02020603050405020304" pitchFamily="18" charset="0"/>
                          <a:cs typeface="Times New Roman" panose="02020603050405020304" pitchFamily="18" charset="0"/>
                        </a:rPr>
                        <a:t>       (%)</a:t>
                      </a:r>
                    </a:p>
                  </a:txBody>
                  <a:tcPr>
                    <a:solidFill>
                      <a:schemeClr val="tx2">
                        <a:lumMod val="75000"/>
                      </a:schemeClr>
                    </a:solidFill>
                  </a:tcPr>
                </a:tc>
                <a:extLst>
                  <a:ext uri="{0D108BD9-81ED-4DB2-BD59-A6C34878D82A}">
                    <a16:rowId xmlns:a16="http://schemas.microsoft.com/office/drawing/2014/main" val="632952713"/>
                  </a:ext>
                </a:extLst>
              </a:tr>
              <a:tr h="640027">
                <a:tc>
                  <a:txBody>
                    <a:bodyPr/>
                    <a:lstStyle/>
                    <a:p>
                      <a:r>
                        <a:rPr lang="en-GB" sz="2800" dirty="0">
                          <a:latin typeface="Times New Roman" panose="02020603050405020304" pitchFamily="18" charset="0"/>
                          <a:cs typeface="Times New Roman" panose="02020603050405020304" pitchFamily="18" charset="0"/>
                        </a:rPr>
                        <a:t>Scheduled learning</a:t>
                      </a:r>
                    </a:p>
                  </a:txBody>
                  <a:tcPr/>
                </a:tc>
                <a:tc>
                  <a:txBody>
                    <a:bodyPr/>
                    <a:lstStyle/>
                    <a:p>
                      <a:pPr algn="ctr"/>
                      <a:r>
                        <a:rPr lang="en-GB" sz="2800" dirty="0">
                          <a:latin typeface="Times New Roman" panose="02020603050405020304" pitchFamily="18" charset="0"/>
                          <a:cs typeface="Times New Roman" panose="02020603050405020304" pitchFamily="18" charset="0"/>
                        </a:rPr>
                        <a:t>50</a:t>
                      </a:r>
                    </a:p>
                  </a:txBody>
                  <a:tcPr/>
                </a:tc>
                <a:tc>
                  <a:txBody>
                    <a:bodyPr/>
                    <a:lstStyle/>
                    <a:p>
                      <a:pPr algn="ctr"/>
                      <a:r>
                        <a:rPr lang="en-GB" sz="2800" dirty="0">
                          <a:latin typeface="Times New Roman" panose="02020603050405020304" pitchFamily="18" charset="0"/>
                          <a:cs typeface="Times New Roman" panose="02020603050405020304" pitchFamily="18" charset="0"/>
                        </a:rPr>
                        <a:t>25</a:t>
                      </a:r>
                    </a:p>
                  </a:txBody>
                  <a:tcPr/>
                </a:tc>
                <a:extLst>
                  <a:ext uri="{0D108BD9-81ED-4DB2-BD59-A6C34878D82A}">
                    <a16:rowId xmlns:a16="http://schemas.microsoft.com/office/drawing/2014/main" val="3802292824"/>
                  </a:ext>
                </a:extLst>
              </a:tr>
              <a:tr h="640027">
                <a:tc>
                  <a:txBody>
                    <a:bodyPr/>
                    <a:lstStyle/>
                    <a:p>
                      <a:r>
                        <a:rPr lang="en-GB" sz="2800" dirty="0">
                          <a:latin typeface="Times New Roman" panose="02020603050405020304" pitchFamily="18" charset="0"/>
                          <a:cs typeface="Times New Roman" panose="02020603050405020304" pitchFamily="18" charset="0"/>
                        </a:rPr>
                        <a:t>Independent learning</a:t>
                      </a:r>
                    </a:p>
                  </a:txBody>
                  <a:tcPr/>
                </a:tc>
                <a:tc>
                  <a:txBody>
                    <a:bodyPr/>
                    <a:lstStyle/>
                    <a:p>
                      <a:pPr algn="ctr"/>
                      <a:r>
                        <a:rPr lang="en-GB" sz="2800" dirty="0">
                          <a:latin typeface="Times New Roman" panose="02020603050405020304" pitchFamily="18" charset="0"/>
                          <a:cs typeface="Times New Roman" panose="02020603050405020304" pitchFamily="18" charset="0"/>
                        </a:rPr>
                        <a:t>150</a:t>
                      </a:r>
                    </a:p>
                  </a:txBody>
                  <a:tcPr/>
                </a:tc>
                <a:tc>
                  <a:txBody>
                    <a:bodyPr/>
                    <a:lstStyle/>
                    <a:p>
                      <a:pPr algn="ctr"/>
                      <a:r>
                        <a:rPr lang="en-GB" sz="2800" dirty="0">
                          <a:latin typeface="Times New Roman" panose="02020603050405020304" pitchFamily="18" charset="0"/>
                          <a:cs typeface="Times New Roman" panose="02020603050405020304" pitchFamily="18" charset="0"/>
                        </a:rPr>
                        <a:t>75</a:t>
                      </a:r>
                    </a:p>
                  </a:txBody>
                  <a:tcPr/>
                </a:tc>
                <a:extLst>
                  <a:ext uri="{0D108BD9-81ED-4DB2-BD59-A6C34878D82A}">
                    <a16:rowId xmlns:a16="http://schemas.microsoft.com/office/drawing/2014/main" val="4233587888"/>
                  </a:ext>
                </a:extLst>
              </a:tr>
              <a:tr h="640027">
                <a:tc>
                  <a:txBody>
                    <a:bodyPr/>
                    <a:lstStyle/>
                    <a:p>
                      <a:r>
                        <a:rPr lang="en-GB" sz="2800" dirty="0">
                          <a:latin typeface="Times New Roman" panose="02020603050405020304" pitchFamily="18" charset="0"/>
                          <a:cs typeface="Times New Roman" panose="02020603050405020304" pitchFamily="18" charset="0"/>
                        </a:rPr>
                        <a:t>Placement learning</a:t>
                      </a:r>
                    </a:p>
                  </a:txBody>
                  <a:tcPr/>
                </a:tc>
                <a:tc>
                  <a:txBody>
                    <a:bodyPr/>
                    <a:lstStyle/>
                    <a:p>
                      <a:pPr algn="ctr"/>
                      <a:r>
                        <a:rPr lang="en-GB" sz="2800" dirty="0">
                          <a:latin typeface="Times New Roman" panose="02020603050405020304" pitchFamily="18" charset="0"/>
                          <a:cs typeface="Times New Roman" panose="02020603050405020304" pitchFamily="18" charset="0"/>
                        </a:rPr>
                        <a:t>0</a:t>
                      </a:r>
                    </a:p>
                  </a:txBody>
                  <a:tcPr/>
                </a:tc>
                <a:tc>
                  <a:txBody>
                    <a:bodyPr/>
                    <a:lstStyle/>
                    <a:p>
                      <a:pPr algn="ctr"/>
                      <a:r>
                        <a:rPr lang="en-GB" sz="2800" dirty="0">
                          <a:latin typeface="Times New Roman" panose="02020603050405020304" pitchFamily="18" charset="0"/>
                          <a:cs typeface="Times New Roman" panose="02020603050405020304" pitchFamily="18" charset="0"/>
                        </a:rPr>
                        <a:t>0</a:t>
                      </a:r>
                    </a:p>
                  </a:txBody>
                  <a:tcPr/>
                </a:tc>
                <a:extLst>
                  <a:ext uri="{0D108BD9-81ED-4DB2-BD59-A6C34878D82A}">
                    <a16:rowId xmlns:a16="http://schemas.microsoft.com/office/drawing/2014/main" val="303434052"/>
                  </a:ext>
                </a:extLst>
              </a:tr>
              <a:tr h="640027">
                <a:tc>
                  <a:txBody>
                    <a:bodyPr/>
                    <a:lstStyle/>
                    <a:p>
                      <a:r>
                        <a:rPr lang="en-GB" sz="2800" dirty="0">
                          <a:latin typeface="Times New Roman" panose="02020603050405020304" pitchFamily="18" charset="0"/>
                          <a:cs typeface="Times New Roman" panose="02020603050405020304" pitchFamily="18" charset="0"/>
                        </a:rPr>
                        <a:t>Total</a:t>
                      </a:r>
                    </a:p>
                  </a:txBody>
                  <a:tcPr/>
                </a:tc>
                <a:tc>
                  <a:txBody>
                    <a:bodyPr/>
                    <a:lstStyle/>
                    <a:p>
                      <a:pPr algn="ctr"/>
                      <a:r>
                        <a:rPr lang="en-GB" sz="2800" dirty="0">
                          <a:latin typeface="Times New Roman" panose="02020603050405020304" pitchFamily="18" charset="0"/>
                          <a:cs typeface="Times New Roman" panose="02020603050405020304" pitchFamily="18" charset="0"/>
                        </a:rPr>
                        <a:t>200</a:t>
                      </a:r>
                    </a:p>
                  </a:txBody>
                  <a:tcPr/>
                </a:tc>
                <a:tc>
                  <a:txBody>
                    <a:bodyPr/>
                    <a:lstStyle/>
                    <a:p>
                      <a:pPr algn="ctr"/>
                      <a:r>
                        <a:rPr lang="en-GB" sz="2800" dirty="0">
                          <a:latin typeface="Times New Roman" panose="02020603050405020304" pitchFamily="18" charset="0"/>
                          <a:cs typeface="Times New Roman" panose="02020603050405020304" pitchFamily="18" charset="0"/>
                        </a:rPr>
                        <a:t>100</a:t>
                      </a:r>
                    </a:p>
                  </a:txBody>
                  <a:tcPr/>
                </a:tc>
                <a:extLst>
                  <a:ext uri="{0D108BD9-81ED-4DB2-BD59-A6C34878D82A}">
                    <a16:rowId xmlns:a16="http://schemas.microsoft.com/office/drawing/2014/main" val="1427490466"/>
                  </a:ext>
                </a:extLst>
              </a:tr>
              <a:tr h="640027">
                <a:tc>
                  <a:txBody>
                    <a:bodyPr/>
                    <a:lstStyle/>
                    <a:p>
                      <a:endParaRPr lang="en-GB" sz="2800" dirty="0">
                        <a:latin typeface="Times New Roman" panose="02020603050405020304" pitchFamily="18" charset="0"/>
                        <a:cs typeface="Times New Roman" panose="02020603050405020304" pitchFamily="18" charset="0"/>
                      </a:endParaRPr>
                    </a:p>
                  </a:txBody>
                  <a:tcPr/>
                </a:tc>
                <a:tc>
                  <a:txBody>
                    <a:bodyPr/>
                    <a:lstStyle/>
                    <a:p>
                      <a:endParaRPr lang="en-GB" sz="2800" dirty="0">
                        <a:latin typeface="Times New Roman" panose="02020603050405020304" pitchFamily="18" charset="0"/>
                        <a:cs typeface="Times New Roman" panose="02020603050405020304" pitchFamily="18" charset="0"/>
                      </a:endParaRPr>
                    </a:p>
                  </a:txBody>
                  <a:tcPr/>
                </a:tc>
                <a:tc>
                  <a:txBody>
                    <a:bodyPr/>
                    <a:lstStyle/>
                    <a:p>
                      <a:endParaRPr lang="en-GB" sz="2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119800921"/>
                  </a:ext>
                </a:extLst>
              </a:tr>
            </a:tbl>
          </a:graphicData>
        </a:graphic>
      </p:graphicFrame>
      <p:sp>
        <p:nvSpPr>
          <p:cNvPr id="10" name="Slide Number Placeholder 4">
            <a:extLst>
              <a:ext uri="{FF2B5EF4-FFF2-40B4-BE49-F238E27FC236}">
                <a16:creationId xmlns:a16="http://schemas.microsoft.com/office/drawing/2014/main" id="{9427C7F1-8B6A-4CA2-9A2A-FF51C74425BA}"/>
              </a:ext>
            </a:extLst>
          </p:cNvPr>
          <p:cNvSpPr>
            <a:spLocks noGrp="1"/>
          </p:cNvSpPr>
          <p:nvPr>
            <p:ph type="sldNum" sz="quarter" idx="12"/>
          </p:nvPr>
        </p:nvSpPr>
        <p:spPr>
          <a:xfrm>
            <a:off x="7956376" y="6380972"/>
            <a:ext cx="730424" cy="340503"/>
          </a:xfrm>
        </p:spPr>
        <p:txBody>
          <a:bodyPr/>
          <a:lstStyle/>
          <a:p>
            <a:pPr>
              <a:spcAft>
                <a:spcPts val="600"/>
              </a:spcAft>
            </a:pPr>
            <a:fld id="{C3F65BB1-9206-4D7F-97F9-47DCC7DC6334}" type="slidenum">
              <a:rPr lang="en-GB" smtClean="0"/>
              <a:pPr>
                <a:spcAft>
                  <a:spcPts val="600"/>
                </a:spcAft>
              </a:pPr>
              <a:t>7</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B181FB-BCF0-4CEE-9E4E-DB4AD52071EA}"/>
              </a:ext>
            </a:extLst>
          </p:cNvPr>
          <p:cNvSpPr>
            <a:spLocks noGrp="1"/>
          </p:cNvSpPr>
          <p:nvPr>
            <p:ph type="title"/>
          </p:nvPr>
        </p:nvSpPr>
        <p:spPr>
          <a:xfrm>
            <a:off x="457200" y="-137748"/>
            <a:ext cx="8229600" cy="1143000"/>
          </a:xfrm>
          <a:solidFill>
            <a:schemeClr val="accent1">
              <a:lumMod val="75000"/>
            </a:schemeClr>
          </a:solidFill>
        </p:spPr>
        <p:txBody>
          <a:bodyPr>
            <a:normAutofit/>
          </a:bodyPr>
          <a:lstStyle/>
          <a:p>
            <a:r>
              <a:rPr lang="en-US" sz="3500" dirty="0">
                <a:solidFill>
                  <a:schemeClr val="bg1"/>
                </a:solidFill>
              </a:rPr>
              <a:t>Teaching schedule</a:t>
            </a:r>
          </a:p>
        </p:txBody>
      </p:sp>
      <p:sp>
        <p:nvSpPr>
          <p:cNvPr id="3" name="Content Placeholder 2"/>
          <p:cNvSpPr>
            <a:spLocks noGrp="1"/>
          </p:cNvSpPr>
          <p:nvPr>
            <p:ph sz="half" idx="1"/>
          </p:nvPr>
        </p:nvSpPr>
        <p:spPr>
          <a:xfrm>
            <a:off x="457200" y="1600201"/>
            <a:ext cx="4038600" cy="3989040"/>
          </a:xfrm>
        </p:spPr>
        <p:txBody>
          <a:bodyPr>
            <a:normAutofit/>
          </a:bodyPr>
          <a:lstStyle/>
          <a:p>
            <a:pPr>
              <a:buNone/>
            </a:pPr>
            <a:r>
              <a:rPr lang="en-GB"/>
              <a:t> </a:t>
            </a:r>
          </a:p>
          <a:p>
            <a:pPr>
              <a:buNone/>
            </a:pPr>
            <a:endParaRPr lang="en-GB" b="1"/>
          </a:p>
          <a:p>
            <a:endParaRPr lang="en-GB"/>
          </a:p>
          <a:p>
            <a:endParaRPr lang="en-GB" dirty="0"/>
          </a:p>
        </p:txBody>
      </p:sp>
      <p:graphicFrame>
        <p:nvGraphicFramePr>
          <p:cNvPr id="4" name="Table 4">
            <a:extLst>
              <a:ext uri="{FF2B5EF4-FFF2-40B4-BE49-F238E27FC236}">
                <a16:creationId xmlns:a16="http://schemas.microsoft.com/office/drawing/2014/main" id="{54F290AC-208A-408D-BB86-5362CB5DAE5E}"/>
              </a:ext>
            </a:extLst>
          </p:cNvPr>
          <p:cNvGraphicFramePr>
            <a:graphicFrameLocks noGrp="1"/>
          </p:cNvGraphicFramePr>
          <p:nvPr>
            <p:ph sz="half" idx="2"/>
            <p:extLst>
              <p:ext uri="{D42A27DB-BD31-4B8C-83A1-F6EECF244321}">
                <p14:modId xmlns:p14="http://schemas.microsoft.com/office/powerpoint/2010/main" val="2259446695"/>
              </p:ext>
            </p:extLst>
          </p:nvPr>
        </p:nvGraphicFramePr>
        <p:xfrm>
          <a:off x="395536" y="908720"/>
          <a:ext cx="8589640" cy="5220204"/>
        </p:xfrm>
        <a:graphic>
          <a:graphicData uri="http://schemas.openxmlformats.org/drawingml/2006/table">
            <a:tbl>
              <a:tblPr firstRow="1" bandRow="1">
                <a:tableStyleId>{5C22544A-7EE6-4342-B048-85BDC9FD1C3A}</a:tableStyleId>
              </a:tblPr>
              <a:tblGrid>
                <a:gridCol w="648072">
                  <a:extLst>
                    <a:ext uri="{9D8B030D-6E8A-4147-A177-3AD203B41FA5}">
                      <a16:colId xmlns:a16="http://schemas.microsoft.com/office/drawing/2014/main" val="321022081"/>
                    </a:ext>
                  </a:extLst>
                </a:gridCol>
                <a:gridCol w="3672408">
                  <a:extLst>
                    <a:ext uri="{9D8B030D-6E8A-4147-A177-3AD203B41FA5}">
                      <a16:colId xmlns:a16="http://schemas.microsoft.com/office/drawing/2014/main" val="3453174109"/>
                    </a:ext>
                  </a:extLst>
                </a:gridCol>
                <a:gridCol w="4269160">
                  <a:extLst>
                    <a:ext uri="{9D8B030D-6E8A-4147-A177-3AD203B41FA5}">
                      <a16:colId xmlns:a16="http://schemas.microsoft.com/office/drawing/2014/main" val="3556431583"/>
                    </a:ext>
                  </a:extLst>
                </a:gridCol>
              </a:tblGrid>
              <a:tr h="410932">
                <a:tc>
                  <a:txBody>
                    <a:bodyPr/>
                    <a:lstStyle/>
                    <a:p>
                      <a:pPr algn="ctr"/>
                      <a:r>
                        <a:rPr lang="en-GB" sz="1500" dirty="0">
                          <a:solidFill>
                            <a:schemeClr val="bg1"/>
                          </a:solidFill>
                          <a:latin typeface="Times New Roman" panose="02020603050405020304" pitchFamily="18" charset="0"/>
                          <a:cs typeface="Times New Roman" panose="02020603050405020304" pitchFamily="18" charset="0"/>
                        </a:rPr>
                        <a:t>Week</a:t>
                      </a:r>
                    </a:p>
                  </a:txBody>
                  <a:tcPr>
                    <a:solidFill>
                      <a:schemeClr val="tx2">
                        <a:lumMod val="50000"/>
                      </a:schemeClr>
                    </a:solidFill>
                  </a:tcPr>
                </a:tc>
                <a:tc>
                  <a:txBody>
                    <a:bodyPr/>
                    <a:lstStyle/>
                    <a:p>
                      <a:pPr algn="ctr"/>
                      <a:r>
                        <a:rPr lang="en-GB" sz="1500" dirty="0">
                          <a:solidFill>
                            <a:schemeClr val="bg1"/>
                          </a:solidFill>
                          <a:latin typeface="Times New Roman" panose="02020603050405020304" pitchFamily="18" charset="0"/>
                          <a:cs typeface="Times New Roman" panose="02020603050405020304" pitchFamily="18" charset="0"/>
                        </a:rPr>
                        <a:t>Topic</a:t>
                      </a:r>
                    </a:p>
                  </a:txBody>
                  <a:tcPr>
                    <a:solidFill>
                      <a:schemeClr val="tx2">
                        <a:lumMod val="75000"/>
                      </a:schemeClr>
                    </a:solidFill>
                  </a:tcPr>
                </a:tc>
                <a:tc>
                  <a:txBody>
                    <a:bodyPr/>
                    <a:lstStyle/>
                    <a:p>
                      <a:pPr algn="ctr"/>
                      <a:r>
                        <a:rPr lang="en-GB" sz="1500" dirty="0">
                          <a:solidFill>
                            <a:schemeClr val="bg1"/>
                          </a:solidFill>
                          <a:latin typeface="Times New Roman" panose="02020603050405020304" pitchFamily="18" charset="0"/>
                          <a:cs typeface="Times New Roman" panose="02020603050405020304" pitchFamily="18" charset="0"/>
                        </a:rPr>
                        <a:t>Description of lecture, exercises, and activities</a:t>
                      </a:r>
                    </a:p>
                  </a:txBody>
                  <a:tcPr>
                    <a:solidFill>
                      <a:schemeClr val="tx2">
                        <a:lumMod val="50000"/>
                      </a:schemeClr>
                    </a:solidFill>
                  </a:tcPr>
                </a:tc>
                <a:extLst>
                  <a:ext uri="{0D108BD9-81ED-4DB2-BD59-A6C34878D82A}">
                    <a16:rowId xmlns:a16="http://schemas.microsoft.com/office/drawing/2014/main" val="1313091534"/>
                  </a:ext>
                </a:extLst>
              </a:tr>
              <a:tr h="506638">
                <a:tc>
                  <a:txBody>
                    <a:bodyPr/>
                    <a:lstStyle/>
                    <a:p>
                      <a:pPr algn="ctr"/>
                      <a:r>
                        <a:rPr lang="en-GB" sz="1200" dirty="0">
                          <a:latin typeface="Times New Roman" panose="02020603050405020304" pitchFamily="18" charset="0"/>
                          <a:cs typeface="Times New Roman" panose="02020603050405020304" pitchFamily="18" charset="0"/>
                        </a:rPr>
                        <a:t>1</a:t>
                      </a:r>
                    </a:p>
                  </a:txBody>
                  <a:tcPr/>
                </a:tc>
                <a:tc>
                  <a:txBody>
                    <a:bodyPr/>
                    <a:lstStyle/>
                    <a:p>
                      <a:r>
                        <a:rPr lang="en-GB" sz="1200" dirty="0">
                          <a:latin typeface="Times New Roman" panose="02020603050405020304" pitchFamily="18" charset="0"/>
                          <a:cs typeface="Times New Roman" panose="02020603050405020304" pitchFamily="18" charset="0"/>
                        </a:rPr>
                        <a:t>Welcome to the module</a:t>
                      </a:r>
                    </a:p>
                    <a:p>
                      <a:r>
                        <a:rPr lang="en-GB" sz="1200" dirty="0">
                          <a:latin typeface="Times New Roman" panose="02020603050405020304" pitchFamily="18" charset="0"/>
                          <a:cs typeface="Times New Roman" panose="02020603050405020304" pitchFamily="18" charset="0"/>
                        </a:rPr>
                        <a:t>Lecture 1- Introduction to the module</a:t>
                      </a:r>
                    </a:p>
                  </a:txBody>
                  <a:tcPr/>
                </a:tc>
                <a:tc>
                  <a:txBody>
                    <a:bodyPr/>
                    <a:lstStyle/>
                    <a:p>
                      <a:r>
                        <a:rPr lang="en-GB" sz="1200" dirty="0">
                          <a:latin typeface="Times New Roman" panose="02020603050405020304" pitchFamily="18" charset="0"/>
                          <a:cs typeface="Times New Roman" panose="02020603050405020304" pitchFamily="18" charset="0"/>
                        </a:rPr>
                        <a:t>Overview of course</a:t>
                      </a:r>
                    </a:p>
                    <a:p>
                      <a:r>
                        <a:rPr lang="en-GB" sz="1200" dirty="0">
                          <a:latin typeface="Times New Roman" panose="02020603050405020304" pitchFamily="18" charset="0"/>
                          <a:cs typeface="Times New Roman" panose="02020603050405020304" pitchFamily="18" charset="0"/>
                        </a:rPr>
                        <a:t>Assessment outline</a:t>
                      </a:r>
                    </a:p>
                    <a:p>
                      <a:r>
                        <a:rPr lang="en-GB" sz="1200" dirty="0">
                          <a:latin typeface="Times New Roman" panose="02020603050405020304" pitchFamily="18" charset="0"/>
                          <a:cs typeface="Times New Roman" panose="02020603050405020304" pitchFamily="18" charset="0"/>
                        </a:rPr>
                        <a:t>Assignment one launch</a:t>
                      </a:r>
                    </a:p>
                  </a:txBody>
                  <a:tcPr/>
                </a:tc>
                <a:extLst>
                  <a:ext uri="{0D108BD9-81ED-4DB2-BD59-A6C34878D82A}">
                    <a16:rowId xmlns:a16="http://schemas.microsoft.com/office/drawing/2014/main" val="2632225964"/>
                  </a:ext>
                </a:extLst>
              </a:tr>
              <a:tr h="303208">
                <a:tc>
                  <a:txBody>
                    <a:bodyPr/>
                    <a:lstStyle/>
                    <a:p>
                      <a:pPr algn="ctr"/>
                      <a:r>
                        <a:rPr lang="en-GB" sz="1200" dirty="0">
                          <a:latin typeface="Times New Roman" panose="02020603050405020304" pitchFamily="18" charset="0"/>
                          <a:cs typeface="Times New Roman" panose="02020603050405020304" pitchFamily="18" charset="0"/>
                        </a:rPr>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Lecture 2 – The nature and characteristics of entrepreneurship</a:t>
                      </a:r>
                    </a:p>
                  </a:txBody>
                  <a:tcPr/>
                </a:tc>
                <a:tc>
                  <a:txBody>
                    <a:bodyPr/>
                    <a:lstStyle/>
                    <a:p>
                      <a:r>
                        <a:rPr lang="en-GB" sz="1200" dirty="0">
                          <a:latin typeface="Times New Roman" panose="02020603050405020304" pitchFamily="18" charset="0"/>
                          <a:cs typeface="Times New Roman" panose="02020603050405020304" pitchFamily="18" charset="0"/>
                        </a:rPr>
                        <a:t>Entrepreneurship theory, case studies, videos, and examples</a:t>
                      </a:r>
                    </a:p>
                  </a:txBody>
                  <a:tcPr/>
                </a:tc>
                <a:extLst>
                  <a:ext uri="{0D108BD9-81ED-4DB2-BD59-A6C34878D82A}">
                    <a16:rowId xmlns:a16="http://schemas.microsoft.com/office/drawing/2014/main" val="1914663234"/>
                  </a:ext>
                </a:extLst>
              </a:tr>
              <a:tr h="298022">
                <a:tc>
                  <a:txBody>
                    <a:bodyPr/>
                    <a:lstStyle/>
                    <a:p>
                      <a:pPr algn="ctr"/>
                      <a:r>
                        <a:rPr lang="en-GB" sz="1200" dirty="0">
                          <a:latin typeface="Times New Roman" panose="02020603050405020304" pitchFamily="18" charset="0"/>
                          <a:cs typeface="Times New Roman" panose="02020603050405020304" pitchFamily="18" charset="0"/>
                        </a:rPr>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Assignment one workshop </a:t>
                      </a:r>
                    </a:p>
                  </a:txBody>
                  <a:tcPr/>
                </a:tc>
                <a:tc>
                  <a:txBody>
                    <a:bodyPr/>
                    <a:lstStyle/>
                    <a:p>
                      <a:r>
                        <a:rPr lang="en-GB" sz="1200" dirty="0">
                          <a:latin typeface="Times New Roman" panose="02020603050405020304" pitchFamily="18" charset="0"/>
                          <a:cs typeface="Times New Roman" panose="02020603050405020304" pitchFamily="18" charset="0"/>
                        </a:rPr>
                        <a:t>Revision of course material. Questions and answers</a:t>
                      </a:r>
                    </a:p>
                  </a:txBody>
                  <a:tcPr/>
                </a:tc>
                <a:extLst>
                  <a:ext uri="{0D108BD9-81ED-4DB2-BD59-A6C34878D82A}">
                    <a16:rowId xmlns:a16="http://schemas.microsoft.com/office/drawing/2014/main" val="3696947290"/>
                  </a:ext>
                </a:extLst>
              </a:tr>
              <a:tr h="348663">
                <a:tc>
                  <a:txBody>
                    <a:bodyPr/>
                    <a:lstStyle/>
                    <a:p>
                      <a:pPr algn="ctr"/>
                      <a:r>
                        <a:rPr lang="en-GB" sz="1200" dirty="0">
                          <a:latin typeface="Times New Roman" panose="02020603050405020304" pitchFamily="18" charset="0"/>
                          <a:cs typeface="Times New Roman" panose="02020603050405020304" pitchFamily="18" charset="0"/>
                        </a:rPr>
                        <a:t>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Lecture 3 – Business planning</a:t>
                      </a:r>
                    </a:p>
                  </a:txBody>
                  <a:tcPr/>
                </a:tc>
                <a:tc>
                  <a:txBody>
                    <a:bodyPr/>
                    <a:lstStyle/>
                    <a:p>
                      <a:r>
                        <a:rPr lang="en-GB" sz="1200" dirty="0">
                          <a:latin typeface="Times New Roman" panose="02020603050405020304" pitchFamily="18" charset="0"/>
                          <a:cs typeface="Times New Roman" panose="02020603050405020304" pitchFamily="18" charset="0"/>
                        </a:rPr>
                        <a:t>Essential criteria, feasibility, and a first look at finance</a:t>
                      </a:r>
                    </a:p>
                  </a:txBody>
                  <a:tcPr/>
                </a:tc>
                <a:extLst>
                  <a:ext uri="{0D108BD9-81ED-4DB2-BD59-A6C34878D82A}">
                    <a16:rowId xmlns:a16="http://schemas.microsoft.com/office/drawing/2014/main" val="1965803097"/>
                  </a:ext>
                </a:extLst>
              </a:tr>
              <a:tr h="322107">
                <a:tc>
                  <a:txBody>
                    <a:bodyPr/>
                    <a:lstStyle/>
                    <a:p>
                      <a:pPr algn="ctr"/>
                      <a:r>
                        <a:rPr lang="en-GB" sz="1200" dirty="0">
                          <a:latin typeface="Times New Roman" panose="02020603050405020304" pitchFamily="18" charset="0"/>
                          <a:cs typeface="Times New Roman" panose="02020603050405020304" pitchFamily="18" charset="0"/>
                        </a:rPr>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Lecture 4 – The business plan 1: sales, and market research</a:t>
                      </a:r>
                    </a:p>
                  </a:txBody>
                  <a:tcPr/>
                </a:tc>
                <a:tc>
                  <a:txBody>
                    <a:bodyPr/>
                    <a:lstStyle/>
                    <a:p>
                      <a:r>
                        <a:rPr lang="en-GB" sz="1200" dirty="0">
                          <a:latin typeface="Times New Roman" panose="02020603050405020304" pitchFamily="18" charset="0"/>
                          <a:cs typeface="Times New Roman" panose="02020603050405020304" pitchFamily="18" charset="0"/>
                        </a:rPr>
                        <a:t>Who, where, and what are the customers?</a:t>
                      </a:r>
                    </a:p>
                    <a:p>
                      <a:r>
                        <a:rPr lang="en-GB" sz="1200" dirty="0">
                          <a:latin typeface="Times New Roman" panose="02020603050405020304" pitchFamily="18" charset="0"/>
                          <a:cs typeface="Times New Roman" panose="02020603050405020304" pitchFamily="18" charset="0"/>
                        </a:rPr>
                        <a:t>Videos</a:t>
                      </a:r>
                    </a:p>
                  </a:txBody>
                  <a:tcPr/>
                </a:tc>
                <a:extLst>
                  <a:ext uri="{0D108BD9-81ED-4DB2-BD59-A6C34878D82A}">
                    <a16:rowId xmlns:a16="http://schemas.microsoft.com/office/drawing/2014/main" val="3513544117"/>
                  </a:ext>
                </a:extLst>
              </a:tr>
              <a:tr h="322107">
                <a:tc>
                  <a:txBody>
                    <a:bodyPr/>
                    <a:lstStyle/>
                    <a:p>
                      <a:pPr algn="ctr"/>
                      <a:r>
                        <a:rPr lang="en-GB" sz="1200" dirty="0">
                          <a:latin typeface="Times New Roman" panose="02020603050405020304" pitchFamily="18" charset="0"/>
                          <a:cs typeface="Times New Roman" panose="02020603050405020304" pitchFamily="18" charset="0"/>
                        </a:rPr>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Individual online presentations</a:t>
                      </a:r>
                    </a:p>
                  </a:txBody>
                  <a:tcPr/>
                </a:tc>
                <a:tc>
                  <a:txBody>
                    <a:bodyPr/>
                    <a:lstStyle/>
                    <a:p>
                      <a:r>
                        <a:rPr lang="en-GB" sz="1200" dirty="0">
                          <a:latin typeface="Times New Roman" panose="02020603050405020304" pitchFamily="18" charset="0"/>
                          <a:cs typeface="Times New Roman" panose="02020603050405020304" pitchFamily="18" charset="0"/>
                        </a:rPr>
                        <a:t>Assignment one submission</a:t>
                      </a:r>
                    </a:p>
                    <a:p>
                      <a:r>
                        <a:rPr lang="en-GB" sz="1200" dirty="0">
                          <a:latin typeface="Times New Roman" panose="02020603050405020304" pitchFamily="18" charset="0"/>
                          <a:cs typeface="Times New Roman" panose="02020603050405020304" pitchFamily="18" charset="0"/>
                        </a:rPr>
                        <a:t>Feedback on presentations</a:t>
                      </a:r>
                    </a:p>
                  </a:txBody>
                  <a:tcPr/>
                </a:tc>
                <a:extLst>
                  <a:ext uri="{0D108BD9-81ED-4DB2-BD59-A6C34878D82A}">
                    <a16:rowId xmlns:a16="http://schemas.microsoft.com/office/drawing/2014/main" val="3240349083"/>
                  </a:ext>
                </a:extLst>
              </a:tr>
              <a:tr h="322107">
                <a:tc>
                  <a:txBody>
                    <a:bodyPr/>
                    <a:lstStyle/>
                    <a:p>
                      <a:pPr algn="ctr"/>
                      <a:r>
                        <a:rPr lang="en-GB" sz="1200" dirty="0">
                          <a:latin typeface="Times New Roman" panose="02020603050405020304" pitchFamily="18" charset="0"/>
                          <a:cs typeface="Times New Roman" panose="02020603050405020304" pitchFamily="18" charset="0"/>
                        </a:rPr>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Lecture 5 – The business plan 2: legal structure and finance</a:t>
                      </a:r>
                    </a:p>
                  </a:txBody>
                  <a:tcPr/>
                </a:tc>
                <a:tc>
                  <a:txBody>
                    <a:bodyPr/>
                    <a:lstStyle/>
                    <a:p>
                      <a:r>
                        <a:rPr lang="en-GB" sz="1200" dirty="0">
                          <a:latin typeface="Times New Roman" panose="02020603050405020304" pitchFamily="18" charset="0"/>
                          <a:cs typeface="Times New Roman" panose="02020603050405020304" pitchFamily="18" charset="0"/>
                        </a:rPr>
                        <a:t>Legal responsibilities and sources of finance.</a:t>
                      </a:r>
                    </a:p>
                    <a:p>
                      <a:r>
                        <a:rPr lang="en-GB" sz="1200" dirty="0">
                          <a:latin typeface="Times New Roman" panose="02020603050405020304" pitchFamily="18" charset="0"/>
                          <a:cs typeface="Times New Roman" panose="02020603050405020304" pitchFamily="18" charset="0"/>
                        </a:rPr>
                        <a:t>Videos</a:t>
                      </a:r>
                    </a:p>
                  </a:txBody>
                  <a:tcPr/>
                </a:tc>
                <a:extLst>
                  <a:ext uri="{0D108BD9-81ED-4DB2-BD59-A6C34878D82A}">
                    <a16:rowId xmlns:a16="http://schemas.microsoft.com/office/drawing/2014/main" val="727925538"/>
                  </a:ext>
                </a:extLst>
              </a:tr>
              <a:tr h="322107">
                <a:tc>
                  <a:txBody>
                    <a:bodyPr/>
                    <a:lstStyle/>
                    <a:p>
                      <a:pPr algn="ctr"/>
                      <a:r>
                        <a:rPr lang="en-GB" sz="1200" dirty="0">
                          <a:latin typeface="Times New Roman" panose="02020603050405020304" pitchFamily="18" charset="0"/>
                          <a:cs typeface="Times New Roman" panose="02020603050405020304" pitchFamily="18" charset="0"/>
                        </a:rPr>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Lecture 6 – The business plan 3: revenues, costs, and profit and loss</a:t>
                      </a:r>
                    </a:p>
                  </a:txBody>
                  <a:tcPr/>
                </a:tc>
                <a:tc>
                  <a:txBody>
                    <a:bodyPr/>
                    <a:lstStyle/>
                    <a:p>
                      <a:r>
                        <a:rPr lang="en-GB" sz="1200" dirty="0">
                          <a:latin typeface="Times New Roman" panose="02020603050405020304" pitchFamily="18" charset="0"/>
                          <a:cs typeface="Times New Roman" panose="02020603050405020304" pitchFamily="18" charset="0"/>
                        </a:rPr>
                        <a:t>Cash and profit budgets. Analysis of profit and loss</a:t>
                      </a:r>
                    </a:p>
                    <a:p>
                      <a:r>
                        <a:rPr lang="en-GB" sz="1200" dirty="0">
                          <a:latin typeface="Times New Roman" panose="02020603050405020304" pitchFamily="18" charset="0"/>
                          <a:cs typeface="Times New Roman" panose="02020603050405020304" pitchFamily="18" charset="0"/>
                        </a:rPr>
                        <a:t>Capital, assets, and liabilities. Videos</a:t>
                      </a:r>
                    </a:p>
                  </a:txBody>
                  <a:tcPr/>
                </a:tc>
                <a:extLst>
                  <a:ext uri="{0D108BD9-81ED-4DB2-BD59-A6C34878D82A}">
                    <a16:rowId xmlns:a16="http://schemas.microsoft.com/office/drawing/2014/main" val="323647680"/>
                  </a:ext>
                </a:extLst>
              </a:tr>
              <a:tr h="322107">
                <a:tc>
                  <a:txBody>
                    <a:bodyPr/>
                    <a:lstStyle/>
                    <a:p>
                      <a:pPr algn="ctr"/>
                      <a:r>
                        <a:rPr lang="en-GB" sz="1200" dirty="0">
                          <a:latin typeface="Times New Roman" panose="02020603050405020304" pitchFamily="18" charset="0"/>
                          <a:cs typeface="Times New Roman" panose="02020603050405020304" pitchFamily="18" charset="0"/>
                        </a:rPr>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Assignment two workshop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Revision of course material. Questions and answers</a:t>
                      </a:r>
                    </a:p>
                    <a:p>
                      <a:endParaRPr lang="en-GB"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34895874"/>
                  </a:ext>
                </a:extLst>
              </a:tr>
              <a:tr h="322107">
                <a:tc>
                  <a:txBody>
                    <a:bodyPr/>
                    <a:lstStyle/>
                    <a:p>
                      <a:pPr algn="ctr"/>
                      <a:r>
                        <a:rPr lang="en-GB" sz="1200" dirty="0">
                          <a:latin typeface="Times New Roman" panose="02020603050405020304" pitchFamily="18" charset="0"/>
                          <a:cs typeface="Times New Roman" panose="02020603050405020304" pitchFamily="18" charset="0"/>
                        </a:rPr>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No lecture. Time for final work on assignment two</a:t>
                      </a:r>
                    </a:p>
                  </a:txBody>
                  <a:tcPr/>
                </a:tc>
                <a:tc>
                  <a:txBody>
                    <a:bodyPr/>
                    <a:lstStyle/>
                    <a:p>
                      <a:r>
                        <a:rPr lang="en-GB" sz="1200" dirty="0">
                          <a:latin typeface="Times New Roman" panose="02020603050405020304" pitchFamily="18" charset="0"/>
                          <a:cs typeface="Times New Roman" panose="02020603050405020304" pitchFamily="18" charset="0"/>
                        </a:rPr>
                        <a:t>Assignment two submissions. </a:t>
                      </a:r>
                    </a:p>
                  </a:txBody>
                  <a:tcPr/>
                </a:tc>
                <a:extLst>
                  <a:ext uri="{0D108BD9-81ED-4DB2-BD59-A6C34878D82A}">
                    <a16:rowId xmlns:a16="http://schemas.microsoft.com/office/drawing/2014/main" val="2990409577"/>
                  </a:ext>
                </a:extLst>
              </a:tr>
              <a:tr h="322107">
                <a:tc>
                  <a:txBody>
                    <a:bodyPr/>
                    <a:lstStyle/>
                    <a:p>
                      <a:pPr algn="ctr"/>
                      <a:r>
                        <a:rPr lang="en-GB" sz="1200" dirty="0">
                          <a:latin typeface="Times New Roman" panose="02020603050405020304" pitchFamily="18" charset="0"/>
                          <a:cs typeface="Times New Roman" panose="02020603050405020304" pitchFamily="18" charset="0"/>
                        </a:rPr>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Group online presentations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txBody>
                  <a:tcPr/>
                </a:tc>
                <a:tc>
                  <a:txBody>
                    <a:bodyPr/>
                    <a:lstStyle/>
                    <a:p>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Feedback on presentations</a:t>
                      </a:r>
                      <a:endParaRPr lang="en-GB"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63151833"/>
                  </a:ext>
                </a:extLst>
              </a:tr>
            </a:tbl>
          </a:graphicData>
        </a:graphic>
      </p:graphicFrame>
      <p:sp>
        <p:nvSpPr>
          <p:cNvPr id="12" name="Slide Number Placeholder 4">
            <a:extLst>
              <a:ext uri="{FF2B5EF4-FFF2-40B4-BE49-F238E27FC236}">
                <a16:creationId xmlns:a16="http://schemas.microsoft.com/office/drawing/2014/main" id="{A365D972-0342-4160-8630-5CDD576EF39F}"/>
              </a:ext>
            </a:extLst>
          </p:cNvPr>
          <p:cNvSpPr>
            <a:spLocks noGrp="1"/>
          </p:cNvSpPr>
          <p:nvPr>
            <p:ph type="sldNum" sz="quarter" idx="12"/>
          </p:nvPr>
        </p:nvSpPr>
        <p:spPr>
          <a:xfrm>
            <a:off x="7956376" y="6380972"/>
            <a:ext cx="730424" cy="340503"/>
          </a:xfrm>
        </p:spPr>
        <p:txBody>
          <a:bodyPr/>
          <a:lstStyle/>
          <a:p>
            <a:pPr>
              <a:spcAft>
                <a:spcPts val="600"/>
              </a:spcAft>
            </a:pPr>
            <a:fld id="{C3F65BB1-9206-4D7F-97F9-47DCC7DC6334}" type="slidenum">
              <a:rPr lang="en-GB" smtClean="0"/>
              <a:pPr>
                <a:spcAft>
                  <a:spcPts val="600"/>
                </a:spcAft>
              </a:pPr>
              <a:t>8</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1A8E0-C374-41A6-B380-97FAE34BD0B4}"/>
              </a:ext>
            </a:extLst>
          </p:cNvPr>
          <p:cNvSpPr>
            <a:spLocks noGrp="1"/>
          </p:cNvSpPr>
          <p:nvPr>
            <p:ph type="title"/>
          </p:nvPr>
        </p:nvSpPr>
        <p:spPr>
          <a:solidFill>
            <a:schemeClr val="accent1">
              <a:lumMod val="75000"/>
            </a:schemeClr>
          </a:solidFill>
        </p:spPr>
        <p:txBody>
          <a:bodyPr>
            <a:normAutofit/>
          </a:bodyPr>
          <a:lstStyle/>
          <a:p>
            <a:r>
              <a:rPr lang="en-GB" sz="3600" dirty="0">
                <a:solidFill>
                  <a:schemeClr val="bg1"/>
                </a:solidFill>
              </a:rPr>
              <a:t>Entrepreneurship: some definitions - 1</a:t>
            </a:r>
          </a:p>
        </p:txBody>
      </p:sp>
      <p:sp>
        <p:nvSpPr>
          <p:cNvPr id="3" name="Content Placeholder 2">
            <a:extLst>
              <a:ext uri="{FF2B5EF4-FFF2-40B4-BE49-F238E27FC236}">
                <a16:creationId xmlns:a16="http://schemas.microsoft.com/office/drawing/2014/main" id="{CC4EE94E-628A-4887-B760-8736F564A070}"/>
              </a:ext>
            </a:extLst>
          </p:cNvPr>
          <p:cNvSpPr>
            <a:spLocks noGrp="1"/>
          </p:cNvSpPr>
          <p:nvPr>
            <p:ph idx="1"/>
          </p:nvPr>
        </p:nvSpPr>
        <p:spPr/>
        <p:txBody>
          <a:bodyPr>
            <a:normAutofit/>
          </a:bodyPr>
          <a:lstStyle/>
          <a:p>
            <a:pPr marL="0" indent="0">
              <a:buNone/>
            </a:pPr>
            <a:r>
              <a:rPr lang="en-GB" sz="2200" dirty="0"/>
              <a:t>Entrepreneur is a French word meaning…</a:t>
            </a:r>
          </a:p>
          <a:p>
            <a:pPr marL="0" indent="0">
              <a:buNone/>
            </a:pPr>
            <a:r>
              <a:rPr lang="en-GB" sz="1800" dirty="0"/>
              <a:t>‘A contractor…building contractor, removal contractor, undertaker, haulage contractor, agricultural contractor, civil engineering contractor or ‘chef </a:t>
            </a:r>
            <a:r>
              <a:rPr lang="en-GB" sz="1800" dirty="0" err="1"/>
              <a:t>d’entreprise</a:t>
            </a:r>
            <a:r>
              <a:rPr lang="en-GB" sz="1800" dirty="0"/>
              <a:t>’ - boss of a small firm’</a:t>
            </a:r>
          </a:p>
          <a:p>
            <a:pPr marL="0" indent="0">
              <a:buNone/>
            </a:pPr>
            <a:r>
              <a:rPr lang="en-GB" sz="2200" dirty="0"/>
              <a:t>(</a:t>
            </a:r>
            <a:r>
              <a:rPr lang="en-GB" sz="1400" dirty="0"/>
              <a:t>Oxford Dictionaries (2001), 3rd edition, </a:t>
            </a:r>
            <a:r>
              <a:rPr lang="en-GB" sz="1400" i="1" dirty="0"/>
              <a:t>Oxford Hachette French Dictionary, </a:t>
            </a:r>
            <a:r>
              <a:rPr lang="en-GB" sz="1400" dirty="0"/>
              <a:t>New York</a:t>
            </a:r>
            <a:r>
              <a:rPr lang="en-GB" sz="1400" i="1" dirty="0"/>
              <a:t>: </a:t>
            </a:r>
            <a:r>
              <a:rPr lang="en-GB" sz="1400" dirty="0"/>
              <a:t>Oxford University Press)</a:t>
            </a:r>
          </a:p>
          <a:p>
            <a:pPr marL="0" indent="0">
              <a:buNone/>
            </a:pPr>
            <a:r>
              <a:rPr lang="en-GB" sz="2200" dirty="0"/>
              <a:t>Two English translations are …</a:t>
            </a:r>
          </a:p>
          <a:p>
            <a:pPr marL="0" indent="0">
              <a:buNone/>
            </a:pPr>
            <a:r>
              <a:rPr lang="en-GB" sz="1800" dirty="0"/>
              <a:t>‘c) A contractor acting as intermediary between capital and labour 1885’</a:t>
            </a:r>
          </a:p>
          <a:p>
            <a:pPr marL="0" indent="0">
              <a:buNone/>
            </a:pPr>
            <a:r>
              <a:rPr lang="en-GB" sz="1800" dirty="0"/>
              <a:t>(</a:t>
            </a:r>
            <a:r>
              <a:rPr lang="en-GB" sz="1400" dirty="0"/>
              <a:t>Oxford Shorter English Dictionary (1988), volume 1, 3</a:t>
            </a:r>
            <a:r>
              <a:rPr lang="en-GB" sz="1400" baseline="30000" dirty="0"/>
              <a:t>rd</a:t>
            </a:r>
            <a:r>
              <a:rPr lang="en-GB" sz="1400" dirty="0"/>
              <a:t> edition, </a:t>
            </a:r>
            <a:r>
              <a:rPr lang="en-GB" sz="1400" i="1" dirty="0"/>
              <a:t>The Shorter Oxford English Dictionary on Historical Principles, </a:t>
            </a:r>
            <a:r>
              <a:rPr lang="en-GB" sz="1400" dirty="0"/>
              <a:t>London: Guild Publishing)</a:t>
            </a:r>
          </a:p>
          <a:p>
            <a:pPr marL="0" indent="0">
              <a:buNone/>
            </a:pPr>
            <a:r>
              <a:rPr lang="en-GB" sz="1800" dirty="0"/>
              <a:t>‘A person who attempts to profit by risk and initiative’</a:t>
            </a:r>
          </a:p>
          <a:p>
            <a:pPr marL="0" indent="0">
              <a:buNone/>
            </a:pPr>
            <a:r>
              <a:rPr lang="en-GB" sz="1400" dirty="0"/>
              <a:t>(Collins Dictionaries (1995) , </a:t>
            </a:r>
            <a:r>
              <a:rPr lang="en-GB" sz="1400" i="1" dirty="0"/>
              <a:t>Collins Shorter Dictionary and Thesaurus,</a:t>
            </a:r>
            <a:r>
              <a:rPr lang="en-GB" sz="1400" dirty="0"/>
              <a:t> New York: HarperCollins)</a:t>
            </a:r>
            <a:endParaRPr lang="en-GB" sz="1400" i="1" dirty="0"/>
          </a:p>
        </p:txBody>
      </p:sp>
    </p:spTree>
    <p:extLst>
      <p:ext uri="{BB962C8B-B14F-4D97-AF65-F5344CB8AC3E}">
        <p14:creationId xmlns:p14="http://schemas.microsoft.com/office/powerpoint/2010/main" val="1361505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03678-68D4-47F7-BE8E-F2AC9DBE006D}"/>
              </a:ext>
            </a:extLst>
          </p:cNvPr>
          <p:cNvSpPr>
            <a:spLocks noGrp="1"/>
          </p:cNvSpPr>
          <p:nvPr>
            <p:ph type="title"/>
          </p:nvPr>
        </p:nvSpPr>
        <p:spPr>
          <a:solidFill>
            <a:schemeClr val="accent1">
              <a:lumMod val="75000"/>
            </a:schemeClr>
          </a:solidFill>
        </p:spPr>
        <p:txBody>
          <a:bodyPr>
            <a:normAutofit/>
          </a:bodyPr>
          <a:lstStyle/>
          <a:p>
            <a:r>
              <a:rPr lang="en-GB" sz="3600" dirty="0">
                <a:solidFill>
                  <a:schemeClr val="bg1"/>
                </a:solidFill>
              </a:rPr>
              <a:t>Entrepreneurship: some definitions - 2</a:t>
            </a:r>
          </a:p>
        </p:txBody>
      </p:sp>
      <p:sp>
        <p:nvSpPr>
          <p:cNvPr id="3" name="Content Placeholder 2">
            <a:extLst>
              <a:ext uri="{FF2B5EF4-FFF2-40B4-BE49-F238E27FC236}">
                <a16:creationId xmlns:a16="http://schemas.microsoft.com/office/drawing/2014/main" id="{F14C19F9-8510-4302-A100-0F0CA4D96A69}"/>
              </a:ext>
            </a:extLst>
          </p:cNvPr>
          <p:cNvSpPr>
            <a:spLocks noGrp="1"/>
          </p:cNvSpPr>
          <p:nvPr>
            <p:ph idx="1"/>
          </p:nvPr>
        </p:nvSpPr>
        <p:spPr/>
        <p:txBody>
          <a:bodyPr/>
          <a:lstStyle/>
          <a:p>
            <a:pPr marL="0" indent="0">
              <a:buNone/>
            </a:pPr>
            <a:endParaRPr lang="en-US" dirty="0"/>
          </a:p>
          <a:p>
            <a:pPr marL="0" indent="0">
              <a:buNone/>
            </a:pPr>
            <a:r>
              <a:rPr lang="en-US" dirty="0"/>
              <a:t>An entrepreneur sees an opportunity which others do not fully </a:t>
            </a:r>
            <a:r>
              <a:rPr lang="en-US" dirty="0" err="1"/>
              <a:t>recognise</a:t>
            </a:r>
            <a:r>
              <a:rPr lang="en-US" dirty="0"/>
              <a:t>, to meet an unsatisfied demand, or to radically improve the performance of an existing business”</a:t>
            </a:r>
          </a:p>
          <a:p>
            <a:pPr marL="0" indent="0">
              <a:buNone/>
            </a:pPr>
            <a:endParaRPr lang="en-US" dirty="0"/>
          </a:p>
          <a:p>
            <a:pPr marL="0" indent="0" algn="r">
              <a:spcBef>
                <a:spcPts val="0"/>
              </a:spcBef>
              <a:buNone/>
            </a:pPr>
            <a:r>
              <a:rPr lang="en-US" sz="1400" dirty="0"/>
              <a:t>(Chris Oakley OBE in </a:t>
            </a:r>
            <a:r>
              <a:rPr lang="en-US" sz="1400" i="1" dirty="0"/>
              <a:t>UK Business Forum</a:t>
            </a:r>
            <a:r>
              <a:rPr lang="en-US" sz="1400" dirty="0"/>
              <a:t>, 2018)</a:t>
            </a:r>
          </a:p>
          <a:p>
            <a:pPr marL="0" indent="0" algn="r">
              <a:spcBef>
                <a:spcPts val="0"/>
              </a:spcBef>
              <a:buNone/>
            </a:pPr>
            <a:endParaRPr lang="en-US" dirty="0"/>
          </a:p>
          <a:p>
            <a:endParaRPr lang="en-GB" dirty="0"/>
          </a:p>
        </p:txBody>
      </p:sp>
    </p:spTree>
    <p:extLst>
      <p:ext uri="{BB962C8B-B14F-4D97-AF65-F5344CB8AC3E}">
        <p14:creationId xmlns:p14="http://schemas.microsoft.com/office/powerpoint/2010/main" val="3179316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6498-B548-4389-9442-9F7A5F94FD31}"/>
              </a:ext>
            </a:extLst>
          </p:cNvPr>
          <p:cNvSpPr>
            <a:spLocks noGrp="1"/>
          </p:cNvSpPr>
          <p:nvPr>
            <p:ph type="title"/>
          </p:nvPr>
        </p:nvSpPr>
        <p:spPr>
          <a:solidFill>
            <a:schemeClr val="accent1">
              <a:lumMod val="75000"/>
            </a:schemeClr>
          </a:solidFill>
        </p:spPr>
        <p:txBody>
          <a:bodyPr>
            <a:normAutofit/>
          </a:bodyPr>
          <a:lstStyle/>
          <a:p>
            <a:r>
              <a:rPr lang="en-GB" sz="3600" dirty="0">
                <a:solidFill>
                  <a:schemeClr val="bg1"/>
                </a:solidFill>
              </a:rPr>
              <a:t>Entrepreneurship: some definitions - 3</a:t>
            </a:r>
          </a:p>
        </p:txBody>
      </p:sp>
      <p:sp>
        <p:nvSpPr>
          <p:cNvPr id="3" name="Content Placeholder 2">
            <a:extLst>
              <a:ext uri="{FF2B5EF4-FFF2-40B4-BE49-F238E27FC236}">
                <a16:creationId xmlns:a16="http://schemas.microsoft.com/office/drawing/2014/main" id="{695515D7-027E-4C51-9D9A-9A48E85C575D}"/>
              </a:ext>
            </a:extLst>
          </p:cNvPr>
          <p:cNvSpPr>
            <a:spLocks noGrp="1"/>
          </p:cNvSpPr>
          <p:nvPr>
            <p:ph idx="1"/>
          </p:nvPr>
        </p:nvSpPr>
        <p:spPr/>
        <p:txBody>
          <a:bodyPr>
            <a:normAutofit fontScale="92500"/>
          </a:bodyPr>
          <a:lstStyle/>
          <a:p>
            <a:r>
              <a:rPr lang="en-GB" sz="2400" dirty="0"/>
              <a:t>However, for our purposes, we can say that an entrepreneur is a person that sets up and runs a business or businesses</a:t>
            </a:r>
          </a:p>
          <a:p>
            <a:pPr marL="0" indent="0">
              <a:buNone/>
            </a:pPr>
            <a:endParaRPr lang="en-GB" sz="2400" dirty="0"/>
          </a:p>
          <a:p>
            <a:r>
              <a:rPr lang="en-GB" sz="2400" dirty="0"/>
              <a:t>Businesses are often referred to as firms, companies, corporations, concerns, enterprises, outfits, ventures, organisations, and undertakings</a:t>
            </a:r>
          </a:p>
          <a:p>
            <a:pPr marL="0" indent="0">
              <a:buNone/>
            </a:pPr>
            <a:endParaRPr lang="en-GB" sz="2400" dirty="0"/>
          </a:p>
          <a:p>
            <a:r>
              <a:rPr lang="en-GB" sz="2400" dirty="0"/>
              <a:t>And, don’t forget that charities, voluntary organisations, and other not-for-profit businesses are often started by entrepreneurs</a:t>
            </a:r>
          </a:p>
          <a:p>
            <a:endParaRPr lang="en-GB" sz="3000" dirty="0"/>
          </a:p>
          <a:p>
            <a:endParaRPr lang="en-GB" sz="3000" dirty="0"/>
          </a:p>
        </p:txBody>
      </p:sp>
    </p:spTree>
    <p:extLst>
      <p:ext uri="{BB962C8B-B14F-4D97-AF65-F5344CB8AC3E}">
        <p14:creationId xmlns:p14="http://schemas.microsoft.com/office/powerpoint/2010/main" val="1242250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75000"/>
            </a:schemeClr>
          </a:solidFill>
        </p:spPr>
        <p:txBody>
          <a:bodyPr>
            <a:normAutofit/>
          </a:bodyPr>
          <a:lstStyle/>
          <a:p>
            <a:r>
              <a:rPr lang="en-GB" sz="3600" dirty="0">
                <a:solidFill>
                  <a:schemeClr val="bg1"/>
                </a:solidFill>
              </a:rPr>
              <a:t>Entrepreneurship: some definitions -  4</a:t>
            </a:r>
            <a:endParaRPr lang="en-US" dirty="0">
              <a:solidFill>
                <a:schemeClr val="bg1"/>
              </a:solidFill>
            </a:endParaRPr>
          </a:p>
        </p:txBody>
      </p:sp>
      <p:sp>
        <p:nvSpPr>
          <p:cNvPr id="3" name="Content Placeholder 2"/>
          <p:cNvSpPr>
            <a:spLocks noGrp="1"/>
          </p:cNvSpPr>
          <p:nvPr>
            <p:ph idx="1"/>
          </p:nvPr>
        </p:nvSpPr>
        <p:spPr/>
        <p:txBody>
          <a:bodyPr>
            <a:normAutofit/>
          </a:bodyPr>
          <a:lstStyle/>
          <a:p>
            <a:pPr marL="0" indent="0">
              <a:buNone/>
            </a:pPr>
            <a:r>
              <a:rPr lang="en-US" sz="3200" dirty="0"/>
              <a:t>Watch this video…</a:t>
            </a:r>
            <a:endParaRPr lang="en-US" i="1" dirty="0">
              <a:hlinkClick r:id="rId2"/>
            </a:endParaRPr>
          </a:p>
          <a:p>
            <a:pPr marL="228600" lvl="1" indent="0" algn="ctr">
              <a:buNone/>
            </a:pPr>
            <a:r>
              <a:rPr lang="en-US" dirty="0">
                <a:hlinkClick r:id="rId2"/>
              </a:rPr>
              <a:t>https://bigthink.com/videos/a-new-definition-of-entrepreneurship</a:t>
            </a:r>
            <a:endParaRPr lang="en-US" dirty="0"/>
          </a:p>
          <a:p>
            <a:pPr marL="228600" lvl="1" indent="0" algn="ctr">
              <a:buNone/>
            </a:pPr>
            <a:endParaRPr lang="en-US" dirty="0"/>
          </a:p>
          <a:p>
            <a:pPr marL="228600" lvl="1" indent="0">
              <a:buNone/>
            </a:pPr>
            <a:r>
              <a:rPr lang="en-US" dirty="0"/>
              <a:t>It is also useful to read the article on the link below…</a:t>
            </a:r>
          </a:p>
          <a:p>
            <a:pPr marL="228600" lvl="1" indent="0">
              <a:buNone/>
            </a:pPr>
            <a:r>
              <a:rPr lang="en-GB" dirty="0">
                <a:hlinkClick r:id="rId3"/>
              </a:rPr>
              <a:t>http://blogs.hbr.org/2013/01/what-is-entrepreneurship/</a:t>
            </a:r>
            <a:endParaRPr lang="en-GB" dirty="0"/>
          </a:p>
          <a:p>
            <a:pPr marL="228600" lvl="1" indent="0" algn="r">
              <a:buNone/>
            </a:pPr>
            <a:endParaRPr lang="en-US" dirty="0"/>
          </a:p>
          <a:p>
            <a:pPr marL="228600" lvl="1" indent="0" algn="r">
              <a:buNone/>
            </a:pPr>
            <a:endParaRPr lang="en-US" dirty="0"/>
          </a:p>
        </p:txBody>
      </p:sp>
    </p:spTree>
    <p:extLst>
      <p:ext uri="{BB962C8B-B14F-4D97-AF65-F5344CB8AC3E}">
        <p14:creationId xmlns:p14="http://schemas.microsoft.com/office/powerpoint/2010/main" val="3320524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257D9-3FDB-B84A-BB6F-21D18E1277B4}"/>
              </a:ext>
            </a:extLst>
          </p:cNvPr>
          <p:cNvSpPr>
            <a:spLocks noGrp="1"/>
          </p:cNvSpPr>
          <p:nvPr>
            <p:ph type="title"/>
          </p:nvPr>
        </p:nvSpPr>
        <p:spPr>
          <a:solidFill>
            <a:schemeClr val="accent1">
              <a:lumMod val="75000"/>
            </a:schemeClr>
          </a:solidFill>
        </p:spPr>
        <p:txBody>
          <a:bodyPr>
            <a:normAutofit/>
          </a:bodyPr>
          <a:lstStyle/>
          <a:p>
            <a:r>
              <a:rPr lang="en-GB" sz="3600" dirty="0">
                <a:solidFill>
                  <a:schemeClr val="bg1"/>
                </a:solidFill>
              </a:rPr>
              <a:t>Entrepreneurship: some definitions - 5</a:t>
            </a:r>
            <a:endParaRPr lang="en-US" sz="3600" dirty="0">
              <a:solidFill>
                <a:schemeClr val="bg1"/>
              </a:solidFill>
            </a:endParaRPr>
          </a:p>
        </p:txBody>
      </p:sp>
      <p:sp>
        <p:nvSpPr>
          <p:cNvPr id="3" name="Content Placeholder 2">
            <a:extLst>
              <a:ext uri="{FF2B5EF4-FFF2-40B4-BE49-F238E27FC236}">
                <a16:creationId xmlns:a16="http://schemas.microsoft.com/office/drawing/2014/main" id="{7A0E979D-D641-E14B-B525-EE8D6595FE84}"/>
              </a:ext>
            </a:extLst>
          </p:cNvPr>
          <p:cNvSpPr>
            <a:spLocks noGrp="1"/>
          </p:cNvSpPr>
          <p:nvPr>
            <p:ph idx="1"/>
          </p:nvPr>
        </p:nvSpPr>
        <p:spPr/>
        <p:txBody>
          <a:bodyPr/>
          <a:lstStyle/>
          <a:p>
            <a:pPr marL="0" indent="0">
              <a:buNone/>
            </a:pPr>
            <a:endParaRPr lang="en-GB" sz="2000" b="1" dirty="0">
              <a:hlinkClick r:id="rId2">
                <a:extLst>
                  <a:ext uri="{A12FA001-AC4F-418D-AE19-62706E023703}">
                    <ahyp:hlinkClr xmlns:ahyp="http://schemas.microsoft.com/office/drawing/2018/hyperlinkcolor" val="tx"/>
                  </a:ext>
                </a:extLst>
              </a:hlinkClick>
            </a:endParaRPr>
          </a:p>
          <a:p>
            <a:r>
              <a:rPr lang="en-US" sz="2000" u="sng" dirty="0">
                <a:uFill>
                  <a:solidFill>
                    <a:schemeClr val="bg1"/>
                  </a:solidFill>
                </a:uFill>
                <a:hlinkClick r:id="rId2">
                  <a:extLst>
                    <a:ext uri="{A12FA001-AC4F-418D-AE19-62706E023703}">
                      <ahyp:hlinkClr xmlns:ahyp="http://schemas.microsoft.com/office/drawing/2018/hyperlinkcolor" val="tx"/>
                    </a:ext>
                  </a:extLst>
                </a:hlinkClick>
              </a:rPr>
              <a:t>Now have a look at the article on the link below. This shows how the necessary entrepreneurial skills are changing as we enter a new technological age</a:t>
            </a:r>
          </a:p>
          <a:p>
            <a:endParaRPr lang="en-US" sz="2000" u="sng" dirty="0">
              <a:hlinkClick r:id="rId2">
                <a:extLst>
                  <a:ext uri="{A12FA001-AC4F-418D-AE19-62706E023703}">
                    <ahyp:hlinkClr xmlns:ahyp="http://schemas.microsoft.com/office/drawing/2018/hyperlinkcolor" val="tx"/>
                  </a:ext>
                </a:extLst>
              </a:hlinkClick>
            </a:endParaRPr>
          </a:p>
          <a:p>
            <a:r>
              <a:rPr lang="en-US" sz="2000" u="sng" dirty="0">
                <a:hlinkClick r:id="rId2">
                  <a:extLst>
                    <a:ext uri="{A12FA001-AC4F-418D-AE19-62706E023703}">
                      <ahyp:hlinkClr xmlns:ahyp="http://schemas.microsoft.com/office/drawing/2018/hyperlinkcolor" val="tx"/>
                    </a:ext>
                  </a:extLst>
                </a:hlinkClick>
              </a:rPr>
              <a:t>https://www.weforum.org/agenda/2016/01/the-10-skills-you-need-to-thrive-in-the-fourth-industrial-revolution/</a:t>
            </a:r>
            <a:endParaRPr lang="en-US" sz="2000" u="sng" dirty="0"/>
          </a:p>
          <a:p>
            <a:pPr marL="0" indent="0">
              <a:buNone/>
            </a:pPr>
            <a:endParaRPr lang="en-US" u="sng" dirty="0"/>
          </a:p>
        </p:txBody>
      </p:sp>
    </p:spTree>
    <p:extLst>
      <p:ext uri="{BB962C8B-B14F-4D97-AF65-F5344CB8AC3E}">
        <p14:creationId xmlns:p14="http://schemas.microsoft.com/office/powerpoint/2010/main" val="1824644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193E3-0287-482E-8EF7-A1DB4AC10044}"/>
              </a:ext>
            </a:extLst>
          </p:cNvPr>
          <p:cNvSpPr>
            <a:spLocks noGrp="1"/>
          </p:cNvSpPr>
          <p:nvPr>
            <p:ph type="title"/>
          </p:nvPr>
        </p:nvSpPr>
        <p:spPr>
          <a:solidFill>
            <a:schemeClr val="accent1">
              <a:lumMod val="75000"/>
            </a:schemeClr>
          </a:solidFill>
        </p:spPr>
        <p:txBody>
          <a:bodyPr>
            <a:normAutofit/>
          </a:bodyPr>
          <a:lstStyle/>
          <a:p>
            <a:r>
              <a:rPr lang="en-US" sz="3600" dirty="0">
                <a:solidFill>
                  <a:schemeClr val="bg1"/>
                </a:solidFill>
              </a:rPr>
              <a:t>Why is entrepreneurship important? - 1</a:t>
            </a:r>
            <a:endParaRPr lang="en-GB" sz="3600" dirty="0">
              <a:solidFill>
                <a:schemeClr val="bg1"/>
              </a:solidFill>
            </a:endParaRPr>
          </a:p>
        </p:txBody>
      </p:sp>
      <p:sp>
        <p:nvSpPr>
          <p:cNvPr id="3" name="Content Placeholder 2">
            <a:extLst>
              <a:ext uri="{FF2B5EF4-FFF2-40B4-BE49-F238E27FC236}">
                <a16:creationId xmlns:a16="http://schemas.microsoft.com/office/drawing/2014/main" id="{79184308-4143-4E02-8E60-FFAACF679D5A}"/>
              </a:ext>
            </a:extLst>
          </p:cNvPr>
          <p:cNvSpPr>
            <a:spLocks noGrp="1"/>
          </p:cNvSpPr>
          <p:nvPr>
            <p:ph idx="1"/>
          </p:nvPr>
        </p:nvSpPr>
        <p:spPr/>
        <p:txBody>
          <a:bodyPr>
            <a:normAutofit fontScale="92500" lnSpcReduction="10000"/>
          </a:bodyPr>
          <a:lstStyle/>
          <a:p>
            <a:r>
              <a:rPr lang="en-GB" sz="3000" dirty="0"/>
              <a:t>All businesses start very small</a:t>
            </a:r>
          </a:p>
          <a:p>
            <a:pPr marL="0" indent="0">
              <a:buNone/>
            </a:pPr>
            <a:endParaRPr lang="en-GB" sz="3000" dirty="0"/>
          </a:p>
          <a:p>
            <a:r>
              <a:rPr lang="en-GB" sz="3000" dirty="0"/>
              <a:t>Even Amazon, Google</a:t>
            </a:r>
            <a:r>
              <a:rPr lang="en-GB" sz="3000"/>
              <a:t>, Microsoft, </a:t>
            </a:r>
            <a:r>
              <a:rPr lang="en-GB" sz="3000" dirty="0"/>
              <a:t>Hewlett-Packard , BP, Virgin, Starbucks, Toyota, Sony, Ford, and Coca Cola began as entrepreneurial start-ups</a:t>
            </a:r>
          </a:p>
          <a:p>
            <a:pPr marL="0" indent="0">
              <a:buNone/>
            </a:pPr>
            <a:endParaRPr lang="en-GB" sz="3000" dirty="0"/>
          </a:p>
          <a:p>
            <a:r>
              <a:rPr lang="en-GB" sz="3000" dirty="0"/>
              <a:t>For example Hewlett-Packard was originally just two men working in a garden-sized shed! </a:t>
            </a:r>
          </a:p>
        </p:txBody>
      </p:sp>
    </p:spTree>
    <p:extLst>
      <p:ext uri="{BB962C8B-B14F-4D97-AF65-F5344CB8AC3E}">
        <p14:creationId xmlns:p14="http://schemas.microsoft.com/office/powerpoint/2010/main" val="4031686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8FE00-BF66-4784-B0D6-58938D7EED27}"/>
              </a:ext>
            </a:extLst>
          </p:cNvPr>
          <p:cNvSpPr>
            <a:spLocks noGrp="1"/>
          </p:cNvSpPr>
          <p:nvPr>
            <p:ph type="title"/>
          </p:nvPr>
        </p:nvSpPr>
        <p:spPr>
          <a:solidFill>
            <a:schemeClr val="accent1">
              <a:lumMod val="75000"/>
            </a:schemeClr>
          </a:solidFill>
        </p:spPr>
        <p:txBody>
          <a:bodyPr>
            <a:normAutofit/>
          </a:bodyPr>
          <a:lstStyle/>
          <a:p>
            <a:r>
              <a:rPr lang="en-US" sz="3600" dirty="0">
                <a:solidFill>
                  <a:schemeClr val="bg1"/>
                </a:solidFill>
              </a:rPr>
              <a:t>Why is entrepreneurship important? - 2</a:t>
            </a:r>
            <a:endParaRPr lang="en-GB" sz="3600" dirty="0">
              <a:solidFill>
                <a:schemeClr val="bg1"/>
              </a:solidFill>
            </a:endParaRPr>
          </a:p>
        </p:txBody>
      </p:sp>
      <p:sp>
        <p:nvSpPr>
          <p:cNvPr id="3" name="Content Placeholder 2">
            <a:extLst>
              <a:ext uri="{FF2B5EF4-FFF2-40B4-BE49-F238E27FC236}">
                <a16:creationId xmlns:a16="http://schemas.microsoft.com/office/drawing/2014/main" id="{45AEE05D-3A23-4A50-964F-37706AFAF782}"/>
              </a:ext>
            </a:extLst>
          </p:cNvPr>
          <p:cNvSpPr>
            <a:spLocks noGrp="1"/>
          </p:cNvSpPr>
          <p:nvPr>
            <p:ph idx="1"/>
          </p:nvPr>
        </p:nvSpPr>
        <p:spPr/>
        <p:txBody>
          <a:bodyPr>
            <a:normAutofit fontScale="92500"/>
          </a:bodyPr>
          <a:lstStyle/>
          <a:p>
            <a:pPr marL="0" indent="0">
              <a:buNone/>
            </a:pPr>
            <a:r>
              <a:rPr lang="en-GB" sz="2200" dirty="0"/>
              <a:t>Let us start by considering United Kingdom (UK) businesses</a:t>
            </a:r>
          </a:p>
          <a:p>
            <a:pPr marL="0" indent="0">
              <a:buNone/>
            </a:pPr>
            <a:endParaRPr lang="en-GB" sz="2200" dirty="0"/>
          </a:p>
          <a:p>
            <a:pPr marL="0" indent="0">
              <a:buNone/>
            </a:pPr>
            <a:r>
              <a:rPr lang="en-GB" sz="2200" dirty="0"/>
              <a:t>The UK is currently the 6</a:t>
            </a:r>
            <a:r>
              <a:rPr lang="en-GB" sz="2200" baseline="30000" dirty="0"/>
              <a:t>th</a:t>
            </a:r>
            <a:r>
              <a:rPr lang="en-GB" sz="2200" dirty="0"/>
              <a:t> largest economy in the world behind the United States, China, Japan, Germany, and India, with a nominal Gross Domestic Product (GDP) of $2.83 trillion (1000 times a billion)</a:t>
            </a:r>
          </a:p>
          <a:p>
            <a:pPr marL="0" indent="0">
              <a:buNone/>
            </a:pPr>
            <a:endParaRPr lang="en-GB" sz="2200" dirty="0"/>
          </a:p>
          <a:p>
            <a:pPr marL="0" indent="0">
              <a:buNone/>
            </a:pPr>
            <a:r>
              <a:rPr lang="en-GB" sz="2200" dirty="0"/>
              <a:t>Please download the quiz on Moodle entitled ‘How Much Do You Know About UK Business’, and take 30 minutes to answer the questions</a:t>
            </a:r>
          </a:p>
          <a:p>
            <a:pPr marL="0" indent="0">
              <a:buNone/>
            </a:pPr>
            <a:endParaRPr lang="en-GB" sz="2200" dirty="0"/>
          </a:p>
          <a:p>
            <a:pPr marL="0" indent="0">
              <a:buNone/>
            </a:pPr>
            <a:r>
              <a:rPr lang="en-GB" sz="2200" dirty="0"/>
              <a:t>We will then have a look at the answers that will help you to understand how important entrepreneurs really are!</a:t>
            </a:r>
          </a:p>
          <a:p>
            <a:endParaRPr lang="en-GB" dirty="0"/>
          </a:p>
          <a:p>
            <a:endParaRPr lang="en-GB" dirty="0"/>
          </a:p>
        </p:txBody>
      </p:sp>
    </p:spTree>
    <p:extLst>
      <p:ext uri="{BB962C8B-B14F-4D97-AF65-F5344CB8AC3E}">
        <p14:creationId xmlns:p14="http://schemas.microsoft.com/office/powerpoint/2010/main" val="339163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75000"/>
            </a:schemeClr>
          </a:solidFill>
        </p:spPr>
        <p:txBody>
          <a:bodyPr>
            <a:noAutofit/>
          </a:bodyPr>
          <a:lstStyle/>
          <a:p>
            <a:r>
              <a:rPr lang="en-US" sz="3600" dirty="0">
                <a:solidFill>
                  <a:schemeClr val="bg1"/>
                </a:solidFill>
              </a:rPr>
              <a:t>Importance of Small Businesses to the Economy</a:t>
            </a:r>
          </a:p>
        </p:txBody>
      </p:sp>
      <p:sp>
        <p:nvSpPr>
          <p:cNvPr id="3" name="Content Placeholder 2"/>
          <p:cNvSpPr>
            <a:spLocks noGrp="1"/>
          </p:cNvSpPr>
          <p:nvPr>
            <p:ph idx="1"/>
          </p:nvPr>
        </p:nvSpPr>
        <p:spPr/>
        <p:txBody>
          <a:bodyPr>
            <a:normAutofit fontScale="85000" lnSpcReduction="10000"/>
          </a:bodyPr>
          <a:lstStyle/>
          <a:p>
            <a:r>
              <a:rPr lang="en-US" dirty="0"/>
              <a:t>4.5 million SMEs (&lt;250 employees) in the UK</a:t>
            </a:r>
          </a:p>
          <a:p>
            <a:pPr marL="0" indent="0">
              <a:buNone/>
            </a:pPr>
            <a:endParaRPr lang="en-US" dirty="0"/>
          </a:p>
          <a:p>
            <a:r>
              <a:rPr lang="en-US" dirty="0"/>
              <a:t>SMEs account for 99.9% of enterprises in the UK</a:t>
            </a:r>
          </a:p>
          <a:p>
            <a:pPr marL="0" indent="0">
              <a:buNone/>
            </a:pPr>
            <a:endParaRPr lang="en-US" dirty="0"/>
          </a:p>
          <a:p>
            <a:r>
              <a:rPr lang="en-US" dirty="0"/>
              <a:t>SMEs provide 59.1% of private sector jobs </a:t>
            </a:r>
          </a:p>
          <a:p>
            <a:pPr marL="0" indent="0">
              <a:buNone/>
            </a:pPr>
            <a:endParaRPr lang="en-US" dirty="0"/>
          </a:p>
          <a:p>
            <a:r>
              <a:rPr lang="en-US" dirty="0"/>
              <a:t>SMEs provide 48.7% of the private sector turnover</a:t>
            </a:r>
          </a:p>
          <a:p>
            <a:pPr marL="0" indent="0">
              <a:buNone/>
            </a:pPr>
            <a:r>
              <a:rPr lang="en-US" dirty="0"/>
              <a:t>                                            </a:t>
            </a:r>
            <a:r>
              <a:rPr lang="en-US" sz="1500" dirty="0"/>
              <a:t>(Source: ONS : Profiles of UK private sector)</a:t>
            </a:r>
          </a:p>
          <a:p>
            <a:endParaRPr lang="en-US" dirty="0"/>
          </a:p>
        </p:txBody>
      </p:sp>
    </p:spTree>
    <p:extLst>
      <p:ext uri="{BB962C8B-B14F-4D97-AF65-F5344CB8AC3E}">
        <p14:creationId xmlns:p14="http://schemas.microsoft.com/office/powerpoint/2010/main" val="1279902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chemeClr val="accent1">
              <a:lumMod val="75000"/>
            </a:schemeClr>
          </a:solidFill>
        </p:spPr>
        <p:txBody>
          <a:bodyPr/>
          <a:lstStyle/>
          <a:p>
            <a:r>
              <a:rPr lang="en-GB" dirty="0">
                <a:solidFill>
                  <a:schemeClr val="bg1"/>
                </a:solidFill>
              </a:rPr>
              <a:t>What is a Business? - 1</a:t>
            </a:r>
          </a:p>
        </p:txBody>
      </p:sp>
      <p:sp>
        <p:nvSpPr>
          <p:cNvPr id="3" name="Content Placeholder 2"/>
          <p:cNvSpPr>
            <a:spLocks noGrp="1"/>
          </p:cNvSpPr>
          <p:nvPr>
            <p:ph idx="1"/>
          </p:nvPr>
        </p:nvSpPr>
        <p:spPr/>
        <p:txBody>
          <a:bodyPr>
            <a:normAutofit/>
          </a:bodyPr>
          <a:lstStyle/>
          <a:p>
            <a:pPr marL="0" indent="0">
              <a:buNone/>
            </a:pPr>
            <a:r>
              <a:rPr lang="en-GB" dirty="0"/>
              <a:t>Let us start from the idea that businesses buy and sell products and services </a:t>
            </a:r>
          </a:p>
          <a:p>
            <a:r>
              <a:rPr lang="en-GB" sz="3000" dirty="0"/>
              <a:t>What does Google buy and sell?</a:t>
            </a:r>
          </a:p>
          <a:p>
            <a:r>
              <a:rPr lang="en-GB" sz="3000" dirty="0"/>
              <a:t>What does Barclays Bank buy and sell?</a:t>
            </a:r>
          </a:p>
          <a:p>
            <a:r>
              <a:rPr lang="en-GB" sz="3000" dirty="0"/>
              <a:t>What does Nokia buy and sell?</a:t>
            </a:r>
          </a:p>
          <a:p>
            <a:r>
              <a:rPr lang="en-GB" sz="3000" dirty="0"/>
              <a:t>What does Ford buy and sell?</a:t>
            </a:r>
          </a:p>
          <a:p>
            <a:endParaRPr lang="en-GB" sz="3000" dirty="0"/>
          </a:p>
          <a:p>
            <a:endParaRPr lang="en-GB" dirty="0"/>
          </a:p>
          <a:p>
            <a:endParaRPr lang="en-GB" dirty="0"/>
          </a:p>
        </p:txBody>
      </p:sp>
    </p:spTree>
    <p:extLst>
      <p:ext uri="{BB962C8B-B14F-4D97-AF65-F5344CB8AC3E}">
        <p14:creationId xmlns:p14="http://schemas.microsoft.com/office/powerpoint/2010/main" val="3755771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C6E75-D4CF-4FDC-946B-C1614415E3DD}"/>
              </a:ext>
            </a:extLst>
          </p:cNvPr>
          <p:cNvSpPr>
            <a:spLocks noGrp="1"/>
          </p:cNvSpPr>
          <p:nvPr>
            <p:ph type="title"/>
          </p:nvPr>
        </p:nvSpPr>
        <p:spPr>
          <a:solidFill>
            <a:schemeClr val="accent1">
              <a:lumMod val="75000"/>
            </a:schemeClr>
          </a:solidFill>
        </p:spPr>
        <p:txBody>
          <a:bodyPr/>
          <a:lstStyle/>
          <a:p>
            <a:r>
              <a:rPr lang="en-GB" dirty="0">
                <a:solidFill>
                  <a:schemeClr val="bg1"/>
                </a:solidFill>
              </a:rPr>
              <a:t>What is a Business? - 2</a:t>
            </a:r>
          </a:p>
        </p:txBody>
      </p:sp>
      <p:sp>
        <p:nvSpPr>
          <p:cNvPr id="3" name="Content Placeholder 2">
            <a:extLst>
              <a:ext uri="{FF2B5EF4-FFF2-40B4-BE49-F238E27FC236}">
                <a16:creationId xmlns:a16="http://schemas.microsoft.com/office/drawing/2014/main" id="{437B051F-03BE-4E2D-B2B8-35A82B5004E5}"/>
              </a:ext>
            </a:extLst>
          </p:cNvPr>
          <p:cNvSpPr>
            <a:spLocks noGrp="1"/>
          </p:cNvSpPr>
          <p:nvPr>
            <p:ph idx="1"/>
          </p:nvPr>
        </p:nvSpPr>
        <p:spPr>
          <a:xfrm>
            <a:off x="457200" y="1600201"/>
            <a:ext cx="8507288" cy="3917032"/>
          </a:xfrm>
        </p:spPr>
        <p:txBody>
          <a:bodyPr/>
          <a:lstStyle/>
          <a:p>
            <a:pPr marL="0" indent="0">
              <a:buNone/>
            </a:pPr>
            <a:endParaRPr lang="en-GB" dirty="0"/>
          </a:p>
          <a:p>
            <a:pPr marL="0" indent="0">
              <a:buNone/>
            </a:pPr>
            <a:endParaRPr lang="en-GB" dirty="0"/>
          </a:p>
        </p:txBody>
      </p:sp>
      <p:sp>
        <p:nvSpPr>
          <p:cNvPr id="5" name="Rectangle 4">
            <a:extLst>
              <a:ext uri="{FF2B5EF4-FFF2-40B4-BE49-F238E27FC236}">
                <a16:creationId xmlns:a16="http://schemas.microsoft.com/office/drawing/2014/main" id="{5AA8B6C5-D4C6-4E90-B0AF-7C0D79E10F59}"/>
              </a:ext>
            </a:extLst>
          </p:cNvPr>
          <p:cNvSpPr/>
          <p:nvPr/>
        </p:nvSpPr>
        <p:spPr>
          <a:xfrm>
            <a:off x="251520" y="1700808"/>
            <a:ext cx="7751502" cy="3785652"/>
          </a:xfrm>
          <a:prstGeom prst="rect">
            <a:avLst/>
          </a:prstGeom>
        </p:spPr>
        <p:txBody>
          <a:bodyPr wrap="square">
            <a:spAutoFit/>
          </a:bodyPr>
          <a:lstStyle/>
          <a:p>
            <a:pPr lvl="0">
              <a:spcBef>
                <a:spcPct val="20000"/>
              </a:spcBef>
            </a:pPr>
            <a:r>
              <a:rPr lang="en-GB" sz="3000" dirty="0">
                <a:solidFill>
                  <a:prstClr val="black"/>
                </a:solidFill>
              </a:rPr>
              <a:t>Now, in terms of hospitality and tourism businesses</a:t>
            </a:r>
          </a:p>
          <a:p>
            <a:pPr marL="342900" lvl="0" indent="-342900">
              <a:spcBef>
                <a:spcPct val="20000"/>
              </a:spcBef>
              <a:buFont typeface="Arial" pitchFamily="34" charset="0"/>
              <a:buChar char="•"/>
            </a:pPr>
            <a:r>
              <a:rPr lang="en-GB" sz="3000" dirty="0">
                <a:solidFill>
                  <a:prstClr val="black"/>
                </a:solidFill>
              </a:rPr>
              <a:t>What does Starbucks buy and sell?</a:t>
            </a:r>
          </a:p>
          <a:p>
            <a:pPr marL="342900" lvl="0" indent="-342900">
              <a:spcBef>
                <a:spcPct val="20000"/>
              </a:spcBef>
              <a:buFont typeface="Arial" pitchFamily="34" charset="0"/>
              <a:buChar char="•"/>
            </a:pPr>
            <a:r>
              <a:rPr lang="en-GB" sz="3000" dirty="0">
                <a:solidFill>
                  <a:prstClr val="black"/>
                </a:solidFill>
              </a:rPr>
              <a:t>What does Marriot Hotels buy and sell?</a:t>
            </a:r>
          </a:p>
          <a:p>
            <a:pPr marL="342900" lvl="0" indent="-342900">
              <a:spcBef>
                <a:spcPct val="20000"/>
              </a:spcBef>
              <a:buFont typeface="Arial" pitchFamily="34" charset="0"/>
              <a:buChar char="•"/>
            </a:pPr>
            <a:r>
              <a:rPr lang="en-GB" sz="3000" dirty="0">
                <a:solidFill>
                  <a:prstClr val="black"/>
                </a:solidFill>
              </a:rPr>
              <a:t>What does Coca Cola buy and sell?</a:t>
            </a:r>
          </a:p>
          <a:p>
            <a:pPr marL="342900" lvl="0" indent="-342900">
              <a:spcBef>
                <a:spcPct val="20000"/>
              </a:spcBef>
              <a:buFont typeface="Arial" pitchFamily="34" charset="0"/>
              <a:buChar char="•"/>
            </a:pPr>
            <a:r>
              <a:rPr lang="en-GB" sz="3000" dirty="0">
                <a:solidFill>
                  <a:prstClr val="black"/>
                </a:solidFill>
              </a:rPr>
              <a:t>What does Virgin Atlantic buy and sell?</a:t>
            </a:r>
          </a:p>
          <a:p>
            <a:pPr marL="342900" lvl="0" indent="-342900">
              <a:spcBef>
                <a:spcPct val="20000"/>
              </a:spcBef>
              <a:buFont typeface="Arial" pitchFamily="34" charset="0"/>
              <a:buChar char="•"/>
            </a:pPr>
            <a:r>
              <a:rPr lang="en-GB" sz="3000" dirty="0">
                <a:solidFill>
                  <a:prstClr val="black"/>
                </a:solidFill>
              </a:rPr>
              <a:t>What does McDonalds buy and sell?</a:t>
            </a:r>
          </a:p>
        </p:txBody>
      </p:sp>
    </p:spTree>
    <p:extLst>
      <p:ext uri="{BB962C8B-B14F-4D97-AF65-F5344CB8AC3E}">
        <p14:creationId xmlns:p14="http://schemas.microsoft.com/office/powerpoint/2010/main" val="33474223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14296</TotalTime>
  <Words>1459</Words>
  <Application>Microsoft Office PowerPoint</Application>
  <PresentationFormat>On-screen Show (4:3)</PresentationFormat>
  <Paragraphs>190</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Myriad Pro</vt:lpstr>
      <vt:lpstr>Times New Roman</vt:lpstr>
      <vt:lpstr>20140311PresentationUWTSDTemplate</vt:lpstr>
      <vt:lpstr>Entrepreneurship for International Hospitality Students</vt:lpstr>
      <vt:lpstr>Welcome to Entrepreneurship for the Hospitality Industry</vt:lpstr>
      <vt:lpstr>Module Aims</vt:lpstr>
      <vt:lpstr>Learning Outcomes</vt:lpstr>
      <vt:lpstr>Assignment Brief - 1</vt:lpstr>
      <vt:lpstr>Assignment Brief - 2</vt:lpstr>
      <vt:lpstr>Teaching and learning strategy</vt:lpstr>
      <vt:lpstr>Teaching schedule</vt:lpstr>
      <vt:lpstr>Entrepreneurship: some definitions - 1</vt:lpstr>
      <vt:lpstr>Entrepreneurship: some definitions - 2</vt:lpstr>
      <vt:lpstr>Entrepreneurship: some definitions - 3</vt:lpstr>
      <vt:lpstr>Entrepreneurship: some definitions -  4</vt:lpstr>
      <vt:lpstr>Entrepreneurship: some definitions - 5</vt:lpstr>
      <vt:lpstr>Why is entrepreneurship important? - 1</vt:lpstr>
      <vt:lpstr>Why is entrepreneurship important? - 2</vt:lpstr>
      <vt:lpstr>Importance of Small Businesses to the Economy</vt:lpstr>
      <vt:lpstr>What is a Business? - 1</vt:lpstr>
      <vt:lpstr>What is a Business? - 2</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David Jenkins (UWTSD London)</cp:lastModifiedBy>
  <cp:revision>413</cp:revision>
  <cp:lastPrinted>2016-02-08T18:19:33Z</cp:lastPrinted>
  <dcterms:created xsi:type="dcterms:W3CDTF">2015-05-19T15:55:27Z</dcterms:created>
  <dcterms:modified xsi:type="dcterms:W3CDTF">2020-05-19T09:06:05Z</dcterms:modified>
</cp:coreProperties>
</file>