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6" r:id="rId2"/>
    <p:sldId id="256" r:id="rId3"/>
    <p:sldId id="260" r:id="rId4"/>
    <p:sldId id="284" r:id="rId5"/>
    <p:sldId id="282" r:id="rId6"/>
    <p:sldId id="283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81" r:id="rId16"/>
  </p:sldIdLst>
  <p:sldSz cx="9144000" cy="6858000" type="screen4x3"/>
  <p:notesSz cx="7315200" cy="9601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314" autoAdjust="0"/>
  </p:normalViewPr>
  <p:slideViewPr>
    <p:cSldViewPr>
      <p:cViewPr varScale="1">
        <p:scale>
          <a:sx n="62" d="100"/>
          <a:sy n="62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143587" y="0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>
              <a:defRPr sz="1300"/>
            </a:lvl1pPr>
          </a:lstStyle>
          <a:p>
            <a:fld id="{7686B06C-ACC9-47D0-80F1-33517774A044}" type="datetimeFigureOut">
              <a:rPr lang="en-US" smtClean="0"/>
              <a:t>1/30/2019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19474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143587" y="9119474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r">
              <a:defRPr sz="1300"/>
            </a:lvl1pPr>
          </a:lstStyle>
          <a:p>
            <a:fld id="{687A4F1E-8679-4AC3-9B9D-EAC47A51A6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98289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143587" y="0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/>
          <a:lstStyle>
            <a:lvl1pPr algn="r">
              <a:defRPr sz="1300"/>
            </a:lvl1pPr>
          </a:lstStyle>
          <a:p>
            <a:fld id="{92A3BE38-5593-49EB-8868-4E994AA82697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57300" y="720725"/>
            <a:ext cx="4800600" cy="3600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61" tIns="48331" rIns="96661" bIns="4833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31520" y="4560570"/>
            <a:ext cx="5852160" cy="4320540"/>
          </a:xfrm>
          <a:prstGeom prst="rect">
            <a:avLst/>
          </a:prstGeom>
        </p:spPr>
        <p:txBody>
          <a:bodyPr vert="horz" lIns="96661" tIns="48331" rIns="96661" bIns="48331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19474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143587" y="9119474"/>
            <a:ext cx="3169920" cy="480060"/>
          </a:xfrm>
          <a:prstGeom prst="rect">
            <a:avLst/>
          </a:prstGeom>
        </p:spPr>
        <p:txBody>
          <a:bodyPr vert="horz" lIns="96661" tIns="48331" rIns="96661" bIns="48331" rtlCol="0" anchor="b"/>
          <a:lstStyle>
            <a:lvl1pPr algn="r">
              <a:defRPr sz="1300"/>
            </a:lvl1pPr>
          </a:lstStyle>
          <a:p>
            <a:fld id="{9D51CF13-7233-4DF4-9AEB-30AFE3FDE78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777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Strategy is all about how you </a:t>
            </a:r>
            <a:r>
              <a:rPr lang="en-GB" altLang="en-US" dirty="0" smtClean="0"/>
              <a:t>define and formulate objectives process and goals</a:t>
            </a:r>
            <a:r>
              <a:rPr lang="en-GB" altLang="en-US" smtClean="0"/>
              <a:t>.  </a:t>
            </a:r>
            <a:endParaRPr lang="fr-FR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51CF13-7233-4DF4-9AEB-30AFE3FDE78E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222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Have you an agreed definition of</a:t>
            </a:r>
            <a:r>
              <a:rPr lang="en-GB" baseline="0" dirty="0" smtClean="0"/>
              <a:t> an e-Business Strategy?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300" dirty="0" smtClean="0">
                <a:latin typeface="Times New Roman" pitchFamily="18" charset="0"/>
              </a:rPr>
              <a:t>E-business strategy: 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 sz="1300" dirty="0" smtClean="0">
                <a:latin typeface="Times New Roman" pitchFamily="18" charset="0"/>
              </a:rPr>
              <a:t> The deployment of enterprise resources to capitalize on technologies for reaching specified objectives that ultimately improve performance and create sustainable competitive advantage.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51CF13-7233-4DF4-9AEB-30AFE3FDE78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7981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Definition of the approach by which</a:t>
            </a:r>
            <a:r>
              <a:rPr lang="en-GB" baseline="0" dirty="0" smtClean="0"/>
              <a:t> allocation of internal and external electronic communications can support and influence corporate strategy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51CF13-7233-4DF4-9AEB-30AFE3FDE78E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295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are back to where</a:t>
            </a:r>
            <a:r>
              <a:rPr lang="en-GB" baseline="0" dirty="0" smtClean="0"/>
              <a:t> we started, exploring where the different strategies fit in.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51CF13-7233-4DF4-9AEB-30AFE3FDE78E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1963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37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53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869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585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4101BF47-55DD-4F00-96E4-F0080E51242D}" type="slidenum">
              <a:rPr lang="en-CA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9</a:t>
            </a:fld>
            <a:endParaRPr lang="en-CA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1987" name="Text Box 1"/>
          <p:cNvSpPr txBox="1">
            <a:spLocks noChangeArrowheads="1"/>
          </p:cNvSpPr>
          <p:nvPr/>
        </p:nvSpPr>
        <p:spPr bwMode="auto">
          <a:xfrm>
            <a:off x="1219200" y="720725"/>
            <a:ext cx="4876800" cy="36004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lIns="96653" tIns="48326" rIns="96653" bIns="48326" anchor="ctr"/>
          <a:lstStyle/>
          <a:p>
            <a:endParaRPr lang="en-US"/>
          </a:p>
        </p:txBody>
      </p:sp>
      <p:sp>
        <p:nvSpPr>
          <p:cNvPr id="41988" name="Rectangle 2"/>
          <p:cNvSpPr>
            <a:spLocks noGrp="1" noChangeArrowheads="1"/>
          </p:cNvSpPr>
          <p:nvPr>
            <p:ph type="body"/>
          </p:nvPr>
        </p:nvSpPr>
        <p:spPr>
          <a:xfrm>
            <a:off x="974725" y="4560889"/>
            <a:ext cx="5360988" cy="44148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32071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9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37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53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869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585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E5FFCCA1-813D-4EA0-8E86-32D349F6F89E}" type="slidenum">
              <a:rPr lang="en-CA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10</a:t>
            </a:fld>
            <a:endParaRPr lang="en-CA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3011" name="Text Box 1"/>
          <p:cNvSpPr txBox="1">
            <a:spLocks noChangeArrowheads="1"/>
          </p:cNvSpPr>
          <p:nvPr/>
        </p:nvSpPr>
        <p:spPr bwMode="auto">
          <a:xfrm>
            <a:off x="1219200" y="720725"/>
            <a:ext cx="4876800" cy="360045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lIns="96653" tIns="48326" rIns="96653" bIns="48326" anchor="ctr"/>
          <a:lstStyle/>
          <a:p>
            <a:endParaRPr lang="en-US"/>
          </a:p>
        </p:txBody>
      </p:sp>
      <p:sp>
        <p:nvSpPr>
          <p:cNvPr id="43012" name="Rectangle 2"/>
          <p:cNvSpPr>
            <a:spLocks noGrp="1" noChangeArrowheads="1"/>
          </p:cNvSpPr>
          <p:nvPr>
            <p:ph type="body"/>
          </p:nvPr>
        </p:nvSpPr>
        <p:spPr>
          <a:xfrm>
            <a:off x="974725" y="4560889"/>
            <a:ext cx="5360988" cy="44148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8123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37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53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869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585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4418378A-FC94-4717-BDBF-EB6D60E6E2E0}" type="slidenum">
              <a:rPr 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11</a:t>
            </a:fld>
            <a:endParaRPr lang="en-US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403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7300" y="728663"/>
            <a:ext cx="4802188" cy="360045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31839" y="4560889"/>
            <a:ext cx="5851525" cy="4319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43333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37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53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869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585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238B598E-0233-4781-AB92-5E1A3F11CA9A}" type="slidenum">
              <a:rPr 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12</a:t>
            </a:fld>
            <a:endParaRPr lang="en-US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4505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7300" y="728663"/>
            <a:ext cx="4802188" cy="360045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6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31839" y="4560889"/>
            <a:ext cx="5851525" cy="4319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8044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37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53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869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585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2F735294-FFF5-4991-B492-761CDC1FAD82}" type="slidenum">
              <a:rPr 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13</a:t>
            </a:fld>
            <a:endParaRPr lang="en-US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9395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7300" y="728663"/>
            <a:ext cx="4802188" cy="360045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31839" y="4560889"/>
            <a:ext cx="5851525" cy="4319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7265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37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536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869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5854" indent="-228580" defTabSz="45715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835" algn="l"/>
                <a:tab pos="1447671" algn="l"/>
                <a:tab pos="2171506" algn="l"/>
                <a:tab pos="2895342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>
              <a:buFont typeface="Times New Roman" pitchFamily="18" charset="0"/>
              <a:buNone/>
            </a:pPr>
            <a:fld id="{0B048DEB-D31C-4324-95BB-C09784B6C485}" type="slidenum">
              <a:rPr lang="en-US" smtClean="0">
                <a:solidFill>
                  <a:srgbClr val="000000"/>
                </a:solidFill>
                <a:latin typeface="Times New Roman" pitchFamily="18" charset="0"/>
              </a:rPr>
              <a:pPr eaLnBrk="1">
                <a:buFont typeface="Times New Roman" pitchFamily="18" charset="0"/>
                <a:buNone/>
              </a:pPr>
              <a:t>14</a:t>
            </a:fld>
            <a:endParaRPr lang="en-US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6041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57300" y="728663"/>
            <a:ext cx="4800600" cy="360045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2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31839" y="4560889"/>
            <a:ext cx="5851525" cy="4319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 smtClean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266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763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738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543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448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8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535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3423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573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276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976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194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9FE37-A741-4CBA-BFC1-322AE301CEDA}" type="datetimeFigureOut">
              <a:rPr lang="en-US" smtClean="0"/>
              <a:pPr/>
              <a:t>1/30/2019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4B029D-0242-4869-9D69-7370DBBC148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134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alesforce.com/" TargetMode="External"/><Relationship Id="rId2" Type="http://schemas.openxmlformats.org/officeDocument/2006/relationships/hyperlink" Target="http://www.postbidship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spark.marketo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45583" y="279531"/>
            <a:ext cx="6629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Week 1</a:t>
            </a:r>
          </a:p>
          <a:p>
            <a:pPr algn="ctr"/>
            <a:r>
              <a:rPr lang="en-GB" sz="3000" b="1" dirty="0" smtClean="0"/>
              <a:t>Contemporary Themes in E-Business Seminar Discussion</a:t>
            </a:r>
            <a:endParaRPr lang="en-US" sz="3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377630" y="1981200"/>
            <a:ext cx="816530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Group work</a:t>
            </a:r>
          </a:p>
          <a:p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</a:t>
            </a:r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ead the slides and search online for the following –</a:t>
            </a:r>
          </a:p>
          <a:p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 definition </a:t>
            </a:r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of </a:t>
            </a:r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e-Business Strategy have you found?</a:t>
            </a:r>
          </a:p>
          <a:p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Who are the key authors?</a:t>
            </a:r>
          </a:p>
          <a:p>
            <a:endParaRPr lang="en-GB" sz="24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 definition do you </a:t>
            </a:r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feel confirms the notion of </a:t>
            </a:r>
            <a:r>
              <a:rPr lang="en-GB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eBusiness</a:t>
            </a:r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strategy</a:t>
            </a:r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endParaRPr lang="en-GB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Two business examples included in slides</a:t>
            </a:r>
            <a:endParaRPr lang="en-US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307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86200" y="6468982"/>
            <a:ext cx="5224220" cy="403225"/>
          </a:xfrm>
        </p:spPr>
        <p:txBody>
          <a:bodyPr>
            <a:noAutofit/>
          </a:bodyPr>
          <a:lstStyle/>
          <a:p>
            <a:pPr algn="l"/>
            <a:r>
              <a:rPr lang="en-US" sz="1600" dirty="0" smtClean="0"/>
              <a:t>Chaffey </a:t>
            </a:r>
            <a:r>
              <a:rPr lang="en-US" altLang="zh-CN" sz="1600" dirty="0"/>
              <a:t>(2007), E-business and E-commerce Management. </a:t>
            </a:r>
            <a:endParaRPr lang="en-US" sz="1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92" y="785813"/>
            <a:ext cx="7553215" cy="485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5182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1004888"/>
            <a:ext cx="8877300" cy="4848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219200" y="152400"/>
            <a:ext cx="6096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Strategy Objective</a:t>
            </a:r>
            <a:endParaRPr lang="en-US" sz="3000" b="1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886200" y="6468982"/>
            <a:ext cx="5224220" cy="40322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600" smtClean="0"/>
              <a:t>Chaffey </a:t>
            </a:r>
            <a:r>
              <a:rPr lang="en-US" altLang="zh-CN" sz="1600" smtClean="0"/>
              <a:t>(2007), E-business and E-commerce Management.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51256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1028700"/>
            <a:ext cx="8782050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981200"/>
            <a:ext cx="6800850" cy="434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676400" y="304800"/>
            <a:ext cx="61150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E-Business Strategy Process Model</a:t>
            </a:r>
            <a:endParaRPr lang="en-US" sz="3000" b="1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886200" y="6468982"/>
            <a:ext cx="5224220" cy="40322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600" smtClean="0"/>
              <a:t>Chaffey </a:t>
            </a:r>
            <a:r>
              <a:rPr lang="en-US" altLang="zh-CN" sz="1600" smtClean="0"/>
              <a:t>(2007), E-business and E-commerce Management.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83334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52400"/>
            <a:ext cx="7724775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1447800"/>
            <a:ext cx="6724650" cy="470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3886200" y="6468982"/>
            <a:ext cx="5224220" cy="403225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600" smtClean="0"/>
              <a:t>Chaffey </a:t>
            </a:r>
            <a:r>
              <a:rPr lang="en-US" altLang="zh-CN" sz="1600" smtClean="0"/>
              <a:t>(2007), E-business and E-commerce Management.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219569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88" y="1028700"/>
            <a:ext cx="8810625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14400" y="228600"/>
            <a:ext cx="73152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 smtClean="0"/>
              <a:t>E-Business Strategy Process Model</a:t>
            </a:r>
            <a:endParaRPr 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10921866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600" b="1" dirty="0" smtClean="0"/>
              <a:t>How does a firm select </a:t>
            </a:r>
            <a:br>
              <a:rPr lang="en-US" sz="3600" b="1" dirty="0" smtClean="0"/>
            </a:br>
            <a:r>
              <a:rPr lang="en-US" sz="3600" b="1" dirty="0" smtClean="0"/>
              <a:t>the best strategy? </a:t>
            </a:r>
          </a:p>
        </p:txBody>
      </p:sp>
      <p:sp>
        <p:nvSpPr>
          <p:cNvPr id="23555" name="Text Box 5"/>
          <p:cNvSpPr txBox="1">
            <a:spLocks noChangeArrowheads="1"/>
          </p:cNvSpPr>
          <p:nvPr/>
        </p:nvSpPr>
        <p:spPr bwMode="auto">
          <a:xfrm>
            <a:off x="304800" y="1676400"/>
            <a:ext cx="8001000" cy="392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lvl="1">
              <a:spcBef>
                <a:spcPct val="50000"/>
              </a:spcBef>
            </a:pPr>
            <a:r>
              <a:rPr lang="en-US" sz="2400" dirty="0">
                <a:latin typeface="Times New Roman" pitchFamily="18" charset="0"/>
              </a:rPr>
              <a:t>Critical components: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400" b="1" dirty="0">
                <a:latin typeface="Times New Roman" pitchFamily="18" charset="0"/>
              </a:rPr>
              <a:t> Customer value.</a:t>
            </a:r>
            <a:r>
              <a:rPr lang="en-US" sz="2400" dirty="0">
                <a:latin typeface="Times New Roman" pitchFamily="18" charset="0"/>
              </a:rPr>
              <a:t> Does the model create value through its product offerings that is differentiated in some way from that of competitors?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400" b="1" dirty="0">
                <a:latin typeface="Times New Roman" pitchFamily="18" charset="0"/>
              </a:rPr>
              <a:t> Scope.</a:t>
            </a:r>
            <a:r>
              <a:rPr lang="en-US" sz="2400" dirty="0">
                <a:latin typeface="Times New Roman" pitchFamily="18" charset="0"/>
              </a:rPr>
              <a:t> Which markets do the firm serve, and are they growing? Are these markets currently served by the firm, or will they be higher risk new markets?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400" b="1" dirty="0">
                <a:latin typeface="Times New Roman" pitchFamily="18" charset="0"/>
              </a:rPr>
              <a:t> Price.</a:t>
            </a:r>
            <a:r>
              <a:rPr lang="en-US" sz="2400" dirty="0">
                <a:latin typeface="Times New Roman" pitchFamily="18" charset="0"/>
              </a:rPr>
              <a:t> Are the firm’s products priced to appeal to markets and also achieve company share and profit objectives?</a:t>
            </a:r>
          </a:p>
        </p:txBody>
      </p:sp>
    </p:spTree>
    <p:extLst>
      <p:ext uri="{BB962C8B-B14F-4D97-AF65-F5344CB8AC3E}">
        <p14:creationId xmlns:p14="http://schemas.microsoft.com/office/powerpoint/2010/main" val="1971845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sz="3600" b="1" dirty="0" smtClean="0"/>
              <a:t>How does a firm select </a:t>
            </a:r>
            <a:br>
              <a:rPr lang="en-US" sz="3600" b="1" dirty="0" smtClean="0"/>
            </a:br>
            <a:r>
              <a:rPr lang="en-US" sz="3600" b="1" dirty="0" smtClean="0"/>
              <a:t>the best strategy? </a:t>
            </a:r>
          </a:p>
        </p:txBody>
      </p:sp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304800" y="1981200"/>
            <a:ext cx="8839200" cy="447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200" b="1">
                <a:latin typeface="Times New Roman" pitchFamily="18" charset="0"/>
              </a:rPr>
              <a:t> Revenue sources.</a:t>
            </a:r>
            <a:r>
              <a:rPr lang="en-US" sz="2200">
                <a:latin typeface="Times New Roman" pitchFamily="18" charset="0"/>
              </a:rPr>
              <a:t> Where is the money coming from? Is it plentiful enough to sustain growth and profit objectives over time?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200" b="1">
                <a:latin typeface="Times New Roman" pitchFamily="18" charset="0"/>
              </a:rPr>
              <a:t> Connected activities.</a:t>
            </a:r>
            <a:r>
              <a:rPr lang="en-US" sz="2200">
                <a:latin typeface="Times New Roman" pitchFamily="18" charset="0"/>
              </a:rPr>
              <a:t> What activities will the firm need to perform to create the value described in the model? Does the firm have these capabilities?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200" b="1">
                <a:latin typeface="Times New Roman" pitchFamily="18" charset="0"/>
              </a:rPr>
              <a:t> Implementation.</a:t>
            </a:r>
            <a:r>
              <a:rPr lang="en-US" sz="2200">
                <a:latin typeface="Times New Roman" pitchFamily="18" charset="0"/>
              </a:rPr>
              <a:t> The company must have the ability to actually make it happen.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200" b="1">
                <a:latin typeface="Times New Roman" pitchFamily="18" charset="0"/>
              </a:rPr>
              <a:t> Capabilities.</a:t>
            </a:r>
            <a:r>
              <a:rPr lang="en-US" sz="2200">
                <a:latin typeface="Times New Roman" pitchFamily="18" charset="0"/>
              </a:rPr>
              <a:t> Does the firm have the resources (financial, core competencies, and so on) to make the selected models work? 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US" sz="2200" b="1">
                <a:latin typeface="Times New Roman" pitchFamily="18" charset="0"/>
              </a:rPr>
              <a:t> Sustainability.</a:t>
            </a:r>
            <a:r>
              <a:rPr lang="en-US" sz="2200">
                <a:latin typeface="Times New Roman" pitchFamily="18" charset="0"/>
              </a:rPr>
              <a:t> The e-business model is particularly appropriate if it will create a competitive advantage over time.</a:t>
            </a:r>
            <a:r>
              <a:rPr lang="en-US" sz="2400">
                <a:latin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867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CABC1-CC33-49D0-80F7-A0F1052C878E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066800" y="2667000"/>
            <a:ext cx="6934200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Clr>
                <a:srgbClr val="000099"/>
              </a:buCl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CA" sz="2800" b="1" dirty="0"/>
              <a:t>"Online, you can build a store that can't exist in real life--if we printed a catalog of what we offer, it would be the size of seven New York City phone books." </a:t>
            </a:r>
            <a:r>
              <a:rPr lang="en-CA" sz="2800" b="1" dirty="0" smtClean="0"/>
              <a:t>    </a:t>
            </a:r>
          </a:p>
          <a:p>
            <a:pPr>
              <a:spcBef>
                <a:spcPts val="600"/>
              </a:spcBef>
              <a:buClr>
                <a:srgbClr val="000099"/>
              </a:buCl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endParaRPr lang="en-CA" sz="2800" b="1" dirty="0"/>
          </a:p>
          <a:p>
            <a:pPr>
              <a:spcBef>
                <a:spcPts val="600"/>
              </a:spcBef>
              <a:buClr>
                <a:srgbClr val="000099"/>
              </a:buCl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CA" sz="2800" b="1" dirty="0" smtClean="0"/>
              <a:t>Jeff Bezos</a:t>
            </a:r>
            <a:endParaRPr lang="en-CA" sz="2800" b="1" dirty="0"/>
          </a:p>
        </p:txBody>
      </p:sp>
      <p:sp>
        <p:nvSpPr>
          <p:cNvPr id="3" name="Rectangle 2"/>
          <p:cNvSpPr/>
          <p:nvPr/>
        </p:nvSpPr>
        <p:spPr>
          <a:xfrm>
            <a:off x="2263125" y="762000"/>
            <a:ext cx="438915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000" b="1" dirty="0"/>
              <a:t>The Amazon Phenomenon</a:t>
            </a:r>
          </a:p>
        </p:txBody>
      </p:sp>
    </p:spTree>
    <p:extLst>
      <p:ext uri="{BB962C8B-B14F-4D97-AF65-F5344CB8AC3E}">
        <p14:creationId xmlns:p14="http://schemas.microsoft.com/office/powerpoint/2010/main" val="8416276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6DAB90-8A61-4493-8923-69355C261320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52400" y="2209800"/>
            <a:ext cx="4572000" cy="295465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600"/>
              </a:spcBef>
              <a:buClr>
                <a:srgbClr val="000099"/>
              </a:buClr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400" b="1" dirty="0"/>
              <a:t>Traditional Bookstore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55000"/>
              <a:buFont typeface="Wingdings" pitchFamily="2" charset="2"/>
              <a:buChar char="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200" b="1" dirty="0"/>
              <a:t>Less than 100,000 titles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55000"/>
              <a:buFont typeface="Wingdings" pitchFamily="2" charset="2"/>
              <a:buChar char="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200" b="1" dirty="0"/>
              <a:t>Focus on best-sellers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55000"/>
              <a:buFont typeface="Wingdings" pitchFamily="2" charset="2"/>
              <a:buChar char="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200" b="1" dirty="0"/>
              <a:t>Very long reorder times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55000"/>
              <a:buFont typeface="Wingdings" pitchFamily="2" charset="2"/>
              <a:buChar char="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200" b="1" dirty="0"/>
              <a:t>Little information about books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55000"/>
              <a:buFont typeface="Wingdings" pitchFamily="2" charset="2"/>
              <a:buChar char="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200" b="1" dirty="0"/>
              <a:t>Marginal discounts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55000"/>
              <a:buFont typeface="Wingdings" pitchFamily="2" charset="2"/>
              <a:buChar char="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en-US" sz="2200" b="1" dirty="0"/>
              <a:t>One-to-Many marketing</a:t>
            </a:r>
          </a:p>
        </p:txBody>
      </p:sp>
      <p:sp>
        <p:nvSpPr>
          <p:cNvPr id="3" name="Rectangle 2"/>
          <p:cNvSpPr/>
          <p:nvPr/>
        </p:nvSpPr>
        <p:spPr>
          <a:xfrm>
            <a:off x="4552950" y="2209800"/>
            <a:ext cx="443865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buSzPct val="85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400" b="1" dirty="0">
                <a:solidFill>
                  <a:srgbClr val="000000"/>
                </a:solidFill>
              </a:rPr>
              <a:t>Amazon.com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70000"/>
              <a:buFont typeface="Wingdings" pitchFamily="2" charset="2"/>
              <a:buChar char="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200" b="1" dirty="0">
                <a:solidFill>
                  <a:srgbClr val="000000"/>
                </a:solidFill>
              </a:rPr>
              <a:t>More than 2,000,000 titles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70000"/>
              <a:buFont typeface="Wingdings" pitchFamily="2" charset="2"/>
              <a:buChar char="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200" b="1" dirty="0">
                <a:solidFill>
                  <a:srgbClr val="000000"/>
                </a:solidFill>
              </a:rPr>
              <a:t>Broad offering on hard to find titles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70000"/>
              <a:buFont typeface="Wingdings" pitchFamily="2" charset="2"/>
              <a:buChar char="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200" b="1" dirty="0">
                <a:solidFill>
                  <a:srgbClr val="000000"/>
                </a:solidFill>
              </a:rPr>
              <a:t>Max wait 6 weeks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70000"/>
              <a:buFont typeface="Wingdings" pitchFamily="2" charset="2"/>
              <a:buChar char="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200" b="1" dirty="0">
                <a:solidFill>
                  <a:srgbClr val="000000"/>
                </a:solidFill>
              </a:rPr>
              <a:t>Plenty of information, reviews, etc.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70000"/>
              <a:buFont typeface="Wingdings" pitchFamily="2" charset="2"/>
              <a:buChar char="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200" b="1" dirty="0">
                <a:solidFill>
                  <a:srgbClr val="000000"/>
                </a:solidFill>
              </a:rPr>
              <a:t>Heavily discounted prices (up to 40% off)</a:t>
            </a:r>
          </a:p>
          <a:p>
            <a:pPr marL="738188" lvl="1" indent="-280988">
              <a:spcBef>
                <a:spcPts val="550"/>
              </a:spcBef>
              <a:buClr>
                <a:srgbClr val="000099"/>
              </a:buClr>
              <a:buSzPct val="70000"/>
              <a:buFont typeface="Wingdings" pitchFamily="2" charset="2"/>
              <a:buChar char="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en-US" sz="2200" b="1" dirty="0">
                <a:solidFill>
                  <a:srgbClr val="000000"/>
                </a:solidFill>
              </a:rPr>
              <a:t>One-to-One marketing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2200275" y="189398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3000" b="1" dirty="0" err="1"/>
              <a:t>Amazon.com’s</a:t>
            </a:r>
            <a:r>
              <a:rPr lang="en-US" sz="3000" b="1" dirty="0"/>
              <a:t> </a:t>
            </a:r>
            <a:br>
              <a:rPr lang="en-US" sz="3000" b="1" dirty="0"/>
            </a:br>
            <a:r>
              <a:rPr lang="en-US" sz="3000" b="1" dirty="0"/>
              <a:t>Value Proposition</a:t>
            </a:r>
          </a:p>
        </p:txBody>
      </p:sp>
    </p:spTree>
    <p:extLst>
      <p:ext uri="{BB962C8B-B14F-4D97-AF65-F5344CB8AC3E}">
        <p14:creationId xmlns:p14="http://schemas.microsoft.com/office/powerpoint/2010/main" val="5606630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smtClean="0">
                <a:solidFill>
                  <a:srgbClr val="775F55"/>
                </a:solidFill>
                <a:latin typeface="Tw Cen MT" pitchFamily="34" charset="0"/>
              </a:rPr>
              <a:t>Amazon.com</a:t>
            </a: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0" y="1271588"/>
            <a:ext cx="5334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/>
          <a:lstStyle/>
          <a:p>
            <a:pPr hangingPunct="1">
              <a:lnSpc>
                <a:spcPct val="100000"/>
              </a:lnSpc>
            </a:pPr>
            <a:fld id="{186BF78E-94E6-47A5-B4BF-932A25B9DF3A}" type="slidenum">
              <a:rPr lang="en-US" sz="1400">
                <a:solidFill>
                  <a:srgbClr val="000000"/>
                </a:solidFill>
                <a:latin typeface="Tw Cen MT" pitchFamily="34" charset="0"/>
              </a:rPr>
              <a:pPr hangingPunct="1">
                <a:lnSpc>
                  <a:spcPct val="100000"/>
                </a:lnSpc>
              </a:pPr>
              <a:t>11</a:t>
            </a:fld>
            <a:endParaRPr lang="en-US" sz="1400">
              <a:solidFill>
                <a:srgbClr val="000000"/>
              </a:solidFill>
              <a:latin typeface="Tw Cen MT" pitchFamily="34" charset="0"/>
            </a:endParaRPr>
          </a:p>
        </p:txBody>
      </p:sp>
      <p:sp>
        <p:nvSpPr>
          <p:cNvPr id="15364" name="Text Box 3"/>
          <p:cNvSpPr txBox="1">
            <a:spLocks noChangeArrowheads="1"/>
          </p:cNvSpPr>
          <p:nvPr/>
        </p:nvSpPr>
        <p:spPr bwMode="auto">
          <a:xfrm>
            <a:off x="612775" y="1600200"/>
            <a:ext cx="81534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marL="317500" indent="-3175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marL="638175" indent="-27146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900">
                <a:solidFill>
                  <a:srgbClr val="000000"/>
                </a:solidFill>
                <a:latin typeface="Tw Cen MT" pitchFamily="34" charset="0"/>
              </a:rPr>
              <a:t>Founded in 1995 as an online retailer.</a:t>
            </a:r>
          </a:p>
          <a:p>
            <a:pPr lvl="1" eaLnBrk="1" hangingPunct="1">
              <a:lnSpc>
                <a:spcPct val="9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600">
                <a:solidFill>
                  <a:srgbClr val="000000"/>
                </a:solidFill>
                <a:latin typeface="Tw Cen MT" pitchFamily="34" charset="0"/>
              </a:rPr>
              <a:t>Did not become profitable until Q4 2001.</a:t>
            </a:r>
          </a:p>
          <a:p>
            <a:pPr lvl="1" eaLnBrk="1" hangingPunct="1">
              <a:lnSpc>
                <a:spcPct val="9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600">
                <a:solidFill>
                  <a:srgbClr val="000000"/>
                </a:solidFill>
                <a:latin typeface="Tw Cen MT" pitchFamily="34" charset="0"/>
              </a:rPr>
              <a:t>In 2007, generated $14.8 billion in net sales,  $476 million in net income.</a:t>
            </a:r>
          </a:p>
          <a:p>
            <a:pPr eaLnBrk="1" hangingPunct="1">
              <a:lnSpc>
                <a:spcPct val="9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900">
                <a:solidFill>
                  <a:srgbClr val="000000"/>
                </a:solidFill>
                <a:latin typeface="Tw Cen MT" pitchFamily="34" charset="0"/>
              </a:rPr>
              <a:t>Leveraged its competencies into different e-business models.</a:t>
            </a:r>
          </a:p>
          <a:p>
            <a:pPr lvl="1" eaLnBrk="1" hangingPunct="1">
              <a:lnSpc>
                <a:spcPct val="9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600">
                <a:solidFill>
                  <a:srgbClr val="000000"/>
                </a:solidFill>
                <a:latin typeface="Tw Cen MT" pitchFamily="34" charset="0"/>
              </a:rPr>
              <a:t>Established e-commerce partnerships with Target, Macy’s, and others.</a:t>
            </a:r>
          </a:p>
          <a:p>
            <a:pPr lvl="1" eaLnBrk="1" hangingPunct="1">
              <a:lnSpc>
                <a:spcPct val="9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600">
                <a:solidFill>
                  <a:srgbClr val="000000"/>
                </a:solidFill>
                <a:latin typeface="Tw Cen MT" pitchFamily="34" charset="0"/>
              </a:rPr>
              <a:t>Provided developer services.</a:t>
            </a:r>
          </a:p>
          <a:p>
            <a:pPr lvl="1" eaLnBrk="1" hangingPunct="1">
              <a:lnSpc>
                <a:spcPct val="9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600">
                <a:solidFill>
                  <a:srgbClr val="000000"/>
                </a:solidFill>
                <a:latin typeface="Tw Cen MT" pitchFamily="34" charset="0"/>
              </a:rPr>
              <a:t>Created the first affiliate program.</a:t>
            </a:r>
          </a:p>
        </p:txBody>
      </p:sp>
    </p:spTree>
    <p:extLst>
      <p:ext uri="{BB962C8B-B14F-4D97-AF65-F5344CB8AC3E}">
        <p14:creationId xmlns:p14="http://schemas.microsoft.com/office/powerpoint/2010/main" val="17509148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smtClean="0">
                <a:solidFill>
                  <a:srgbClr val="775F55"/>
                </a:solidFill>
                <a:latin typeface="Tw Cen MT" pitchFamily="34" charset="0"/>
              </a:rPr>
              <a:t>Amazon.com, cont.</a:t>
            </a:r>
          </a:p>
        </p:txBody>
      </p:sp>
      <p:sp>
        <p:nvSpPr>
          <p:cNvPr id="16387" name="Text Box 2"/>
          <p:cNvSpPr txBox="1">
            <a:spLocks noChangeArrowheads="1"/>
          </p:cNvSpPr>
          <p:nvPr/>
        </p:nvSpPr>
        <p:spPr bwMode="auto">
          <a:xfrm>
            <a:off x="612775" y="1600200"/>
            <a:ext cx="81534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marL="317500" indent="-3175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900">
                <a:solidFill>
                  <a:srgbClr val="000000"/>
                </a:solidFill>
                <a:latin typeface="Tw Cen MT" pitchFamily="34" charset="0"/>
              </a:rPr>
              <a:t>Amazon’s success is based on selection, lower prices, product availability, innovative technology, and better product information.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900">
                <a:solidFill>
                  <a:srgbClr val="000000"/>
                </a:solidFill>
                <a:latin typeface="Tw Cen MT" pitchFamily="34" charset="0"/>
              </a:rPr>
              <a:t>CEO Jeff Bezos is not interested in expanding to the physical world.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900">
                <a:solidFill>
                  <a:srgbClr val="000000"/>
                </a:solidFill>
                <a:latin typeface="Tw Cen MT" pitchFamily="34" charset="0"/>
              </a:rPr>
              <a:t>Which of Amazon’s core competencies do you think will drive its strategy in the future?</a:t>
            </a:r>
          </a:p>
        </p:txBody>
      </p:sp>
      <p:sp>
        <p:nvSpPr>
          <p:cNvPr id="16388" name="Text Box 3"/>
          <p:cNvSpPr txBox="1">
            <a:spLocks noChangeArrowheads="1"/>
          </p:cNvSpPr>
          <p:nvPr/>
        </p:nvSpPr>
        <p:spPr bwMode="auto">
          <a:xfrm>
            <a:off x="0" y="1271588"/>
            <a:ext cx="5334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5000" rIns="90000" bIns="45000"/>
          <a:lstStyle/>
          <a:p>
            <a:pPr hangingPunct="1">
              <a:lnSpc>
                <a:spcPct val="100000"/>
              </a:lnSpc>
            </a:pPr>
            <a:fld id="{8E81AB39-32BD-47D6-8270-81AE0C648250}" type="slidenum">
              <a:rPr lang="en-US" sz="1400">
                <a:solidFill>
                  <a:srgbClr val="000000"/>
                </a:solidFill>
                <a:latin typeface="Tw Cen MT" pitchFamily="34" charset="0"/>
              </a:rPr>
              <a:pPr hangingPunct="1">
                <a:lnSpc>
                  <a:spcPct val="100000"/>
                </a:lnSpc>
              </a:pPr>
              <a:t>12</a:t>
            </a:fld>
            <a:endParaRPr lang="en-US" sz="1400">
              <a:solidFill>
                <a:srgbClr val="000000"/>
              </a:solidFill>
              <a:latin typeface="Tw Cen M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24425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smtClean="0">
                <a:solidFill>
                  <a:srgbClr val="775F55"/>
                </a:solidFill>
                <a:latin typeface="Tw Cen MT" pitchFamily="34" charset="0"/>
              </a:rPr>
              <a:t>Web Analytics</a:t>
            </a:r>
          </a:p>
        </p:txBody>
      </p:sp>
      <p:sp>
        <p:nvSpPr>
          <p:cNvPr id="30723" name="Text Box 2"/>
          <p:cNvSpPr txBox="1">
            <a:spLocks noChangeArrowheads="1"/>
          </p:cNvSpPr>
          <p:nvPr/>
        </p:nvSpPr>
        <p:spPr bwMode="auto">
          <a:xfrm>
            <a:off x="685800" y="1143000"/>
            <a:ext cx="815022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marL="317500" indent="-3175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marL="638175" indent="-27146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Web analytics, commonly called </a:t>
            </a:r>
            <a:r>
              <a:rPr lang="en-US" sz="4800" dirty="0">
                <a:solidFill>
                  <a:srgbClr val="DD8047"/>
                </a:solidFill>
                <a:latin typeface="Tw Cen MT" pitchFamily="34" charset="0"/>
              </a:rPr>
              <a:t>metrics</a:t>
            </a: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, is the study of user behavior on Web pages.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Metrics measure activities such as:</a:t>
            </a: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Click </a:t>
            </a:r>
            <a:r>
              <a:rPr lang="en-US" sz="2800" dirty="0" err="1">
                <a:solidFill>
                  <a:srgbClr val="000000"/>
                </a:solidFill>
                <a:latin typeface="Tw Cen MT" pitchFamily="34" charset="0"/>
              </a:rPr>
              <a:t>throughs</a:t>
            </a:r>
            <a:endParaRPr lang="en-US" sz="2800" dirty="0">
              <a:solidFill>
                <a:srgbClr val="000000"/>
              </a:solidFill>
              <a:latin typeface="Tw Cen MT" pitchFamily="34" charset="0"/>
            </a:endParaRP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Visitor patterns</a:t>
            </a: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Length of time spent on a page or site</a:t>
            </a: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Conversions to sales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Web analytics software helps companies analyze data on server logs for marketing purposes.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800" b="1" dirty="0">
                <a:solidFill>
                  <a:srgbClr val="000000"/>
                </a:solidFill>
                <a:latin typeface="Tw Cen MT" pitchFamily="34" charset="0"/>
              </a:rPr>
              <a:t>What does Google offer in this area?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Tx/>
              <a:buSzTx/>
              <a:buFontTx/>
              <a:buNone/>
            </a:pPr>
            <a:endParaRPr lang="en-US" sz="2800" dirty="0">
              <a:solidFill>
                <a:srgbClr val="000000"/>
              </a:solidFill>
              <a:latin typeface="Tw Cen MT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Tx/>
              <a:buSzTx/>
              <a:buFontTx/>
              <a:buNone/>
            </a:pPr>
            <a:endParaRPr lang="en-US" sz="2800" dirty="0">
              <a:solidFill>
                <a:srgbClr val="000000"/>
              </a:solidFill>
              <a:latin typeface="Tw Cen MT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Tx/>
              <a:buSzTx/>
              <a:buFontTx/>
              <a:buNone/>
            </a:pPr>
            <a:endParaRPr lang="en-US" sz="2800" dirty="0">
              <a:solidFill>
                <a:srgbClr val="000000"/>
              </a:solidFill>
              <a:latin typeface="Tw Cen MT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Tx/>
              <a:buSzTx/>
              <a:buFontTx/>
              <a:buNone/>
            </a:pPr>
            <a:endParaRPr lang="en-US" sz="2800" dirty="0">
              <a:solidFill>
                <a:srgbClr val="000000"/>
              </a:solidFill>
              <a:latin typeface="Tw Cen M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1940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US" smtClean="0">
                <a:solidFill>
                  <a:srgbClr val="775F55"/>
                </a:solidFill>
                <a:latin typeface="Tw Cen MT" pitchFamily="34" charset="0"/>
              </a:rPr>
              <a:t>Social Engagement Metrics</a:t>
            </a:r>
          </a:p>
        </p:txBody>
      </p:sp>
      <p:sp>
        <p:nvSpPr>
          <p:cNvPr id="31747" name="Text Box 2"/>
          <p:cNvSpPr txBox="1">
            <a:spLocks noChangeArrowheads="1"/>
          </p:cNvSpPr>
          <p:nvPr/>
        </p:nvSpPr>
        <p:spPr bwMode="auto">
          <a:xfrm>
            <a:off x="612775" y="1600200"/>
            <a:ext cx="81534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5000" rIns="90000" bIns="45000"/>
          <a:lstStyle>
            <a:lvl1pPr marL="317500" indent="-317500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1pPr>
            <a:lvl2pPr marL="638175" indent="-271463"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chemeClr val="tx1"/>
                </a:solidFill>
                <a:latin typeface="Arial" pitchFamily="34" charset="0"/>
                <a:cs typeface="Lucida Sans Unicode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Online measurement also includes metrics for evaluating Web 2.0 technologies. </a:t>
            </a:r>
          </a:p>
          <a:p>
            <a:pPr eaLnBrk="1" hangingPunct="1">
              <a:lnSpc>
                <a:spcPct val="100000"/>
              </a:lnSpc>
              <a:spcBef>
                <a:spcPts val="700"/>
              </a:spcBef>
              <a:buClr>
                <a:srgbClr val="DD8047"/>
              </a:buClr>
              <a:buSzPct val="60000"/>
              <a:buFont typeface="Wingdings" pitchFamily="2" charset="2"/>
              <a:buChar char="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Social engagement metrics allow marketers to know </a:t>
            </a:r>
            <a:r>
              <a:rPr lang="en-US" sz="2800" i="1" u="sng" dirty="0">
                <a:solidFill>
                  <a:srgbClr val="000000"/>
                </a:solidFill>
                <a:latin typeface="Tw Cen MT" pitchFamily="34" charset="0"/>
              </a:rPr>
              <a:t>how</a:t>
            </a:r>
            <a:r>
              <a:rPr lang="en-US" sz="2800" u="sng" dirty="0">
                <a:solidFill>
                  <a:srgbClr val="000000"/>
                </a:solidFill>
                <a:latin typeface="Tw Cen MT" pitchFamily="34" charset="0"/>
              </a:rPr>
              <a:t> visitors participate</a:t>
            </a: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, not just whether they landed on a page.</a:t>
            </a: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u="sng" dirty="0">
                <a:solidFill>
                  <a:srgbClr val="000000"/>
                </a:solidFill>
                <a:latin typeface="Tw Cen MT" pitchFamily="34" charset="0"/>
              </a:rPr>
              <a:t>Time spent </a:t>
            </a: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viewing a video, playing a game, or listening to music.</a:t>
            </a: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Writing a comment on a blog.</a:t>
            </a:r>
          </a:p>
          <a:p>
            <a:pPr lvl="1" eaLnBrk="1" hangingPunct="1">
              <a:lnSpc>
                <a:spcPct val="100000"/>
              </a:lnSpc>
              <a:spcBef>
                <a:spcPts val="550"/>
              </a:spcBef>
              <a:buClr>
                <a:srgbClr val="94B6D2"/>
              </a:buClr>
              <a:buSzPct val="70000"/>
              <a:buFont typeface="Wingdings 2" pitchFamily="18" charset="2"/>
              <a:buChar char=""/>
            </a:pP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Downloading a MP3 file</a:t>
            </a:r>
            <a:r>
              <a:rPr lang="en-US" sz="2800" dirty="0" smtClean="0">
                <a:solidFill>
                  <a:srgbClr val="000000"/>
                </a:solidFill>
                <a:latin typeface="Tw Cen MT" pitchFamily="34" charset="0"/>
              </a:rPr>
              <a:t>, </a:t>
            </a:r>
            <a:r>
              <a:rPr lang="en-US" sz="2800" dirty="0">
                <a:solidFill>
                  <a:srgbClr val="000000"/>
                </a:solidFill>
                <a:latin typeface="Tw Cen MT" pitchFamily="34" charset="0"/>
              </a:rPr>
              <a:t>or other content.</a:t>
            </a:r>
          </a:p>
        </p:txBody>
      </p:sp>
    </p:spTree>
    <p:extLst>
      <p:ext uri="{BB962C8B-B14F-4D97-AF65-F5344CB8AC3E}">
        <p14:creationId xmlns:p14="http://schemas.microsoft.com/office/powerpoint/2010/main" val="12948980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24000" y="0"/>
            <a:ext cx="61722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Cloud Computing as a Strategy</a:t>
            </a:r>
            <a:endParaRPr lang="en-US" sz="3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2400" y="533400"/>
            <a:ext cx="88392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Definition - The practice of using a network of remote servers hosted on the Internet to store, manage, and process data, rather than a local server or a personal computer.</a:t>
            </a:r>
          </a:p>
          <a:p>
            <a:endParaRPr lang="en-GB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 Example  			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Post.Bid.Ship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 Tucson, Ariz.-based service that matches shippers with goods to haul and carriers looking for freight on their return trips after a delivery.</a:t>
            </a:r>
          </a:p>
          <a:p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Dilemma: Unable to track marketing efforts or provide sales insights. 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Post.Bid.Ship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was launched in July 2010 to provide matchmaking services between carriers and shippers, but it needed to improve and better coordinate its operations. The company initially had a three-step process -- acquiring leads and converting them into clients, handling customer relations, and matching carriers and shippers -- each a separate operation relying on traditional media and phone calls.</a:t>
            </a:r>
          </a:p>
          <a:p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Solutions: Customer relationship management (CRM) service SalesForce.com and Spark by </a:t>
            </a:r>
            <a:r>
              <a:rPr lang="en-US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Marketo</a:t>
            </a:r>
            <a:r>
              <a:rPr lang="en-US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marketing automation software. 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 company instituted a nearly paperless combination of online database resources, email and social media, along with the cloud-based 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SalesForce.com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and 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Spark by </a:t>
            </a:r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Marketo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Instead of print ads or trade shows, </a:t>
            </a:r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Post.Bid.Ship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now generates sales leads via the U.S. Department of Transportation's online Motor Carrier Division databases, supported by email responses to link clicks on its Web site and electronic newsletters. When a lead is entered into any of its systems, the data appears almost instantaneously in the others. When a client shipper or carrier posts a listing on the company's website, bids with complete information are generated in minutes from </a:t>
            </a:r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SalesForce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and </a:t>
            </a:r>
            <a:r>
              <a:rPr lang="en-US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Marketo</a:t>
            </a:r>
            <a:r>
              <a:rPr 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790</Words>
  <Application>Microsoft Office PowerPoint</Application>
  <PresentationFormat>On-screen Show (4:3)</PresentationFormat>
  <Paragraphs>106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宋体</vt:lpstr>
      <vt:lpstr>Arial</vt:lpstr>
      <vt:lpstr>Calibri</vt:lpstr>
      <vt:lpstr>Lucida Sans Unicode</vt:lpstr>
      <vt:lpstr>Times New Roman</vt:lpstr>
      <vt:lpstr>Tw Cen MT</vt:lpstr>
      <vt:lpstr>Wingdings</vt:lpstr>
      <vt:lpstr>Wingdings 2</vt:lpstr>
      <vt:lpstr>Office Theme</vt:lpstr>
      <vt:lpstr>PowerPoint Presentation</vt:lpstr>
      <vt:lpstr>Chaffey (2007), E-business and E-commerce Management. </vt:lpstr>
      <vt:lpstr>PowerPoint Presentation</vt:lpstr>
      <vt:lpstr>PowerPoint Presentation</vt:lpstr>
      <vt:lpstr>PowerPoint Presentation</vt:lpstr>
      <vt:lpstr>PowerPoint Presentation</vt:lpstr>
      <vt:lpstr>How does a firm select  the best strategy? </vt:lpstr>
      <vt:lpstr>How does a firm select  the best strategy? </vt:lpstr>
      <vt:lpstr>PowerPoint Presentation</vt:lpstr>
      <vt:lpstr>PowerPoint Presentation</vt:lpstr>
      <vt:lpstr>Amazon.com</vt:lpstr>
      <vt:lpstr>Amazon.com, cont.</vt:lpstr>
      <vt:lpstr>Web Analytics</vt:lpstr>
      <vt:lpstr>Social Engagement Metrics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Roisin Mullins</cp:lastModifiedBy>
  <cp:revision>24</cp:revision>
  <dcterms:created xsi:type="dcterms:W3CDTF">2013-12-01T20:39:49Z</dcterms:created>
  <dcterms:modified xsi:type="dcterms:W3CDTF">2019-01-30T11:13:08Z</dcterms:modified>
</cp:coreProperties>
</file>