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66" r:id="rId2"/>
    <p:sldId id="256" r:id="rId3"/>
    <p:sldId id="257" r:id="rId4"/>
    <p:sldId id="258" r:id="rId5"/>
    <p:sldId id="260" r:id="rId6"/>
    <p:sldId id="261" r:id="rId7"/>
    <p:sldId id="264" r:id="rId8"/>
    <p:sldId id="262" r:id="rId9"/>
    <p:sldId id="263" r:id="rId10"/>
    <p:sldId id="265"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90" d="100"/>
          <a:sy n="90" d="100"/>
        </p:scale>
        <p:origin x="-60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xmlns=""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xmlns=""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11/29/2023</a:t>
            </a:fld>
            <a:endParaRPr lang="en-US" dirty="0"/>
          </a:p>
        </p:txBody>
      </p:sp>
      <p:sp>
        <p:nvSpPr>
          <p:cNvPr id="5" name="Footer Placeholder 4">
            <a:extLst>
              <a:ext uri="{FF2B5EF4-FFF2-40B4-BE49-F238E27FC236}">
                <a16:creationId xmlns:a16="http://schemas.microsoft.com/office/drawing/2014/main" xmlns=""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xmlns=""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410220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0E864CF5-F681-40C2-88CC-E02206C9CECB}"/>
              </a:ext>
            </a:extLst>
          </p:cNvPr>
          <p:cNvSpPr>
            <a:spLocks noGrp="1"/>
          </p:cNvSpPr>
          <p:nvPr>
            <p:ph type="dt" sz="half" idx="10"/>
          </p:nvPr>
        </p:nvSpPr>
        <p:spPr/>
        <p:txBody>
          <a:bodyPr/>
          <a:lstStyle/>
          <a:p>
            <a:fld id="{0055F08A-1E71-4B2B-BB49-E743F2903911}" type="datetime1">
              <a:rPr lang="en-US" smtClean="0"/>
              <a:t>11/29/2023</a:t>
            </a:fld>
            <a:endParaRPr lang="en-US" dirty="0"/>
          </a:p>
        </p:txBody>
      </p:sp>
      <p:sp>
        <p:nvSpPr>
          <p:cNvPr id="5" name="Footer Placeholder 4">
            <a:extLst>
              <a:ext uri="{FF2B5EF4-FFF2-40B4-BE49-F238E27FC236}">
                <a16:creationId xmlns:a16="http://schemas.microsoft.com/office/drawing/2014/main" xmlns=""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4478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102990E-9F0A-446A-B5B8-459CA8D98D92}"/>
              </a:ext>
            </a:extLst>
          </p:cNvPr>
          <p:cNvSpPr>
            <a:spLocks noGrp="1"/>
          </p:cNvSpPr>
          <p:nvPr>
            <p:ph type="dt" sz="half" idx="10"/>
          </p:nvPr>
        </p:nvSpPr>
        <p:spPr/>
        <p:txBody>
          <a:bodyPr/>
          <a:lstStyle/>
          <a:p>
            <a:fld id="{15417D9E-721A-44BB-8863-9873FE64DA75}" type="datetime1">
              <a:rPr lang="en-US" smtClean="0"/>
              <a:t>11/29/2023</a:t>
            </a:fld>
            <a:endParaRPr lang="en-US"/>
          </a:p>
        </p:txBody>
      </p:sp>
      <p:sp>
        <p:nvSpPr>
          <p:cNvPr id="5" name="Footer Placeholder 4">
            <a:extLst>
              <a:ext uri="{FF2B5EF4-FFF2-40B4-BE49-F238E27FC236}">
                <a16:creationId xmlns:a16="http://schemas.microsoft.com/office/drawing/2014/main" xmlns=""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51364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xmlns=""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xmlns="" id="{55B56FDA-C47A-4F4A-A364-BA60A25AB90A}"/>
              </a:ext>
            </a:extLst>
          </p:cNvPr>
          <p:cNvSpPr>
            <a:spLocks noGrp="1"/>
          </p:cNvSpPr>
          <p:nvPr>
            <p:ph type="dt" sz="half" idx="10"/>
          </p:nvPr>
        </p:nvSpPr>
        <p:spPr/>
        <p:txBody>
          <a:bodyPr/>
          <a:lstStyle/>
          <a:p>
            <a:fld id="{5F31DA2F-80B8-49CF-99FB-5ABCA53A607A}" type="datetime1">
              <a:rPr lang="en-US" smtClean="0"/>
              <a:t>11/29/2023</a:t>
            </a:fld>
            <a:endParaRPr lang="en-US"/>
          </a:p>
        </p:txBody>
      </p:sp>
      <p:sp>
        <p:nvSpPr>
          <p:cNvPr id="6" name="Footer Placeholder 5">
            <a:extLst>
              <a:ext uri="{FF2B5EF4-FFF2-40B4-BE49-F238E27FC236}">
                <a16:creationId xmlns:a16="http://schemas.microsoft.com/office/drawing/2014/main" xmlns=""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65134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xmlns=""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xmlns="" id="{3793CB55-E9C1-4CE6-9B61-81B71475B960}"/>
              </a:ext>
            </a:extLst>
          </p:cNvPr>
          <p:cNvSpPr>
            <a:spLocks noGrp="1"/>
          </p:cNvSpPr>
          <p:nvPr>
            <p:ph type="dt" sz="half" idx="10"/>
          </p:nvPr>
        </p:nvSpPr>
        <p:spPr/>
        <p:txBody>
          <a:bodyPr/>
          <a:lstStyle/>
          <a:p>
            <a:fld id="{28852172-E6C9-4B6C-929A-A9DE3837BBF1}" type="datetime1">
              <a:rPr lang="en-US" smtClean="0"/>
              <a:t>11/29/2023</a:t>
            </a:fld>
            <a:endParaRPr lang="en-US"/>
          </a:p>
        </p:txBody>
      </p:sp>
      <p:sp>
        <p:nvSpPr>
          <p:cNvPr id="8" name="Footer Placeholder 7">
            <a:extLst>
              <a:ext uri="{FF2B5EF4-FFF2-40B4-BE49-F238E27FC236}">
                <a16:creationId xmlns:a16="http://schemas.microsoft.com/office/drawing/2014/main" xmlns=""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693840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xmlns=""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11/29/2023</a:t>
            </a:fld>
            <a:endParaRPr lang="en-US"/>
          </a:p>
        </p:txBody>
      </p:sp>
      <p:sp>
        <p:nvSpPr>
          <p:cNvPr id="4" name="Footer Placeholder 3">
            <a:extLst>
              <a:ext uri="{FF2B5EF4-FFF2-40B4-BE49-F238E27FC236}">
                <a16:creationId xmlns:a16="http://schemas.microsoft.com/office/drawing/2014/main" xmlns=""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48687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72933BE2-665A-42DA-A3B7-835F81A3F46B}"/>
              </a:ext>
            </a:extLst>
          </p:cNvPr>
          <p:cNvSpPr>
            <a:spLocks noGrp="1"/>
          </p:cNvSpPr>
          <p:nvPr>
            <p:ph type="dt" sz="half" idx="10"/>
          </p:nvPr>
        </p:nvSpPr>
        <p:spPr/>
        <p:txBody>
          <a:bodyPr/>
          <a:lstStyle/>
          <a:p>
            <a:fld id="{F06048FA-06AB-4884-A69B-986B96E68A24}" type="datetime1">
              <a:rPr lang="en-US" smtClean="0"/>
              <a:t>11/29/2023</a:t>
            </a:fld>
            <a:endParaRPr lang="en-US"/>
          </a:p>
        </p:txBody>
      </p:sp>
      <p:sp>
        <p:nvSpPr>
          <p:cNvPr id="3" name="Footer Placeholder 2">
            <a:extLst>
              <a:ext uri="{FF2B5EF4-FFF2-40B4-BE49-F238E27FC236}">
                <a16:creationId xmlns:a16="http://schemas.microsoft.com/office/drawing/2014/main" xmlns=""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53663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0113850F-5C87-4F08-9658-EAF049B60EB0}"/>
              </a:ext>
            </a:extLst>
          </p:cNvPr>
          <p:cNvSpPr>
            <a:spLocks noGrp="1"/>
          </p:cNvSpPr>
          <p:nvPr>
            <p:ph type="dt" sz="half" idx="10"/>
          </p:nvPr>
        </p:nvSpPr>
        <p:spPr/>
        <p:txBody>
          <a:bodyPr/>
          <a:lstStyle/>
          <a:p>
            <a:fld id="{50DB7ABA-0172-4F9C-889D-567164F66BCD}" type="datetime1">
              <a:rPr lang="en-US" smtClean="0"/>
              <a:t>11/29/2023</a:t>
            </a:fld>
            <a:endParaRPr lang="en-US"/>
          </a:p>
        </p:txBody>
      </p:sp>
      <p:sp>
        <p:nvSpPr>
          <p:cNvPr id="6" name="Footer Placeholder 5">
            <a:extLst>
              <a:ext uri="{FF2B5EF4-FFF2-40B4-BE49-F238E27FC236}">
                <a16:creationId xmlns:a16="http://schemas.microsoft.com/office/drawing/2014/main" xmlns=""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97708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xmlns=""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605AD5B-0DEA-4C6F-94D2-FAA99F2E5DA9}"/>
              </a:ext>
            </a:extLst>
          </p:cNvPr>
          <p:cNvSpPr>
            <a:spLocks noGrp="1"/>
          </p:cNvSpPr>
          <p:nvPr>
            <p:ph type="dt" sz="half" idx="10"/>
          </p:nvPr>
        </p:nvSpPr>
        <p:spPr/>
        <p:txBody>
          <a:bodyPr/>
          <a:lstStyle/>
          <a:p>
            <a:fld id="{78AC6A5B-8AE7-4A41-B5A7-9ADC6686DC18}" type="datetime1">
              <a:rPr lang="en-US" smtClean="0"/>
              <a:t>11/29/2023</a:t>
            </a:fld>
            <a:endParaRPr lang="en-US"/>
          </a:p>
        </p:txBody>
      </p:sp>
      <p:sp>
        <p:nvSpPr>
          <p:cNvPr id="6" name="Footer Placeholder 5">
            <a:extLst>
              <a:ext uri="{FF2B5EF4-FFF2-40B4-BE49-F238E27FC236}">
                <a16:creationId xmlns:a16="http://schemas.microsoft.com/office/drawing/2014/main" xmlns=""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9599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63905B1B-77FE-4BFC-BF87-87DA989F0082}"/>
              </a:ext>
            </a:extLst>
          </p:cNvPr>
          <p:cNvSpPr>
            <a:spLocks noGrp="1"/>
          </p:cNvSpPr>
          <p:nvPr>
            <p:ph type="dt" sz="half" idx="10"/>
          </p:nvPr>
        </p:nvSpPr>
        <p:spPr/>
        <p:txBody>
          <a:bodyPr/>
          <a:lstStyle/>
          <a:p>
            <a:fld id="{4C559632-1575-4E14-B53B-3DC3D5ED3947}" type="datetime1">
              <a:rPr lang="en-US" smtClean="0"/>
              <a:t>11/29/2023</a:t>
            </a:fld>
            <a:endParaRPr lang="en-US"/>
          </a:p>
        </p:txBody>
      </p:sp>
      <p:sp>
        <p:nvSpPr>
          <p:cNvPr id="5" name="Footer Placeholder 4">
            <a:extLst>
              <a:ext uri="{FF2B5EF4-FFF2-40B4-BE49-F238E27FC236}">
                <a16:creationId xmlns:a16="http://schemas.microsoft.com/office/drawing/2014/main" xmlns=""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10591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E4DC126F-38E2-4425-861F-98ED432284BA}"/>
              </a:ext>
            </a:extLst>
          </p:cNvPr>
          <p:cNvSpPr>
            <a:spLocks noGrp="1"/>
          </p:cNvSpPr>
          <p:nvPr>
            <p:ph type="dt" sz="half" idx="10"/>
          </p:nvPr>
        </p:nvSpPr>
        <p:spPr/>
        <p:txBody>
          <a:bodyPr/>
          <a:lstStyle/>
          <a:p>
            <a:fld id="{CC4A6868-2568-4CC9-B302-F37117B01A6E}" type="datetime1">
              <a:rPr lang="en-US" smtClean="0"/>
              <a:t>11/29/2023</a:t>
            </a:fld>
            <a:endParaRPr lang="en-US"/>
          </a:p>
        </p:txBody>
      </p:sp>
      <p:sp>
        <p:nvSpPr>
          <p:cNvPr id="5" name="Footer Placeholder 4">
            <a:extLst>
              <a:ext uri="{FF2B5EF4-FFF2-40B4-BE49-F238E27FC236}">
                <a16:creationId xmlns:a16="http://schemas.microsoft.com/office/drawing/2014/main" xmlns=""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38953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xmlns="" id="{0BABF38A-8A0D-492E-BD20-6CF4D46B50BD}"/>
              </a:ext>
              <a:ext uri="{C183D7F6-B498-43B3-948B-1728B52AA6E4}">
                <adec:decorative xmlns:adec="http://schemas.microsoft.com/office/drawing/2017/decorative" xmlns=""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xmlns=""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xmlns=""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xmlns=""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11/29/2023</a:t>
            </a:fld>
            <a:endParaRPr lang="en-US" dirty="0"/>
          </a:p>
        </p:txBody>
      </p:sp>
      <p:sp>
        <p:nvSpPr>
          <p:cNvPr id="5" name="Footer Placeholder 4">
            <a:extLst>
              <a:ext uri="{FF2B5EF4-FFF2-40B4-BE49-F238E27FC236}">
                <a16:creationId xmlns:a16="http://schemas.microsoft.com/office/drawing/2014/main" xmlns=""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xmlns=""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xmlns=""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3086873179"/>
      </p:ext>
    </p:extLst>
  </p:cSld>
  <p:clrMap bg1="lt1" tx1="dk1" bg2="lt2" tx2="dk2" accent1="accent1" accent2="accent2" accent3="accent3" accent4="accent4" accent5="accent5" accent6="accent6" hlink="hlink" folHlink="folHlink"/>
  <p:sldLayoutIdLst>
    <p:sldLayoutId id="2147483724" r:id="rId1"/>
    <p:sldLayoutId id="2147483714" r:id="rId2"/>
    <p:sldLayoutId id="2147483715" r:id="rId3"/>
    <p:sldLayoutId id="2147483716" r:id="rId4"/>
    <p:sldLayoutId id="2147483717" r:id="rId5"/>
    <p:sldLayoutId id="2147483718" r:id="rId6"/>
    <p:sldLayoutId id="2147483719" r:id="rId7"/>
    <p:sldLayoutId id="2147483723" r:id="rId8"/>
    <p:sldLayoutId id="2147483720" r:id="rId9"/>
    <p:sldLayoutId id="2147483721" r:id="rId10"/>
    <p:sldLayoutId id="2147483722"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ethicssage.com/2018/08/what-are-values.html" TargetMode="External"/><Relationship Id="rId2" Type="http://schemas.openxmlformats.org/officeDocument/2006/relationships/hyperlink" Target="https://conversational-leadership.net/beliefs/" TargetMode="External"/><Relationship Id="rId1" Type="http://schemas.openxmlformats.org/officeDocument/2006/relationships/slideLayout" Target="../slideLayouts/slideLayout2.xml"/><Relationship Id="rId4" Type="http://schemas.openxmlformats.org/officeDocument/2006/relationships/hyperlink" Target="https://www.edu.gov.mb.ca/k12/cur/socstud/frame_found_sr2/tns/tn-1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a:spLocks noChangeArrowheads="1"/>
          </p:cNvSpPr>
          <p:nvPr/>
        </p:nvSpPr>
        <p:spPr bwMode="auto">
          <a:xfrm>
            <a:off x="3062176" y="1664407"/>
            <a:ext cx="11298865" cy="2673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102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74876" y="1933109"/>
            <a:ext cx="3704116" cy="145888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a:spLocks noChangeArrowheads="1"/>
          </p:cNvSpPr>
          <p:nvPr/>
        </p:nvSpPr>
        <p:spPr bwMode="auto">
          <a:xfrm>
            <a:off x="5805376" y="3032030"/>
            <a:ext cx="11298865" cy="1708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500" b="1" i="0" u="none" strike="noStrike" cap="none" normalizeH="0" baseline="0" dirty="0"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Assignment Title: 	Evidence of Learning (E-Portfolio)</a:t>
            </a:r>
            <a:endParaRPr kumimoji="0" 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500" b="1" i="0" u="none" strike="noStrike" cap="none" normalizeH="0" baseline="0" dirty="0"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Module Name: 	Learning in the Digital Era</a:t>
            </a:r>
            <a:endParaRPr kumimoji="0" 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500" b="1" i="0" u="none" strike="noStrike" cap="none" normalizeH="0" baseline="0" dirty="0"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Module Code:	BMPS4009 &amp; BMPL4007</a:t>
            </a:r>
            <a:endParaRPr kumimoji="0" 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500" b="1" i="0" u="none" strike="noStrike" cap="none" normalizeH="0" baseline="0" dirty="0"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Program of Study:	Public Service Portfolio  </a:t>
            </a:r>
            <a:endParaRPr kumimoji="0" 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500" b="1" i="0" u="none" strike="noStrike" cap="none" normalizeH="0" baseline="0" dirty="0"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Student Name: 	Mohammed </a:t>
            </a:r>
            <a:r>
              <a:rPr kumimoji="0" lang="en-GB" sz="1500" b="1" i="0" u="none" strike="noStrike" cap="none" normalizeH="0" baseline="0" dirty="0" err="1"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Zahoor</a:t>
            </a:r>
            <a:endParaRPr kumimoji="0" 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500" b="1" i="0" u="none" strike="noStrike" cap="none" normalizeH="0" baseline="0" dirty="0"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Student ID #: 	2243574</a:t>
            </a:r>
            <a:endParaRPr kumimoji="0" 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500" b="1" i="0" u="none" strike="noStrike" cap="none" normalizeH="0" baseline="0" dirty="0"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Lecturer Name: 	</a:t>
            </a:r>
            <a:r>
              <a:rPr kumimoji="0" lang="en-GB" sz="1500" b="1" i="0" u="none" strike="noStrike" cap="none" normalizeH="0" baseline="0" dirty="0" err="1"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Ms.</a:t>
            </a:r>
            <a:r>
              <a:rPr kumimoji="0" lang="en-GB" sz="1500" b="1" i="0" u="none" strike="noStrike" cap="none" normalizeH="0" baseline="0" dirty="0"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kumimoji="0" lang="en-GB" sz="1500" b="1" i="0" u="none" strike="noStrike" cap="none" normalizeH="0" baseline="0" dirty="0" err="1"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Zita</a:t>
            </a:r>
            <a:r>
              <a:rPr kumimoji="0" lang="en-GB" sz="1500" b="1" i="0" u="none" strike="noStrike" cap="none" normalizeH="0" baseline="0" dirty="0"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Draper</a:t>
            </a:r>
            <a:endParaRPr kumimoji="0" lang="en-GB"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64184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 name="Rectangle 104">
            <a:extLst>
              <a:ext uri="{FF2B5EF4-FFF2-40B4-BE49-F238E27FC236}">
                <a16:creationId xmlns:a16="http://schemas.microsoft.com/office/drawing/2014/main" xmlns="" id="{37FDDF72-DE39-4F99-A3C1-DD9D7815D7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7" name="Rectangle 106">
            <a:extLst>
              <a:ext uri="{FF2B5EF4-FFF2-40B4-BE49-F238E27FC236}">
                <a16:creationId xmlns:a16="http://schemas.microsoft.com/office/drawing/2014/main" xmlns="" id="{5E4ECE80-3AD1-450C-B62A-98788F19394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Abstract design of flower petals in pastel">
            <a:extLst>
              <a:ext uri="{FF2B5EF4-FFF2-40B4-BE49-F238E27FC236}">
                <a16:creationId xmlns:a16="http://schemas.microsoft.com/office/drawing/2014/main" xmlns="" id="{97A1A6F8-E928-A93E-4120-320B660EF67E}"/>
              </a:ext>
            </a:extLst>
          </p:cNvPr>
          <p:cNvPicPr>
            <a:picLocks noChangeAspect="1"/>
          </p:cNvPicPr>
          <p:nvPr/>
        </p:nvPicPr>
        <p:blipFill rotWithShape="1">
          <a:blip r:embed="rId2">
            <a:alphaModFix amt="60000"/>
          </a:blip>
          <a:srcRect t="14118" r="-1" b="-1"/>
          <a:stretch/>
        </p:blipFill>
        <p:spPr>
          <a:xfrm>
            <a:off x="0" y="14151"/>
            <a:ext cx="12188952" cy="6856614"/>
          </a:xfrm>
          <a:prstGeom prst="rect">
            <a:avLst/>
          </a:prstGeom>
        </p:spPr>
      </p:pic>
      <p:sp>
        <p:nvSpPr>
          <p:cNvPr id="2" name="Title 1">
            <a:extLst>
              <a:ext uri="{FF2B5EF4-FFF2-40B4-BE49-F238E27FC236}">
                <a16:creationId xmlns:a16="http://schemas.microsoft.com/office/drawing/2014/main" xmlns="" id="{A8544050-B4FA-A43D-EFAD-C1BF7CFBE35E}"/>
              </a:ext>
            </a:extLst>
          </p:cNvPr>
          <p:cNvSpPr>
            <a:spLocks noGrp="1"/>
          </p:cNvSpPr>
          <p:nvPr>
            <p:ph type="ctrTitle"/>
          </p:nvPr>
        </p:nvSpPr>
        <p:spPr>
          <a:xfrm>
            <a:off x="1000964" y="14151"/>
            <a:ext cx="10190071" cy="3145855"/>
          </a:xfrm>
        </p:spPr>
        <p:txBody>
          <a:bodyPr anchor="b">
            <a:normAutofit/>
          </a:bodyPr>
          <a:lstStyle/>
          <a:p>
            <a:r>
              <a:rPr lang="en-US" sz="6600" b="1" i="1" dirty="0">
                <a:solidFill>
                  <a:srgbClr val="FFFFFF"/>
                </a:solidFill>
              </a:rPr>
              <a:t>PERSONAL IDENTITY</a:t>
            </a:r>
          </a:p>
        </p:txBody>
      </p:sp>
      <p:sp>
        <p:nvSpPr>
          <p:cNvPr id="3" name="Subtitle 2">
            <a:extLst>
              <a:ext uri="{FF2B5EF4-FFF2-40B4-BE49-F238E27FC236}">
                <a16:creationId xmlns:a16="http://schemas.microsoft.com/office/drawing/2014/main" xmlns="" id="{BB2C0761-EF9A-D573-DDD9-351AB62A7977}"/>
              </a:ext>
            </a:extLst>
          </p:cNvPr>
          <p:cNvSpPr>
            <a:spLocks noGrp="1"/>
          </p:cNvSpPr>
          <p:nvPr>
            <p:ph type="subTitle" idx="1"/>
          </p:nvPr>
        </p:nvSpPr>
        <p:spPr>
          <a:xfrm>
            <a:off x="1203812" y="3400402"/>
            <a:ext cx="9781327" cy="2056617"/>
          </a:xfrm>
        </p:spPr>
        <p:txBody>
          <a:bodyPr anchor="t">
            <a:normAutofit/>
          </a:bodyPr>
          <a:lstStyle/>
          <a:p>
            <a:r>
              <a:rPr lang="en-US" sz="3200" b="1" dirty="0">
                <a:solidFill>
                  <a:srgbClr val="FFFFFF"/>
                </a:solidFill>
              </a:rPr>
              <a:t>Sense of Place</a:t>
            </a:r>
          </a:p>
          <a:p>
            <a:r>
              <a:rPr lang="en-US" sz="3200" b="1" dirty="0">
                <a:solidFill>
                  <a:srgbClr val="FFFFFF"/>
                </a:solidFill>
              </a:rPr>
              <a:t>Values</a:t>
            </a:r>
          </a:p>
          <a:p>
            <a:r>
              <a:rPr lang="en-US" sz="3200" b="1" dirty="0">
                <a:solidFill>
                  <a:srgbClr val="FFFFFF"/>
                </a:solidFill>
              </a:rPr>
              <a:t>Beliefs</a:t>
            </a:r>
            <a:endParaRPr lang="en-US" sz="2200" b="1" dirty="0">
              <a:solidFill>
                <a:srgbClr val="FFFFFF"/>
              </a:solidFill>
            </a:endParaRPr>
          </a:p>
        </p:txBody>
      </p:sp>
    </p:spTree>
    <p:extLst>
      <p:ext uri="{BB962C8B-B14F-4D97-AF65-F5344CB8AC3E}">
        <p14:creationId xmlns:p14="http://schemas.microsoft.com/office/powerpoint/2010/main" val="489089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A0BE9C8-85A3-A47B-6833-2DD9E12D6CB3}"/>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xmlns="" id="{30CD7DDC-9ED3-3C4B-52D2-D8B712CEA558}"/>
              </a:ext>
            </a:extLst>
          </p:cNvPr>
          <p:cNvSpPr>
            <a:spLocks noGrp="1"/>
          </p:cNvSpPr>
          <p:nvPr>
            <p:ph idx="1"/>
          </p:nvPr>
        </p:nvSpPr>
        <p:spPr/>
        <p:txBody>
          <a:bodyPr>
            <a:normAutofit/>
          </a:bodyPr>
          <a:lstStyle/>
          <a:p>
            <a:pPr algn="just"/>
            <a:r>
              <a:rPr lang="en-US" dirty="0" smtClean="0">
                <a:latin typeface="Arial" panose="020B0604020202020204" pitchFamily="34" charset="0"/>
                <a:cs typeface="Arial" panose="020B0604020202020204" pitchFamily="34" charset="0"/>
              </a:rPr>
              <a:t>My name is Mohammed </a:t>
            </a:r>
            <a:r>
              <a:rPr lang="en-US" dirty="0" err="1" smtClean="0">
                <a:latin typeface="Arial" panose="020B0604020202020204" pitchFamily="34" charset="0"/>
                <a:cs typeface="Arial" panose="020B0604020202020204" pitchFamily="34" charset="0"/>
              </a:rPr>
              <a:t>Zahoor</a:t>
            </a:r>
            <a:r>
              <a:rPr lang="en-US" dirty="0" smtClean="0">
                <a:latin typeface="Arial" panose="020B0604020202020204" pitchFamily="34" charset="0"/>
                <a:cs typeface="Arial" panose="020B0604020202020204" pitchFamily="34" charset="0"/>
              </a:rPr>
              <a:t>, I </a:t>
            </a:r>
            <a:r>
              <a:rPr lang="en-US" dirty="0">
                <a:latin typeface="Arial" panose="020B0604020202020204" pitchFamily="34" charset="0"/>
                <a:cs typeface="Arial" panose="020B0604020202020204" pitchFamily="34" charset="0"/>
              </a:rPr>
              <a:t>am interested in becoming the International Human Rights lawyers and for this purpose </a:t>
            </a:r>
            <a:r>
              <a:rPr lang="en-US" dirty="0" smtClean="0">
                <a:latin typeface="Arial" panose="020B0604020202020204" pitchFamily="34" charset="0"/>
                <a:cs typeface="Arial" panose="020B0604020202020204" pitchFamily="34" charset="0"/>
              </a:rPr>
              <a:t>is </a:t>
            </a:r>
            <a:r>
              <a:rPr lang="en-US" dirty="0">
                <a:latin typeface="Arial" panose="020B0604020202020204" pitchFamily="34" charset="0"/>
                <a:cs typeface="Arial" panose="020B0604020202020204" pitchFamily="34" charset="0"/>
              </a:rPr>
              <a:t>the presentation of my Personal Identity and how </a:t>
            </a:r>
            <a:r>
              <a:rPr lang="en-US" dirty="0" smtClean="0">
                <a:latin typeface="Arial" panose="020B0604020202020204" pitchFamily="34" charset="0"/>
                <a:cs typeface="Arial" panose="020B0604020202020204" pitchFamily="34" charset="0"/>
              </a:rPr>
              <a:t>a sense </a:t>
            </a:r>
            <a:r>
              <a:rPr lang="en-US" dirty="0">
                <a:latin typeface="Arial" panose="020B0604020202020204" pitchFamily="34" charset="0"/>
                <a:cs typeface="Arial" panose="020B0604020202020204" pitchFamily="34" charset="0"/>
              </a:rPr>
              <a:t>of place, values and beliefs plays an important role in enhancing my personal identity. </a:t>
            </a:r>
          </a:p>
        </p:txBody>
      </p:sp>
    </p:spTree>
    <p:extLst>
      <p:ext uri="{BB962C8B-B14F-4D97-AF65-F5344CB8AC3E}">
        <p14:creationId xmlns:p14="http://schemas.microsoft.com/office/powerpoint/2010/main" val="1825624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4E9260B-AB56-74E6-9E9C-AE01A9A84080}"/>
              </a:ext>
            </a:extLst>
          </p:cNvPr>
          <p:cNvSpPr>
            <a:spLocks noGrp="1"/>
          </p:cNvSpPr>
          <p:nvPr>
            <p:ph type="title"/>
          </p:nvPr>
        </p:nvSpPr>
        <p:spPr/>
        <p:txBody>
          <a:bodyPr/>
          <a:lstStyle/>
          <a:p>
            <a:r>
              <a:rPr lang="en-US" dirty="0"/>
              <a:t>Sense of Place</a:t>
            </a:r>
          </a:p>
        </p:txBody>
      </p:sp>
      <p:sp>
        <p:nvSpPr>
          <p:cNvPr id="3" name="Content Placeholder 2">
            <a:extLst>
              <a:ext uri="{FF2B5EF4-FFF2-40B4-BE49-F238E27FC236}">
                <a16:creationId xmlns:a16="http://schemas.microsoft.com/office/drawing/2014/main" xmlns="" id="{23D4E5DA-639C-0213-D90D-FB1DC9074FEF}"/>
              </a:ext>
            </a:extLst>
          </p:cNvPr>
          <p:cNvSpPr>
            <a:spLocks noGrp="1"/>
          </p:cNvSpPr>
          <p:nvPr>
            <p:ph idx="1"/>
          </p:nvPr>
        </p:nvSpPr>
        <p:spPr/>
        <p:txBody>
          <a:bodyPr>
            <a:normAutofit/>
          </a:bodyPr>
          <a:lstStyle/>
          <a:p>
            <a:pPr algn="just"/>
            <a:r>
              <a:rPr lang="en-US" dirty="0">
                <a:latin typeface="Arial" panose="020B0604020202020204" pitchFamily="34" charset="0"/>
                <a:cs typeface="Arial" panose="020B0604020202020204" pitchFamily="34" charset="0"/>
              </a:rPr>
              <a:t>Sense of Place is defined as the relationship between people and its environment. It includes the both the effect on </a:t>
            </a:r>
            <a:r>
              <a:rPr lang="en-US" dirty="0" smtClean="0">
                <a:latin typeface="Arial" panose="020B0604020202020204" pitchFamily="34" charset="0"/>
                <a:cs typeface="Arial" panose="020B0604020202020204" pitchFamily="34" charset="0"/>
              </a:rPr>
              <a:t>the natural </a:t>
            </a:r>
            <a:r>
              <a:rPr lang="en-US" dirty="0">
                <a:latin typeface="Arial" panose="020B0604020202020204" pitchFamily="34" charset="0"/>
                <a:cs typeface="Arial" panose="020B0604020202020204" pitchFamily="34" charset="0"/>
              </a:rPr>
              <a:t>environment on people as well as human activities effects on the environment. It is said that we are not only developing a strong relationship with the place, but it is also shaping our personal identity. </a:t>
            </a:r>
            <a:r>
              <a:rPr lang="en-US" b="0" i="0" dirty="0">
                <a:effectLst/>
                <a:latin typeface="Arial" panose="020B0604020202020204" pitchFamily="34" charset="0"/>
                <a:cs typeface="Arial" panose="020B0604020202020204" pitchFamily="34" charset="0"/>
              </a:rPr>
              <a:t>(Place and Identity TN 10, n.d.)</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31553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A95F34-E954-2AB0-F08A-F7CFBC20F66E}"/>
              </a:ext>
            </a:extLst>
          </p:cNvPr>
          <p:cNvSpPr>
            <a:spLocks noGrp="1"/>
          </p:cNvSpPr>
          <p:nvPr>
            <p:ph type="title"/>
          </p:nvPr>
        </p:nvSpPr>
        <p:spPr/>
        <p:txBody>
          <a:bodyPr>
            <a:normAutofit fontScale="90000"/>
          </a:bodyPr>
          <a:lstStyle/>
          <a:p>
            <a:r>
              <a:rPr lang="en-US" sz="4900" dirty="0"/>
              <a:t>How</a:t>
            </a:r>
            <a:r>
              <a:rPr lang="en-US" dirty="0"/>
              <a:t> Sense of Place effects my Personal Identity</a:t>
            </a:r>
          </a:p>
        </p:txBody>
      </p:sp>
      <p:sp>
        <p:nvSpPr>
          <p:cNvPr id="3" name="Content Placeholder 2">
            <a:extLst>
              <a:ext uri="{FF2B5EF4-FFF2-40B4-BE49-F238E27FC236}">
                <a16:creationId xmlns:a16="http://schemas.microsoft.com/office/drawing/2014/main" xmlns="" id="{EE1FAC53-A49F-9CAE-B841-1E162D586305}"/>
              </a:ext>
            </a:extLst>
          </p:cNvPr>
          <p:cNvSpPr>
            <a:spLocks noGrp="1"/>
          </p:cNvSpPr>
          <p:nvPr>
            <p:ph idx="1"/>
          </p:nvPr>
        </p:nvSpPr>
        <p:spPr/>
        <p:txBody>
          <a:bodyPr>
            <a:normAutofit fontScale="92500" lnSpcReduction="10000"/>
          </a:bodyPr>
          <a:lstStyle/>
          <a:p>
            <a:pPr algn="just"/>
            <a:r>
              <a:rPr lang="en-US" dirty="0">
                <a:latin typeface="Arial" panose="020B0604020202020204" pitchFamily="34" charset="0"/>
                <a:cs typeface="Arial" panose="020B0604020202020204" pitchFamily="34" charset="0"/>
              </a:rPr>
              <a:t>Being from South </a:t>
            </a:r>
            <a:r>
              <a:rPr lang="en-US" dirty="0" smtClean="0">
                <a:latin typeface="Arial" panose="020B0604020202020204" pitchFamily="34" charset="0"/>
                <a:cs typeface="Arial" panose="020B0604020202020204" pitchFamily="34" charset="0"/>
              </a:rPr>
              <a:t>Asia, </a:t>
            </a:r>
            <a:r>
              <a:rPr lang="en-US" dirty="0">
                <a:latin typeface="Arial" panose="020B0604020202020204" pitchFamily="34" charset="0"/>
                <a:cs typeface="Arial" panose="020B0604020202020204" pitchFamily="34" charset="0"/>
              </a:rPr>
              <a:t>specifically from Pakistan has a </a:t>
            </a:r>
            <a:r>
              <a:rPr lang="en-US" dirty="0" smtClean="0">
                <a:latin typeface="Arial" panose="020B0604020202020204" pitchFamily="34" charset="0"/>
                <a:cs typeface="Arial" panose="020B0604020202020204" pitchFamily="34" charset="0"/>
              </a:rPr>
              <a:t>lot </a:t>
            </a:r>
            <a:r>
              <a:rPr lang="en-US" dirty="0">
                <a:latin typeface="Arial" panose="020B0604020202020204" pitchFamily="34" charset="0"/>
                <a:cs typeface="Arial" panose="020B0604020202020204" pitchFamily="34" charset="0"/>
              </a:rPr>
              <a:t>of impact in effecting my personal identity.</a:t>
            </a:r>
          </a:p>
          <a:p>
            <a:pPr algn="just"/>
            <a:r>
              <a:rPr lang="en-US" dirty="0">
                <a:latin typeface="Arial" panose="020B0604020202020204" pitchFamily="34" charset="0"/>
                <a:cs typeface="Arial" panose="020B0604020202020204" pitchFamily="34" charset="0"/>
              </a:rPr>
              <a:t>Pakistan is a country of rich cultural and diversity. It is one of the most closed and connected </a:t>
            </a:r>
            <a:r>
              <a:rPr lang="en-US" dirty="0" smtClean="0">
                <a:latin typeface="Arial" panose="020B0604020202020204" pitchFamily="34" charset="0"/>
                <a:cs typeface="Arial" panose="020B0604020202020204" pitchFamily="34" charset="0"/>
              </a:rPr>
              <a:t>communities </a:t>
            </a:r>
            <a:r>
              <a:rPr lang="en-US" dirty="0">
                <a:latin typeface="Arial" panose="020B0604020202020204" pitchFamily="34" charset="0"/>
                <a:cs typeface="Arial" panose="020B0604020202020204" pitchFamily="34" charset="0"/>
              </a:rPr>
              <a:t>which develops the sense of understanding, helping others and being empathic to the people. </a:t>
            </a:r>
          </a:p>
          <a:p>
            <a:pPr algn="just"/>
            <a:r>
              <a:rPr lang="en-US" dirty="0">
                <a:latin typeface="Arial" panose="020B0604020202020204" pitchFamily="34" charset="0"/>
                <a:cs typeface="Arial" panose="020B0604020202020204" pitchFamily="34" charset="0"/>
              </a:rPr>
              <a:t>Since we are more prone to the helping community and development, it makes me understand that how cultural and religious values </a:t>
            </a:r>
            <a:r>
              <a:rPr lang="en-US" dirty="0" smtClean="0">
                <a:latin typeface="Arial" panose="020B0604020202020204" pitchFamily="34" charset="0"/>
                <a:cs typeface="Arial" panose="020B0604020202020204" pitchFamily="34" charset="0"/>
              </a:rPr>
              <a:t>play </a:t>
            </a:r>
            <a:r>
              <a:rPr lang="en-US" dirty="0">
                <a:latin typeface="Arial" panose="020B0604020202020204" pitchFamily="34" charset="0"/>
                <a:cs typeface="Arial" panose="020B0604020202020204" pitchFamily="34" charset="0"/>
              </a:rPr>
              <a:t>an important part in the life of the people and how it </a:t>
            </a:r>
            <a:r>
              <a:rPr lang="en-US" dirty="0" smtClean="0">
                <a:latin typeface="Arial" panose="020B0604020202020204" pitchFamily="34" charset="0"/>
                <a:cs typeface="Arial" panose="020B0604020202020204" pitchFamily="34" charset="0"/>
              </a:rPr>
              <a:t>makes </a:t>
            </a:r>
            <a:r>
              <a:rPr lang="en-US" dirty="0">
                <a:latin typeface="Arial" panose="020B0604020202020204" pitchFamily="34" charset="0"/>
                <a:cs typeface="Arial" panose="020B0604020202020204" pitchFamily="34" charset="0"/>
              </a:rPr>
              <a:t>it easy to collaborate and communicate with the people of diverse backgrounds. </a:t>
            </a:r>
          </a:p>
          <a:p>
            <a:endParaRPr lang="en-US" dirty="0"/>
          </a:p>
        </p:txBody>
      </p:sp>
    </p:spTree>
    <p:extLst>
      <p:ext uri="{BB962C8B-B14F-4D97-AF65-F5344CB8AC3E}">
        <p14:creationId xmlns:p14="http://schemas.microsoft.com/office/powerpoint/2010/main" val="2123252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021CA4E-8094-C254-D289-2813B1E8C05C}"/>
              </a:ext>
            </a:extLst>
          </p:cNvPr>
          <p:cNvSpPr>
            <a:spLocks noGrp="1"/>
          </p:cNvSpPr>
          <p:nvPr>
            <p:ph type="title"/>
          </p:nvPr>
        </p:nvSpPr>
        <p:spPr/>
        <p:txBody>
          <a:bodyPr/>
          <a:lstStyle/>
          <a:p>
            <a:r>
              <a:rPr lang="en-US" dirty="0"/>
              <a:t>Values</a:t>
            </a:r>
          </a:p>
        </p:txBody>
      </p:sp>
      <p:sp>
        <p:nvSpPr>
          <p:cNvPr id="3" name="Content Placeholder 2">
            <a:extLst>
              <a:ext uri="{FF2B5EF4-FFF2-40B4-BE49-F238E27FC236}">
                <a16:creationId xmlns:a16="http://schemas.microsoft.com/office/drawing/2014/main" xmlns="" id="{E7BA0286-BDF3-5CC8-DA8B-F2CFD8FBA2C5}"/>
              </a:ext>
            </a:extLst>
          </p:cNvPr>
          <p:cNvSpPr>
            <a:spLocks noGrp="1"/>
          </p:cNvSpPr>
          <p:nvPr>
            <p:ph idx="1"/>
          </p:nvPr>
        </p:nvSpPr>
        <p:spPr/>
        <p:txBody>
          <a:bodyPr>
            <a:normAutofit/>
          </a:bodyPr>
          <a:lstStyle/>
          <a:p>
            <a:pPr algn="just"/>
            <a:r>
              <a:rPr lang="en-US" b="0" i="0" dirty="0">
                <a:effectLst/>
                <a:latin typeface="Arial" panose="020B0604020202020204" pitchFamily="34" charset="0"/>
                <a:cs typeface="Arial" panose="020B0604020202020204" pitchFamily="34" charset="0"/>
              </a:rPr>
              <a:t>Values are the one of the important concepts that shape the attitudes and actions of the person. It makes us understand what is important to us. It basically shapes what kind of person we want to be, in which sense we want to treat </a:t>
            </a:r>
            <a:r>
              <a:rPr lang="en-US" b="0" i="0" dirty="0" smtClean="0">
                <a:effectLst/>
                <a:latin typeface="Arial" panose="020B0604020202020204" pitchFamily="34" charset="0"/>
                <a:cs typeface="Arial" panose="020B0604020202020204" pitchFamily="34" charset="0"/>
              </a:rPr>
              <a:t>oneself </a:t>
            </a:r>
            <a:r>
              <a:rPr lang="en-US" b="0" i="0" dirty="0">
                <a:effectLst/>
                <a:latin typeface="Arial" panose="020B0604020202020204" pitchFamily="34" charset="0"/>
                <a:cs typeface="Arial" panose="020B0604020202020204" pitchFamily="34" charset="0"/>
              </a:rPr>
              <a:t>and how we are going to interact with </a:t>
            </a:r>
            <a:r>
              <a:rPr lang="en-US" b="0" i="0" dirty="0" smtClean="0">
                <a:effectLst/>
                <a:latin typeface="Arial" panose="020B0604020202020204" pitchFamily="34" charset="0"/>
                <a:cs typeface="Arial" panose="020B0604020202020204" pitchFamily="34" charset="0"/>
              </a:rPr>
              <a:t>others </a:t>
            </a:r>
            <a:r>
              <a:rPr lang="en-US" b="0" i="0" dirty="0">
                <a:effectLst/>
                <a:latin typeface="Arial" panose="020B0604020202020204" pitchFamily="34" charset="0"/>
                <a:cs typeface="Arial" panose="020B0604020202020204" pitchFamily="34" charset="0"/>
              </a:rPr>
              <a:t>(</a:t>
            </a:r>
            <a:r>
              <a:rPr lang="en-US" b="0" i="0" dirty="0" err="1">
                <a:effectLst/>
                <a:latin typeface="Arial" panose="020B0604020202020204" pitchFamily="34" charset="0"/>
                <a:cs typeface="Arial" panose="020B0604020202020204" pitchFamily="34" charset="0"/>
              </a:rPr>
              <a:t>Mintz</a:t>
            </a:r>
            <a:r>
              <a:rPr lang="en-US" b="0" i="0" dirty="0">
                <a:effectLst/>
                <a:latin typeface="Arial" panose="020B0604020202020204" pitchFamily="34" charset="0"/>
                <a:cs typeface="Arial" panose="020B0604020202020204" pitchFamily="34" charset="0"/>
              </a:rPr>
              <a:t>, 2018</a:t>
            </a:r>
            <a:r>
              <a:rPr lang="en-US" b="0" i="0" dirty="0" smtClean="0">
                <a:effectLst/>
                <a:latin typeface="Arial" panose="020B0604020202020204" pitchFamily="34" charset="0"/>
                <a:cs typeface="Arial" panose="020B0604020202020204" pitchFamily="34" charset="0"/>
              </a:rPr>
              <a:t>).</a:t>
            </a:r>
            <a:endParaRPr lang="en-US" b="0" i="0" dirty="0">
              <a:effectLst/>
              <a:latin typeface="Arial" panose="020B0604020202020204" pitchFamily="34" charset="0"/>
              <a:cs typeface="Arial" panose="020B0604020202020204" pitchFamily="34" charset="0"/>
            </a:endParaRPr>
          </a:p>
          <a:p>
            <a:pPr marL="0" indent="0">
              <a:buNone/>
            </a:pPr>
            <a:endParaRPr lang="en-US" b="0" i="0" dirty="0">
              <a:effectLst/>
              <a:latin typeface="Arial" panose="020B0604020202020204" pitchFamily="34" charset="0"/>
              <a:cs typeface="Arial" panose="020B0604020202020204" pitchFamily="34" charset="0"/>
            </a:endParaRPr>
          </a:p>
          <a:p>
            <a:endParaRPr lang="en-US"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59286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D3DED80-4113-6619-911B-F316870A3B0A}"/>
              </a:ext>
            </a:extLst>
          </p:cNvPr>
          <p:cNvSpPr>
            <a:spLocks noGrp="1"/>
          </p:cNvSpPr>
          <p:nvPr>
            <p:ph type="title"/>
          </p:nvPr>
        </p:nvSpPr>
        <p:spPr/>
        <p:txBody>
          <a:bodyPr/>
          <a:lstStyle/>
          <a:p>
            <a:r>
              <a:rPr lang="en-US" dirty="0"/>
              <a:t>How Values Shape My Personal Identity</a:t>
            </a:r>
          </a:p>
        </p:txBody>
      </p:sp>
      <p:sp>
        <p:nvSpPr>
          <p:cNvPr id="3" name="Content Placeholder 2">
            <a:extLst>
              <a:ext uri="{FF2B5EF4-FFF2-40B4-BE49-F238E27FC236}">
                <a16:creationId xmlns:a16="http://schemas.microsoft.com/office/drawing/2014/main" xmlns="" id="{F197B1FF-5954-E4F1-2B52-0A04FD6E48B9}"/>
              </a:ext>
            </a:extLst>
          </p:cNvPr>
          <p:cNvSpPr>
            <a:spLocks noGrp="1"/>
          </p:cNvSpPr>
          <p:nvPr>
            <p:ph idx="1"/>
          </p:nvPr>
        </p:nvSpPr>
        <p:spPr/>
        <p:txBody>
          <a:bodyPr/>
          <a:lstStyle/>
          <a:p>
            <a:pPr algn="just"/>
            <a:r>
              <a:rPr lang="en-US" sz="2400" b="0" i="0" dirty="0">
                <a:effectLst/>
                <a:latin typeface="Arial" panose="020B0604020202020204" pitchFamily="34" charset="0"/>
                <a:cs typeface="Arial" panose="020B0604020202020204" pitchFamily="34" charset="0"/>
              </a:rPr>
              <a:t>The values which are more important to be is royalty, respect and empathy which </a:t>
            </a:r>
            <a:r>
              <a:rPr lang="en-US" sz="2400" b="0" i="0" dirty="0" smtClean="0">
                <a:effectLst/>
                <a:latin typeface="Arial" panose="020B0604020202020204" pitchFamily="34" charset="0"/>
                <a:cs typeface="Arial" panose="020B0604020202020204" pitchFamily="34" charset="0"/>
              </a:rPr>
              <a:t>from m </a:t>
            </a:r>
            <a:r>
              <a:rPr lang="en-US" sz="2400" b="0" i="0" dirty="0">
                <a:effectLst/>
                <a:latin typeface="Arial" panose="020B0604020202020204" pitchFamily="34" charset="0"/>
                <a:cs typeface="Arial" panose="020B0604020202020204" pitchFamily="34" charset="0"/>
              </a:rPr>
              <a:t>my personal identity in the positive way.</a:t>
            </a:r>
          </a:p>
          <a:p>
            <a:pPr algn="just"/>
            <a:r>
              <a:rPr lang="en-US" sz="2400" b="0" i="0" dirty="0">
                <a:effectLst/>
                <a:latin typeface="Arial" panose="020B0604020202020204" pitchFamily="34" charset="0"/>
                <a:cs typeface="Arial" panose="020B0604020202020204" pitchFamily="34" charset="0"/>
              </a:rPr>
              <a:t>It shapes my behavior</a:t>
            </a:r>
            <a:r>
              <a:rPr lang="en-US" sz="2400" dirty="0">
                <a:latin typeface="Arial" panose="020B0604020202020204" pitchFamily="34" charset="0"/>
                <a:cs typeface="Arial" panose="020B0604020202020204" pitchFamily="34" charset="0"/>
              </a:rPr>
              <a:t> and making </a:t>
            </a:r>
            <a:r>
              <a:rPr lang="en-US" sz="2400" dirty="0" smtClean="0">
                <a:latin typeface="Arial" panose="020B0604020202020204" pitchFamily="34" charset="0"/>
                <a:cs typeface="Arial" panose="020B0604020202020204" pitchFamily="34" charset="0"/>
              </a:rPr>
              <a:t>me the </a:t>
            </a:r>
            <a:r>
              <a:rPr lang="en-US" sz="2400" dirty="0">
                <a:latin typeface="Arial" panose="020B0604020202020204" pitchFamily="34" charset="0"/>
                <a:cs typeface="Arial" panose="020B0604020202020204" pitchFamily="34" charset="0"/>
              </a:rPr>
              <a:t>key team player. It helps me </a:t>
            </a:r>
            <a:r>
              <a:rPr lang="en-US" sz="2400" dirty="0" smtClean="0">
                <a:latin typeface="Arial" panose="020B0604020202020204" pitchFamily="34" charset="0"/>
                <a:cs typeface="Arial" panose="020B0604020202020204" pitchFamily="34" charset="0"/>
              </a:rPr>
              <a:t>build </a:t>
            </a:r>
            <a:r>
              <a:rPr lang="en-US" sz="2400" dirty="0">
                <a:latin typeface="Arial" panose="020B0604020202020204" pitchFamily="34" charset="0"/>
                <a:cs typeface="Arial" panose="020B0604020202020204" pitchFamily="34" charset="0"/>
              </a:rPr>
              <a:t>the trust among my team members and building strong relationships with them based on respect. </a:t>
            </a:r>
          </a:p>
          <a:p>
            <a:pPr algn="just"/>
            <a:r>
              <a:rPr lang="en-US" sz="2400" b="0" i="0" dirty="0">
                <a:effectLst/>
                <a:latin typeface="Arial" panose="020B0604020202020204" pitchFamily="34" charset="0"/>
                <a:cs typeface="Arial" panose="020B0604020202020204" pitchFamily="34" charset="0"/>
              </a:rPr>
              <a:t>These values help me in creati</a:t>
            </a:r>
            <a:r>
              <a:rPr lang="en-US" sz="2400" dirty="0">
                <a:latin typeface="Arial" panose="020B0604020202020204" pitchFamily="34" charset="0"/>
                <a:cs typeface="Arial" panose="020B0604020202020204" pitchFamily="34" charset="0"/>
              </a:rPr>
              <a:t>ng the strong, positive and supportive working environment based on mutual understanding and trust. </a:t>
            </a:r>
            <a:endParaRPr lang="en-US" sz="2400" b="0" i="0" dirty="0">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667352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9869D9-860A-A2E4-CE47-5572750D311B}"/>
              </a:ext>
            </a:extLst>
          </p:cNvPr>
          <p:cNvSpPr>
            <a:spLocks noGrp="1"/>
          </p:cNvSpPr>
          <p:nvPr>
            <p:ph type="title"/>
          </p:nvPr>
        </p:nvSpPr>
        <p:spPr/>
        <p:txBody>
          <a:bodyPr/>
          <a:lstStyle/>
          <a:p>
            <a:r>
              <a:rPr lang="en-US" dirty="0"/>
              <a:t>Beliefs</a:t>
            </a:r>
          </a:p>
        </p:txBody>
      </p:sp>
      <p:sp>
        <p:nvSpPr>
          <p:cNvPr id="3" name="Content Placeholder 2">
            <a:extLst>
              <a:ext uri="{FF2B5EF4-FFF2-40B4-BE49-F238E27FC236}">
                <a16:creationId xmlns:a16="http://schemas.microsoft.com/office/drawing/2014/main" xmlns="" id="{A035A683-5F74-C5A6-9637-FCBAD70C4D89}"/>
              </a:ext>
            </a:extLst>
          </p:cNvPr>
          <p:cNvSpPr>
            <a:spLocks noGrp="1"/>
          </p:cNvSpPr>
          <p:nvPr>
            <p:ph idx="1"/>
          </p:nvPr>
        </p:nvSpPr>
        <p:spPr/>
        <p:txBody>
          <a:bodyPr>
            <a:normAutofit/>
          </a:bodyPr>
          <a:lstStyle/>
          <a:p>
            <a:pPr algn="just"/>
            <a:r>
              <a:rPr lang="en-US" dirty="0">
                <a:latin typeface="Arial" panose="020B0604020202020204" pitchFamily="34" charset="0"/>
                <a:cs typeface="Arial" panose="020B0604020202020204" pitchFamily="34" charset="0"/>
              </a:rPr>
              <a:t>Belief </a:t>
            </a:r>
            <a:r>
              <a:rPr lang="en-US" dirty="0" smtClean="0">
                <a:latin typeface="Arial" panose="020B0604020202020204" pitchFamily="34" charset="0"/>
                <a:cs typeface="Arial" panose="020B0604020202020204" pitchFamily="34" charset="0"/>
              </a:rPr>
              <a:t>is the </a:t>
            </a:r>
            <a:r>
              <a:rPr lang="en-US" dirty="0">
                <a:latin typeface="Arial" panose="020B0604020202020204" pitchFamily="34" charset="0"/>
                <a:cs typeface="Arial" panose="020B0604020202020204" pitchFamily="34" charset="0"/>
              </a:rPr>
              <a:t>faith or views or certain statements which one thinks that is true. It includes </a:t>
            </a:r>
            <a:r>
              <a:rPr lang="en-US" dirty="0" smtClean="0">
                <a:latin typeface="Arial" panose="020B0604020202020204" pitchFamily="34" charset="0"/>
                <a:cs typeface="Arial" panose="020B0604020202020204" pitchFamily="34" charset="0"/>
              </a:rPr>
              <a:t>a vast </a:t>
            </a:r>
            <a:r>
              <a:rPr lang="en-US" dirty="0">
                <a:latin typeface="Arial" panose="020B0604020202020204" pitchFamily="34" charset="0"/>
                <a:cs typeface="Arial" panose="020B0604020202020204" pitchFamily="34" charset="0"/>
              </a:rPr>
              <a:t>array of </a:t>
            </a:r>
            <a:r>
              <a:rPr lang="en-US" dirty="0" smtClean="0">
                <a:latin typeface="Arial" panose="020B0604020202020204" pitchFamily="34" charset="0"/>
                <a:cs typeface="Arial" panose="020B0604020202020204" pitchFamily="34" charset="0"/>
              </a:rPr>
              <a:t>points </a:t>
            </a:r>
            <a:r>
              <a:rPr lang="en-US" dirty="0">
                <a:latin typeface="Arial" panose="020B0604020202020204" pitchFamily="34" charset="0"/>
                <a:cs typeface="Arial" panose="020B0604020202020204" pitchFamily="34" charset="0"/>
              </a:rPr>
              <a:t>of views, cultural views, religious views, political views, and moral </a:t>
            </a:r>
            <a:r>
              <a:rPr lang="en-US" dirty="0" smtClean="0">
                <a:latin typeface="Arial" panose="020B0604020202020204" pitchFamily="34" charset="0"/>
                <a:cs typeface="Arial" panose="020B0604020202020204" pitchFamily="34" charset="0"/>
              </a:rPr>
              <a:t>views </a:t>
            </a:r>
            <a:r>
              <a:rPr lang="en-US" i="0" dirty="0">
                <a:effectLst/>
                <a:latin typeface="Arial" panose="020B0604020202020204" pitchFamily="34" charset="0"/>
                <a:cs typeface="Arial" panose="020B0604020202020204" pitchFamily="34" charset="0"/>
              </a:rPr>
              <a:t>(</a:t>
            </a:r>
            <a:r>
              <a:rPr lang="en-US" i="0" dirty="0" err="1">
                <a:effectLst/>
                <a:latin typeface="Arial" panose="020B0604020202020204" pitchFamily="34" charset="0"/>
                <a:cs typeface="Arial" panose="020B0604020202020204" pitchFamily="34" charset="0"/>
              </a:rPr>
              <a:t>Gurteen</a:t>
            </a:r>
            <a:r>
              <a:rPr lang="en-US" i="0" dirty="0">
                <a:effectLst/>
                <a:latin typeface="Arial" panose="020B0604020202020204" pitchFamily="34" charset="0"/>
                <a:cs typeface="Arial" panose="020B0604020202020204" pitchFamily="34" charset="0"/>
              </a:rPr>
              <a:t>, 2021</a:t>
            </a:r>
            <a:r>
              <a:rPr lang="en-US" i="0" dirty="0" smtClean="0">
                <a:effectLst/>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Beliefs plays an important role in shaping the personal identity of the individual which eventually effects the behavior, thoughts and decision-making processes of the individual. </a:t>
            </a:r>
          </a:p>
          <a:p>
            <a:pPr marL="0" indent="0" algn="just">
              <a:buNone/>
            </a:pPr>
            <a:r>
              <a:rPr lang="en-US" dirty="0"/>
              <a:t/>
            </a:r>
            <a:br>
              <a:rPr lang="en-US" dirty="0"/>
            </a:br>
            <a:endParaRPr lang="en-US" dirty="0">
              <a:solidFill>
                <a:srgbClr val="FF0000"/>
              </a:solidFill>
            </a:endParaRPr>
          </a:p>
        </p:txBody>
      </p:sp>
    </p:spTree>
    <p:extLst>
      <p:ext uri="{BB962C8B-B14F-4D97-AF65-F5344CB8AC3E}">
        <p14:creationId xmlns:p14="http://schemas.microsoft.com/office/powerpoint/2010/main" val="26455580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E301C02-2CAB-BD0D-754D-21F2D7989E9C}"/>
              </a:ext>
            </a:extLst>
          </p:cNvPr>
          <p:cNvSpPr>
            <a:spLocks noGrp="1"/>
          </p:cNvSpPr>
          <p:nvPr>
            <p:ph type="title"/>
          </p:nvPr>
        </p:nvSpPr>
        <p:spPr/>
        <p:txBody>
          <a:bodyPr/>
          <a:lstStyle/>
          <a:p>
            <a:r>
              <a:rPr lang="en-US" dirty="0"/>
              <a:t>How Belief Shape My Personal Identity</a:t>
            </a:r>
          </a:p>
        </p:txBody>
      </p:sp>
      <p:sp>
        <p:nvSpPr>
          <p:cNvPr id="3" name="Content Placeholder 2">
            <a:extLst>
              <a:ext uri="{FF2B5EF4-FFF2-40B4-BE49-F238E27FC236}">
                <a16:creationId xmlns:a16="http://schemas.microsoft.com/office/drawing/2014/main" xmlns="" id="{497D45FA-5556-C897-89E9-58F44E3474A5}"/>
              </a:ext>
            </a:extLst>
          </p:cNvPr>
          <p:cNvSpPr>
            <a:spLocks noGrp="1"/>
          </p:cNvSpPr>
          <p:nvPr>
            <p:ph idx="1"/>
          </p:nvPr>
        </p:nvSpPr>
        <p:spPr/>
        <p:txBody>
          <a:bodyPr>
            <a:normAutofit fontScale="40000" lnSpcReduction="20000"/>
          </a:bodyPr>
          <a:lstStyle/>
          <a:p>
            <a:pPr algn="just">
              <a:lnSpc>
                <a:spcPct val="150000"/>
              </a:lnSpc>
            </a:pPr>
            <a:r>
              <a:rPr lang="en-US" sz="5100" dirty="0">
                <a:latin typeface="Arial" panose="020B0604020202020204" pitchFamily="34" charset="0"/>
                <a:cs typeface="Arial" panose="020B0604020202020204" pitchFamily="34" charset="0"/>
              </a:rPr>
              <a:t>Being a law student, one of my core belief is that you cannot achieve the goal on your own. You need to be a team player to achieve the goal. </a:t>
            </a:r>
          </a:p>
          <a:p>
            <a:pPr algn="just">
              <a:lnSpc>
                <a:spcPct val="150000"/>
              </a:lnSpc>
            </a:pPr>
            <a:r>
              <a:rPr lang="en-US" sz="5100" dirty="0">
                <a:latin typeface="Arial" panose="020B0604020202020204" pitchFamily="34" charset="0"/>
                <a:cs typeface="Arial" panose="020B0604020202020204" pitchFamily="34" charset="0"/>
              </a:rPr>
              <a:t>Team Player and shared goals play an important role in the field of law. </a:t>
            </a:r>
          </a:p>
          <a:p>
            <a:pPr algn="just">
              <a:lnSpc>
                <a:spcPct val="150000"/>
              </a:lnSpc>
            </a:pPr>
            <a:r>
              <a:rPr lang="en-US" sz="5100" dirty="0" smtClean="0">
                <a:latin typeface="Arial" panose="020B0604020202020204" pitchFamily="34" charset="0"/>
                <a:cs typeface="Arial" panose="020B0604020202020204" pitchFamily="34" charset="0"/>
              </a:rPr>
              <a:t>My belief of achieving goal shapes my personality into an efficient team player. I </a:t>
            </a:r>
            <a:r>
              <a:rPr lang="en-US" sz="5100" dirty="0">
                <a:latin typeface="Arial" panose="020B0604020202020204" pitchFamily="34" charset="0"/>
                <a:cs typeface="Arial" panose="020B0604020202020204" pitchFamily="34" charset="0"/>
              </a:rPr>
              <a:t>can easily communicate with the different </a:t>
            </a:r>
            <a:r>
              <a:rPr lang="en-US" sz="5100" dirty="0" smtClean="0">
                <a:latin typeface="Arial" panose="020B0604020202020204" pitchFamily="34" charset="0"/>
                <a:cs typeface="Arial" panose="020B0604020202020204" pitchFamily="34" charset="0"/>
              </a:rPr>
              <a:t>people </a:t>
            </a:r>
            <a:r>
              <a:rPr lang="en-US" sz="5100" dirty="0">
                <a:latin typeface="Arial" panose="020B0604020202020204" pitchFamily="34" charset="0"/>
                <a:cs typeface="Arial" panose="020B0604020202020204" pitchFamily="34" charset="0"/>
              </a:rPr>
              <a:t>and easily make them understand my point of view. </a:t>
            </a:r>
          </a:p>
          <a:p>
            <a:pPr algn="just">
              <a:lnSpc>
                <a:spcPct val="150000"/>
              </a:lnSpc>
            </a:pPr>
            <a:r>
              <a:rPr lang="en-US" sz="5100" dirty="0">
                <a:latin typeface="Arial" panose="020B0604020202020204" pitchFamily="34" charset="0"/>
                <a:cs typeface="Arial" panose="020B0604020202020204" pitchFamily="34" charset="0"/>
              </a:rPr>
              <a:t>I can easily accept the viewpoints, thoughts and inputs from my team members which </a:t>
            </a:r>
            <a:r>
              <a:rPr lang="en-US" sz="5100" dirty="0" smtClean="0">
                <a:latin typeface="Arial" panose="020B0604020202020204" pitchFamily="34" charset="0"/>
                <a:cs typeface="Arial" panose="020B0604020202020204" pitchFamily="34" charset="0"/>
              </a:rPr>
              <a:t>help </a:t>
            </a:r>
            <a:r>
              <a:rPr lang="en-US" sz="5100" dirty="0">
                <a:latin typeface="Arial" panose="020B0604020202020204" pitchFamily="34" charset="0"/>
                <a:cs typeface="Arial" panose="020B0604020202020204" pitchFamily="34" charset="0"/>
              </a:rPr>
              <a:t>me in creating an environment where everyone feels safe and secure, respected and heard and connected with each other. </a:t>
            </a:r>
          </a:p>
          <a:p>
            <a:endParaRPr lang="en-US" dirty="0"/>
          </a:p>
        </p:txBody>
      </p:sp>
    </p:spTree>
    <p:extLst>
      <p:ext uri="{BB962C8B-B14F-4D97-AF65-F5344CB8AC3E}">
        <p14:creationId xmlns:p14="http://schemas.microsoft.com/office/powerpoint/2010/main" val="3022319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D4F68E2-930F-C298-F719-95BA1352F536}"/>
              </a:ext>
            </a:extLst>
          </p:cNvPr>
          <p:cNvSpPr>
            <a:spLocks noGrp="1"/>
          </p:cNvSpPr>
          <p:nvPr>
            <p:ph type="title"/>
          </p:nvPr>
        </p:nvSpPr>
        <p:spPr/>
        <p:txBody>
          <a:bodyPr>
            <a:normAutofit fontScale="90000"/>
          </a:bodyPr>
          <a:lstStyle/>
          <a:p>
            <a:r>
              <a:rPr lang="en-US" dirty="0" smtClean="0"/>
              <a:t>How the </a:t>
            </a:r>
            <a:r>
              <a:rPr lang="en-US" dirty="0"/>
              <a:t>Sense of place, Values and Beliefs Helps me in my Law Field</a:t>
            </a:r>
          </a:p>
        </p:txBody>
      </p:sp>
      <p:sp>
        <p:nvSpPr>
          <p:cNvPr id="3" name="Content Placeholder 2">
            <a:extLst>
              <a:ext uri="{FF2B5EF4-FFF2-40B4-BE49-F238E27FC236}">
                <a16:creationId xmlns:a16="http://schemas.microsoft.com/office/drawing/2014/main" xmlns="" id="{6251B35E-4680-2E98-0C0F-B6473262A2CD}"/>
              </a:ext>
            </a:extLst>
          </p:cNvPr>
          <p:cNvSpPr>
            <a:spLocks noGrp="1"/>
          </p:cNvSpPr>
          <p:nvPr>
            <p:ph idx="1"/>
          </p:nvPr>
        </p:nvSpPr>
        <p:spPr/>
        <p:txBody>
          <a:bodyPr/>
          <a:lstStyle/>
          <a:p>
            <a:pPr algn="just"/>
            <a:r>
              <a:rPr lang="en-US" dirty="0">
                <a:latin typeface="Arial" panose="020B0604020202020204" pitchFamily="34" charset="0"/>
                <a:cs typeface="Arial" panose="020B0604020202020204" pitchFamily="34" charset="0"/>
              </a:rPr>
              <a:t>Since I want to become an International Human Rights lawyer, sense of place helps me in better understanding of the people. I can easily put myself in </a:t>
            </a:r>
            <a:r>
              <a:rPr lang="en-US" dirty="0" err="1" smtClean="0">
                <a:latin typeface="Arial" panose="020B0604020202020204" pitchFamily="34" charset="0"/>
                <a:cs typeface="Arial" panose="020B0604020202020204" pitchFamily="34" charset="0"/>
              </a:rPr>
              <a:t>nthe</a:t>
            </a:r>
            <a:r>
              <a:rPr lang="en-US" dirty="0" smtClean="0">
                <a:latin typeface="Arial" panose="020B0604020202020204" pitchFamily="34" charset="0"/>
                <a:cs typeface="Arial" panose="020B0604020202020204" pitchFamily="34" charset="0"/>
              </a:rPr>
              <a:t> place </a:t>
            </a:r>
            <a:r>
              <a:rPr lang="en-US" dirty="0">
                <a:latin typeface="Arial" panose="020B0604020202020204" pitchFamily="34" charset="0"/>
                <a:cs typeface="Arial" panose="020B0604020202020204" pitchFamily="34" charset="0"/>
              </a:rPr>
              <a:t>of other and can communicate with them effectively. </a:t>
            </a:r>
          </a:p>
          <a:p>
            <a:pPr algn="just"/>
            <a:r>
              <a:rPr lang="en-US" dirty="0">
                <a:latin typeface="Arial" panose="020B0604020202020204" pitchFamily="34" charset="0"/>
                <a:cs typeface="Arial" panose="020B0604020202020204" pitchFamily="34" charset="0"/>
              </a:rPr>
              <a:t>My values </a:t>
            </a:r>
            <a:r>
              <a:rPr lang="en-US" dirty="0" smtClean="0">
                <a:latin typeface="Arial" panose="020B0604020202020204" pitchFamily="34" charset="0"/>
                <a:cs typeface="Arial" panose="020B0604020202020204" pitchFamily="34" charset="0"/>
              </a:rPr>
              <a:t>help </a:t>
            </a:r>
            <a:r>
              <a:rPr lang="en-US" dirty="0">
                <a:latin typeface="Arial" panose="020B0604020202020204" pitchFamily="34" charset="0"/>
                <a:cs typeface="Arial" panose="020B0604020202020204" pitchFamily="34" charset="0"/>
              </a:rPr>
              <a:t>me in building the relationship of trust between my clients, my colleagues and myself. </a:t>
            </a:r>
          </a:p>
          <a:p>
            <a:pPr algn="just"/>
            <a:r>
              <a:rPr lang="en-US" dirty="0">
                <a:latin typeface="Arial" panose="020B0604020202020204" pitchFamily="34" charset="0"/>
                <a:cs typeface="Arial" panose="020B0604020202020204" pitchFamily="34" charset="0"/>
              </a:rPr>
              <a:t>My beliefs </a:t>
            </a:r>
            <a:r>
              <a:rPr lang="en-US" dirty="0" smtClean="0">
                <a:latin typeface="Arial" panose="020B0604020202020204" pitchFamily="34" charset="0"/>
                <a:cs typeface="Arial" panose="020B0604020202020204" pitchFamily="34" charset="0"/>
              </a:rPr>
              <a:t>aid </a:t>
            </a:r>
            <a:r>
              <a:rPr lang="en-US" dirty="0">
                <a:latin typeface="Arial" panose="020B0604020202020204" pitchFamily="34" charset="0"/>
                <a:cs typeface="Arial" panose="020B0604020202020204" pitchFamily="34" charset="0"/>
              </a:rPr>
              <a:t>me in achieving my goal or winning my case with the help of my team members. </a:t>
            </a:r>
          </a:p>
          <a:p>
            <a:endParaRPr lang="en-US" dirty="0"/>
          </a:p>
          <a:p>
            <a:endParaRPr lang="en-US" dirty="0"/>
          </a:p>
        </p:txBody>
      </p:sp>
    </p:spTree>
    <p:extLst>
      <p:ext uri="{BB962C8B-B14F-4D97-AF65-F5344CB8AC3E}">
        <p14:creationId xmlns:p14="http://schemas.microsoft.com/office/powerpoint/2010/main" val="39421772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3BFA207-56BD-0095-7058-6D9D156C3936}"/>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xmlns="" id="{C36B1E51-9265-38DA-3290-B2E99962E74E}"/>
              </a:ext>
            </a:extLst>
          </p:cNvPr>
          <p:cNvSpPr>
            <a:spLocks noGrp="1"/>
          </p:cNvSpPr>
          <p:nvPr>
            <p:ph idx="1"/>
          </p:nvPr>
        </p:nvSpPr>
        <p:spPr/>
        <p:txBody>
          <a:bodyPr>
            <a:normAutofit/>
          </a:bodyPr>
          <a:lstStyle/>
          <a:p>
            <a:r>
              <a:rPr lang="en-US" sz="2000" dirty="0">
                <a:latin typeface="Calibri" panose="020F0502020204030204" pitchFamily="34" charset="0"/>
              </a:rPr>
              <a:t>‌</a:t>
            </a:r>
            <a:r>
              <a:rPr lang="en-US" sz="2000" dirty="0" err="1">
                <a:latin typeface="Calibri" panose="020F0502020204030204" pitchFamily="34" charset="0"/>
              </a:rPr>
              <a:t>Gurteen</a:t>
            </a:r>
            <a:r>
              <a:rPr lang="en-US" sz="2000" dirty="0">
                <a:latin typeface="Calibri" panose="020F0502020204030204" pitchFamily="34" charset="0"/>
              </a:rPr>
              <a:t>, D. (2021). </a:t>
            </a:r>
            <a:r>
              <a:rPr lang="en-US" sz="2000" i="1" dirty="0">
                <a:latin typeface="Calibri" panose="020F0502020204030204" pitchFamily="34" charset="0"/>
              </a:rPr>
              <a:t>What are beliefs?</a:t>
            </a:r>
            <a:r>
              <a:rPr lang="en-US" sz="2000" dirty="0">
                <a:latin typeface="Calibri" panose="020F0502020204030204" pitchFamily="34" charset="0"/>
              </a:rPr>
              <a:t> [online] Conversational Leadership. Available at: </a:t>
            </a:r>
            <a:r>
              <a:rPr lang="en-US" sz="2000" dirty="0">
                <a:latin typeface="Calibri" panose="020F0502020204030204" pitchFamily="34" charset="0"/>
                <a:hlinkClick r:id="rId2"/>
              </a:rPr>
              <a:t>https://conversational-leadership.net/beliefs/</a:t>
            </a:r>
            <a:r>
              <a:rPr lang="en-US" sz="2000" dirty="0">
                <a:latin typeface="Calibri" panose="020F0502020204030204" pitchFamily="34" charset="0"/>
              </a:rPr>
              <a:t> [Accessed: 24-Nov-2023].</a:t>
            </a:r>
          </a:p>
          <a:p>
            <a:r>
              <a:rPr lang="en-US" sz="2000" b="0" i="0" dirty="0" err="1" smtClean="0">
                <a:effectLst/>
                <a:latin typeface="Calibri" panose="020F0502020204030204" pitchFamily="34" charset="0"/>
              </a:rPr>
              <a:t>Mintz</a:t>
            </a:r>
            <a:r>
              <a:rPr lang="en-US" sz="2000" b="0" i="0" dirty="0">
                <a:effectLst/>
                <a:latin typeface="Calibri" panose="020F0502020204030204" pitchFamily="34" charset="0"/>
              </a:rPr>
              <a:t>, S. (2018). </a:t>
            </a:r>
            <a:r>
              <a:rPr lang="en-US" sz="2000" b="0" i="1" dirty="0">
                <a:effectLst/>
                <a:latin typeface="Calibri" panose="020F0502020204030204" pitchFamily="34" charset="0"/>
              </a:rPr>
              <a:t>What are Values?</a:t>
            </a:r>
            <a:r>
              <a:rPr lang="en-US" sz="2000" b="0" i="0" dirty="0">
                <a:effectLst/>
                <a:latin typeface="Calibri" panose="020F0502020204030204" pitchFamily="34" charset="0"/>
              </a:rPr>
              <a:t> [online] Ethics Sage. Available at: </a:t>
            </a:r>
            <a:r>
              <a:rPr lang="en-US" sz="2000" b="0" i="0" dirty="0">
                <a:effectLst/>
                <a:latin typeface="Calibri" panose="020F0502020204030204" pitchFamily="34" charset="0"/>
                <a:hlinkClick r:id="rId3"/>
              </a:rPr>
              <a:t>https://</a:t>
            </a:r>
            <a:r>
              <a:rPr lang="en-US" sz="2000" b="0" i="0" dirty="0" smtClean="0">
                <a:effectLst/>
                <a:latin typeface="Calibri" panose="020F0502020204030204" pitchFamily="34" charset="0"/>
                <a:hlinkClick r:id="rId3"/>
              </a:rPr>
              <a:t>www.ethicssage.com/2018/08/what-are-values.html</a:t>
            </a:r>
            <a:r>
              <a:rPr lang="en-US" sz="2000" dirty="0">
                <a:latin typeface="Calibri" panose="020F0502020204030204" pitchFamily="34" charset="0"/>
              </a:rPr>
              <a:t> </a:t>
            </a:r>
            <a:r>
              <a:rPr lang="en-US" sz="2000" dirty="0">
                <a:latin typeface="Calibri" panose="020F0502020204030204" pitchFamily="34" charset="0"/>
              </a:rPr>
              <a:t>[Accessed: </a:t>
            </a:r>
            <a:r>
              <a:rPr lang="en-US" sz="2000" dirty="0" smtClean="0">
                <a:latin typeface="Calibri" panose="020F0502020204030204" pitchFamily="34" charset="0"/>
              </a:rPr>
              <a:t>22-Nov-2023].</a:t>
            </a:r>
          </a:p>
          <a:p>
            <a:r>
              <a:rPr lang="en-US" sz="2000" dirty="0">
                <a:latin typeface="Calibri" panose="020F0502020204030204" pitchFamily="34" charset="0"/>
              </a:rPr>
              <a:t>Place and Identity TN 10. (</a:t>
            </a:r>
            <a:r>
              <a:rPr lang="en-US" sz="2000" dirty="0" err="1">
                <a:latin typeface="Calibri" panose="020F0502020204030204" pitchFamily="34" charset="0"/>
              </a:rPr>
              <a:t>n.d.</a:t>
            </a:r>
            <a:r>
              <a:rPr lang="en-US" sz="2000" dirty="0">
                <a:latin typeface="Calibri" panose="020F0502020204030204" pitchFamily="34" charset="0"/>
              </a:rPr>
              <a:t>). Available at: </a:t>
            </a:r>
            <a:r>
              <a:rPr lang="en-US" sz="2000" dirty="0">
                <a:latin typeface="Calibri" panose="020F0502020204030204" pitchFamily="34" charset="0"/>
                <a:hlinkClick r:id="rId4"/>
              </a:rPr>
              <a:t>https://www.edu.gov.mb.ca/k12/cur/socstud/frame_found_sr2/tns/tn-10.pdf</a:t>
            </a:r>
            <a:r>
              <a:rPr lang="en-US" sz="2000" dirty="0">
                <a:latin typeface="Calibri" panose="020F0502020204030204" pitchFamily="34" charset="0"/>
              </a:rPr>
              <a:t> [Accessed: 21-Nov-2023].</a:t>
            </a:r>
          </a:p>
          <a:p>
            <a:endParaRPr lang="en-US" sz="2000" dirty="0">
              <a:latin typeface="Calibri" panose="020F0502020204030204" pitchFamily="34" charset="0"/>
            </a:endParaRPr>
          </a:p>
          <a:p>
            <a:pPr algn="l"/>
            <a:endParaRPr lang="en-US" sz="2000" b="0" i="0" dirty="0">
              <a:effectLst/>
              <a:latin typeface="Calibri" panose="020F0502020204030204" pitchFamily="34" charset="0"/>
            </a:endParaRPr>
          </a:p>
          <a:p>
            <a:pPr marL="0" indent="0" algn="l">
              <a:buNone/>
            </a:pPr>
            <a:endParaRPr lang="en-US" sz="2000" b="0" i="0" dirty="0">
              <a:effectLst/>
              <a:latin typeface="Calibri" panose="020F0502020204030204" pitchFamily="34" charset="0"/>
            </a:endParaRPr>
          </a:p>
          <a:p>
            <a:pPr marL="0" indent="0" algn="l">
              <a:buNone/>
            </a:pPr>
            <a:endParaRPr lang="en-US" sz="2000" b="0" i="0" dirty="0">
              <a:effectLst/>
              <a:latin typeface="Calibri" panose="020F0502020204030204" pitchFamily="34" charset="0"/>
            </a:endParaRPr>
          </a:p>
          <a:p>
            <a:pPr algn="l"/>
            <a:endParaRPr lang="en-US" b="0" i="0" dirty="0">
              <a:solidFill>
                <a:srgbClr val="000000"/>
              </a:solidFill>
              <a:effectLst/>
              <a:latin typeface="Calibri" panose="020F0502020204030204" pitchFamily="34" charset="0"/>
            </a:endParaRPr>
          </a:p>
          <a:p>
            <a:endParaRPr lang="en-US" dirty="0"/>
          </a:p>
        </p:txBody>
      </p:sp>
    </p:spTree>
    <p:extLst>
      <p:ext uri="{BB962C8B-B14F-4D97-AF65-F5344CB8AC3E}">
        <p14:creationId xmlns:p14="http://schemas.microsoft.com/office/powerpoint/2010/main" val="1147321361"/>
      </p:ext>
    </p:extLst>
  </p:cSld>
  <p:clrMapOvr>
    <a:masterClrMapping/>
  </p:clrMapOvr>
</p:sld>
</file>

<file path=ppt/theme/theme1.xml><?xml version="1.0" encoding="utf-8"?>
<a:theme xmlns:a="http://schemas.openxmlformats.org/drawingml/2006/main" name="DappledVTI">
  <a:themeElements>
    <a:clrScheme name="AnalogousFromRegularSeedLeftStep">
      <a:dk1>
        <a:srgbClr val="000000"/>
      </a:dk1>
      <a:lt1>
        <a:srgbClr val="FFFFFF"/>
      </a:lt1>
      <a:dk2>
        <a:srgbClr val="2E1B30"/>
      </a:dk2>
      <a:lt2>
        <a:srgbClr val="F0F3F2"/>
      </a:lt2>
      <a:accent1>
        <a:srgbClr val="E7295E"/>
      </a:accent1>
      <a:accent2>
        <a:srgbClr val="D5179B"/>
      </a:accent2>
      <a:accent3>
        <a:srgbClr val="D129E7"/>
      </a:accent3>
      <a:accent4>
        <a:srgbClr val="7117D5"/>
      </a:accent4>
      <a:accent5>
        <a:srgbClr val="372DE7"/>
      </a:accent5>
      <a:accent6>
        <a:srgbClr val="175CD5"/>
      </a:accent6>
      <a:hlink>
        <a:srgbClr val="349C7F"/>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otalTime>193</TotalTime>
  <Words>687</Words>
  <Application>Microsoft Office PowerPoint</Application>
  <PresentationFormat>Widescreen</PresentationFormat>
  <Paragraphs>46</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Avenir Next LT Pro</vt:lpstr>
      <vt:lpstr>AvenirNext LT Pro Medium</vt:lpstr>
      <vt:lpstr>Calibri</vt:lpstr>
      <vt:lpstr>Sabon Next LT</vt:lpstr>
      <vt:lpstr>Times New Roman</vt:lpstr>
      <vt:lpstr>DappledVTI</vt:lpstr>
      <vt:lpstr>PowerPoint Presentation</vt:lpstr>
      <vt:lpstr>PERSONAL IDENTITY</vt:lpstr>
      <vt:lpstr>Introduction</vt:lpstr>
      <vt:lpstr>Sense of Place</vt:lpstr>
      <vt:lpstr>How Sense of Place effects my Personal Identity</vt:lpstr>
      <vt:lpstr>Values</vt:lpstr>
      <vt:lpstr>How Values Shape My Personal Identity</vt:lpstr>
      <vt:lpstr>Beliefs</vt:lpstr>
      <vt:lpstr>How Belief Shape My Personal Identity</vt:lpstr>
      <vt:lpstr>How the Sense of place, Values and Beliefs Helps me in my Law Field</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IDENTITY</dc:title>
  <dc:creator>Mohammed Zahoor</dc:creator>
  <cp:lastModifiedBy>Dell</cp:lastModifiedBy>
  <cp:revision>11</cp:revision>
  <dcterms:created xsi:type="dcterms:W3CDTF">2023-11-29T08:55:04Z</dcterms:created>
  <dcterms:modified xsi:type="dcterms:W3CDTF">2023-11-29T14:45:12Z</dcterms:modified>
</cp:coreProperties>
</file>