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2" r:id="rId6"/>
    <p:sldId id="260" r:id="rId7"/>
    <p:sldId id="273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9B5A-4549-4522-B17A-9715FDBB3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E65A40-5EFA-4EAC-98AA-4C9CDB0E19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2EBEAE-A498-45C9-9FDF-5676BC2CE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D837-E9D8-47F8-8643-7160A4009631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25858B-2611-442C-8420-3DC12C6F9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40E82-7556-4369-BB17-755AB166C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BFD61-F675-4696-B5CC-8291044D4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883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8962E-E4B1-4B02-A131-CC76BF1F6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BC5F7-59F1-4A05-A314-BC6289D3D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A46696-1728-4D71-B541-67EF6473A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D837-E9D8-47F8-8643-7160A4009631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E62020-E2E5-485A-82EF-D6BB5B43E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14D534-DDC8-400F-B26D-A2071ED12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BFD61-F675-4696-B5CC-8291044D4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13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0C59A-8558-4C4D-9F18-94DB3F095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0680D-5475-4D92-BB32-8045B3D332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4A2932-8D61-4895-BB97-248CED11F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D837-E9D8-47F8-8643-7160A4009631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6D957F-9D45-43CC-A27C-6E264E97F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5589C-1162-4017-96F8-14F91B007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BFD61-F675-4696-B5CC-8291044D4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933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DC124-7DFD-4144-9152-31B092899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3543F4-18A9-4F4F-9F74-D9E1877D1C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9B7D19-1A35-463F-97BD-4335A376E9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E95063-2C83-4BCF-AD3A-88CE7CE33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D837-E9D8-47F8-8643-7160A4009631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3002E0-E538-4B6C-9F3B-AA163E2D5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ABFC98-20E6-436D-8259-4779030F8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BFD61-F675-4696-B5CC-8291044D4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932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8C316-F814-4227-A64E-4C0557664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ACAB7F-7E6A-417A-9B40-A33A6DEC0F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2FF96F-454C-444C-871B-B3E6DFA963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76CF0F-4269-413F-AB62-A78ECF9252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7BAA8C-A0BD-4F37-8C21-20AE42FAC3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8C9E8B-1295-4753-A224-45C9912F8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D837-E9D8-47F8-8643-7160A4009631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6D881B-FFE2-4B45-8D2E-BCB556B64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3B4AF6-09C0-4850-A139-0D5092135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BFD61-F675-4696-B5CC-8291044D4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753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D6936-0CEC-4F29-96CC-3041D3C42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7B9AC0-54E6-4A37-9FDE-39845F9CD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D837-E9D8-47F8-8643-7160A4009631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F40455-833E-4D05-A552-96A8430AA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F98DF4-6A4E-4B26-8E24-CD257D705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BFD61-F675-4696-B5CC-8291044D4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165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6ABA91-C4C6-4851-BFDA-175F042D5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D837-E9D8-47F8-8643-7160A4009631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8286FB-E86A-41B9-8292-6CE2EC111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ED9BF7-B555-4061-BF0F-728793A47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BFD61-F675-4696-B5CC-8291044D4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9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1939A-3FC1-4EE1-A359-9D72A36C4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B67A56-236B-409E-AF0D-B9D0A5C33D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526813-691A-4D39-9347-DAA724D5E1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99F521-2FC7-4D40-A56E-2BC738941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D837-E9D8-47F8-8643-7160A4009631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37EF94-E7C8-41CB-B9E7-C96DF44CA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A8B62E-5D32-4724-918F-ED45F2E28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BFD61-F675-4696-B5CC-8291044D4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736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4684B-1F26-4B58-A1D3-AEC74794E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D331D6-A59E-4FF6-8A0B-646F63F629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8E92B2-80E8-4346-9BEA-5ADE5D7148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A7D448-E126-4892-A5A5-36BA84B09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D837-E9D8-47F8-8643-7160A4009631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E4E115-AC78-4C7D-883C-694B7555B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B019C4-E795-4678-808F-6D16EC332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BFD61-F675-4696-B5CC-8291044D4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51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D5EF2-C7F7-42B6-B49A-32AE441F0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185573-CA97-4F9E-9AE5-D795163D88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93446-D6B2-4B72-B9DE-D8AF385DD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D837-E9D8-47F8-8643-7160A4009631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853C34-EF64-4385-9206-03F2C5465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352D5-B308-4C1A-BDC2-98126E0F0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BFD61-F675-4696-B5CC-8291044D4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809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E899C4-BFB0-4C2B-BFF8-7B2C6D8074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9DFEB5-90F5-4F20-96D3-5ACD3A6ED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D34A47-7C90-4432-BAC1-6AFE39AD8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AD837-E9D8-47F8-8643-7160A4009631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84B10B-66A4-4099-8615-980D3235F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A926-8E1E-4F37-9BD7-627D2281C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BFD61-F675-4696-B5CC-8291044D4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645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E06C56-58DC-4781-AEFF-03C9D65E4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B359DE-CB1A-4718-98FF-E092F18EA3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3CAEC1-BD0E-4193-A42D-9CA7452214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2AD837-E9D8-47F8-8643-7160A4009631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F7D8C-DE37-4B29-A68D-9AB172D205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623B07-68CC-4733-9449-C17CC8212F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BFD61-F675-4696-B5CC-8291044D4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47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ABE35-78A8-4106-9A0B-A3C48CB185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Overloading, Access Modification and Inheritance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29A11B-1136-4285-B8FA-D77A798CE5E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142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C8309-8DE3-4549-AB4B-D98972472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Refresh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62EBB0-BDAD-44CA-B19D-7D703BB340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What is the variable naming convention should be used ?</a:t>
            </a:r>
          </a:p>
          <a:p>
            <a:pPr marL="0" indent="0">
              <a:buNone/>
            </a:pPr>
            <a:r>
              <a:rPr lang="en-GB" dirty="0"/>
              <a:t>    </a:t>
            </a:r>
            <a:r>
              <a:rPr lang="en-GB" dirty="0">
                <a:solidFill>
                  <a:srgbClr val="FF0000"/>
                </a:solidFill>
              </a:rPr>
              <a:t>camelCase</a:t>
            </a:r>
          </a:p>
          <a:p>
            <a:r>
              <a:rPr lang="en-GB" dirty="0"/>
              <a:t>What is a class ?</a:t>
            </a:r>
          </a:p>
          <a:p>
            <a:pPr marL="0" indent="0">
              <a:buNone/>
            </a:pPr>
            <a:r>
              <a:rPr lang="en-GB" dirty="0"/>
              <a:t>   </a:t>
            </a:r>
            <a:r>
              <a:rPr lang="en-GB" dirty="0">
                <a:solidFill>
                  <a:srgbClr val="FF0000"/>
                </a:solidFill>
              </a:rPr>
              <a:t>A template from which objects may be instantiated</a:t>
            </a:r>
          </a:p>
          <a:p>
            <a:r>
              <a:rPr lang="en-GB" dirty="0"/>
              <a:t>What is a constructor ?</a:t>
            </a:r>
          </a:p>
          <a:p>
            <a:pPr marL="0" indent="0">
              <a:buNone/>
            </a:pPr>
            <a:r>
              <a:rPr lang="en-GB" dirty="0"/>
              <a:t>    </a:t>
            </a:r>
            <a:r>
              <a:rPr lang="en-GB" dirty="0">
                <a:solidFill>
                  <a:srgbClr val="FF0000"/>
                </a:solidFill>
              </a:rPr>
              <a:t>The first “pseudo-function” that is called when an object is created</a:t>
            </a:r>
          </a:p>
          <a:p>
            <a:r>
              <a:rPr lang="en-GB" dirty="0"/>
              <a:t>What are the functions in a class called ?</a:t>
            </a:r>
          </a:p>
          <a:p>
            <a:pPr marL="0" indent="0">
              <a:buNone/>
            </a:pPr>
            <a:r>
              <a:rPr lang="en-GB" dirty="0"/>
              <a:t>   </a:t>
            </a:r>
            <a:r>
              <a:rPr lang="en-GB" dirty="0">
                <a:solidFill>
                  <a:srgbClr val="FF0000"/>
                </a:solidFill>
              </a:rPr>
              <a:t>Methods</a:t>
            </a:r>
          </a:p>
          <a:p>
            <a:r>
              <a:rPr lang="en-GB" dirty="0"/>
              <a:t>What is the difference between a class and a struct ?</a:t>
            </a:r>
          </a:p>
          <a:p>
            <a:pPr marL="0" indent="0">
              <a:buNone/>
            </a:pPr>
            <a:r>
              <a:rPr lang="en-GB" dirty="0"/>
              <a:t>   </a:t>
            </a:r>
            <a:r>
              <a:rPr lang="en-GB" dirty="0">
                <a:solidFill>
                  <a:srgbClr val="FF0000"/>
                </a:solidFill>
              </a:rPr>
              <a:t> Structs have public access by default, classes are private by default</a:t>
            </a:r>
          </a:p>
        </p:txBody>
      </p:sp>
    </p:spTree>
    <p:extLst>
      <p:ext uri="{BB962C8B-B14F-4D97-AF65-F5344CB8AC3E}">
        <p14:creationId xmlns:p14="http://schemas.microsoft.com/office/powerpoint/2010/main" val="1603814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5D857-BB35-4913-8342-1DC295C97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492CD-46C2-4021-A8A7-3AB6488837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Private – accessible internally by the other members of the class</a:t>
            </a:r>
          </a:p>
          <a:p>
            <a:endParaRPr lang="en-GB" dirty="0"/>
          </a:p>
          <a:p>
            <a:r>
              <a:rPr lang="en-GB" dirty="0"/>
              <a:t>Public – accessible by members of the class and by external entities</a:t>
            </a:r>
          </a:p>
          <a:p>
            <a:endParaRPr lang="en-GB" dirty="0"/>
          </a:p>
          <a:p>
            <a:r>
              <a:rPr lang="en-GB" dirty="0"/>
              <a:t>Protected – accessible by the class itself and any derived classes</a:t>
            </a:r>
          </a:p>
        </p:txBody>
      </p:sp>
    </p:spTree>
    <p:extLst>
      <p:ext uri="{BB962C8B-B14F-4D97-AF65-F5344CB8AC3E}">
        <p14:creationId xmlns:p14="http://schemas.microsoft.com/office/powerpoint/2010/main" val="949620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990E4-1D57-4B52-B214-00DE22766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Privately Accessible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9AB3AC-81F9-4B26-BF39-9F33BB36B2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Used in tutorial</a:t>
            </a:r>
          </a:p>
          <a:p>
            <a:endParaRPr lang="en-GB" dirty="0"/>
          </a:p>
          <a:p>
            <a:r>
              <a:rPr lang="en-GB" dirty="0"/>
              <a:t>Privately accessible by the class</a:t>
            </a:r>
          </a:p>
          <a:p>
            <a:endParaRPr lang="en-GB" dirty="0"/>
          </a:p>
          <a:p>
            <a:r>
              <a:rPr lang="en-GB" dirty="0"/>
              <a:t>Each object has a its own version of these values which only it can access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8989CF-A80C-4673-AFC6-DBD8907657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08" t="14574" r="71381" b="68837"/>
          <a:stretch/>
        </p:blipFill>
        <p:spPr>
          <a:xfrm>
            <a:off x="7207102" y="1254641"/>
            <a:ext cx="3872023" cy="227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990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76E93-6B16-4CD1-A3D0-54BADF5D0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Internal Usage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99F27D-2BBF-48A5-82F7-B39D57A48C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2C3BD8-EF7B-4148-933A-9A26AF9A98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58" t="13798" r="57180" b="49612"/>
          <a:stretch/>
        </p:blipFill>
        <p:spPr>
          <a:xfrm>
            <a:off x="838199" y="1329070"/>
            <a:ext cx="9167037" cy="499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51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B00C7-594C-4AD7-A041-EA6469E3D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Publicly Accessible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63B01-64C1-48B3-8CF3-3586AAF4F7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Previous tutorial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Accessible internally an externally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Includes constructor and destructor.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30D106-6880-4757-AB91-24D488E568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20" t="29922" r="65029" b="48372"/>
          <a:stretch/>
        </p:blipFill>
        <p:spPr>
          <a:xfrm>
            <a:off x="6294474" y="2208396"/>
            <a:ext cx="5667154" cy="2703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512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424EE-1C03-42E9-82E6-CC4ACDBA9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External Usage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3E1955-2AE7-46E7-808A-CCC8E0FAD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7522"/>
            <a:ext cx="10515600" cy="435133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05C985-402F-4F71-8D76-5F5979752F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58" t="13798" r="57965" b="36900"/>
          <a:stretch/>
        </p:blipFill>
        <p:spPr>
          <a:xfrm>
            <a:off x="763772" y="1468751"/>
            <a:ext cx="7625316" cy="5128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8312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89E7C-CF3D-458E-875F-AEB24BA26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Usage and Reasoning – </a:t>
            </a:r>
            <a:r>
              <a:rPr lang="en-GB" dirty="0" err="1"/>
              <a:t>ATMManagement.c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510802-09E6-429C-BAC7-726D0E1FA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attributes are needed ?</a:t>
            </a:r>
          </a:p>
          <a:p>
            <a:pPr lvl="1"/>
            <a:r>
              <a:rPr lang="en-GB" dirty="0" err="1">
                <a:solidFill>
                  <a:srgbClr val="FF0000"/>
                </a:solidFill>
              </a:rPr>
              <a:t>Account_no</a:t>
            </a:r>
            <a:r>
              <a:rPr lang="en-GB" dirty="0">
                <a:solidFill>
                  <a:srgbClr val="FF0000"/>
                </a:solidFill>
              </a:rPr>
              <a:t>,  balance</a:t>
            </a:r>
          </a:p>
          <a:p>
            <a:r>
              <a:rPr lang="en-GB" dirty="0"/>
              <a:t>What methods are needed ?</a:t>
            </a:r>
          </a:p>
          <a:p>
            <a:pPr lvl="1"/>
            <a:r>
              <a:rPr lang="en-GB" dirty="0" err="1">
                <a:solidFill>
                  <a:srgbClr val="FF0000"/>
                </a:solidFill>
              </a:rPr>
              <a:t>RetrieveAccountInformation</a:t>
            </a:r>
            <a:r>
              <a:rPr lang="en-GB" dirty="0">
                <a:solidFill>
                  <a:srgbClr val="FF0000"/>
                </a:solidFill>
              </a:rPr>
              <a:t>()</a:t>
            </a:r>
          </a:p>
          <a:p>
            <a:pPr lvl="1"/>
            <a:r>
              <a:rPr lang="en-GB" dirty="0" err="1">
                <a:solidFill>
                  <a:srgbClr val="FF0000"/>
                </a:solidFill>
              </a:rPr>
              <a:t>CheckPin</a:t>
            </a:r>
            <a:r>
              <a:rPr lang="en-GB" dirty="0">
                <a:solidFill>
                  <a:srgbClr val="FF0000"/>
                </a:solidFill>
              </a:rPr>
              <a:t>()</a:t>
            </a:r>
          </a:p>
          <a:p>
            <a:pPr lvl="1"/>
            <a:r>
              <a:rPr lang="en-GB" dirty="0" err="1">
                <a:solidFill>
                  <a:srgbClr val="FF0000"/>
                </a:solidFill>
              </a:rPr>
              <a:t>DecrementBalance</a:t>
            </a:r>
            <a:r>
              <a:rPr lang="en-GB" dirty="0">
                <a:solidFill>
                  <a:srgbClr val="FF0000"/>
                </a:solidFill>
              </a:rPr>
              <a:t>()</a:t>
            </a:r>
          </a:p>
          <a:p>
            <a:r>
              <a:rPr lang="en-GB" dirty="0"/>
              <a:t>What should be made private ?</a:t>
            </a:r>
          </a:p>
          <a:p>
            <a:pPr lvl="1"/>
            <a:r>
              <a:rPr lang="en-GB" dirty="0" err="1">
                <a:solidFill>
                  <a:srgbClr val="FF0000"/>
                </a:solidFill>
              </a:rPr>
              <a:t>Account_no</a:t>
            </a:r>
            <a:r>
              <a:rPr lang="en-GB" dirty="0">
                <a:solidFill>
                  <a:srgbClr val="FF0000"/>
                </a:solidFill>
              </a:rPr>
              <a:t>, balance</a:t>
            </a:r>
          </a:p>
          <a:p>
            <a:r>
              <a:rPr lang="en-GB" dirty="0"/>
              <a:t>What should be made public ?</a:t>
            </a:r>
          </a:p>
          <a:p>
            <a:pPr lvl="1"/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058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4D26F-22DE-44CC-BFD8-1E290D44C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378503-62CB-49AD-BC7C-F661A1F7E1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7522"/>
            <a:ext cx="10515600" cy="4351338"/>
          </a:xfrm>
        </p:spPr>
        <p:txBody>
          <a:bodyPr/>
          <a:lstStyle/>
          <a:p>
            <a:r>
              <a:rPr lang="en-GB" dirty="0"/>
              <a:t>Subroutine within a program</a:t>
            </a:r>
          </a:p>
          <a:p>
            <a:endParaRPr lang="en-GB" dirty="0"/>
          </a:p>
          <a:p>
            <a:r>
              <a:rPr lang="en-GB" dirty="0"/>
              <a:t>Have a return type</a:t>
            </a:r>
          </a:p>
          <a:p>
            <a:endParaRPr lang="en-GB" dirty="0"/>
          </a:p>
          <a:p>
            <a:r>
              <a:rPr lang="en-GB" dirty="0"/>
              <a:t>Have a reference name</a:t>
            </a:r>
          </a:p>
          <a:p>
            <a:endParaRPr lang="en-GB" dirty="0"/>
          </a:p>
          <a:p>
            <a:r>
              <a:rPr lang="en-GB" dirty="0"/>
              <a:t>May have parameters (arguments)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9C1EED-1C22-45BC-B702-35C3A84B9B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83" t="16125" r="58053" b="42635"/>
          <a:stretch/>
        </p:blipFill>
        <p:spPr>
          <a:xfrm>
            <a:off x="5516525" y="124416"/>
            <a:ext cx="6545495" cy="460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54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997C8-44FA-4599-B88E-3EC74D0EB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Overloading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6BAC2E-D027-4829-9EEB-4B47F19D14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Catering for multiple typed parameter possibilities</a:t>
            </a:r>
          </a:p>
          <a:p>
            <a:endParaRPr lang="en-GB" dirty="0"/>
          </a:p>
          <a:p>
            <a:r>
              <a:rPr lang="en-GB" dirty="0"/>
              <a:t>Adding further flexibility to a function</a:t>
            </a:r>
          </a:p>
          <a:p>
            <a:endParaRPr lang="en-GB" dirty="0"/>
          </a:p>
          <a:p>
            <a:r>
              <a:rPr lang="en-GB" dirty="0"/>
              <a:t>Different inputs can require different operations</a:t>
            </a:r>
          </a:p>
        </p:txBody>
      </p:sp>
    </p:spTree>
    <p:extLst>
      <p:ext uri="{BB962C8B-B14F-4D97-AF65-F5344CB8AC3E}">
        <p14:creationId xmlns:p14="http://schemas.microsoft.com/office/powerpoint/2010/main" val="1270730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804F8-A6C5-471A-962F-280E73A99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Function Overloading in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82ECFD-CA8A-4510-9A3C-4F97AF0260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A9096D-741B-4C6C-8D86-9F613B8E6A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20" t="14109" r="51076" b="12404"/>
          <a:stretch/>
        </p:blipFill>
        <p:spPr>
          <a:xfrm>
            <a:off x="648586" y="1297171"/>
            <a:ext cx="7495954" cy="545141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7F72F8F-C66B-4CBF-881D-402E8D9B26EA}"/>
              </a:ext>
            </a:extLst>
          </p:cNvPr>
          <p:cNvSpPr/>
          <p:nvPr/>
        </p:nvSpPr>
        <p:spPr>
          <a:xfrm>
            <a:off x="1403498" y="4082902"/>
            <a:ext cx="457200" cy="22328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548D0D-C2B1-40BD-B582-7A5703933ABE}"/>
              </a:ext>
            </a:extLst>
          </p:cNvPr>
          <p:cNvSpPr/>
          <p:nvPr/>
        </p:nvSpPr>
        <p:spPr>
          <a:xfrm>
            <a:off x="1492102" y="5489944"/>
            <a:ext cx="570614" cy="209107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84E6BEF-8D33-4455-BD6F-BDAFB4CD5CEA}"/>
              </a:ext>
            </a:extLst>
          </p:cNvPr>
          <p:cNvSpPr/>
          <p:nvPr/>
        </p:nvSpPr>
        <p:spPr>
          <a:xfrm>
            <a:off x="2672316" y="4082902"/>
            <a:ext cx="2771553" cy="22328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9C3116-48DC-499C-A291-980FBAD0BA55}"/>
              </a:ext>
            </a:extLst>
          </p:cNvPr>
          <p:cNvSpPr/>
          <p:nvPr/>
        </p:nvSpPr>
        <p:spPr>
          <a:xfrm>
            <a:off x="2939015" y="5489944"/>
            <a:ext cx="3174705" cy="209107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141994-CCDE-4699-B9B0-435A4398F4F5}"/>
              </a:ext>
            </a:extLst>
          </p:cNvPr>
          <p:cNvSpPr/>
          <p:nvPr/>
        </p:nvSpPr>
        <p:spPr>
          <a:xfrm>
            <a:off x="5869172" y="2899144"/>
            <a:ext cx="1141227" cy="21619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556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624FB-A18C-48EC-A586-DE58547C0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Inheritance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58C7AF-F1F3-405A-99A9-D3CFA643DF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Generalised class – parent class</a:t>
            </a:r>
          </a:p>
          <a:p>
            <a:endParaRPr lang="en-GB" dirty="0"/>
          </a:p>
          <a:p>
            <a:r>
              <a:rPr lang="en-GB" dirty="0"/>
              <a:t>Specialised subclasses – child classes</a:t>
            </a:r>
          </a:p>
          <a:p>
            <a:endParaRPr lang="en-GB" dirty="0"/>
          </a:p>
          <a:p>
            <a:r>
              <a:rPr lang="en-GB" dirty="0"/>
              <a:t>Used to add depth of information and for encapsulation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7795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2C4DE-841A-4F76-A615-ED9339A9E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Inheritance 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5E6030E-CD16-4AFC-BF5B-ECD454BCCB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9568" y="1613196"/>
            <a:ext cx="9144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CB3B963-650A-42B2-9A1C-89DA4C7D01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9568" y="2816521"/>
            <a:ext cx="9144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8" name="Line 11">
            <a:extLst>
              <a:ext uri="{FF2B5EF4-FFF2-40B4-BE49-F238E27FC236}">
                <a16:creationId xmlns:a16="http://schemas.microsoft.com/office/drawing/2014/main" id="{8DF643AD-AB9B-4636-A15D-971671E1E4BD}"/>
              </a:ext>
            </a:extLst>
          </p:cNvPr>
          <p:cNvSpPr>
            <a:spLocks noChangeShapeType="1"/>
          </p:cNvSpPr>
          <p:nvPr/>
        </p:nvSpPr>
        <p:spPr bwMode="auto">
          <a:xfrm>
            <a:off x="4861368" y="2527596"/>
            <a:ext cx="28575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" name="Text Box 12">
            <a:extLst>
              <a:ext uri="{FF2B5EF4-FFF2-40B4-BE49-F238E27FC236}">
                <a16:creationId xmlns:a16="http://schemas.microsoft.com/office/drawing/2014/main" id="{129351E5-5283-453F-9CCF-294CDBCAC2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4728" y="1841796"/>
            <a:ext cx="1436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dirty="0"/>
              <a:t>superclass</a:t>
            </a:r>
          </a:p>
        </p:txBody>
      </p:sp>
      <p:sp>
        <p:nvSpPr>
          <p:cNvPr id="11" name="Rectangle 14">
            <a:extLst>
              <a:ext uri="{FF2B5EF4-FFF2-40B4-BE49-F238E27FC236}">
                <a16:creationId xmlns:a16="http://schemas.microsoft.com/office/drawing/2014/main" id="{F8E41408-AF74-47E3-915B-B9AA88E86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4318" y="2816521"/>
            <a:ext cx="9144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12" name="Rectangle 15">
            <a:extLst>
              <a:ext uri="{FF2B5EF4-FFF2-40B4-BE49-F238E27FC236}">
                <a16:creationId xmlns:a16="http://schemas.microsoft.com/office/drawing/2014/main" id="{6A7A1F4D-65C8-4351-A16B-D87BA044B7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8631" y="2816521"/>
            <a:ext cx="9144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13" name="Line 16">
            <a:extLst>
              <a:ext uri="{FF2B5EF4-FFF2-40B4-BE49-F238E27FC236}">
                <a16:creationId xmlns:a16="http://schemas.microsoft.com/office/drawing/2014/main" id="{742B9EE8-9D73-46A2-A946-E1136B1691B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710431" y="2527596"/>
            <a:ext cx="1150937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4" name="Line 17">
            <a:extLst>
              <a:ext uri="{FF2B5EF4-FFF2-40B4-BE49-F238E27FC236}">
                <a16:creationId xmlns:a16="http://schemas.microsoft.com/office/drawing/2014/main" id="{58E452BB-24A6-4569-9CBF-273043E9B623}"/>
              </a:ext>
            </a:extLst>
          </p:cNvPr>
          <p:cNvSpPr>
            <a:spLocks noChangeShapeType="1"/>
          </p:cNvSpPr>
          <p:nvPr/>
        </p:nvSpPr>
        <p:spPr bwMode="auto">
          <a:xfrm>
            <a:off x="4861368" y="2527596"/>
            <a:ext cx="122555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" name="Text Box 18">
            <a:extLst>
              <a:ext uri="{FF2B5EF4-FFF2-40B4-BE49-F238E27FC236}">
                <a16:creationId xmlns:a16="http://schemas.microsoft.com/office/drawing/2014/main" id="{AAB02D1F-337E-4BF2-8C95-8F4215B59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5418" y="2980034"/>
            <a:ext cx="159530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dirty="0"/>
              <a:t>Subclasses </a:t>
            </a:r>
          </a:p>
        </p:txBody>
      </p:sp>
    </p:spTree>
    <p:extLst>
      <p:ext uri="{BB962C8B-B14F-4D97-AF65-F5344CB8AC3E}">
        <p14:creationId xmlns:p14="http://schemas.microsoft.com/office/powerpoint/2010/main" val="3376641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5018C-416B-4654-932C-1E0EF44B5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C2D850-43AE-4E1D-8B1F-A7D6B04DB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1ED7DE-E631-4AF9-BCE1-CCD76ED9C4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9" t="13333" r="62412" b="55504"/>
          <a:stretch/>
        </p:blipFill>
        <p:spPr>
          <a:xfrm>
            <a:off x="721242" y="4146697"/>
            <a:ext cx="5623575" cy="25160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BC71A2-CF31-4098-93BC-4B6CA79050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80" t="16899" r="69651" b="50853"/>
          <a:stretch/>
        </p:blipFill>
        <p:spPr>
          <a:xfrm>
            <a:off x="838200" y="1449314"/>
            <a:ext cx="3967716" cy="25624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D2FC671-18B7-4419-AE9F-931EACD3F5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58" t="14049" r="65116" b="44341"/>
          <a:stretch/>
        </p:blipFill>
        <p:spPr>
          <a:xfrm>
            <a:off x="6686469" y="1449314"/>
            <a:ext cx="5008983" cy="39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0982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E2A00-8224-4434-B12D-9B4E20EF2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Practice Diagram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02A99-D41F-455C-AA3F-0C201EFB3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66A65D8-301F-4DB4-95FF-53E0038693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4442" y="2761513"/>
            <a:ext cx="9144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7" name="Text Box 12">
            <a:extLst>
              <a:ext uri="{FF2B5EF4-FFF2-40B4-BE49-F238E27FC236}">
                <a16:creationId xmlns:a16="http://schemas.microsoft.com/office/drawing/2014/main" id="{5F00C054-6FA0-49B3-AD0A-77D5AE0CD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602" y="2990113"/>
            <a:ext cx="30973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dirty="0"/>
              <a:t>Superclass: Component</a:t>
            </a:r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id="{EC4EEE7F-A746-43F2-882D-F618ABB037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9192" y="3964838"/>
            <a:ext cx="9144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GB" altLang="en-US"/>
          </a:p>
        </p:txBody>
      </p:sp>
      <p:sp>
        <p:nvSpPr>
          <p:cNvPr id="11" name="Line 17">
            <a:extLst>
              <a:ext uri="{FF2B5EF4-FFF2-40B4-BE49-F238E27FC236}">
                <a16:creationId xmlns:a16="http://schemas.microsoft.com/office/drawing/2014/main" id="{5C989A50-129A-41DC-8F83-6AAF0C007C57}"/>
              </a:ext>
            </a:extLst>
          </p:cNvPr>
          <p:cNvSpPr>
            <a:spLocks noChangeShapeType="1"/>
          </p:cNvSpPr>
          <p:nvPr/>
        </p:nvSpPr>
        <p:spPr bwMode="auto">
          <a:xfrm>
            <a:off x="2926242" y="3675913"/>
            <a:ext cx="122555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2" name="Text Box 18">
            <a:extLst>
              <a:ext uri="{FF2B5EF4-FFF2-40B4-BE49-F238E27FC236}">
                <a16:creationId xmlns:a16="http://schemas.microsoft.com/office/drawing/2014/main" id="{7B133D84-C6CE-4CB6-BF37-2688F88A06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0292" y="4128351"/>
            <a:ext cx="258596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dirty="0"/>
              <a:t>Subclass : Resistor </a:t>
            </a:r>
          </a:p>
        </p:txBody>
      </p:sp>
    </p:spTree>
    <p:extLst>
      <p:ext uri="{BB962C8B-B14F-4D97-AF65-F5344CB8AC3E}">
        <p14:creationId xmlns:p14="http://schemas.microsoft.com/office/powerpoint/2010/main" val="23341723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15A29-A9C8-47DF-AB62-7AC6218C9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Notes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435497-EC21-468E-99CC-BDF3E2624B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Inherited classes may be super classes to their own children</a:t>
            </a:r>
          </a:p>
          <a:p>
            <a:endParaRPr lang="en-GB" dirty="0"/>
          </a:p>
          <a:p>
            <a:r>
              <a:rPr lang="en-GB" dirty="0"/>
              <a:t>Those children may access all functionality and attributes to it’s root generalised class</a:t>
            </a:r>
          </a:p>
          <a:p>
            <a:endParaRPr lang="en-GB" dirty="0"/>
          </a:p>
          <a:p>
            <a:r>
              <a:rPr lang="en-GB" dirty="0"/>
              <a:t>Key principle in the use of polymorphism </a:t>
            </a:r>
          </a:p>
        </p:txBody>
      </p:sp>
    </p:spTree>
    <p:extLst>
      <p:ext uri="{BB962C8B-B14F-4D97-AF65-F5344CB8AC3E}">
        <p14:creationId xmlns:p14="http://schemas.microsoft.com/office/powerpoint/2010/main" val="402948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049A3-A82A-4DDF-B402-60B8231CA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Where this could be used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9BAB1-1451-4219-A57A-79FEAC02B2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279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324</Words>
  <Application>Microsoft Office PowerPoint</Application>
  <PresentationFormat>Widescreen</PresentationFormat>
  <Paragraphs>81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Office Theme</vt:lpstr>
      <vt:lpstr>Overloading, Access Modification and Inheritance</vt:lpstr>
      <vt:lpstr>Refresh</vt:lpstr>
      <vt:lpstr>Access</vt:lpstr>
      <vt:lpstr>Privately Accessible</vt:lpstr>
      <vt:lpstr>Internal Usage</vt:lpstr>
      <vt:lpstr>Publicly Accessible</vt:lpstr>
      <vt:lpstr>External Usage</vt:lpstr>
      <vt:lpstr>Usage and Reasoning – ATMManagement.c</vt:lpstr>
      <vt:lpstr>Functions</vt:lpstr>
      <vt:lpstr>Overloading</vt:lpstr>
      <vt:lpstr>Function Overloading in Practice</vt:lpstr>
      <vt:lpstr>Inheritance</vt:lpstr>
      <vt:lpstr>Inheritance </vt:lpstr>
      <vt:lpstr>In Practice</vt:lpstr>
      <vt:lpstr>In Practice Diagram</vt:lpstr>
      <vt:lpstr>Further Notes</vt:lpstr>
      <vt:lpstr>Examples Where this could be used 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Jaymie phillips</dc:creator>
  <cp:lastModifiedBy>Jaymie phillips</cp:lastModifiedBy>
  <cp:revision>20</cp:revision>
  <dcterms:created xsi:type="dcterms:W3CDTF">2017-11-01T06:31:31Z</dcterms:created>
  <dcterms:modified xsi:type="dcterms:W3CDTF">2017-11-01T08:21:21Z</dcterms:modified>
</cp:coreProperties>
</file>