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58" r:id="rId18"/>
    <p:sldId id="273" r:id="rId19"/>
    <p:sldId id="274" r:id="rId20"/>
    <p:sldId id="275" r:id="rId21"/>
    <p:sldId id="276" r:id="rId22"/>
    <p:sldId id="277" r:id="rId2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6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4/13/2026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dpressureuk.org/" TargetMode="External"/><Relationship Id="rId2" Type="http://schemas.openxmlformats.org/officeDocument/2006/relationships/hyperlink" Target="https://www.heart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bestpractice.bmj.com/" TargetMode="External"/><Relationship Id="rId5" Type="http://schemas.openxmlformats.org/officeDocument/2006/relationships/hyperlink" Target="https://www.diabetes.org.uk/" TargetMode="External"/><Relationship Id="rId4" Type="http://schemas.openxmlformats.org/officeDocument/2006/relationships/hyperlink" Target="https://cks.nice.org.uk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framinghamheartstudy.org/" TargetMode="External"/><Relationship Id="rId7" Type="http://schemas.openxmlformats.org/officeDocument/2006/relationships/hyperlink" Target="https://digital.nhs.uk/" TargetMode="External"/><Relationship Id="rId2" Type="http://schemas.openxmlformats.org/officeDocument/2006/relationships/hyperlink" Target="https://www.eshonline.org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england.nhs.uk/" TargetMode="External"/><Relationship Id="rId5" Type="http://schemas.openxmlformats.org/officeDocument/2006/relationships/hyperlink" Target="https://ish-world.com/" TargetMode="External"/><Relationship Id="rId4" Type="http://schemas.openxmlformats.org/officeDocument/2006/relationships/hyperlink" Target="https://www.healthdata.org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rpharms.com/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ukkidney.org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organisations/uk-health-security-agency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F5C36-575A-1462-27E3-9DEB38CBFC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95682" y="4245749"/>
            <a:ext cx="5518066" cy="82731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Hypertension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CDB4BF-76D7-1356-D9A8-59DBD94D84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75915" y="3908320"/>
            <a:ext cx="5357600" cy="355501"/>
          </a:xfrm>
        </p:spPr>
        <p:txBody>
          <a:bodyPr/>
          <a:lstStyle/>
          <a:p>
            <a:pPr algn="ctr"/>
            <a:r>
              <a:rPr lang="en-US" dirty="0"/>
              <a:t>Long-term condition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1FC0FA-2D27-EBE4-4298-6103E41985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9892" y="311923"/>
            <a:ext cx="2934032" cy="22685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0A3F25A-A23E-C0B8-35AE-CAB652062471}"/>
              </a:ext>
            </a:extLst>
          </p:cNvPr>
          <p:cNvSpPr txBox="1"/>
          <p:nvPr/>
        </p:nvSpPr>
        <p:spPr>
          <a:xfrm>
            <a:off x="1906608" y="2650449"/>
            <a:ext cx="6957391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Course- M.Sc. Public health and social care in practice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code- LCHS7003</a:t>
            </a:r>
          </a:p>
          <a:p>
            <a:pPr algn="just"/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name- Community care and management of long-term conditions </a:t>
            </a:r>
          </a:p>
          <a:p>
            <a:pPr algn="just"/>
            <a:endParaRPr lang="en-US" sz="2000" dirty="0"/>
          </a:p>
          <a:p>
            <a:pPr algn="just"/>
            <a:r>
              <a:rPr lang="en-US" sz="20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784404E-31C1-02A0-ED2E-871CBBB6DF08}"/>
              </a:ext>
            </a:extLst>
          </p:cNvPr>
          <p:cNvSpPr txBox="1"/>
          <p:nvPr/>
        </p:nvSpPr>
        <p:spPr>
          <a:xfrm>
            <a:off x="1906608" y="5410497"/>
            <a:ext cx="5208105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Name :-Noman Vajoddin Malek</a:t>
            </a:r>
            <a:endParaRPr lang="en-US" sz="2800" dirty="0"/>
          </a:p>
          <a:p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id-2522651</a:t>
            </a:r>
          </a:p>
        </p:txBody>
      </p:sp>
    </p:spTree>
    <p:extLst>
      <p:ext uri="{BB962C8B-B14F-4D97-AF65-F5344CB8AC3E}">
        <p14:creationId xmlns:p14="http://schemas.microsoft.com/office/powerpoint/2010/main" val="14337084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38B60BC-2E71-4C6B-C728-0C3FD988081B}"/>
              </a:ext>
            </a:extLst>
          </p:cNvPr>
          <p:cNvSpPr txBox="1"/>
          <p:nvPr/>
        </p:nvSpPr>
        <p:spPr>
          <a:xfrm>
            <a:off x="1027706" y="978818"/>
            <a:ext cx="10302902" cy="38699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0" i="0" dirty="0">
                <a:effectLst/>
                <a:latin typeface="pplxSerif"/>
              </a:rPr>
              <a:t>Definition </a:t>
            </a:r>
          </a:p>
          <a:p>
            <a:pPr>
              <a:lnSpc>
                <a:spcPct val="150000"/>
              </a:lnSpc>
            </a:pPr>
            <a:r>
              <a:rPr lang="en-US" sz="2800" b="0" i="0" dirty="0">
                <a:effectLst/>
                <a:latin typeface="pplxSerif"/>
              </a:rPr>
              <a:t>Hypertension is the medical term for </a:t>
            </a:r>
            <a:r>
              <a:rPr lang="en-US" sz="2800" b="1" i="0" dirty="0">
                <a:effectLst/>
                <a:latin typeface="pplxSerif"/>
              </a:rPr>
              <a:t>high blood pressure</a:t>
            </a:r>
            <a:r>
              <a:rPr lang="en-US" sz="2800" b="0" i="0" dirty="0">
                <a:effectLst/>
                <a:latin typeface="pplxSerif"/>
              </a:rPr>
              <a:t>—when the force of blood against your artery walls stays too high over time. It is commonly defined as blood pressure at or above 140/90 mmHg in many clinical guidelines, though some guidelines use 130/80 mmHg as the threshold.(</a:t>
            </a:r>
            <a:r>
              <a:rPr 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Organization, Hypertension 2025) 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890767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DFD6D5-B83C-ED33-A3A9-BDF38726A8D3}"/>
              </a:ext>
            </a:extLst>
          </p:cNvPr>
          <p:cNvSpPr txBox="1"/>
          <p:nvPr/>
        </p:nvSpPr>
        <p:spPr>
          <a:xfrm>
            <a:off x="1075414" y="398452"/>
            <a:ext cx="5364644" cy="43314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buNone/>
            </a:pPr>
            <a:r>
              <a:rPr lang="en-US" sz="4000" b="1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Symptoms </a:t>
            </a:r>
            <a:endParaRPr lang="en-US" sz="4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Headaches</a:t>
            </a:r>
          </a:p>
          <a:p>
            <a:pPr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Blurred vision</a:t>
            </a:r>
          </a:p>
          <a:p>
            <a:pPr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Shortness of breath</a:t>
            </a:r>
          </a:p>
          <a:p>
            <a:pPr algn="l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8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Nosebleeds (Mayo Clinic, 2024)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BF5151-6583-B06E-049C-44BFC359EC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4399" y="275148"/>
            <a:ext cx="4413471" cy="478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05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F065DE-0FCA-C2AA-EEEC-06D30E48F890}"/>
              </a:ext>
            </a:extLst>
          </p:cNvPr>
          <p:cNvSpPr txBox="1"/>
          <p:nvPr/>
        </p:nvSpPr>
        <p:spPr>
          <a:xfrm>
            <a:off x="1041622" y="288352"/>
            <a:ext cx="10352598" cy="68143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3600" b="1" dirty="0"/>
              <a:t>Aetiology / causes </a:t>
            </a:r>
            <a:endParaRPr lang="en-US" sz="4000" b="1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Genetic predisposition</a:t>
            </a:r>
            <a:r>
              <a:rPr lang="en-US" sz="2400" dirty="0"/>
              <a:t> (family history)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Increased peripheral resistance</a:t>
            </a:r>
            <a:r>
              <a:rPr lang="en-US" sz="2400" dirty="0"/>
              <a:t> (narrowing of arteries)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Overactive </a:t>
            </a:r>
            <a:r>
              <a:rPr lang="en-US" sz="2400" b="1" dirty="0"/>
              <a:t>sympathetic nervous system</a:t>
            </a:r>
            <a:r>
              <a:rPr lang="en-US" sz="2400" dirty="0"/>
              <a:t>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b="1" dirty="0"/>
              <a:t>Renin-Angiotensin-Aldosterone System (RAAS)</a:t>
            </a:r>
            <a:r>
              <a:rPr lang="en-US" sz="2400" dirty="0"/>
              <a:t> overactivity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Impaired sodium handling by kidneys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High salt intake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Obesity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Physical inactivity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Chronic stress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Alcohol consumption (WHO,2023)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6153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5632695-D150-36A8-8995-F32F6D73CD50}"/>
              </a:ext>
            </a:extLst>
          </p:cNvPr>
          <p:cNvSpPr txBox="1"/>
          <p:nvPr/>
        </p:nvSpPr>
        <p:spPr>
          <a:xfrm>
            <a:off x="1202634" y="286247"/>
            <a:ext cx="10135925" cy="57063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endParaRPr lang="en-US" b="1" dirty="0"/>
          </a:p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 of hypertension </a:t>
            </a:r>
            <a:r>
              <a:rPr lang="en-US" b="1" dirty="0"/>
              <a:t> </a:t>
            </a:r>
          </a:p>
          <a:p>
            <a:endParaRPr lang="en-US" b="1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Worldwide:</a:t>
            </a:r>
            <a:r>
              <a:rPr lang="en-US" sz="2800" dirty="0"/>
              <a:t> ~33% of adults affected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UK:</a:t>
            </a:r>
            <a:r>
              <a:rPr lang="en-US" sz="2800" dirty="0"/>
              <a:t> ~14% (measured) but up to </a:t>
            </a:r>
            <a:r>
              <a:rPr lang="en-US" sz="2800" b="1" dirty="0"/>
              <a:t>~30%+ estimated in adults</a:t>
            </a:r>
            <a:r>
              <a:rPr lang="en-US" sz="2800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Prevalence increases with: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Age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Obesity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Sedentary lifestyle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High salt intake (World Health Organization, 2025).</a:t>
            </a:r>
          </a:p>
        </p:txBody>
      </p:sp>
    </p:spTree>
    <p:extLst>
      <p:ext uri="{BB962C8B-B14F-4D97-AF65-F5344CB8AC3E}">
        <p14:creationId xmlns:p14="http://schemas.microsoft.com/office/powerpoint/2010/main" val="142225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D58725F-9764-2E5E-38D7-75A4395E931C}"/>
              </a:ext>
            </a:extLst>
          </p:cNvPr>
          <p:cNvSpPr txBox="1"/>
          <p:nvPr/>
        </p:nvSpPr>
        <p:spPr>
          <a:xfrm>
            <a:off x="1258293" y="316830"/>
            <a:ext cx="10088217" cy="57679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Economic Burden </a:t>
            </a:r>
            <a:r>
              <a:rPr lang="en-US" sz="4000" dirty="0"/>
              <a:t>(British Heart Foundation, 2024)</a:t>
            </a:r>
            <a:endParaRPr lang="en-US" sz="4000" b="1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Hypertension places a </a:t>
            </a:r>
            <a:r>
              <a:rPr lang="en-US" sz="2800" b="1" dirty="0"/>
              <a:t>major financial strain on the UK healthcare system</a:t>
            </a:r>
            <a:r>
              <a:rPr lang="en-US" sz="2800" dirty="0"/>
              <a:t>, particularly the National Health Service (NHS).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Cardiovascular diseases (largely driven by hypertension) cost the NHS </a:t>
            </a:r>
            <a:r>
              <a:rPr lang="en-US" sz="2800" b="1" dirty="0"/>
              <a:t>over £9–10 billion per year</a:t>
            </a:r>
            <a:r>
              <a:rPr lang="en-US" sz="2800" dirty="0"/>
              <a:t>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Additional </a:t>
            </a:r>
            <a:r>
              <a:rPr lang="en-US" sz="2800" b="1" dirty="0"/>
              <a:t>indirect costs</a:t>
            </a:r>
            <a:r>
              <a:rPr lang="en-US" sz="2800" dirty="0"/>
              <a:t> (loss of productivity, early death, disability) exceed </a:t>
            </a:r>
            <a:r>
              <a:rPr lang="en-US" sz="2800" b="1" dirty="0"/>
              <a:t>£20 billion annually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804986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5E2DA8B-7551-6127-1CBB-A7A0EF3B58D3}"/>
              </a:ext>
            </a:extLst>
          </p:cNvPr>
          <p:cNvSpPr txBox="1"/>
          <p:nvPr/>
        </p:nvSpPr>
        <p:spPr>
          <a:xfrm>
            <a:off x="1186733" y="361211"/>
            <a:ext cx="10167730" cy="6414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2. Social Burden (</a:t>
            </a:r>
            <a:r>
              <a:rPr lang="en-US" sz="2800" dirty="0"/>
              <a:t>National Institute for Health and Care Excellence, 2019)</a:t>
            </a:r>
            <a:r>
              <a:rPr lang="en-US" sz="4000" dirty="0"/>
              <a:t>.</a:t>
            </a:r>
            <a:endParaRPr lang="en-US" sz="4000" b="1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Impact on Individuals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Increased risk of: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Stroke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Heart disease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Kidney failure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Leads to </a:t>
            </a:r>
            <a:r>
              <a:rPr lang="en-US" sz="2800" b="1" dirty="0"/>
              <a:t>reduced quality of life</a:t>
            </a:r>
            <a:r>
              <a:rPr lang="en-US" sz="2800" dirty="0"/>
              <a:t> and long-term disability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Often called a </a:t>
            </a:r>
            <a:r>
              <a:rPr lang="en-US" sz="2800" b="1" dirty="0"/>
              <a:t>“silent killer”</a:t>
            </a:r>
            <a:r>
              <a:rPr lang="en-US" sz="2800" dirty="0"/>
              <a:t> because many people are asymptomatic</a:t>
            </a:r>
          </a:p>
        </p:txBody>
      </p:sp>
    </p:spTree>
    <p:extLst>
      <p:ext uri="{BB962C8B-B14F-4D97-AF65-F5344CB8AC3E}">
        <p14:creationId xmlns:p14="http://schemas.microsoft.com/office/powerpoint/2010/main" val="20904562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76432A1-A221-EA80-4343-33DC75BC3992}"/>
              </a:ext>
            </a:extLst>
          </p:cNvPr>
          <p:cNvSpPr txBox="1"/>
          <p:nvPr/>
        </p:nvSpPr>
        <p:spPr>
          <a:xfrm>
            <a:off x="1178781" y="406887"/>
            <a:ext cx="10151828" cy="60631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Diagnosis and Initial Assessment of Hypertension (UK)</a:t>
            </a:r>
            <a:r>
              <a:rPr lang="en-US" sz="4000" dirty="0"/>
              <a:t> </a:t>
            </a:r>
            <a:r>
              <a:rPr lang="en-US" sz="2800" dirty="0"/>
              <a:t>(National Institute for Health and Care Excellence, 2019)</a:t>
            </a:r>
            <a:endParaRPr lang="en-US" sz="40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b="1" dirty="0"/>
              <a:t>Diagnosis (National Institute for Health and Care Excellence,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Clinic BP ≥ </a:t>
            </a:r>
            <a:r>
              <a:rPr lang="en-US" sz="2800" b="1" dirty="0"/>
              <a:t>140/90 mmHg</a:t>
            </a:r>
            <a:r>
              <a:rPr lang="en-US" sz="28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Confirm with: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b="1" dirty="0"/>
              <a:t>ABPM</a:t>
            </a:r>
            <a:r>
              <a:rPr lang="en-US" sz="2800" dirty="0"/>
              <a:t> (≥135/85 mmHg) </a:t>
            </a:r>
            <a:r>
              <a:rPr lang="en-US" sz="2800" i="1" dirty="0"/>
              <a:t>gold standard</a:t>
            </a:r>
            <a:r>
              <a:rPr lang="en-US" sz="2800" dirty="0"/>
              <a:t>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Or </a:t>
            </a:r>
            <a:r>
              <a:rPr lang="en-US" sz="2800" b="1" dirty="0"/>
              <a:t>HBPM</a:t>
            </a:r>
            <a:r>
              <a:rPr lang="en-US" sz="2800" dirty="0"/>
              <a:t> if ABPM unavailable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Classify: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Stage 1: 140/90–159/99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Stage 2: ≥160/100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/>
              <a:t>Severe: ≥180/120</a:t>
            </a:r>
          </a:p>
        </p:txBody>
      </p:sp>
    </p:spTree>
    <p:extLst>
      <p:ext uri="{BB962C8B-B14F-4D97-AF65-F5344CB8AC3E}">
        <p14:creationId xmlns:p14="http://schemas.microsoft.com/office/powerpoint/2010/main" val="18261309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29A96E4-E0D0-4FFF-3FFE-A64142E7C27E}"/>
              </a:ext>
            </a:extLst>
          </p:cNvPr>
          <p:cNvSpPr txBox="1"/>
          <p:nvPr/>
        </p:nvSpPr>
        <p:spPr>
          <a:xfrm>
            <a:off x="1393466" y="499710"/>
            <a:ext cx="9945093" cy="51523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Initial Assessment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History:</a:t>
            </a:r>
            <a:r>
              <a:rPr lang="en-US" sz="2800" dirty="0"/>
              <a:t> lifestyle, family history, drugs, symptoms of secondary causes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Examination:</a:t>
            </a:r>
            <a:r>
              <a:rPr lang="en-US" sz="2800" dirty="0"/>
              <a:t> BP, BMI, signs of organ damage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Investigations:</a:t>
            </a:r>
            <a:r>
              <a:rPr lang="en-US" sz="2800" dirty="0"/>
              <a:t>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Urine test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Bloods (U&amp;E, glucose, lipids) 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ECG</a:t>
            </a:r>
          </a:p>
        </p:txBody>
      </p:sp>
    </p:spTree>
    <p:extLst>
      <p:ext uri="{BB962C8B-B14F-4D97-AF65-F5344CB8AC3E}">
        <p14:creationId xmlns:p14="http://schemas.microsoft.com/office/powerpoint/2010/main" val="2287801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BBDBAD3-8EAF-9385-315E-8183B549C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669" y="101379"/>
            <a:ext cx="9982863" cy="66552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76396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B3158B0-63EE-D8C1-2B83-9C11FB57A8B4}"/>
              </a:ext>
            </a:extLst>
          </p:cNvPr>
          <p:cNvSpPr txBox="1"/>
          <p:nvPr/>
        </p:nvSpPr>
        <p:spPr>
          <a:xfrm>
            <a:off x="1075415" y="-95343"/>
            <a:ext cx="9778116" cy="67528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dirty="0"/>
              <a:t>Hypertension Treatment (UK – NICE)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Lifestyle first:</a:t>
            </a:r>
            <a:r>
              <a:rPr lang="en-US" sz="2800" dirty="0"/>
              <a:t> low salt, exercise, weight loss, stop smoking, reduce alcohol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1st line drugs:</a:t>
            </a:r>
            <a:r>
              <a:rPr lang="en-US" sz="2800" dirty="0"/>
              <a:t> 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&lt;55 yrs → ACE inhibitor / ARB 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≥55 or Black patients → Calcium channel blocker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Step-up if uncontrolled:</a:t>
            </a:r>
            <a:r>
              <a:rPr lang="en-US" sz="2800" dirty="0"/>
              <a:t> add 2nd then 3rd drug (CCB + </a:t>
            </a:r>
            <a:r>
              <a:rPr lang="en-US" sz="2800" dirty="0" err="1"/>
              <a:t>ACEi</a:t>
            </a:r>
            <a:r>
              <a:rPr lang="en-US" sz="2800" dirty="0"/>
              <a:t>/ARB + diuretic)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Resistant cases:</a:t>
            </a:r>
            <a:r>
              <a:rPr lang="en-US" sz="2800" dirty="0"/>
              <a:t> specialist care ± spironolactone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Goal BP:</a:t>
            </a:r>
            <a:r>
              <a:rPr lang="en-US" sz="2800" dirty="0"/>
              <a:t> &lt;140/90 (clinic) or &lt;135/85 (home)</a:t>
            </a:r>
          </a:p>
        </p:txBody>
      </p:sp>
    </p:spTree>
    <p:extLst>
      <p:ext uri="{BB962C8B-B14F-4D97-AF65-F5344CB8AC3E}">
        <p14:creationId xmlns:p14="http://schemas.microsoft.com/office/powerpoint/2010/main" val="41576774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3ADB39-9AF6-87F1-C494-4E518080EE2C}"/>
              </a:ext>
            </a:extLst>
          </p:cNvPr>
          <p:cNvSpPr txBox="1"/>
          <p:nvPr/>
        </p:nvSpPr>
        <p:spPr>
          <a:xfrm>
            <a:off x="1162879" y="464577"/>
            <a:ext cx="9984850" cy="54601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4000" b="1" dirty="0"/>
              <a:t>comorbidities of Hypertension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Cardiovascular disease</a:t>
            </a:r>
            <a:r>
              <a:rPr lang="en-US" sz="2800" dirty="0"/>
              <a:t>: coronary artery disease, heart failure, stroke, TIA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Cerebrovascular disease</a:t>
            </a:r>
            <a:r>
              <a:rPr lang="en-US" sz="2800" dirty="0"/>
              <a:t>: ischemic/</a:t>
            </a:r>
            <a:r>
              <a:rPr lang="en-US" sz="2800" dirty="0" err="1"/>
              <a:t>haemorrhagic</a:t>
            </a:r>
            <a:r>
              <a:rPr lang="en-US" sz="2800" dirty="0"/>
              <a:t> stroke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Chronic kidney disease (CKD)</a:t>
            </a:r>
            <a:r>
              <a:rPr lang="en-US" sz="2800" dirty="0"/>
              <a:t>: both cause &amp; consequence of HTN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Diabetes mellitus (type 2)</a:t>
            </a:r>
            <a:r>
              <a:rPr lang="en-US" sz="2800" dirty="0"/>
              <a:t>: strongly associated metabolic risk</a:t>
            </a:r>
          </a:p>
        </p:txBody>
      </p:sp>
    </p:spTree>
    <p:extLst>
      <p:ext uri="{BB962C8B-B14F-4D97-AF65-F5344CB8AC3E}">
        <p14:creationId xmlns:p14="http://schemas.microsoft.com/office/powerpoint/2010/main" val="15787836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35ACCBE-6F48-692F-95EF-C3A111C83EFC}"/>
              </a:ext>
            </a:extLst>
          </p:cNvPr>
          <p:cNvSpPr txBox="1"/>
          <p:nvPr/>
        </p:nvSpPr>
        <p:spPr>
          <a:xfrm>
            <a:off x="1337807" y="472529"/>
            <a:ext cx="9968948" cy="57987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Prevention of Hypertension </a:t>
            </a:r>
            <a:r>
              <a:rPr lang="en-US" sz="2800" b="1" dirty="0"/>
              <a:t>(UK – NHS/NICE)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Reduce salt intake</a:t>
            </a:r>
            <a:r>
              <a:rPr lang="en-US" sz="2800" dirty="0"/>
              <a:t> (≤6g/day)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Healthy diet</a:t>
            </a:r>
            <a:r>
              <a:rPr lang="en-US" sz="2800" dirty="0"/>
              <a:t> (DASH-style: fruit, veg, whole grains, low saturated fat)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Maintain healthy weight</a:t>
            </a:r>
            <a:r>
              <a:rPr lang="en-US" sz="2800" dirty="0"/>
              <a:t> (BMI 18.5–24.9)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Regular exercise</a:t>
            </a:r>
            <a:r>
              <a:rPr lang="en-US" sz="2800" dirty="0"/>
              <a:t> (≥150 min/week moderate activity)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Limit alcohol</a:t>
            </a:r>
            <a:r>
              <a:rPr lang="en-US" sz="2800" dirty="0"/>
              <a:t> (≤14 units/week)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Stop smoking</a:t>
            </a:r>
            <a:r>
              <a:rPr lang="en-US" sz="2800" dirty="0"/>
              <a:t>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 </a:t>
            </a:r>
            <a:r>
              <a:rPr lang="en-US" sz="2800" b="1" dirty="0"/>
              <a:t>Good sleep &amp; stress control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780247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7F9DB1-5763-7E89-4EFF-32EA7C7C46FA}"/>
              </a:ext>
            </a:extLst>
          </p:cNvPr>
          <p:cNvSpPr txBox="1"/>
          <p:nvPr/>
        </p:nvSpPr>
        <p:spPr>
          <a:xfrm>
            <a:off x="1099268" y="467904"/>
            <a:ext cx="10263145" cy="51215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Skills, Values &amp; </a:t>
            </a:r>
            <a:r>
              <a:rPr lang="en-US" sz="4000" b="1" dirty="0" err="1"/>
              <a:t>Behaviours</a:t>
            </a:r>
            <a:r>
              <a:rPr lang="en-US" sz="4000" b="1" dirty="0"/>
              <a:t> (Hypertension Care – UK)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Skills:</a:t>
            </a:r>
            <a:r>
              <a:rPr lang="en-US" sz="2800" dirty="0"/>
              <a:t> accurate BP measurement, patient education, monitoring symptoms, correct documentation, lifestyle advice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Values:</a:t>
            </a:r>
            <a:r>
              <a:rPr lang="en-US" sz="2800" dirty="0"/>
              <a:t> patient-</a:t>
            </a:r>
            <a:r>
              <a:rPr lang="en-US" sz="2800" dirty="0" err="1"/>
              <a:t>centred</a:t>
            </a:r>
            <a:r>
              <a:rPr lang="en-US" sz="2800" dirty="0"/>
              <a:t> care, dignity, empathy, respect, confidentiality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 err="1"/>
              <a:t>Behaviours</a:t>
            </a:r>
            <a:r>
              <a:rPr lang="en-US" sz="2800" b="1" dirty="0"/>
              <a:t>:</a:t>
            </a:r>
            <a:r>
              <a:rPr lang="en-US" sz="2800" dirty="0"/>
              <a:t> professionalism, clear communication, promoting adherence, safeguarding, teamwork</a:t>
            </a:r>
          </a:p>
        </p:txBody>
      </p:sp>
    </p:spTree>
    <p:extLst>
      <p:ext uri="{BB962C8B-B14F-4D97-AF65-F5344CB8AC3E}">
        <p14:creationId xmlns:p14="http://schemas.microsoft.com/office/powerpoint/2010/main" val="13016578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6138303-9CFE-5D05-0420-B46B5CD6F9E6}"/>
              </a:ext>
            </a:extLst>
          </p:cNvPr>
          <p:cNvSpPr txBox="1"/>
          <p:nvPr/>
        </p:nvSpPr>
        <p:spPr>
          <a:xfrm>
            <a:off x="1131073" y="344573"/>
            <a:ext cx="10151827" cy="64142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sz="4000" b="1" dirty="0"/>
              <a:t>Self-Management Support for                Hypertension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Home BP monitoring (HBPM):</a:t>
            </a:r>
            <a:r>
              <a:rPr lang="en-US" sz="2800" dirty="0"/>
              <a:t> regular self-checks using validated devices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Lifestyle change support:</a:t>
            </a:r>
            <a:r>
              <a:rPr lang="en-US" sz="2800" dirty="0"/>
              <a:t> diet (low salt/DASH), weight loss, exercise, alcohol reduction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Medication adherence:</a:t>
            </a:r>
            <a:r>
              <a:rPr lang="en-US" sz="2800" dirty="0"/>
              <a:t> taking antihypertensives correctly and consistently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Patient education:</a:t>
            </a:r>
            <a:r>
              <a:rPr lang="en-US" sz="2800" dirty="0"/>
              <a:t> understanding BP targets, risks, and complications </a:t>
            </a:r>
          </a:p>
        </p:txBody>
      </p:sp>
    </p:spTree>
    <p:extLst>
      <p:ext uri="{BB962C8B-B14F-4D97-AF65-F5344CB8AC3E}">
        <p14:creationId xmlns:p14="http://schemas.microsoft.com/office/powerpoint/2010/main" val="24363737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3B5138E-08AE-283A-7694-8C97BA872D06}"/>
              </a:ext>
            </a:extLst>
          </p:cNvPr>
          <p:cNvSpPr txBox="1"/>
          <p:nvPr/>
        </p:nvSpPr>
        <p:spPr>
          <a:xfrm>
            <a:off x="1162878" y="357083"/>
            <a:ext cx="9698604" cy="2597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Regular review &amp; follow-up:</a:t>
            </a:r>
            <a:r>
              <a:rPr lang="en-US" sz="2800" dirty="0"/>
              <a:t> NHS GP or nurse monitoring, dose adjustment if needed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b="1" dirty="0"/>
              <a:t>Behavioral support:</a:t>
            </a:r>
            <a:r>
              <a:rPr lang="en-US" sz="2800" dirty="0"/>
              <a:t> goal setting, motivation, digital apps or structured programs</a:t>
            </a:r>
          </a:p>
        </p:txBody>
      </p:sp>
    </p:spTree>
    <p:extLst>
      <p:ext uri="{BB962C8B-B14F-4D97-AF65-F5344CB8AC3E}">
        <p14:creationId xmlns:p14="http://schemas.microsoft.com/office/powerpoint/2010/main" val="63923106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FC6D4CA-F254-B364-7B59-14E16B9E6A14}"/>
              </a:ext>
            </a:extLst>
          </p:cNvPr>
          <p:cNvSpPr txBox="1"/>
          <p:nvPr/>
        </p:nvSpPr>
        <p:spPr>
          <a:xfrm>
            <a:off x="972048" y="-97750"/>
            <a:ext cx="10446026" cy="6955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0" i="0" dirty="0"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References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American Heart Association (2023) </a:t>
            </a:r>
            <a:r>
              <a:rPr lang="en-US" sz="2000" i="1" dirty="0"/>
              <a:t>Understanding high blood pressure</a:t>
            </a:r>
            <a:r>
              <a:rPr lang="en-US" sz="2000" dirty="0"/>
              <a:t>. Available at: </a:t>
            </a:r>
            <a:r>
              <a:rPr lang="en-US" sz="2000" dirty="0">
                <a:hlinkClick r:id="rId2"/>
              </a:rPr>
              <a:t>https://www.heart.org</a:t>
            </a:r>
            <a:r>
              <a:rPr lang="en-US" sz="2000" dirty="0"/>
              <a:t> (Accessed: 13 April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Blood Pressure UK (2024) </a:t>
            </a:r>
            <a:r>
              <a:rPr lang="en-US" sz="2000" i="1" dirty="0"/>
              <a:t>About blood pressure and hypertension</a:t>
            </a:r>
            <a:r>
              <a:rPr lang="en-US" sz="2000" dirty="0"/>
              <a:t>. Available at: </a:t>
            </a:r>
            <a:r>
              <a:rPr lang="en-US" sz="2000" dirty="0">
                <a:hlinkClick r:id="rId3"/>
              </a:rPr>
              <a:t>https://www.bloodpressureuk.org</a:t>
            </a:r>
            <a:r>
              <a:rPr lang="en-US" sz="2000" dirty="0"/>
              <a:t> (Accessed: 13 April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Clinical Knowledge Summaries (NICE) (2024) </a:t>
            </a:r>
            <a:r>
              <a:rPr lang="en-US" sz="2000" i="1" dirty="0"/>
              <a:t>Hypertension – management</a:t>
            </a:r>
            <a:r>
              <a:rPr lang="en-US" sz="2000" dirty="0"/>
              <a:t>. Available at: </a:t>
            </a:r>
            <a:r>
              <a:rPr lang="en-US" sz="2000" dirty="0">
                <a:hlinkClick r:id="rId4"/>
              </a:rPr>
              <a:t>https://cks.nice.org.uk</a:t>
            </a:r>
            <a:r>
              <a:rPr lang="en-US" sz="2000" dirty="0"/>
              <a:t> (Accessed: 13 April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Diabetes UK (2023) </a:t>
            </a:r>
            <a:r>
              <a:rPr lang="en-US" sz="2000" i="1" dirty="0"/>
              <a:t>Diabetes and high blood pressure risk</a:t>
            </a:r>
            <a:r>
              <a:rPr lang="en-US" sz="2000" dirty="0"/>
              <a:t>. Available at: </a:t>
            </a:r>
            <a:r>
              <a:rPr lang="en-US" sz="2000" dirty="0">
                <a:hlinkClick r:id="rId5"/>
              </a:rPr>
              <a:t>https://www.diabetes.org.uk</a:t>
            </a:r>
            <a:r>
              <a:rPr lang="en-US" sz="2000" dirty="0"/>
              <a:t> (Accessed: 13 April 2026).</a:t>
            </a:r>
            <a:endParaRPr lang="en-US" sz="2000" b="0" i="0" dirty="0"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Heart Foundation (2023)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blood pressure (Hypertension) - causes and symptoms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https://www.bhf.org.uk/informationsupport/risk-factors/high-blood-pressure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Best Practice (2025)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in adults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https://bestpractice.bmj.com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Hypertension Society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guidelines and resources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https://bhsoc.org (Accessed: 13 April 2026).</a:t>
            </a:r>
          </a:p>
          <a:p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82936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85F18F6-5188-0A95-C1AA-FF2F3336F0A1}"/>
              </a:ext>
            </a:extLst>
          </p:cNvPr>
          <p:cNvSpPr txBox="1"/>
          <p:nvPr/>
        </p:nvSpPr>
        <p:spPr>
          <a:xfrm>
            <a:off x="979998" y="-541177"/>
            <a:ext cx="9825824" cy="69603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endParaRPr lang="en-US" sz="2000" dirty="0"/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Society of Hypertension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ESH guidelines for the management of arterial hypertension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https://www.eshonline.org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Framingham Heart Study (2022)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Cardiovascular risk and blood pressure outcomes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https://framinghamheartstudy.org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Burden of Disease Study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prevalence and risk factors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https://www.healthdata.org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Society of Hypertension (2020)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ISH global hypertension practice guidelines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https://ish-world.com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Hypertension UK (2023) </a:t>
            </a:r>
            <a:r>
              <a:rPr lang="en-US" sz="2000" i="1" dirty="0"/>
              <a:t>Understanding blood pressure</a:t>
            </a:r>
            <a:r>
              <a:rPr lang="en-US" sz="2000" dirty="0"/>
              <a:t>. Available at: https://www.hypertensionuk.org (Accessed: 13 April 2026). 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NHS England (2023) </a:t>
            </a:r>
            <a:r>
              <a:rPr lang="en-US" sz="2000" i="1" dirty="0"/>
              <a:t>Cardiovascular disease prevention pathways</a:t>
            </a:r>
            <a:r>
              <a:rPr lang="en-US" sz="2000" dirty="0"/>
              <a:t>. Available at: </a:t>
            </a:r>
            <a:r>
              <a:rPr lang="en-US" sz="2000" dirty="0">
                <a:hlinkClick r:id="rId6"/>
              </a:rPr>
              <a:t>https://www.england.nhs.uk</a:t>
            </a:r>
            <a:r>
              <a:rPr lang="en-US" sz="2000" dirty="0"/>
              <a:t> (Accessed: 13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NHS Digital (2024) </a:t>
            </a:r>
            <a:r>
              <a:rPr lang="en-US" sz="2000" i="1" dirty="0"/>
              <a:t>Quality and Outcomes Framework (QOF) hypertension data</a:t>
            </a:r>
            <a:r>
              <a:rPr lang="en-US" sz="2000" dirty="0"/>
              <a:t>. Available at: </a:t>
            </a:r>
            <a:r>
              <a:rPr lang="en-US" sz="2000" dirty="0">
                <a:hlinkClick r:id="rId7"/>
              </a:rPr>
              <a:t>https://digital.nhs.uk</a:t>
            </a:r>
            <a:r>
              <a:rPr lang="en-US" sz="2000" dirty="0"/>
              <a:t> (Accessed: 13 April 2026).</a:t>
            </a:r>
          </a:p>
        </p:txBody>
      </p:sp>
    </p:spTree>
    <p:extLst>
      <p:ext uri="{BB962C8B-B14F-4D97-AF65-F5344CB8AC3E}">
        <p14:creationId xmlns:p14="http://schemas.microsoft.com/office/powerpoint/2010/main" val="386042281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EA3589B-11C9-BA0E-9342-4B817FBB88A1}"/>
              </a:ext>
            </a:extLst>
          </p:cNvPr>
          <p:cNvSpPr txBox="1"/>
          <p:nvPr/>
        </p:nvSpPr>
        <p:spPr>
          <a:xfrm>
            <a:off x="1290098" y="312767"/>
            <a:ext cx="9889435" cy="60386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National Institute for Health and Care Excellence (2019)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in adults: diagnosis and management (NG136)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https://www.nice.org.uk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World Health Organization (2025) 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https://www.who.int/news-room/fact-sheets/detail/hypertension (Accessed: 13 April 2026) 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(2022)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Medicines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optimisation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in hypertension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NHS England.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(2024)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High blood pressure (hypertension)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https://www.nhs.uk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  <a:endParaRPr lang="en-US" sz="20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Royal Pharmaceutical Society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and pharmacy-led interventions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https://www.rpharms.com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Scottish Intercollegiate Guidelines Network (SIGN) (2020)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in adults (SIGN 149)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Edinburgh: SIGN.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Sheppard, J.P. et al. (2022) ‘Blood pressure monitoring in UK primary care’,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72(718), pp. 112–120.</a:t>
            </a:r>
          </a:p>
        </p:txBody>
      </p:sp>
    </p:spTree>
    <p:extLst>
      <p:ext uri="{BB962C8B-B14F-4D97-AF65-F5344CB8AC3E}">
        <p14:creationId xmlns:p14="http://schemas.microsoft.com/office/powerpoint/2010/main" val="23750296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005F2DA-541C-83AC-A401-BF92609ECFC2}"/>
              </a:ext>
            </a:extLst>
          </p:cNvPr>
          <p:cNvSpPr txBox="1"/>
          <p:nvPr/>
        </p:nvSpPr>
        <p:spPr>
          <a:xfrm>
            <a:off x="1401418" y="217352"/>
            <a:ext cx="9778116" cy="6654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Government (2023)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Cardiovascular disease prevention strategy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https://www.gov.uk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Renal Association (2022)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Hypertension and chronic kidney disease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https://ukkidney.org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13 April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UK Health Security Agency (UKHSA) (2023) </a:t>
            </a:r>
            <a:r>
              <a:rPr lang="en-US" sz="2000" i="1" dirty="0"/>
              <a:t>Cardiovascular disease surveillance report</a:t>
            </a:r>
            <a:r>
              <a:rPr lang="en-US" sz="2000" dirty="0"/>
              <a:t>. Available at: </a:t>
            </a:r>
            <a:r>
              <a:rPr lang="en-US" sz="2000" dirty="0">
                <a:hlinkClick r:id="rId4"/>
              </a:rPr>
              <a:t>https://www.gov.uk/government/organisations/uk-health-security-agency</a:t>
            </a:r>
            <a:r>
              <a:rPr lang="en-US" sz="2000" dirty="0"/>
              <a:t> (Accessed: 13 April 2026).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/>
              <a:t>World Health Organization (2023) </a:t>
            </a:r>
            <a:r>
              <a:rPr lang="en-US" sz="2000" i="1" dirty="0"/>
              <a:t>Guideline for the pharmacological treatment of hypertension in adults</a:t>
            </a:r>
            <a:r>
              <a:rPr lang="en-US" sz="2000" dirty="0"/>
              <a:t>. Geneva: WHO.</a:t>
            </a: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Williams, B. et al. (2021) ‘2018 ESC/ESH guidelines for hypertension management’,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Heart Journal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42(14), pp. 1234–1315.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Williams, B., Mancia, G. and Spiering, W. (2023) ‘Hypertension: updated clinical guidance’,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Heart Journal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44(6), pp. 567–589.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Wright, J.M. and Musini, V.M. (2022) ‘First-line drugs for hypertension’,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Cochrane Database of Systematic Reviews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CD001841.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2665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3B3FFD-4870-AC10-89DC-7D85C81EDB58}"/>
              </a:ext>
            </a:extLst>
          </p:cNvPr>
          <p:cNvSpPr txBox="1"/>
          <p:nvPr/>
        </p:nvSpPr>
        <p:spPr>
          <a:xfrm>
            <a:off x="892534" y="315541"/>
            <a:ext cx="10263145" cy="1883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Yusuf, S. et al. (2021) ‘Cardiovascular risk factors in the UK population’,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England Journal of Medicine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384, pp. 245–256.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Zanchetti, A. (2022) ‘Hypertension treatment strategies’,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Hypertension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40(1), pp. 10–18.</a:t>
            </a:r>
          </a:p>
        </p:txBody>
      </p:sp>
    </p:spTree>
    <p:extLst>
      <p:ext uri="{BB962C8B-B14F-4D97-AF65-F5344CB8AC3E}">
        <p14:creationId xmlns:p14="http://schemas.microsoft.com/office/powerpoint/2010/main" val="18888791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B6F431C-1E42-39F6-7C17-A78892BC10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865" y="0"/>
            <a:ext cx="10376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3034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{95C04910-1B0B-4A04-9497-987939A9C3E7}TF37254b02-f5b5-44b0-803d-e6af9466a024d8712c6d-28d3f990fef7</Template>
  <TotalTime>112</TotalTime>
  <Words>1637</Words>
  <Application>Microsoft Office PowerPoint</Application>
  <PresentationFormat>Widescreen</PresentationFormat>
  <Paragraphs>131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9" baseType="lpstr">
      <vt:lpstr>Arial</vt:lpstr>
      <vt:lpstr>MS Shell Dlg 2</vt:lpstr>
      <vt:lpstr>pplxSerif</vt:lpstr>
      <vt:lpstr>Times New Roman</vt:lpstr>
      <vt:lpstr>Wingdings</vt:lpstr>
      <vt:lpstr>Wingdings 3</vt:lpstr>
      <vt:lpstr>Madison</vt:lpstr>
      <vt:lpstr>Hypertension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Nilesh Paswan</dc:creator>
  <cp:lastModifiedBy>Nilesh Paswan</cp:lastModifiedBy>
  <cp:revision>15</cp:revision>
  <dcterms:created xsi:type="dcterms:W3CDTF">2026-04-12T22:04:01Z</dcterms:created>
  <dcterms:modified xsi:type="dcterms:W3CDTF">2026-04-13T15:04:37Z</dcterms:modified>
</cp:coreProperties>
</file>