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7D75A1-B393-8B47-977C-E9EE9D465A27}" v="16" dt="2026-03-04T20:00:45.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iam Richards (2319131)" userId="50fa21b1-60cf-46d3-badd-3b898885bae7" providerId="ADAL" clId="{EB789418-4B59-4F84-A1F6-0403E7AF6011}"/>
    <pc:docChg chg="custSel modSld">
      <pc:chgData name="William Richards (2319131)" userId="50fa21b1-60cf-46d3-badd-3b898885bae7" providerId="ADAL" clId="{EB789418-4B59-4F84-A1F6-0403E7AF6011}" dt="2026-03-04T20:00:45.095" v="15" actId="207"/>
      <pc:docMkLst>
        <pc:docMk/>
      </pc:docMkLst>
      <pc:sldChg chg="modSp mod">
        <pc:chgData name="William Richards (2319131)" userId="50fa21b1-60cf-46d3-badd-3b898885bae7" providerId="ADAL" clId="{EB789418-4B59-4F84-A1F6-0403E7AF6011}" dt="2026-03-04T20:00:45.095" v="15" actId="207"/>
        <pc:sldMkLst>
          <pc:docMk/>
          <pc:sldMk cId="2449603191" sldId="263"/>
        </pc:sldMkLst>
        <pc:spChg chg="mod">
          <ac:chgData name="William Richards (2319131)" userId="50fa21b1-60cf-46d3-badd-3b898885bae7" providerId="ADAL" clId="{EB789418-4B59-4F84-A1F6-0403E7AF6011}" dt="2026-03-04T19:59:32.409" v="8" actId="20577"/>
          <ac:spMkLst>
            <pc:docMk/>
            <pc:sldMk cId="2449603191" sldId="263"/>
            <ac:spMk id="2" creationId="{3CBA36E9-A224-8CD8-A819-AF2CF3981A03}"/>
          </ac:spMkLst>
        </pc:spChg>
        <pc:spChg chg="mod">
          <ac:chgData name="William Richards (2319131)" userId="50fa21b1-60cf-46d3-badd-3b898885bae7" providerId="ADAL" clId="{EB789418-4B59-4F84-A1F6-0403E7AF6011}" dt="2026-03-04T20:00:45.095" v="15" actId="207"/>
          <ac:spMkLst>
            <pc:docMk/>
            <pc:sldMk cId="2449603191" sldId="263"/>
            <ac:spMk id="3" creationId="{7BCD85C5-8268-D037-63DA-56E35C96F15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67883-B32A-DFA4-08C5-B2BAC5B0F3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A8F6EF-5F6E-D7E5-3DF8-4C07F5260C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14999FF-0C19-EEBE-921D-4218597E276B}"/>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5" name="Footer Placeholder 4">
            <a:extLst>
              <a:ext uri="{FF2B5EF4-FFF2-40B4-BE49-F238E27FC236}">
                <a16:creationId xmlns:a16="http://schemas.microsoft.com/office/drawing/2014/main" id="{43C7C127-4CF5-6D41-2C3F-AF250E94A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E1CF1D-52D2-38EA-5F6A-402614A9DB65}"/>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584593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5782-00FF-6934-F477-C8B9260044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C50546-4635-2340-E93B-3A5DF8DB43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6F5526-9415-A2C3-E33A-F5E6BE548AFF}"/>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5" name="Footer Placeholder 4">
            <a:extLst>
              <a:ext uri="{FF2B5EF4-FFF2-40B4-BE49-F238E27FC236}">
                <a16:creationId xmlns:a16="http://schemas.microsoft.com/office/drawing/2014/main" id="{A56E7212-32F5-02BD-268E-CA821A67B9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B67493-ACED-9D97-3550-74837B9FE455}"/>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507901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4B819-082F-BDF5-D7C2-B7AA1013478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15E2CDC-B6C3-46DB-BCAB-386E7F0434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EB6685-3D98-6E28-A102-167B5F592D8C}"/>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5" name="Footer Placeholder 4">
            <a:extLst>
              <a:ext uri="{FF2B5EF4-FFF2-40B4-BE49-F238E27FC236}">
                <a16:creationId xmlns:a16="http://schemas.microsoft.com/office/drawing/2014/main" id="{6412C6FD-6959-D5D0-4B6A-5E6A28611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4E1417-084B-4B6D-AEFD-B8CDE58E3F12}"/>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261078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35AC2-3421-B48E-DAD8-0C908B54E9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2E3D6A9-9B61-DFEB-87D0-A733E6D143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2356E78-940A-EEB0-257C-80873E40198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FE82CDC-CC55-1438-9711-46E84B886AAB}"/>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6" name="Footer Placeholder 5">
            <a:extLst>
              <a:ext uri="{FF2B5EF4-FFF2-40B4-BE49-F238E27FC236}">
                <a16:creationId xmlns:a16="http://schemas.microsoft.com/office/drawing/2014/main" id="{703B9446-91A6-A818-82B5-40423BC0B1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75F1D6-2D0E-75DC-E678-70EB58C00B44}"/>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1252927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1578B-513E-FBCA-9D0A-142D66C39C4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B20A07E-FE2F-0538-5BB7-8B26A3D953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471CD5-38BC-A1C6-547F-522253635F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17957FB-E0AF-044E-48EF-E90BB8C4F7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48233C-F1AA-5FF7-DDF5-EABD3666DB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6643D7F-160C-640A-1534-CB7139D8B459}"/>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8" name="Footer Placeholder 7">
            <a:extLst>
              <a:ext uri="{FF2B5EF4-FFF2-40B4-BE49-F238E27FC236}">
                <a16:creationId xmlns:a16="http://schemas.microsoft.com/office/drawing/2014/main" id="{AE7BBB58-3738-0D44-CE84-EEF2431077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A285CE-7DBA-930F-0F1A-D27639CF1B54}"/>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1820423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BDFAD-1C08-5C72-4653-D132CE769C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2E0864A-F12A-A3D4-77E7-1BACEFDAF412}"/>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4" name="Footer Placeholder 3">
            <a:extLst>
              <a:ext uri="{FF2B5EF4-FFF2-40B4-BE49-F238E27FC236}">
                <a16:creationId xmlns:a16="http://schemas.microsoft.com/office/drawing/2014/main" id="{7ADBB6BA-46E6-C5EF-464E-7FE20823D7A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29637C-8FE5-ABEC-F4A3-0EC65BF27039}"/>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997754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7650B5-C86A-71B9-A5A1-0EA92FCFE542}"/>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3" name="Footer Placeholder 2">
            <a:extLst>
              <a:ext uri="{FF2B5EF4-FFF2-40B4-BE49-F238E27FC236}">
                <a16:creationId xmlns:a16="http://schemas.microsoft.com/office/drawing/2014/main" id="{8E014819-59A8-7388-6CCB-29145B002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2CEA03-624C-6052-61C2-70C8AF0AAEB9}"/>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1852372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FB34-A442-4E39-529C-A3A6DB42ED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92C43D9-43D8-21CD-9059-CD7102F330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AF2784-34BF-29CF-2AB9-E22886DBC9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150E29-28A9-8554-1F4A-CC198B927512}"/>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6" name="Footer Placeholder 5">
            <a:extLst>
              <a:ext uri="{FF2B5EF4-FFF2-40B4-BE49-F238E27FC236}">
                <a16:creationId xmlns:a16="http://schemas.microsoft.com/office/drawing/2014/main" id="{AB5A3BBF-6EBF-EF93-C47A-9FEAC188BB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012026-9747-F895-1FA8-1145AA849D35}"/>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2018139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ED0E6-700E-B997-172A-3ABEBC8AD8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5B5E15D-6636-5625-858F-FE237F150C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D2ACA1-BB7B-3D52-FCB3-B897FEEFFB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15972F-DA15-E3EA-0423-9AC6970E67D6}"/>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6" name="Footer Placeholder 5">
            <a:extLst>
              <a:ext uri="{FF2B5EF4-FFF2-40B4-BE49-F238E27FC236}">
                <a16:creationId xmlns:a16="http://schemas.microsoft.com/office/drawing/2014/main" id="{CC94B299-68F8-E68F-90F7-C979FEF8C3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79CEF2-9957-0AF2-A477-CF92FFA36445}"/>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4087061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DF6D-029B-D1F7-BD0B-18580E07676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E5BB3C-681A-B35D-6BC7-BB6C09ABF98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76EF49-78A4-3AD6-FA3B-1F34BA20178E}"/>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5" name="Footer Placeholder 4">
            <a:extLst>
              <a:ext uri="{FF2B5EF4-FFF2-40B4-BE49-F238E27FC236}">
                <a16:creationId xmlns:a16="http://schemas.microsoft.com/office/drawing/2014/main" id="{50E76EC8-FCE7-99C1-C994-DC3C63F12E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8C76C7-911D-B5E0-27C3-A5524ED795F2}"/>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771063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3F3A50-D9F1-DC27-CC5B-6131A859F79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C1F43CD-2537-C898-AB8B-FA15EA0F2D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7C1141-BE47-14A5-A5B6-382AC5C278EB}"/>
              </a:ext>
            </a:extLst>
          </p:cNvPr>
          <p:cNvSpPr>
            <a:spLocks noGrp="1"/>
          </p:cNvSpPr>
          <p:nvPr>
            <p:ph type="dt" sz="half" idx="10"/>
          </p:nvPr>
        </p:nvSpPr>
        <p:spPr/>
        <p:txBody>
          <a:bodyPr/>
          <a:lstStyle/>
          <a:p>
            <a:fld id="{613E5386-66F4-1B45-9D3C-EE8E0301B929}" type="datetimeFigureOut">
              <a:rPr lang="en-US" smtClean="0"/>
              <a:t>3/4/2026</a:t>
            </a:fld>
            <a:endParaRPr lang="en-US"/>
          </a:p>
        </p:txBody>
      </p:sp>
      <p:sp>
        <p:nvSpPr>
          <p:cNvPr id="5" name="Footer Placeholder 4">
            <a:extLst>
              <a:ext uri="{FF2B5EF4-FFF2-40B4-BE49-F238E27FC236}">
                <a16:creationId xmlns:a16="http://schemas.microsoft.com/office/drawing/2014/main" id="{AF520CEE-770B-78BF-9416-92ED3022A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E255DA-9571-CDEA-2A38-3C06883BA5C9}"/>
              </a:ext>
            </a:extLst>
          </p:cNvPr>
          <p:cNvSpPr>
            <a:spLocks noGrp="1"/>
          </p:cNvSpPr>
          <p:nvPr>
            <p:ph type="sldNum" sz="quarter" idx="12"/>
          </p:nvPr>
        </p:nvSpPr>
        <p:spPr/>
        <p:txBody>
          <a:bodyPr/>
          <a:lstStyle/>
          <a:p>
            <a:fld id="{E3569AE0-4468-2D48-B896-589BD5894647}" type="slidenum">
              <a:rPr lang="en-US" smtClean="0"/>
              <a:t>‹#›</a:t>
            </a:fld>
            <a:endParaRPr lang="en-US"/>
          </a:p>
        </p:txBody>
      </p:sp>
    </p:spTree>
    <p:extLst>
      <p:ext uri="{BB962C8B-B14F-4D97-AF65-F5344CB8AC3E}">
        <p14:creationId xmlns:p14="http://schemas.microsoft.com/office/powerpoint/2010/main" val="2461719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55AB03-D19F-4E96-E94C-02481B8515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53559B-9D0A-1B3F-EA4D-DCE028CE70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7E3BB7-3D6B-55C7-04B7-29646759ED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3E5386-66F4-1B45-9D3C-EE8E0301B929}" type="datetimeFigureOut">
              <a:rPr lang="en-US" smtClean="0"/>
              <a:t>3/4/2026</a:t>
            </a:fld>
            <a:endParaRPr lang="en-US"/>
          </a:p>
        </p:txBody>
      </p:sp>
      <p:sp>
        <p:nvSpPr>
          <p:cNvPr id="5" name="Footer Placeholder 4">
            <a:extLst>
              <a:ext uri="{FF2B5EF4-FFF2-40B4-BE49-F238E27FC236}">
                <a16:creationId xmlns:a16="http://schemas.microsoft.com/office/drawing/2014/main" id="{518CF9DB-1821-80B9-A4E5-25010BD172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D7DEB07-FB6D-372D-43EA-E625BB9E21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569AE0-4468-2D48-B896-589BD5894647}" type="slidenum">
              <a:rPr lang="en-US" smtClean="0"/>
              <a:t>‹#›</a:t>
            </a:fld>
            <a:endParaRPr lang="en-US"/>
          </a:p>
        </p:txBody>
      </p:sp>
    </p:spTree>
    <p:extLst>
      <p:ext uri="{BB962C8B-B14F-4D97-AF65-F5344CB8AC3E}">
        <p14:creationId xmlns:p14="http://schemas.microsoft.com/office/powerpoint/2010/main" val="374186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9F7D4-5938-ABB1-526B-F4280A0FF25F}"/>
              </a:ext>
            </a:extLst>
          </p:cNvPr>
          <p:cNvSpPr>
            <a:spLocks noGrp="1"/>
          </p:cNvSpPr>
          <p:nvPr>
            <p:ph type="ctrTitle"/>
          </p:nvPr>
        </p:nvSpPr>
        <p:spPr>
          <a:xfrm>
            <a:off x="4162567" y="818984"/>
            <a:ext cx="6714699" cy="3178689"/>
          </a:xfrm>
        </p:spPr>
        <p:txBody>
          <a:bodyPr>
            <a:normAutofit/>
          </a:bodyPr>
          <a:lstStyle/>
          <a:p>
            <a:pPr algn="l"/>
            <a:r>
              <a:rPr lang="en-US" sz="4800">
                <a:solidFill>
                  <a:srgbClr val="FFFFFF"/>
                </a:solidFill>
              </a:rPr>
              <a:t>Leadership Theory</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919F69A-02BD-3E77-A1D6-03986D804F8E}"/>
              </a:ext>
            </a:extLst>
          </p:cNvPr>
          <p:cNvSpPr>
            <a:spLocks noGrp="1"/>
          </p:cNvSpPr>
          <p:nvPr>
            <p:ph type="subTitle" idx="1"/>
          </p:nvPr>
        </p:nvSpPr>
        <p:spPr>
          <a:xfrm>
            <a:off x="4285397" y="4960961"/>
            <a:ext cx="7055893" cy="1078054"/>
          </a:xfrm>
        </p:spPr>
        <p:txBody>
          <a:bodyPr>
            <a:normAutofit/>
          </a:bodyPr>
          <a:lstStyle/>
          <a:p>
            <a:pPr algn="l"/>
            <a:endParaRPr lang="en-US">
              <a:solidFill>
                <a:srgbClr val="FFFFFF"/>
              </a:solidFill>
            </a:endParaRPr>
          </a:p>
        </p:txBody>
      </p:sp>
    </p:spTree>
    <p:extLst>
      <p:ext uri="{BB962C8B-B14F-4D97-AF65-F5344CB8AC3E}">
        <p14:creationId xmlns:p14="http://schemas.microsoft.com/office/powerpoint/2010/main" val="3267423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A7F60-4A54-A07E-4F9B-FF0380013989}"/>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Transactional</a:t>
            </a:r>
          </a:p>
        </p:txBody>
      </p:sp>
      <p:sp>
        <p:nvSpPr>
          <p:cNvPr id="3" name="Content Placeholder 2">
            <a:extLst>
              <a:ext uri="{FF2B5EF4-FFF2-40B4-BE49-F238E27FC236}">
                <a16:creationId xmlns:a16="http://schemas.microsoft.com/office/drawing/2014/main" id="{180D3C4D-1F6A-4F7F-F923-4457A595BB2B}"/>
              </a:ext>
            </a:extLst>
          </p:cNvPr>
          <p:cNvSpPr>
            <a:spLocks noGrp="1"/>
          </p:cNvSpPr>
          <p:nvPr>
            <p:ph idx="1"/>
          </p:nvPr>
        </p:nvSpPr>
        <p:spPr>
          <a:xfrm>
            <a:off x="6503158" y="649480"/>
            <a:ext cx="4862447" cy="5546047"/>
          </a:xfrm>
        </p:spPr>
        <p:txBody>
          <a:bodyPr anchor="ctr">
            <a:normAutofit fontScale="92500" lnSpcReduction="20000"/>
          </a:bodyPr>
          <a:lstStyle/>
          <a:p>
            <a:pPr marL="0" indent="0">
              <a:buNone/>
            </a:pPr>
            <a:r>
              <a:rPr lang="en-US" sz="2000"/>
              <a:t>The transactional leadership style is an exchange-based leadership style where leaders clarify what they expect from there players for example in return for a reward based on how the performers perform. A style developed with contingent reward and management-by-exception. When used in practice it involves setting clear goals, using a kind of bonus system, monitoring levels of performance all with the intention to ensure compliance and success. Research shows it is effective when used for improving an individuals understanding when carrying out actions particularly in structured environments/ settings. On the other hand, it is considered less effective at promoting creativity and intrinsic motivation, and passive forms can reduce satisfaction. Overall, transactional leadership is considered an effective leadership style for maintaining efficiency and achieving measurable targets but works best with inspirational approaches for long-term success.</a:t>
            </a:r>
          </a:p>
        </p:txBody>
      </p:sp>
    </p:spTree>
    <p:extLst>
      <p:ext uri="{BB962C8B-B14F-4D97-AF65-F5344CB8AC3E}">
        <p14:creationId xmlns:p14="http://schemas.microsoft.com/office/powerpoint/2010/main" val="1038388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4129CA-D329-3E30-D57A-A17F91ADAF38}"/>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Transformational</a:t>
            </a:r>
          </a:p>
        </p:txBody>
      </p:sp>
      <p:sp>
        <p:nvSpPr>
          <p:cNvPr id="3" name="Content Placeholder 2">
            <a:extLst>
              <a:ext uri="{FF2B5EF4-FFF2-40B4-BE49-F238E27FC236}">
                <a16:creationId xmlns:a16="http://schemas.microsoft.com/office/drawing/2014/main" id="{0538CACF-5A93-0CFD-3F72-FC86051C0988}"/>
              </a:ext>
            </a:extLst>
          </p:cNvPr>
          <p:cNvSpPr>
            <a:spLocks noGrp="1"/>
          </p:cNvSpPr>
          <p:nvPr>
            <p:ph idx="1"/>
          </p:nvPr>
        </p:nvSpPr>
        <p:spPr>
          <a:xfrm>
            <a:off x="6503158" y="649480"/>
            <a:ext cx="4862447" cy="5546047"/>
          </a:xfrm>
        </p:spPr>
        <p:txBody>
          <a:bodyPr anchor="ctr">
            <a:normAutofit fontScale="92500" lnSpcReduction="20000"/>
          </a:bodyPr>
          <a:lstStyle/>
          <a:p>
            <a:pPr marL="0" indent="0">
              <a:buNone/>
            </a:pPr>
            <a:r>
              <a:rPr lang="en-US" sz="2000"/>
              <a:t>Transformational leadership is a player value-based coaching approach that focuses on the inspiration of players to help them exceed expectations through varied behaviors' such as inspirational motivation, intellectual stimulation, idealised influence and </a:t>
            </a:r>
            <a:r>
              <a:rPr lang="en-US" sz="2000" err="1"/>
              <a:t>individualised</a:t>
            </a:r>
            <a:r>
              <a:rPr lang="en-US" sz="2000"/>
              <a:t> consideration. When used in practice transformational leaders communicate a compelling vision, empower their players, encourage innovation and provide personal development pathways. The research done on transformational leadership theory links this style to player satisfaction, higher levels of performance and intrinsic motivation. However, critics have argued that this leadership style can overlap with other leadership concepts and faces measurement challenges. There can also be ethical risks when the style is misused. Overall, transformational leadership can be highly effective for long-term </a:t>
            </a:r>
            <a:r>
              <a:rPr lang="en-US" sz="2000" err="1"/>
              <a:t>organisational</a:t>
            </a:r>
            <a:r>
              <a:rPr lang="en-US" sz="2000"/>
              <a:t> growth, especially when this style gets combined with the use of transactional leadership for structure and clarity.</a:t>
            </a:r>
          </a:p>
        </p:txBody>
      </p:sp>
    </p:spTree>
    <p:extLst>
      <p:ext uri="{BB962C8B-B14F-4D97-AF65-F5344CB8AC3E}">
        <p14:creationId xmlns:p14="http://schemas.microsoft.com/office/powerpoint/2010/main" val="359385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B037F-DB9A-E66B-762B-6AB09CAA9B91}"/>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Situational</a:t>
            </a:r>
          </a:p>
        </p:txBody>
      </p:sp>
      <p:sp>
        <p:nvSpPr>
          <p:cNvPr id="3" name="Content Placeholder 2">
            <a:extLst>
              <a:ext uri="{FF2B5EF4-FFF2-40B4-BE49-F238E27FC236}">
                <a16:creationId xmlns:a16="http://schemas.microsoft.com/office/drawing/2014/main" id="{3D9BDC12-D065-5E0E-F495-A687344FC756}"/>
              </a:ext>
            </a:extLst>
          </p:cNvPr>
          <p:cNvSpPr>
            <a:spLocks noGrp="1"/>
          </p:cNvSpPr>
          <p:nvPr>
            <p:ph idx="1"/>
          </p:nvPr>
        </p:nvSpPr>
        <p:spPr>
          <a:xfrm>
            <a:off x="6503158" y="649480"/>
            <a:ext cx="4862447" cy="5546047"/>
          </a:xfrm>
        </p:spPr>
        <p:txBody>
          <a:bodyPr anchor="ctr">
            <a:normAutofit fontScale="92500" lnSpcReduction="20000"/>
          </a:bodyPr>
          <a:lstStyle/>
          <a:p>
            <a:pPr marL="0" indent="0">
              <a:buNone/>
            </a:pPr>
            <a:r>
              <a:rPr lang="en-US" sz="2000"/>
              <a:t>Situational leadership argues that no single leadership style alone is effective. Instead, leaders must learn to adapt their approach based on the levels of their players competence and commitment. This particular model outlines four styles ranging from coaching, supporting, directing and delegating. Used in practice this leadership style allows coaches to assess players for readiness and adjust accordingly. For example, providing detailed guidance to new players and delegating responsibility to experienced players. This model is praised for its flexibility and practicality. The research completed on this leadership style is mixed with some studies questioning whether matching style to readiness consistently improves performance outcomes. In addition the concept of readiness can be both subjective and difficult to measure. Overall, situational leadership can be a useful tool, but its level of support is a lot weaker in comparison to the more extensively researched theories. </a:t>
            </a:r>
          </a:p>
        </p:txBody>
      </p:sp>
    </p:spTree>
    <p:extLst>
      <p:ext uri="{BB962C8B-B14F-4D97-AF65-F5344CB8AC3E}">
        <p14:creationId xmlns:p14="http://schemas.microsoft.com/office/powerpoint/2010/main" val="1649078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84204-293B-99F4-CCEE-1470677BCACD}"/>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Servant leadership</a:t>
            </a:r>
          </a:p>
        </p:txBody>
      </p:sp>
      <p:sp>
        <p:nvSpPr>
          <p:cNvPr id="3" name="Content Placeholder 2">
            <a:extLst>
              <a:ext uri="{FF2B5EF4-FFF2-40B4-BE49-F238E27FC236}">
                <a16:creationId xmlns:a16="http://schemas.microsoft.com/office/drawing/2014/main" id="{00537FC5-11E7-1F53-3D5B-4918CCDE9744}"/>
              </a:ext>
            </a:extLst>
          </p:cNvPr>
          <p:cNvSpPr>
            <a:spLocks noGrp="1"/>
          </p:cNvSpPr>
          <p:nvPr>
            <p:ph idx="1"/>
          </p:nvPr>
        </p:nvSpPr>
        <p:spPr>
          <a:xfrm>
            <a:off x="6503158" y="649480"/>
            <a:ext cx="4862447" cy="5546047"/>
          </a:xfrm>
        </p:spPr>
        <p:txBody>
          <a:bodyPr anchor="ctr">
            <a:normAutofit fontScale="92500" lnSpcReduction="10000"/>
          </a:bodyPr>
          <a:lstStyle/>
          <a:p>
            <a:pPr marL="0" indent="0">
              <a:buNone/>
            </a:pPr>
            <a:r>
              <a:rPr lang="en-US" sz="2000"/>
              <a:t>Servant leadership style is based on the principle that leaders exist to serve their players. The main aim is for player growth, player well-being and ethical responsibility. Some of the core characteristics include stewardship, empathy, empowerment and a sense of community-building. In practice, servant leaders tend to priorities player development, shared power and player decision making. The research shows that when done effectively it positively affects player development, trust and overall player commitment. However, some critics have argued it overlaps with both ethical and transformational leadership. Additionally prioritising players needs may create weaker performance outcomes. Overall, servant leadership is a highly thought of approach due to it being player-focused which increases player enjoyment and long-term participation along with long-term athlete development. </a:t>
            </a:r>
          </a:p>
        </p:txBody>
      </p:sp>
    </p:spTree>
    <p:extLst>
      <p:ext uri="{BB962C8B-B14F-4D97-AF65-F5344CB8AC3E}">
        <p14:creationId xmlns:p14="http://schemas.microsoft.com/office/powerpoint/2010/main" val="2309135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E4940-C648-B262-5E16-7C7431AB3359}"/>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Case example- Pep Guardiola</a:t>
            </a:r>
          </a:p>
        </p:txBody>
      </p:sp>
      <p:sp>
        <p:nvSpPr>
          <p:cNvPr id="3" name="Content Placeholder 2">
            <a:extLst>
              <a:ext uri="{FF2B5EF4-FFF2-40B4-BE49-F238E27FC236}">
                <a16:creationId xmlns:a16="http://schemas.microsoft.com/office/drawing/2014/main" id="{894451E8-3AA6-9C83-07CE-C7D5EE2EA019}"/>
              </a:ext>
            </a:extLst>
          </p:cNvPr>
          <p:cNvSpPr>
            <a:spLocks noGrp="1"/>
          </p:cNvSpPr>
          <p:nvPr>
            <p:ph idx="1"/>
          </p:nvPr>
        </p:nvSpPr>
        <p:spPr>
          <a:xfrm>
            <a:off x="4810259" y="649480"/>
            <a:ext cx="6555347" cy="5546047"/>
          </a:xfrm>
        </p:spPr>
        <p:txBody>
          <a:bodyPr anchor="ctr">
            <a:normAutofit/>
          </a:bodyPr>
          <a:lstStyle/>
          <a:p>
            <a:pPr marL="0" indent="0">
              <a:buNone/>
            </a:pPr>
            <a:r>
              <a:rPr lang="en-US" sz="1900"/>
              <a:t>For example a major challenge that Pep Guardiola faces whilst coaching Manchester city is managing his heavy squad rotation whilst maintaining a high level of motivation amongst elite athletes. With his club facing so many elite competitions in a busy fixture list he must find the best solution to compete in all competitions whilst keeping everyone fit and healthy. This is difficult because he deals with world class players who expect to start week in week out and this cant always be the case due to injury prevention and necessary rotation. The use of transformational leadership helps to reinforce collective goals as opposed to individual status. The use of transactional leadership ensures fairness by linking player selection to clearly outlined performance standard’s. Situational leadership allows Pep to adapt his communication style depending on player experience and confidence. Servant leadership comes in handy when dealing with trust and support for his players. Overall, effectively managing player dissatisfaction requires blending multiple leadership approaches to sustain both high performance levels and harmony within his squad. </a:t>
            </a:r>
          </a:p>
        </p:txBody>
      </p:sp>
    </p:spTree>
    <p:extLst>
      <p:ext uri="{BB962C8B-B14F-4D97-AF65-F5344CB8AC3E}">
        <p14:creationId xmlns:p14="http://schemas.microsoft.com/office/powerpoint/2010/main" val="3050398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89AB9-9B05-7D45-BE32-39BE608D95BC}"/>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Conclusion</a:t>
            </a:r>
          </a:p>
        </p:txBody>
      </p:sp>
      <p:sp>
        <p:nvSpPr>
          <p:cNvPr id="3" name="Content Placeholder 2">
            <a:extLst>
              <a:ext uri="{FF2B5EF4-FFF2-40B4-BE49-F238E27FC236}">
                <a16:creationId xmlns:a16="http://schemas.microsoft.com/office/drawing/2014/main" id="{1D8C21FB-C818-DC77-B6E7-4E5EFA5D4581}"/>
              </a:ext>
            </a:extLst>
          </p:cNvPr>
          <p:cNvSpPr>
            <a:spLocks noGrp="1"/>
          </p:cNvSpPr>
          <p:nvPr>
            <p:ph idx="1"/>
          </p:nvPr>
        </p:nvSpPr>
        <p:spPr>
          <a:xfrm>
            <a:off x="1371599" y="2318197"/>
            <a:ext cx="9724031" cy="3683358"/>
          </a:xfrm>
        </p:spPr>
        <p:txBody>
          <a:bodyPr anchor="ctr">
            <a:normAutofit/>
          </a:bodyPr>
          <a:lstStyle/>
          <a:p>
            <a:pPr marL="0" indent="0">
              <a:buNone/>
            </a:pPr>
            <a:r>
              <a:rPr lang="en-US" sz="2000"/>
              <a:t>In this presentation I have examined four major leadership theories and evaluated their relevance and effectiveness in sports contexts. Through research I have determined that no single leadership theory is universally sufficient. The majority of these styles contrast and overlap making them useful in their own ways and in different situations, with particular styles being more effective at different times. When applied to the elite sporting world such as Pep Guardiola who deals with heavy squad rotation due to the busy fixture list required for the team all of the above styles could be considered or used. The practical challenge presented demonstrates that leadership effectiveness depends on contextual integration rather than theoretical purity. High performance environments requires balancing result-driven approaches with player-care approaches. Overall, the main conclusion is that effective contemporary sport leadership is multidimensional. Leaders should combine a variety of styles to ensure success and overall long-term player development and long-term participation.</a:t>
            </a:r>
          </a:p>
        </p:txBody>
      </p:sp>
    </p:spTree>
    <p:extLst>
      <p:ext uri="{BB962C8B-B14F-4D97-AF65-F5344CB8AC3E}">
        <p14:creationId xmlns:p14="http://schemas.microsoft.com/office/powerpoint/2010/main" val="2742124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A36E9-A224-8CD8-A819-AF2CF3981A0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a:t>
            </a:r>
            <a:r>
              <a:rPr lang="en-GB" sz="4000">
                <a:solidFill>
                  <a:srgbClr val="FFFFFF"/>
                </a:solidFill>
              </a:rPr>
              <a:t> l</a:t>
            </a:r>
            <a:r>
              <a:rPr lang="en-US" sz="4000" err="1">
                <a:solidFill>
                  <a:srgbClr val="FFFFFF"/>
                </a:solidFill>
              </a:rPr>
              <a:t>ist</a:t>
            </a:r>
            <a:endParaRPr lang="en-US" sz="4000">
              <a:solidFill>
                <a:srgbClr val="FFFFFF"/>
              </a:solidFill>
            </a:endParaRPr>
          </a:p>
        </p:txBody>
      </p:sp>
      <p:sp>
        <p:nvSpPr>
          <p:cNvPr id="3" name="Content Placeholder 2">
            <a:extLst>
              <a:ext uri="{FF2B5EF4-FFF2-40B4-BE49-F238E27FC236}">
                <a16:creationId xmlns:a16="http://schemas.microsoft.com/office/drawing/2014/main" id="{7BCD85C5-8268-D037-63DA-56E35C96F150}"/>
              </a:ext>
            </a:extLst>
          </p:cNvPr>
          <p:cNvSpPr>
            <a:spLocks noGrp="1"/>
          </p:cNvSpPr>
          <p:nvPr>
            <p:ph idx="1"/>
          </p:nvPr>
        </p:nvSpPr>
        <p:spPr>
          <a:xfrm>
            <a:off x="4810259" y="649480"/>
            <a:ext cx="6555347" cy="5546047"/>
          </a:xfrm>
        </p:spPr>
        <p:txBody>
          <a:bodyPr anchor="ctr">
            <a:normAutofit fontScale="62500" lnSpcReduction="20000"/>
          </a:bodyPr>
          <a:lstStyle/>
          <a:p>
            <a:r>
              <a:rPr lang="en-GB" sz="1400" b="0" i="0">
                <a:effectLst/>
              </a:rPr>
              <a:t>Bass, B.M., 1985. </a:t>
            </a:r>
            <a:r>
              <a:rPr lang="en-GB" sz="1400" b="0" i="1">
                <a:effectLst/>
              </a:rPr>
              <a:t>Leadership and performance beyond expectations</a:t>
            </a:r>
            <a:r>
              <a:rPr lang="en-GB" sz="1400" b="0" i="0">
                <a:effectLst/>
              </a:rPr>
              <a:t>. New York: Free Press.</a:t>
            </a:r>
          </a:p>
          <a:p>
            <a:r>
              <a:rPr lang="en-GB" sz="1400" b="0" i="0">
                <a:effectLst/>
              </a:rPr>
              <a:t>Bass, B.M., 1990. </a:t>
            </a:r>
            <a:r>
              <a:rPr lang="en-GB" sz="1400" b="0" i="1">
                <a:effectLst/>
              </a:rPr>
              <a:t>Bass &amp; </a:t>
            </a:r>
            <a:r>
              <a:rPr lang="en-GB" sz="1400" b="0" i="1" err="1">
                <a:effectLst/>
              </a:rPr>
              <a:t>Stogdill’s</a:t>
            </a:r>
            <a:r>
              <a:rPr lang="en-GB" sz="1400" b="0" i="1">
                <a:effectLst/>
              </a:rPr>
              <a:t> handbook of leadership: Theory, research, and managerial applications</a:t>
            </a:r>
            <a:r>
              <a:rPr lang="en-GB" sz="1400" b="0" i="0">
                <a:effectLst/>
              </a:rPr>
              <a:t>. 3rd ed. New York: Free Press.</a:t>
            </a:r>
          </a:p>
          <a:p>
            <a:r>
              <a:rPr lang="en-GB" sz="1400" b="0" i="0">
                <a:effectLst/>
              </a:rPr>
              <a:t>Bass, B.M., 1998. </a:t>
            </a:r>
            <a:r>
              <a:rPr lang="en-GB" sz="1400" b="0" i="1">
                <a:effectLst/>
              </a:rPr>
              <a:t>Transformational leadership: Industrial, military, and educational impact</a:t>
            </a:r>
            <a:r>
              <a:rPr lang="en-GB" sz="1400" b="0" i="0">
                <a:effectLst/>
              </a:rPr>
              <a:t>. </a:t>
            </a:r>
            <a:r>
              <a:rPr lang="en-GB" sz="1400" b="0" i="0" err="1">
                <a:effectLst/>
              </a:rPr>
              <a:t>Mahwah</a:t>
            </a:r>
            <a:r>
              <a:rPr lang="en-GB" sz="1400" b="0" i="0">
                <a:effectLst/>
              </a:rPr>
              <a:t>, NJ: Lawrence </a:t>
            </a:r>
            <a:r>
              <a:rPr lang="en-GB" sz="1400" b="0" i="0" err="1">
                <a:effectLst/>
              </a:rPr>
              <a:t>Erlbaum</a:t>
            </a:r>
            <a:r>
              <a:rPr lang="en-GB" sz="1400" b="0" i="0">
                <a:effectLst/>
              </a:rPr>
              <a:t> Associates.</a:t>
            </a:r>
          </a:p>
          <a:p>
            <a:r>
              <a:rPr lang="en-GB" sz="1400" b="0" i="0">
                <a:effectLst/>
              </a:rPr>
              <a:t>Burns, J.M., 1978. </a:t>
            </a:r>
            <a:r>
              <a:rPr lang="en-GB" sz="1400" b="0" i="1">
                <a:effectLst/>
              </a:rPr>
              <a:t>Leadership</a:t>
            </a:r>
            <a:r>
              <a:rPr lang="en-GB" sz="1400" b="0" i="0">
                <a:effectLst/>
              </a:rPr>
              <a:t>. New York: Harper &amp; Row.</a:t>
            </a:r>
          </a:p>
          <a:p>
            <a:r>
              <a:rPr lang="en-GB" sz="1400" b="0" i="0">
                <a:effectLst/>
              </a:rPr>
              <a:t>Deci, E.L., </a:t>
            </a:r>
            <a:r>
              <a:rPr lang="en-GB" sz="1400" b="0" i="0" err="1">
                <a:effectLst/>
              </a:rPr>
              <a:t>Koestner</a:t>
            </a:r>
            <a:r>
              <a:rPr lang="en-GB" sz="1400" b="0" i="0">
                <a:effectLst/>
              </a:rPr>
              <a:t>, R. and Ryan, R.M., 1999. A meta-analytic review of experiments examining the effects of extrinsic rewards on intrinsic motivation. </a:t>
            </a:r>
            <a:r>
              <a:rPr lang="en-GB" sz="1400" b="0" i="1">
                <a:effectLst/>
              </a:rPr>
              <a:t>Psychological Bulletin</a:t>
            </a:r>
            <a:r>
              <a:rPr lang="en-GB" sz="1400" b="0" i="0">
                <a:effectLst/>
              </a:rPr>
              <a:t>, 125(6), pp.627–668.</a:t>
            </a:r>
          </a:p>
          <a:p>
            <a:r>
              <a:rPr lang="en-GB" sz="1400" b="0" i="0">
                <a:effectLst/>
              </a:rPr>
              <a:t>Deci, E.L. and Ryan, R.M., 2000. The ‘what’ and ‘why’ of goal pursuits: Human needs and the self-determination of behaviour. </a:t>
            </a:r>
            <a:r>
              <a:rPr lang="en-GB" sz="1400" b="0" i="1">
                <a:effectLst/>
              </a:rPr>
              <a:t>Psychological Inquiry</a:t>
            </a:r>
            <a:r>
              <a:rPr lang="en-GB" sz="1400" b="0" i="0">
                <a:effectLst/>
              </a:rPr>
              <a:t>, 11(4), pp.227–268.</a:t>
            </a:r>
          </a:p>
          <a:p>
            <a:r>
              <a:rPr lang="en-GB" sz="1400" b="0" i="0">
                <a:effectLst/>
              </a:rPr>
              <a:t>Eva, N., Robin, M., </a:t>
            </a:r>
            <a:r>
              <a:rPr lang="en-GB" sz="1400" b="0" i="0" err="1">
                <a:effectLst/>
              </a:rPr>
              <a:t>Sendjaya</a:t>
            </a:r>
            <a:r>
              <a:rPr lang="en-GB" sz="1400" b="0" i="0">
                <a:effectLst/>
              </a:rPr>
              <a:t>, S., van </a:t>
            </a:r>
            <a:r>
              <a:rPr lang="en-GB" sz="1400" b="0" i="0" err="1">
                <a:effectLst/>
              </a:rPr>
              <a:t>Dierendonck</a:t>
            </a:r>
            <a:r>
              <a:rPr lang="en-GB" sz="1400" b="0" i="0">
                <a:effectLst/>
              </a:rPr>
              <a:t>, D. and </a:t>
            </a:r>
            <a:r>
              <a:rPr lang="en-GB" sz="1400" b="0" i="0" err="1">
                <a:effectLst/>
              </a:rPr>
              <a:t>Liden</a:t>
            </a:r>
            <a:r>
              <a:rPr lang="en-GB" sz="1400" b="0" i="0">
                <a:effectLst/>
              </a:rPr>
              <a:t>, R.C., 2019. Servant leadership: A systematic review and call for future research. </a:t>
            </a:r>
            <a:r>
              <a:rPr lang="en-GB" sz="1400" b="0" i="1">
                <a:effectLst/>
              </a:rPr>
              <a:t>The Leadership Quarterly</a:t>
            </a:r>
            <a:r>
              <a:rPr lang="en-GB" sz="1400" b="0" i="0">
                <a:effectLst/>
              </a:rPr>
              <a:t>, 30(1), pp.111–132.</a:t>
            </a:r>
          </a:p>
          <a:p>
            <a:r>
              <a:rPr lang="en-GB" sz="1400" b="0" i="0" err="1">
                <a:effectLst/>
              </a:rPr>
              <a:t>Graeff</a:t>
            </a:r>
            <a:r>
              <a:rPr lang="en-GB" sz="1400" b="0" i="0">
                <a:effectLst/>
              </a:rPr>
              <a:t>, C.L., 1997. Evolution of situational leadership theory: A critical review. </a:t>
            </a:r>
            <a:r>
              <a:rPr lang="en-GB" sz="1400" b="0" i="1">
                <a:effectLst/>
              </a:rPr>
              <a:t>Leadership Quarterly</a:t>
            </a:r>
            <a:r>
              <a:rPr lang="en-GB" sz="1400" b="0" i="0">
                <a:effectLst/>
              </a:rPr>
              <a:t>, 8(2), pp.153–170.</a:t>
            </a:r>
          </a:p>
          <a:p>
            <a:r>
              <a:rPr lang="en-GB" sz="1400" b="0" i="0" err="1">
                <a:effectLst/>
              </a:rPr>
              <a:t>Gumusluoglu</a:t>
            </a:r>
            <a:r>
              <a:rPr lang="en-GB" sz="1400" b="0" i="0">
                <a:effectLst/>
              </a:rPr>
              <a:t>, L. and </a:t>
            </a:r>
            <a:r>
              <a:rPr lang="en-GB" sz="1400" b="0" i="0" err="1">
                <a:effectLst/>
              </a:rPr>
              <a:t>Ilsev</a:t>
            </a:r>
            <a:r>
              <a:rPr lang="en-GB" sz="1400" b="0" i="0">
                <a:effectLst/>
              </a:rPr>
              <a:t>, A., 2009. Transformational leadership and </a:t>
            </a:r>
            <a:r>
              <a:rPr lang="en-GB" sz="1400" b="0" i="0" err="1">
                <a:effectLst/>
              </a:rPr>
              <a:t>organizational</a:t>
            </a:r>
            <a:r>
              <a:rPr lang="en-GB" sz="1400" b="0" i="0">
                <a:effectLst/>
              </a:rPr>
              <a:t> innovation: The roles of internal and external support for innovation. </a:t>
            </a:r>
            <a:r>
              <a:rPr lang="en-GB" sz="1400" b="0" i="1">
                <a:effectLst/>
              </a:rPr>
              <a:t>Journal of Product Innovation Management</a:t>
            </a:r>
            <a:r>
              <a:rPr lang="en-GB" sz="1400" b="0" i="0">
                <a:effectLst/>
              </a:rPr>
              <a:t>, 26(3), pp.264–277.</a:t>
            </a:r>
          </a:p>
          <a:p>
            <a:r>
              <a:rPr lang="en-GB" sz="1400" b="0" i="0">
                <a:effectLst/>
              </a:rPr>
              <a:t>Hersey, P. and Blanchard, K.H., 1982. </a:t>
            </a:r>
            <a:r>
              <a:rPr lang="en-GB" sz="1400" b="0" i="1">
                <a:effectLst/>
              </a:rPr>
              <a:t>Management of </a:t>
            </a:r>
            <a:r>
              <a:rPr lang="en-GB" sz="1400" b="0" i="1" err="1">
                <a:effectLst/>
              </a:rPr>
              <a:t>organizational</a:t>
            </a:r>
            <a:r>
              <a:rPr lang="en-GB" sz="1400" b="0" i="1">
                <a:effectLst/>
              </a:rPr>
              <a:t> </a:t>
            </a:r>
            <a:r>
              <a:rPr lang="en-GB" sz="1400" b="0" i="1" err="1">
                <a:effectLst/>
              </a:rPr>
              <a:t>behavior</a:t>
            </a:r>
            <a:r>
              <a:rPr lang="en-GB" sz="1400" b="0" i="1">
                <a:effectLst/>
              </a:rPr>
              <a:t>: </a:t>
            </a:r>
            <a:r>
              <a:rPr lang="en-GB" sz="1400" b="0" i="1" err="1">
                <a:effectLst/>
              </a:rPr>
              <a:t>Utilizing</a:t>
            </a:r>
            <a:r>
              <a:rPr lang="en-GB" sz="1400" b="0" i="1">
                <a:effectLst/>
              </a:rPr>
              <a:t> human resources</a:t>
            </a:r>
            <a:r>
              <a:rPr lang="en-GB" sz="1400" b="0" i="0">
                <a:effectLst/>
              </a:rPr>
              <a:t>. 4th ed. Englewood Cliffs, NJ: Prentice Hall.</a:t>
            </a:r>
          </a:p>
          <a:p>
            <a:r>
              <a:rPr lang="en-GB" sz="1400" b="0" i="0" err="1">
                <a:effectLst/>
              </a:rPr>
              <a:t>Hoch</a:t>
            </a:r>
            <a:r>
              <a:rPr lang="en-GB" sz="1400" b="0" i="0">
                <a:effectLst/>
              </a:rPr>
              <a:t>, J.E., </a:t>
            </a:r>
            <a:r>
              <a:rPr lang="en-GB" sz="1400" b="0" i="0" err="1">
                <a:effectLst/>
              </a:rPr>
              <a:t>Bommer</a:t>
            </a:r>
            <a:r>
              <a:rPr lang="en-GB" sz="1400" b="0" i="0">
                <a:effectLst/>
              </a:rPr>
              <a:t>, W.H., </a:t>
            </a:r>
            <a:r>
              <a:rPr lang="en-GB" sz="1400" b="0" i="0" err="1">
                <a:effectLst/>
              </a:rPr>
              <a:t>Dulebohn</a:t>
            </a:r>
            <a:r>
              <a:rPr lang="en-GB" sz="1400" b="0" i="0">
                <a:effectLst/>
              </a:rPr>
              <a:t>, J.H. and Wu, D., 2018. Do ethical, authentic, and servant leadership explain variance above and beyond transformational leadership? A meta-analysis. </a:t>
            </a:r>
            <a:r>
              <a:rPr lang="en-GB" sz="1400" b="0" i="1">
                <a:effectLst/>
              </a:rPr>
              <a:t>Journal of Management</a:t>
            </a:r>
            <a:r>
              <a:rPr lang="en-GB" sz="1400" b="0" i="0">
                <a:effectLst/>
              </a:rPr>
              <a:t>, 44(2), pp.501–529.</a:t>
            </a:r>
          </a:p>
          <a:p>
            <a:r>
              <a:rPr lang="en-GB" sz="1400" b="0" i="0">
                <a:effectLst/>
              </a:rPr>
              <a:t>Judge, T.A. and Piccolo, R.F., 2004. Transformational and transactional leadership: A meta-analytic test of their relative validity. </a:t>
            </a:r>
            <a:r>
              <a:rPr lang="en-GB" sz="1400" b="0" i="1">
                <a:effectLst/>
              </a:rPr>
              <a:t>Journal of Applied Psychology</a:t>
            </a:r>
            <a:r>
              <a:rPr lang="en-GB" sz="1400" b="0" i="0">
                <a:effectLst/>
              </a:rPr>
              <a:t>, 89(5), pp.755–768.</a:t>
            </a:r>
          </a:p>
          <a:p>
            <a:r>
              <a:rPr lang="en-GB" sz="1400" b="0" i="0" err="1">
                <a:effectLst/>
              </a:rPr>
              <a:t>Liden</a:t>
            </a:r>
            <a:r>
              <a:rPr lang="en-GB" sz="1400" b="0" i="0">
                <a:effectLst/>
              </a:rPr>
              <a:t>, R.C., Wayne, S.J., Zhao, H. and Henderson, D., 2008. Servant leadership: Development of a multidimensional measure and multi-level assessment. </a:t>
            </a:r>
            <a:r>
              <a:rPr lang="en-GB" sz="1400" b="0" i="1">
                <a:effectLst/>
              </a:rPr>
              <a:t>Leadership Quarterly</a:t>
            </a:r>
            <a:r>
              <a:rPr lang="en-GB" sz="1400" b="0" i="0">
                <a:effectLst/>
              </a:rPr>
              <a:t>, 19(2), pp.161–177.</a:t>
            </a:r>
          </a:p>
          <a:p>
            <a:r>
              <a:rPr lang="en-GB" sz="1400" b="0" i="0" err="1">
                <a:effectLst/>
              </a:rPr>
              <a:t>Podsakoff</a:t>
            </a:r>
            <a:r>
              <a:rPr lang="en-GB" sz="1400" b="0" i="0">
                <a:effectLst/>
              </a:rPr>
              <a:t>, P.M., MacKenzie, S.B. and </a:t>
            </a:r>
            <a:r>
              <a:rPr lang="en-GB" sz="1400" b="0" i="0" err="1">
                <a:effectLst/>
              </a:rPr>
              <a:t>Bommer</a:t>
            </a:r>
            <a:r>
              <a:rPr lang="en-GB" sz="1400" b="0" i="0">
                <a:effectLst/>
              </a:rPr>
              <a:t>, W.H., 1996. Transformational leader </a:t>
            </a:r>
            <a:r>
              <a:rPr lang="en-GB" sz="1400" b="0" i="0" err="1">
                <a:effectLst/>
              </a:rPr>
              <a:t>behaviors</a:t>
            </a:r>
            <a:r>
              <a:rPr lang="en-GB" sz="1400" b="0" i="0">
                <a:effectLst/>
              </a:rPr>
              <a:t> and substitutes for leadership as determinants of employee satisfaction, commitment, trust, and </a:t>
            </a:r>
            <a:r>
              <a:rPr lang="en-GB" sz="1400" b="0" i="0" err="1">
                <a:effectLst/>
              </a:rPr>
              <a:t>organizational</a:t>
            </a:r>
            <a:r>
              <a:rPr lang="en-GB" sz="1400" b="0" i="0">
                <a:effectLst/>
              </a:rPr>
              <a:t> citizenship </a:t>
            </a:r>
            <a:r>
              <a:rPr lang="en-GB" sz="1400" b="0" i="0" err="1">
                <a:effectLst/>
              </a:rPr>
              <a:t>behaviors</a:t>
            </a:r>
            <a:r>
              <a:rPr lang="en-GB" sz="1400" b="0" i="0">
                <a:effectLst/>
              </a:rPr>
              <a:t>. </a:t>
            </a:r>
            <a:r>
              <a:rPr lang="en-GB" sz="1400" b="0" i="1">
                <a:effectLst/>
              </a:rPr>
              <a:t>Journal of Management</a:t>
            </a:r>
            <a:r>
              <a:rPr lang="en-GB" sz="1400" b="0" i="0">
                <a:effectLst/>
              </a:rPr>
              <a:t>, 22(2), pp.259–298.</a:t>
            </a:r>
          </a:p>
          <a:p>
            <a:r>
              <a:rPr lang="en-GB" sz="1400" b="0" i="0" err="1">
                <a:effectLst/>
              </a:rPr>
              <a:t>Podsakoff</a:t>
            </a:r>
            <a:r>
              <a:rPr lang="en-GB" sz="1400" b="0" i="0">
                <a:effectLst/>
              </a:rPr>
              <a:t>, P.M., </a:t>
            </a:r>
            <a:r>
              <a:rPr lang="en-GB" sz="1400" b="0" i="0" err="1">
                <a:effectLst/>
              </a:rPr>
              <a:t>Bommer</a:t>
            </a:r>
            <a:r>
              <a:rPr lang="en-GB" sz="1400" b="0" i="0">
                <a:effectLst/>
              </a:rPr>
              <a:t>, W.H., </a:t>
            </a:r>
            <a:r>
              <a:rPr lang="en-GB" sz="1400" b="0" i="0" err="1">
                <a:effectLst/>
              </a:rPr>
              <a:t>Podsakoff</a:t>
            </a:r>
            <a:r>
              <a:rPr lang="en-GB" sz="1400" b="0" i="0">
                <a:effectLst/>
              </a:rPr>
              <a:t>, N.P. and MacKenzie, S.B., 2006. Relationships between leader reward and punishment </a:t>
            </a:r>
            <a:r>
              <a:rPr lang="en-GB" sz="1400" b="0" i="0" err="1">
                <a:effectLst/>
              </a:rPr>
              <a:t>behavior</a:t>
            </a:r>
            <a:r>
              <a:rPr lang="en-GB" sz="1400" b="0" i="0">
                <a:effectLst/>
              </a:rPr>
              <a:t> and subordinate attitudes, perceptions, and </a:t>
            </a:r>
            <a:r>
              <a:rPr lang="en-GB" sz="1400" b="0" i="0" err="1">
                <a:effectLst/>
              </a:rPr>
              <a:t>behaviors</a:t>
            </a:r>
            <a:r>
              <a:rPr lang="en-GB" sz="1400" b="0" i="0">
                <a:effectLst/>
              </a:rPr>
              <a:t>: A meta-analytic review. </a:t>
            </a:r>
            <a:r>
              <a:rPr lang="en-GB" sz="1400" b="0" i="1" err="1">
                <a:effectLst/>
              </a:rPr>
              <a:t>Organizational</a:t>
            </a:r>
            <a:r>
              <a:rPr lang="en-GB" sz="1400" b="0" i="1">
                <a:effectLst/>
              </a:rPr>
              <a:t> </a:t>
            </a:r>
            <a:r>
              <a:rPr lang="en-GB" sz="1400" b="0" i="1" err="1">
                <a:effectLst/>
              </a:rPr>
              <a:t>Behavior</a:t>
            </a:r>
            <a:r>
              <a:rPr lang="en-GB" sz="1400" b="0" i="1">
                <a:effectLst/>
              </a:rPr>
              <a:t> and Human Decision Processes</a:t>
            </a:r>
            <a:r>
              <a:rPr lang="en-GB" sz="1400" b="0" i="0">
                <a:effectLst/>
              </a:rPr>
              <a:t>, 99(2), pp.113–142.</a:t>
            </a:r>
          </a:p>
          <a:p>
            <a:r>
              <a:rPr lang="en-GB" sz="1400" b="0" i="0">
                <a:effectLst/>
              </a:rPr>
              <a:t>Thompson, G. and Vecchio, R.P., 2009. Situational leadership theory: A test of three versions. </a:t>
            </a:r>
            <a:r>
              <a:rPr lang="en-GB" sz="1400" b="0" i="1">
                <a:effectLst/>
              </a:rPr>
              <a:t>The Leadership Quarterly</a:t>
            </a:r>
            <a:r>
              <a:rPr lang="en-GB" sz="1400" b="0" i="0">
                <a:effectLst/>
              </a:rPr>
              <a:t>, 20(5), pp.837–848.</a:t>
            </a:r>
          </a:p>
          <a:p>
            <a:r>
              <a:rPr lang="en-GB" sz="1400" b="0" i="0">
                <a:effectLst/>
              </a:rPr>
              <a:t>Van </a:t>
            </a:r>
            <a:r>
              <a:rPr lang="en-GB" sz="1400" b="0" i="0" err="1">
                <a:effectLst/>
              </a:rPr>
              <a:t>Knippenberg</a:t>
            </a:r>
            <a:r>
              <a:rPr lang="en-GB" sz="1400" b="0" i="0">
                <a:effectLst/>
              </a:rPr>
              <a:t>, D. and </a:t>
            </a:r>
            <a:r>
              <a:rPr lang="en-GB" sz="1400" b="0" i="0" err="1">
                <a:effectLst/>
              </a:rPr>
              <a:t>Sitkin</a:t>
            </a:r>
            <a:r>
              <a:rPr lang="en-GB" sz="1400" b="0" i="0">
                <a:effectLst/>
              </a:rPr>
              <a:t>, S.B., 2013. A critical assessment of charismatic–transformational leadership research. </a:t>
            </a:r>
            <a:r>
              <a:rPr lang="en-GB" sz="1400" b="0" i="1">
                <a:effectLst/>
              </a:rPr>
              <a:t>Academy of Management Annals</a:t>
            </a:r>
            <a:r>
              <a:rPr lang="en-GB" sz="1400" b="0" i="0">
                <a:effectLst/>
              </a:rPr>
              <a:t>, 7(1), pp.1–60.</a:t>
            </a:r>
          </a:p>
          <a:p>
            <a:r>
              <a:rPr lang="en-GB" sz="1400" b="0" i="0" err="1">
                <a:effectLst/>
              </a:rPr>
              <a:t>Yukl</a:t>
            </a:r>
            <a:r>
              <a:rPr lang="en-GB" sz="1400" b="0" i="0">
                <a:effectLst/>
              </a:rPr>
              <a:t>, G., 2013. </a:t>
            </a:r>
            <a:r>
              <a:rPr lang="en-GB" sz="1400" b="0" i="1">
                <a:effectLst/>
              </a:rPr>
              <a:t>Leadership in </a:t>
            </a:r>
            <a:r>
              <a:rPr lang="en-GB" sz="1400" b="0" i="1" err="1">
                <a:effectLst/>
              </a:rPr>
              <a:t>organizations</a:t>
            </a:r>
            <a:r>
              <a:rPr lang="en-GB" sz="1400" b="0" i="0">
                <a:effectLst/>
              </a:rPr>
              <a:t>. 8th ed. Boston: Pearson.</a:t>
            </a:r>
          </a:p>
          <a:p>
            <a:pPr marL="0" indent="0">
              <a:buNone/>
            </a:pPr>
            <a:endParaRPr lang="en-US" sz="2000"/>
          </a:p>
        </p:txBody>
      </p:sp>
    </p:spTree>
    <p:extLst>
      <p:ext uri="{BB962C8B-B14F-4D97-AF65-F5344CB8AC3E}">
        <p14:creationId xmlns:p14="http://schemas.microsoft.com/office/powerpoint/2010/main" val="24496031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Leadership Theory</vt:lpstr>
      <vt:lpstr>Transactional</vt:lpstr>
      <vt:lpstr>Transformational</vt:lpstr>
      <vt:lpstr>Situational</vt:lpstr>
      <vt:lpstr>Servant leadership</vt:lpstr>
      <vt:lpstr>Case example- Pep Guardiola</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Theory</dc:title>
  <dc:creator>William Richards (2319131)</dc:creator>
  <cp:revision>1</cp:revision>
  <dcterms:created xsi:type="dcterms:W3CDTF">2026-03-04T18:23:59Z</dcterms:created>
  <dcterms:modified xsi:type="dcterms:W3CDTF">2026-03-04T20:00:51Z</dcterms:modified>
</cp:coreProperties>
</file>