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7" r:id="rId4"/>
    <p:sldId id="260" r:id="rId5"/>
    <p:sldId id="263" r:id="rId6"/>
    <p:sldId id="266" r:id="rId7"/>
    <p:sldId id="264"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83" d="100"/>
          <a:sy n="83" d="100"/>
        </p:scale>
        <p:origin x="686" y="77"/>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ela Berendei" userId="5f926bef4d777937" providerId="LiveId" clId="{2C2B6FAA-1448-454A-9D5D-744006C750C9}"/>
    <pc:docChg chg="modSld">
      <pc:chgData name="Marinela Berendei" userId="5f926bef4d777937" providerId="LiveId" clId="{2C2B6FAA-1448-454A-9D5D-744006C750C9}" dt="2024-02-28T15:37:13.331" v="60" actId="20577"/>
      <pc:docMkLst>
        <pc:docMk/>
      </pc:docMkLst>
      <pc:sldChg chg="modSp mod">
        <pc:chgData name="Marinela Berendei" userId="5f926bef4d777937" providerId="LiveId" clId="{2C2B6FAA-1448-454A-9D5D-744006C750C9}" dt="2024-02-26T20:30:37.951" v="35" actId="2711"/>
        <pc:sldMkLst>
          <pc:docMk/>
          <pc:sldMk cId="996661369" sldId="263"/>
        </pc:sldMkLst>
        <pc:spChg chg="mod">
          <ac:chgData name="Marinela Berendei" userId="5f926bef4d777937" providerId="LiveId" clId="{2C2B6FAA-1448-454A-9D5D-744006C750C9}" dt="2024-02-26T20:30:37.951" v="35" actId="2711"/>
          <ac:spMkLst>
            <pc:docMk/>
            <pc:sldMk cId="996661369" sldId="263"/>
            <ac:spMk id="4" creationId="{6216E468-8034-398D-48D8-6B832E1C8733}"/>
          </ac:spMkLst>
        </pc:spChg>
      </pc:sldChg>
      <pc:sldChg chg="modSp mod">
        <pc:chgData name="Marinela Berendei" userId="5f926bef4d777937" providerId="LiveId" clId="{2C2B6FAA-1448-454A-9D5D-744006C750C9}" dt="2024-02-26T20:31:34.527" v="39" actId="255"/>
        <pc:sldMkLst>
          <pc:docMk/>
          <pc:sldMk cId="1935719814" sldId="264"/>
        </pc:sldMkLst>
        <pc:spChg chg="mod">
          <ac:chgData name="Marinela Berendei" userId="5f926bef4d777937" providerId="LiveId" clId="{2C2B6FAA-1448-454A-9D5D-744006C750C9}" dt="2024-02-26T20:31:34.527" v="39" actId="255"/>
          <ac:spMkLst>
            <pc:docMk/>
            <pc:sldMk cId="1935719814" sldId="264"/>
            <ac:spMk id="4" creationId="{7F8E0B3F-1E61-5818-E4D0-3DAFE0144944}"/>
          </ac:spMkLst>
        </pc:spChg>
      </pc:sldChg>
      <pc:sldChg chg="modSp mod">
        <pc:chgData name="Marinela Berendei" userId="5f926bef4d777937" providerId="LiveId" clId="{2C2B6FAA-1448-454A-9D5D-744006C750C9}" dt="2024-02-28T15:37:13.331" v="60" actId="20577"/>
        <pc:sldMkLst>
          <pc:docMk/>
          <pc:sldMk cId="1456456344" sldId="265"/>
        </pc:sldMkLst>
        <pc:spChg chg="mod">
          <ac:chgData name="Marinela Berendei" userId="5f926bef4d777937" providerId="LiveId" clId="{2C2B6FAA-1448-454A-9D5D-744006C750C9}" dt="2024-02-28T15:37:13.331" v="60" actId="20577"/>
          <ac:spMkLst>
            <pc:docMk/>
            <pc:sldMk cId="1456456344" sldId="265"/>
            <ac:spMk id="4" creationId="{1182B36B-7764-8AB6-0737-A882692B465C}"/>
          </ac:spMkLst>
        </pc:spChg>
      </pc:sldChg>
      <pc:sldChg chg="modSp mod">
        <pc:chgData name="Marinela Berendei" userId="5f926bef4d777937" providerId="LiveId" clId="{2C2B6FAA-1448-454A-9D5D-744006C750C9}" dt="2024-02-26T20:31:11.039" v="37" actId="255"/>
        <pc:sldMkLst>
          <pc:docMk/>
          <pc:sldMk cId="2488946096" sldId="266"/>
        </pc:sldMkLst>
        <pc:spChg chg="mod">
          <ac:chgData name="Marinela Berendei" userId="5f926bef4d777937" providerId="LiveId" clId="{2C2B6FAA-1448-454A-9D5D-744006C750C9}" dt="2024-02-26T20:31:11.039" v="37" actId="255"/>
          <ac:spMkLst>
            <pc:docMk/>
            <pc:sldMk cId="2488946096" sldId="266"/>
            <ac:spMk id="4" creationId="{8020F88E-15D0-9382-CD42-674F56A70D55}"/>
          </ac:spMkLst>
        </pc:spChg>
      </pc:sldChg>
      <pc:sldChg chg="modSp mod">
        <pc:chgData name="Marinela Berendei" userId="5f926bef4d777937" providerId="LiveId" clId="{2C2B6FAA-1448-454A-9D5D-744006C750C9}" dt="2024-02-26T20:29:54.327" v="33" actId="113"/>
        <pc:sldMkLst>
          <pc:docMk/>
          <pc:sldMk cId="2987920961" sldId="267"/>
        </pc:sldMkLst>
        <pc:spChg chg="mod">
          <ac:chgData name="Marinela Berendei" userId="5f926bef4d777937" providerId="LiveId" clId="{2C2B6FAA-1448-454A-9D5D-744006C750C9}" dt="2024-02-26T20:29:54.327" v="33" actId="113"/>
          <ac:spMkLst>
            <pc:docMk/>
            <pc:sldMk cId="2987920961" sldId="267"/>
            <ac:spMk id="4" creationId="{5E7852F4-B454-86C5-D5B7-4B13C16A74B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DBB27-199A-B346-1550-35684476B8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9DE70B-84D7-B824-85CC-F6E384B223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2E2E97-7D26-90F8-5CBA-152C4730D973}"/>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5" name="Footer Placeholder 4">
            <a:extLst>
              <a:ext uri="{FF2B5EF4-FFF2-40B4-BE49-F238E27FC236}">
                <a16:creationId xmlns:a16="http://schemas.microsoft.com/office/drawing/2014/main" id="{D6A7D42C-E0DD-99F6-F79E-34ADF7CEC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940BA-963A-7E60-FD1D-CFD88BCE4C9E}"/>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963395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64900-3D1C-11FC-739E-3A9274085D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4DBB40-1220-0546-07DF-516730F827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272735-2352-4A0B-0E83-B21EFCD34D95}"/>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5" name="Footer Placeholder 4">
            <a:extLst>
              <a:ext uri="{FF2B5EF4-FFF2-40B4-BE49-F238E27FC236}">
                <a16:creationId xmlns:a16="http://schemas.microsoft.com/office/drawing/2014/main" id="{FEAC6032-E1EB-282B-629C-33B222F02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459A84-5F41-161E-164D-88BEF749397A}"/>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2415931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09363-768A-CF5F-2538-4A281F6C12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7A0E63-B5CE-75D5-C189-A416D12C94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E64CA6-C12A-22AB-9345-AF21BD91CE95}"/>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5" name="Footer Placeholder 4">
            <a:extLst>
              <a:ext uri="{FF2B5EF4-FFF2-40B4-BE49-F238E27FC236}">
                <a16:creationId xmlns:a16="http://schemas.microsoft.com/office/drawing/2014/main" id="{68A13FD9-E3F8-8750-2172-7C9CF5EC48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C1A97-E6B8-2D95-A9CB-2BDA4C335EF0}"/>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358207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BA4C5-11D5-C8DC-8758-354ED99C95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40C185-C909-8D5D-12AF-23AF966C0A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1C85E-5262-55D2-3F0A-FF7592C469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86DB4B-B267-D2D8-FA09-4E66EBCEA5DE}"/>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6" name="Footer Placeholder 5">
            <a:extLst>
              <a:ext uri="{FF2B5EF4-FFF2-40B4-BE49-F238E27FC236}">
                <a16:creationId xmlns:a16="http://schemas.microsoft.com/office/drawing/2014/main" id="{AFB11465-6D5A-8F82-ED9A-63F912468B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3F9351-060E-0017-A891-87D19DFE4580}"/>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2760412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84F05-FD4C-16A2-C33F-02CD672D84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E66BB2-DFEE-7305-6B4E-04B3279311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17D72F-CEDB-85FC-6C43-B9A4251C05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26B19C-4C29-8D52-FDC8-B7E14D2A27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A874EF-5661-DB01-AF51-A5758047E8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A39292-52AA-576B-7ED6-D8D2791FD70A}"/>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8" name="Footer Placeholder 7">
            <a:extLst>
              <a:ext uri="{FF2B5EF4-FFF2-40B4-BE49-F238E27FC236}">
                <a16:creationId xmlns:a16="http://schemas.microsoft.com/office/drawing/2014/main" id="{8656C71E-D841-23EC-AAE3-90C0D14C25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BEB4AB-5059-5669-DF99-B96E98205640}"/>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3365214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7390F-0DB8-B501-02CD-FC1C8899B9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082338-5335-261C-1847-7B6600D73204}"/>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4" name="Footer Placeholder 3">
            <a:extLst>
              <a:ext uri="{FF2B5EF4-FFF2-40B4-BE49-F238E27FC236}">
                <a16:creationId xmlns:a16="http://schemas.microsoft.com/office/drawing/2014/main" id="{E2E8AA46-9822-DE0A-9360-F2FD946268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2139AC-64B5-A7BB-B1E3-17E2ADB0A96E}"/>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2675251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64EF33-39B5-0FE1-E025-D52BBDF45C81}"/>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3" name="Footer Placeholder 2">
            <a:extLst>
              <a:ext uri="{FF2B5EF4-FFF2-40B4-BE49-F238E27FC236}">
                <a16:creationId xmlns:a16="http://schemas.microsoft.com/office/drawing/2014/main" id="{9F0EF521-5276-1019-4C2D-E7A59077E5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B63C93-4744-2CB0-6829-BC275C168F42}"/>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2760205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09B18-5FC7-C15C-EB61-1189566CAF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5D1039-5331-8D56-D255-05543F03F1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5210BF-1FD5-2D1A-B653-1C61909AAF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A98357-AD67-7C52-BE50-021D56551AEC}"/>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6" name="Footer Placeholder 5">
            <a:extLst>
              <a:ext uri="{FF2B5EF4-FFF2-40B4-BE49-F238E27FC236}">
                <a16:creationId xmlns:a16="http://schemas.microsoft.com/office/drawing/2014/main" id="{1C6DED52-9762-8AA4-BDF3-CFC3253156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B4FBA-8724-ABD2-1FF7-E631132B4130}"/>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104361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547E0-1FFE-2096-C0F9-8A15CBEB2B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ABC469-1AB3-807D-ADA2-CDB914AF4D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4A1BE0-2062-9A76-136D-9CE68F9E20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BF131C-CF8A-80E6-E34F-735B82E1E909}"/>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6" name="Footer Placeholder 5">
            <a:extLst>
              <a:ext uri="{FF2B5EF4-FFF2-40B4-BE49-F238E27FC236}">
                <a16:creationId xmlns:a16="http://schemas.microsoft.com/office/drawing/2014/main" id="{C01BAC3A-146C-B259-6884-CA7ADA2CF0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878B0C-6A5A-C3F6-A64B-EEB8EAC47B81}"/>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282062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85462-B3C5-269A-F86F-63222CC3D3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5BCEB9-5C86-46E8-48A2-74AD8DA411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B011A-FC80-AA33-4613-AFDF71AD8675}"/>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5" name="Footer Placeholder 4">
            <a:extLst>
              <a:ext uri="{FF2B5EF4-FFF2-40B4-BE49-F238E27FC236}">
                <a16:creationId xmlns:a16="http://schemas.microsoft.com/office/drawing/2014/main" id="{FDD00D09-B7DE-3C34-6A83-F2DDD525A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1EF6A-14BD-14CB-4D5E-1CDB57665ACC}"/>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3220344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6C578A-E6D5-72E2-032D-ADBD5F71B2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DB6132-AC38-760F-AC74-4EFCDF06EC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495BA9-F8DF-EFFF-19B3-0B54A04AD99B}"/>
              </a:ext>
            </a:extLst>
          </p:cNvPr>
          <p:cNvSpPr>
            <a:spLocks noGrp="1"/>
          </p:cNvSpPr>
          <p:nvPr>
            <p:ph type="dt" sz="half" idx="10"/>
          </p:nvPr>
        </p:nvSpPr>
        <p:spPr/>
        <p:txBody>
          <a:bodyPr/>
          <a:lstStyle/>
          <a:p>
            <a:fld id="{1F237A0E-84F1-4600-8EC0-F9A34D1DF82D}" type="datetimeFigureOut">
              <a:rPr lang="en-GB" smtClean="0"/>
              <a:t>29/02/2024</a:t>
            </a:fld>
            <a:endParaRPr lang="en-GB"/>
          </a:p>
        </p:txBody>
      </p:sp>
      <p:sp>
        <p:nvSpPr>
          <p:cNvPr id="5" name="Footer Placeholder 4">
            <a:extLst>
              <a:ext uri="{FF2B5EF4-FFF2-40B4-BE49-F238E27FC236}">
                <a16:creationId xmlns:a16="http://schemas.microsoft.com/office/drawing/2014/main" id="{86D78704-F7A0-D343-79BF-E64515B35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913D5B-EEEC-25FD-65D6-20EA6AC28378}"/>
              </a:ext>
            </a:extLst>
          </p:cNvPr>
          <p:cNvSpPr>
            <a:spLocks noGrp="1"/>
          </p:cNvSpPr>
          <p:nvPr>
            <p:ph type="sldNum" sz="quarter" idx="12"/>
          </p:nvPr>
        </p:nvSpPr>
        <p:spPr/>
        <p:txBody>
          <a:bodyPr/>
          <a:lstStyle/>
          <a:p>
            <a:fld id="{FF260141-693B-42D9-A51B-6018B84424DA}" type="slidenum">
              <a:rPr lang="en-GB" smtClean="0"/>
              <a:t>‹#›</a:t>
            </a:fld>
            <a:endParaRPr lang="en-GB"/>
          </a:p>
        </p:txBody>
      </p:sp>
    </p:spTree>
    <p:extLst>
      <p:ext uri="{BB962C8B-B14F-4D97-AF65-F5344CB8AC3E}">
        <p14:creationId xmlns:p14="http://schemas.microsoft.com/office/powerpoint/2010/main" val="2297668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703820-4209-C5D1-635B-10EBD7A405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C8FEE0-5317-388C-4D81-36E5990346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C532EC-83C2-C1F4-08D2-68832DFA0A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237A0E-84F1-4600-8EC0-F9A34D1DF82D}" type="datetimeFigureOut">
              <a:rPr lang="en-GB" smtClean="0"/>
              <a:t>29/02/2024</a:t>
            </a:fld>
            <a:endParaRPr lang="en-GB"/>
          </a:p>
        </p:txBody>
      </p:sp>
      <p:sp>
        <p:nvSpPr>
          <p:cNvPr id="5" name="Footer Placeholder 4">
            <a:extLst>
              <a:ext uri="{FF2B5EF4-FFF2-40B4-BE49-F238E27FC236}">
                <a16:creationId xmlns:a16="http://schemas.microsoft.com/office/drawing/2014/main" id="{7B285C35-C529-7528-F2A5-D5116B17F4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30AC03-203F-F88C-90DC-143855D6F5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260141-693B-42D9-A51B-6018B84424DA}" type="slidenum">
              <a:rPr lang="en-GB" smtClean="0"/>
              <a:t>‹#›</a:t>
            </a:fld>
            <a:endParaRPr lang="en-GB"/>
          </a:p>
        </p:txBody>
      </p:sp>
    </p:spTree>
    <p:extLst>
      <p:ext uri="{BB962C8B-B14F-4D97-AF65-F5344CB8AC3E}">
        <p14:creationId xmlns:p14="http://schemas.microsoft.com/office/powerpoint/2010/main" val="6133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chasingfooddreams.com/2018/12/le-buffet-parisian-macao.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publicdomainpictures.net/view-image.php?image=37842&amp;picture=restaurant-interior" TargetMode="External"/><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532583" TargetMode="Externa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rawpixel.com/image/87876/premium-photo-image-chef-career-catering" TargetMode="External"/><Relationship Id="rId2" Type="http://schemas.openxmlformats.org/officeDocument/2006/relationships/image" Target="../media/image4.1"/><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en/photo/1328285" TargetMode="External"/><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es-es/foto/empleado-masculino-limpieza-piso-en-restaurante-3769711/" TargetMode="External"/><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foto.wuestenigel.com/alcoholic-drink-mojito-with-fresh-mint-leaves-ice-cubes-and-green-straw-on-an-outside-table-under-the-sun/" TargetMode="External"/><Relationship Id="rId2" Type="http://schemas.openxmlformats.org/officeDocument/2006/relationships/image" Target="../media/image7.jpe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eating in a restaurant&#10;&#10;Description automatically generated">
            <a:extLst>
              <a:ext uri="{FF2B5EF4-FFF2-40B4-BE49-F238E27FC236}">
                <a16:creationId xmlns:a16="http://schemas.microsoft.com/office/drawing/2014/main" id="{A0424153-39C8-3F08-1E5D-7132343FDA62}"/>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3F24A80F-92E6-87E9-203F-73FFD8B345D1}"/>
              </a:ext>
            </a:extLst>
          </p:cNvPr>
          <p:cNvSpPr>
            <a:spLocks noGrp="1"/>
          </p:cNvSpPr>
          <p:nvPr>
            <p:ph type="ctrTitle"/>
          </p:nvPr>
        </p:nvSpPr>
        <p:spPr>
          <a:xfrm>
            <a:off x="1524000" y="0"/>
            <a:ext cx="9144000" cy="4022880"/>
          </a:xfrm>
        </p:spPr>
        <p:txBody>
          <a:bodyPr>
            <a:normAutofit/>
          </a:bodyPr>
          <a:lstStyle/>
          <a:p>
            <a:r>
              <a:rPr lang="en-US" dirty="0"/>
              <a:t>Culinary Choreography: Achieving Excellence in Evening Dining</a:t>
            </a:r>
            <a:endParaRPr lang="en-GB" dirty="0">
              <a:solidFill>
                <a:srgbClr val="FFFFFF"/>
              </a:solidFill>
            </a:endParaRPr>
          </a:p>
        </p:txBody>
      </p:sp>
      <p:sp>
        <p:nvSpPr>
          <p:cNvPr id="3" name="Subtitle 2">
            <a:extLst>
              <a:ext uri="{FF2B5EF4-FFF2-40B4-BE49-F238E27FC236}">
                <a16:creationId xmlns:a16="http://schemas.microsoft.com/office/drawing/2014/main" id="{F0805E0B-9C57-EEE1-F55A-7D379C4957C0}"/>
              </a:ext>
            </a:extLst>
          </p:cNvPr>
          <p:cNvSpPr>
            <a:spLocks noGrp="1"/>
          </p:cNvSpPr>
          <p:nvPr>
            <p:ph type="subTitle" idx="1"/>
          </p:nvPr>
        </p:nvSpPr>
        <p:spPr>
          <a:xfrm>
            <a:off x="1524000" y="4159404"/>
            <a:ext cx="9144000" cy="1098395"/>
          </a:xfrm>
        </p:spPr>
        <p:txBody>
          <a:bodyPr>
            <a:normAutofit fontScale="32500" lnSpcReduction="20000"/>
          </a:bodyPr>
          <a:lstStyle/>
          <a:p>
            <a:r>
              <a:rPr lang="en-US" sz="6700" dirty="0"/>
              <a:t>Discovering the keys to providing perfect support and satisfied consumers </a:t>
            </a:r>
            <a:br>
              <a:rPr lang="en-US" dirty="0"/>
            </a:br>
            <a:br>
              <a:rPr lang="en-US" dirty="0"/>
            </a:br>
            <a:br>
              <a:rPr lang="en-US" dirty="0"/>
            </a:br>
            <a:br>
              <a:rPr lang="en-US" dirty="0"/>
            </a:br>
            <a:br>
              <a:rPr lang="en-US" dirty="0"/>
            </a:br>
            <a:br>
              <a:rPr lang="en-US" dirty="0"/>
            </a:br>
            <a:br>
              <a:rPr lang="en-US" dirty="0"/>
            </a:br>
            <a:endParaRPr lang="en-GB" dirty="0">
              <a:solidFill>
                <a:srgbClr val="FFFFFF"/>
              </a:solidFill>
            </a:endParaRPr>
          </a:p>
        </p:txBody>
      </p:sp>
      <p:sp>
        <p:nvSpPr>
          <p:cNvPr id="6" name="TextBox 5">
            <a:extLst>
              <a:ext uri="{FF2B5EF4-FFF2-40B4-BE49-F238E27FC236}">
                <a16:creationId xmlns:a16="http://schemas.microsoft.com/office/drawing/2014/main" id="{D87FEC8F-25A3-FD9F-6F2C-AE046326284F}"/>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chasingfooddreams.com/2018/12/le-buffet-parisian-maca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468206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FA6BB-65C9-5F05-A542-1AED73FDEDED}"/>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3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Introduction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5400" dirty="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16F392F-8592-6F6E-C955-CE0E6A9BAF72}"/>
              </a:ext>
            </a:extLst>
          </p:cNvPr>
          <p:cNvSpPr>
            <a:spLocks noGrp="1"/>
          </p:cNvSpPr>
          <p:nvPr>
            <p:ph type="body" sz="half" idx="2"/>
          </p:nvPr>
        </p:nvSpPr>
        <p:spPr>
          <a:xfrm>
            <a:off x="640080" y="2872899"/>
            <a:ext cx="4243589" cy="3320668"/>
          </a:xfrm>
        </p:spPr>
        <p:txBody>
          <a:bodyPr vert="horz" lIns="91440" tIns="45720" rIns="91440" bIns="45720" rtlCol="0">
            <a:normAutofit/>
          </a:bodyPr>
          <a:lstStyle/>
          <a:p>
            <a:r>
              <a:rPr lang="en-GB"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Welcome to our restaurant! With a seating capacity of 80 and the ability to accommodate 20 walk-in clients, we take pride in providing a lively dining experience. Our devoted staff includes both the Kitchen Brigade and the Front of House staff, with each playing an important part in providing a smooth service (Smith, 2023). This presentation is intended to describe the critical activities and responsibilities required for a successful evening service in our busy restaurant.</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pPr indent="-228600">
              <a:buFont typeface="Arial" panose="020B0604020202020204" pitchFamily="34" charset="0"/>
              <a:buChar char="•"/>
            </a:pPr>
            <a:endParaRPr lang="en-US" sz="2200" dirty="0"/>
          </a:p>
        </p:txBody>
      </p:sp>
      <p:pic>
        <p:nvPicPr>
          <p:cNvPr id="6" name="Content Placeholder 5" descr="A glass of water on a table&#10;&#10;Description automatically generated">
            <a:extLst>
              <a:ext uri="{FF2B5EF4-FFF2-40B4-BE49-F238E27FC236}">
                <a16:creationId xmlns:a16="http://schemas.microsoft.com/office/drawing/2014/main" id="{C59B3ACA-2C6E-7DA4-7470-C3EE7F9A5CA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603" r="1043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25352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01600" sx="102000" sy="102000" algn="ctr"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person and person sitting at a table&#10;&#10;Description automatically generated">
            <a:extLst>
              <a:ext uri="{FF2B5EF4-FFF2-40B4-BE49-F238E27FC236}">
                <a16:creationId xmlns:a16="http://schemas.microsoft.com/office/drawing/2014/main" id="{5F4C6677-3D11-745A-DE49-76BCD22ECD9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9020"/>
          <a:stretch/>
        </p:blipFill>
        <p:spPr>
          <a:xfrm>
            <a:off x="6256962" y="10"/>
            <a:ext cx="5935038"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
        <p:nvSpPr>
          <p:cNvPr id="4" name="TextBox 3">
            <a:extLst>
              <a:ext uri="{FF2B5EF4-FFF2-40B4-BE49-F238E27FC236}">
                <a16:creationId xmlns:a16="http://schemas.microsoft.com/office/drawing/2014/main" id="{5E7852F4-B454-86C5-D5B7-4B13C16A74B7}"/>
              </a:ext>
            </a:extLst>
          </p:cNvPr>
          <p:cNvSpPr txBox="1"/>
          <p:nvPr/>
        </p:nvSpPr>
        <p:spPr>
          <a:xfrm>
            <a:off x="174661" y="441789"/>
            <a:ext cx="5760378" cy="7135608"/>
          </a:xfrm>
          <a:prstGeom prst="rect">
            <a:avLst/>
          </a:prstGeom>
          <a:noFill/>
        </p:spPr>
        <p:txBody>
          <a:bodyPr wrap="square" rtlCol="0">
            <a:spAutoFit/>
          </a:bodyPr>
          <a:lstStyle/>
          <a:p>
            <a:pPr marL="342900" lvl="0" indent="-342900">
              <a:lnSpc>
                <a:spcPct val="107000"/>
              </a:lnSpc>
              <a:spcAft>
                <a:spcPts val="800"/>
              </a:spcAft>
              <a:buFont typeface="Arial" panose="020B0604020202020204" pitchFamily="34" charset="0"/>
              <a:buChar char="•"/>
              <a:tabLst>
                <a:tab pos="457200" algn="l"/>
              </a:tabLst>
            </a:pPr>
            <a:endParaRPr lang="en-US"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tabLst>
                <a:tab pos="457200" algn="l"/>
              </a:tabLst>
            </a:pPr>
            <a:r>
              <a:rPr lang="en-GB" sz="1800" b="1" kern="100" dirty="0">
                <a:solidFill>
                  <a:srgbClr val="252525"/>
                </a:solidFill>
                <a:effectLst/>
                <a:latin typeface="Open Sans" panose="020B0606030504020204" pitchFamily="34" charset="0"/>
                <a:ea typeface="Calibri" panose="020F0502020204030204" pitchFamily="34" charset="0"/>
                <a:cs typeface="Times New Roman" panose="02020603050405020304" pitchFamily="18" charset="0"/>
              </a:rPr>
              <a:t>              Pre-Service Meeting Team Setup</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US" sz="1600" b="1" kern="0" dirty="0">
              <a:solidFill>
                <a:srgbClr val="0D0D0D"/>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endParaRPr lang="en-US"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endParaRPr lang="en-US" sz="1600" kern="0" dirty="0">
              <a:solidFill>
                <a:srgbClr val="0D0D0D"/>
              </a:solidFill>
              <a:latin typeface="Arial" panose="020B0604020202020204" pitchFamily="34" charset="0"/>
              <a:ea typeface="Times New Roman" panose="02020603050405020304" pitchFamily="18"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US"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Set up the team for a pre-service meeting to review the evening's bookings, special requests, and any relevant updates (The Culinary Institute Of America, 2011).</a:t>
            </a:r>
            <a:br>
              <a:rPr lang="en-US"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br>
            <a:endParaRPr lang="en-US" sz="1600" kern="0" dirty="0">
              <a:solidFill>
                <a:srgbClr val="0D0D0D"/>
              </a:solidFill>
              <a:latin typeface="Arial" panose="020B0604020202020204" pitchFamily="34" charset="0"/>
              <a:ea typeface="Times New Roman" panose="02020603050405020304" pitchFamily="18"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Front of House Manager: In charge of directing general operations and managing guest relations (Brown, 2021).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Head Waiter/Sommelier: Oversees service and recommends wines to visitors (White, 2020).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Waiters: Take orders, serve meals, interact with guests, and provide a pleasant dining experience (Brown, 2021).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Mixologist: Prepares cocktails and beverages to enhance the dining experience.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6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Additional Bar Team Members: Handle drink orders and bar operations as needed (Collier, 2018; Smith, 2023).</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500"/>
              </a:spcAft>
            </a:pPr>
            <a:br>
              <a:rPr lang="en-US" sz="1800" b="1" kern="0" dirty="0">
                <a:solidFill>
                  <a:srgbClr val="0D0D0D"/>
                </a:solidFill>
                <a:effectLst/>
                <a:latin typeface="Segoe UI" panose="020B0502040204020203" pitchFamily="34" charset="0"/>
                <a:ea typeface="Times New Roman" panose="02020603050405020304" pitchFamily="18" charset="0"/>
                <a:cs typeface="Times New Roman" panose="02020603050405020304" pitchFamily="18" charset="0"/>
              </a:rPr>
            </a:br>
            <a:br>
              <a:rPr lang="en-US" sz="1800" b="1" kern="0" dirty="0">
                <a:solidFill>
                  <a:srgbClr val="0D0D0D"/>
                </a:solidFill>
                <a:effectLst/>
                <a:latin typeface="Segoe UI" panose="020B0502040204020203" pitchFamily="34"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2987920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BF245-F056-CA79-CFC9-B102D59807FA}"/>
              </a:ext>
            </a:extLst>
          </p:cNvPr>
          <p:cNvSpPr>
            <a:spLocks noGrp="1"/>
          </p:cNvSpPr>
          <p:nvPr>
            <p:ph type="title"/>
          </p:nvPr>
        </p:nvSpPr>
        <p:spPr>
          <a:xfrm>
            <a:off x="640080" y="142240"/>
            <a:ext cx="4368602" cy="1771904"/>
          </a:xfrm>
        </p:spPr>
        <p:txBody>
          <a:bodyPr vert="horz" lIns="91440" tIns="45720" rIns="91440" bIns="45720" rtlCol="0" anchor="b">
            <a:noAutofit/>
          </a:bodyPr>
          <a:lstStyle/>
          <a:p>
            <a:r>
              <a:rPr lang="en-GB" sz="1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As a Restaurant Manager, responsibilities include overseeing the entire operation and ensuring smooth collaboration between kitchen and front-of-house teams.</a:t>
            </a:r>
            <a:endParaRPr lang="en-US" sz="1800" dirty="0">
              <a:latin typeface="Arial" panose="020B0604020202020204" pitchFamily="34" charset="0"/>
              <a:cs typeface="Arial" panose="020B0604020202020204" pitchFamily="34" charset="0"/>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5588E6B-EDCD-D34F-7C58-42CFD1A6E3F3}"/>
              </a:ext>
            </a:extLst>
          </p:cNvPr>
          <p:cNvSpPr>
            <a:spLocks noGrp="1"/>
          </p:cNvSpPr>
          <p:nvPr>
            <p:ph type="body" sz="half" idx="2"/>
          </p:nvPr>
        </p:nvSpPr>
        <p:spPr>
          <a:xfrm>
            <a:off x="81280" y="2806450"/>
            <a:ext cx="5228897" cy="3828029"/>
          </a:xfrm>
        </p:spPr>
        <p:txBody>
          <a:bodyPr vert="horz" lIns="91440" tIns="45720" rIns="91440" bIns="45720" rtlCol="0">
            <a:normAutofit/>
          </a:bodyPr>
          <a:lstStyle/>
          <a:p>
            <a:pPr>
              <a:lnSpc>
                <a:spcPct val="150000"/>
              </a:lnSpc>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Coordinate with kitchen personnel to ensure timely service (Jones, 2022). </a:t>
            </a:r>
            <a:b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Manage visitor reservations and seat allotment (Smith, 2023). </a:t>
            </a:r>
            <a:b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Ensure guests pay bills and leave satisfied (Brown, 2021). </a:t>
            </a:r>
            <a:b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Clear and reset tables before using the service (Garcia, 2022). </a:t>
            </a:r>
            <a:b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Provide management with feedback on service issues (White, 2020). </a:t>
            </a:r>
            <a:b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Encourage customers to return and express gratitude for their dining experience (Adams, 2022).</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indent="-228600">
              <a:lnSpc>
                <a:spcPct val="150000"/>
              </a:lnSpc>
              <a:buFont typeface="Arial" panose="020B0604020202020204" pitchFamily="34" charset="0"/>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Maintaining strong team morale and excellent communication to effectively address difficulties (Silva, 2017; Paz, 2007).</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indent="-228600">
              <a:buFont typeface="Arial" panose="020B0604020202020204" pitchFamily="34" charset="0"/>
              <a:buChar char="•"/>
            </a:pPr>
            <a:endParaRPr lang="en-US" sz="2200" dirty="0"/>
          </a:p>
        </p:txBody>
      </p:sp>
      <p:pic>
        <p:nvPicPr>
          <p:cNvPr id="6" name="Content Placeholder 5" descr="A group of people in a kitchen">
            <a:extLst>
              <a:ext uri="{FF2B5EF4-FFF2-40B4-BE49-F238E27FC236}">
                <a16:creationId xmlns:a16="http://schemas.microsoft.com/office/drawing/2014/main" id="{FE4C72E4-3B39-1FCA-62AA-10E27B7F7968}"/>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736" r="855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57068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ECA33-B461-76BF-AEC0-ACC969CBF30E}"/>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18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Understanding the Kitchen Brigade's function in prepping for service is critical for smooth operations.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5400" dirty="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6216E468-8034-398D-48D8-6B832E1C8733}"/>
              </a:ext>
            </a:extLst>
          </p:cNvPr>
          <p:cNvSpPr>
            <a:spLocks noGrp="1"/>
          </p:cNvSpPr>
          <p:nvPr>
            <p:ph type="body" sz="half" idx="2"/>
          </p:nvPr>
        </p:nvSpPr>
        <p:spPr>
          <a:xfrm>
            <a:off x="0" y="2052320"/>
            <a:ext cx="5310177" cy="4805679"/>
          </a:xfrm>
        </p:spPr>
        <p:txBody>
          <a:bodyPr vert="horz" lIns="91440" tIns="45720" rIns="91440" bIns="45720" rtlCol="0">
            <a:normAutofit fontScale="55000" lnSpcReduction="20000"/>
          </a:bodyPr>
          <a:lstStyle/>
          <a:p>
            <a:pPr marL="285750" indent="-285750">
              <a:lnSpc>
                <a:spcPct val="107000"/>
              </a:lnSpc>
              <a:spcAft>
                <a:spcPts val="1500"/>
              </a:spcAft>
              <a:buFont typeface="Arial" panose="020B0604020202020204" pitchFamily="34" charset="0"/>
              <a:buChar char="•"/>
            </a:pPr>
            <a:r>
              <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Head Chef is in charge of menu planning and kitchen operations. </a:t>
            </a:r>
            <a:endParaRPr lang="en-GB" sz="25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1500"/>
              </a:spcAft>
              <a:buFont typeface="Arial" panose="020B0604020202020204" pitchFamily="34" charset="0"/>
              <a:buChar char="•"/>
            </a:pPr>
            <a:r>
              <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Sous Chef manages kitchen staff and aids the Head Chef with a variety of tasks </a:t>
            </a:r>
            <a:r>
              <a:rPr lang="en-GB" sz="2500" dirty="0">
                <a:effectLst/>
                <a:latin typeface="Arial" panose="020B0604020202020204" pitchFamily="34" charset="0"/>
                <a:ea typeface="Calibri" panose="020F0502020204030204" pitchFamily="34" charset="0"/>
                <a:cs typeface="Arial" panose="020B0604020202020204" pitchFamily="34" charset="0"/>
              </a:rPr>
              <a:t>(Adams, 2022).</a:t>
            </a:r>
            <a:endParaRPr lang="en-GB" sz="25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1500"/>
              </a:spcAft>
              <a:buFont typeface="Arial" panose="020B0604020202020204" pitchFamily="34" charset="0"/>
              <a:buChar char="•"/>
            </a:pPr>
            <a:r>
              <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 Commis assists with meal preparation and supports other kitchen personnel as needed </a:t>
            </a:r>
            <a:r>
              <a:rPr lang="en-GB" sz="2500" dirty="0">
                <a:effectLst/>
                <a:latin typeface="Arial" panose="020B0604020202020204" pitchFamily="34" charset="0"/>
                <a:ea typeface="Calibri" panose="020F0502020204030204" pitchFamily="34" charset="0"/>
                <a:cs typeface="Arial" panose="020B0604020202020204" pitchFamily="34" charset="0"/>
              </a:rPr>
              <a:t>(Brown, 2021). </a:t>
            </a:r>
            <a:endPar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1500"/>
              </a:spcAft>
              <a:buFont typeface="Arial" panose="020B0604020202020204" pitchFamily="34" charset="0"/>
              <a:buChar char="•"/>
            </a:pPr>
            <a:r>
              <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Kitchen Porters are in charge of dishwashing, cleaning, and basic food preparation activities (Collier, 2018; Smith, 2023).</a:t>
            </a:r>
          </a:p>
          <a:p>
            <a:pPr marL="342900" indent="-342900">
              <a:lnSpc>
                <a:spcPct val="107000"/>
              </a:lnSpc>
              <a:spcAft>
                <a:spcPts val="1500"/>
              </a:spcAft>
              <a:buFont typeface="Arial" panose="020B0604020202020204" pitchFamily="34" charset="0"/>
              <a:buChar char="•"/>
            </a:pPr>
            <a:r>
              <a:rPr lang="en-US" sz="2500" dirty="0">
                <a:latin typeface="Arial" panose="020B0604020202020204" pitchFamily="34" charset="0"/>
                <a:cs typeface="Arial" panose="020B0604020202020204" pitchFamily="34" charset="0"/>
              </a:rPr>
              <a:t>Ensuring all staff members are informed on menu details, specials, and changes. </a:t>
            </a:r>
          </a:p>
          <a:p>
            <a:pPr marL="342900" indent="-342900">
              <a:lnSpc>
                <a:spcPct val="107000"/>
              </a:lnSpc>
              <a:spcAft>
                <a:spcPts val="1500"/>
              </a:spcAft>
              <a:buFont typeface="Arial" panose="020B0604020202020204" pitchFamily="34" charset="0"/>
              <a:buChar char="•"/>
            </a:pPr>
            <a:r>
              <a:rPr lang="en-US" sz="2500" dirty="0">
                <a:latin typeface="Arial" panose="020B0604020202020204" pitchFamily="34" charset="0"/>
                <a:cs typeface="Arial" panose="020B0604020202020204" pitchFamily="34" charset="0"/>
              </a:rPr>
              <a:t>Verifying that all ingredients are available, and equipment is in good working order </a:t>
            </a:r>
            <a:r>
              <a:rPr lang="en-GB" sz="2500" dirty="0">
                <a:effectLst/>
                <a:latin typeface="Arial" panose="020B0604020202020204" pitchFamily="34" charset="0"/>
                <a:ea typeface="Calibri" panose="020F0502020204030204" pitchFamily="34" charset="0"/>
                <a:cs typeface="Arial" panose="020B0604020202020204" pitchFamily="34" charset="0"/>
              </a:rPr>
              <a:t>(Garcia, 2022). </a:t>
            </a:r>
            <a:br>
              <a:rPr lang="en-US" sz="2500" dirty="0">
                <a:latin typeface="Arial" panose="020B0604020202020204" pitchFamily="34" charset="0"/>
                <a:cs typeface="Arial" panose="020B0604020202020204" pitchFamily="34" charset="0"/>
              </a:rPr>
            </a:br>
            <a:br>
              <a:rPr lang="en-US" sz="2500" dirty="0">
                <a:latin typeface="Arial" panose="020B0604020202020204" pitchFamily="34" charset="0"/>
                <a:cs typeface="Arial" panose="020B0604020202020204" pitchFamily="34" charset="0"/>
              </a:rPr>
            </a:br>
            <a:endPar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500"/>
              </a:spcAft>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indent="-228600">
              <a:buFont typeface="Arial" panose="020B0604020202020204" pitchFamily="34" charset="0"/>
              <a:buChar char="•"/>
            </a:pPr>
            <a:endParaRPr lang="en-US" sz="2200" dirty="0"/>
          </a:p>
        </p:txBody>
      </p:sp>
      <p:pic>
        <p:nvPicPr>
          <p:cNvPr id="6" name="Content Placeholder 5" descr="A chef preparing food in a kitchen&#10;&#10;Description automatically generated">
            <a:extLst>
              <a:ext uri="{FF2B5EF4-FFF2-40B4-BE49-F238E27FC236}">
                <a16:creationId xmlns:a16="http://schemas.microsoft.com/office/drawing/2014/main" id="{9825AFE8-F4CE-2057-A154-20F5772BC9A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454" r="2359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96661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80DAD-F663-E462-4E83-C4CFB3E6A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2400" b="1" i="0" dirty="0">
                <a:solidFill>
                  <a:srgbClr val="252525"/>
                </a:solidFill>
                <a:effectLst/>
                <a:latin typeface="Arial" panose="020B0604020202020204" pitchFamily="34" charset="0"/>
                <a:cs typeface="Arial" panose="020B0604020202020204" pitchFamily="34" charset="0"/>
              </a:rPr>
              <a:t>Post-Service Responsibilities:</a:t>
            </a:r>
            <a:endParaRPr lang="en-US" sz="2400" b="1" dirty="0">
              <a:latin typeface="Arial" panose="020B0604020202020204" pitchFamily="34" charset="0"/>
              <a:cs typeface="Arial" panose="020B0604020202020204" pitchFamily="34" charset="0"/>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020F88E-15D0-9382-CD42-674F56A70D55}"/>
              </a:ext>
            </a:extLst>
          </p:cNvPr>
          <p:cNvSpPr>
            <a:spLocks noGrp="1"/>
          </p:cNvSpPr>
          <p:nvPr>
            <p:ph type="body" sz="half" idx="2"/>
          </p:nvPr>
        </p:nvSpPr>
        <p:spPr>
          <a:xfrm>
            <a:off x="640080" y="2872899"/>
            <a:ext cx="4243589" cy="3320668"/>
          </a:xfrm>
        </p:spPr>
        <p:txBody>
          <a:bodyPr vert="horz" lIns="91440" tIns="45720" rIns="91440" bIns="45720" rtlCol="0">
            <a:noAutofit/>
          </a:bodyPr>
          <a:lstStyle/>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Post-service responsibilities include conducting assessments to identify areas for improvement and implementing appropriate changes (Smith, 2023).</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Delivering feedback to employees to acknowledge exceptional achievement and identify opportunities for development (Doe, 2021). </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Ensuring the restaurant is thoroughly cleaned and ready for the following service (</a:t>
            </a:r>
            <a:r>
              <a:rPr lang="en-US" sz="1400" dirty="0" err="1">
                <a:latin typeface="Arial" panose="020B0604020202020204" pitchFamily="34" charset="0"/>
                <a:cs typeface="Arial" panose="020B0604020202020204" pitchFamily="34" charset="0"/>
              </a:rPr>
              <a:t>Amii</a:t>
            </a:r>
            <a:r>
              <a:rPr lang="en-US" sz="1400" dirty="0">
                <a:latin typeface="Arial" panose="020B0604020202020204" pitchFamily="34" charset="0"/>
                <a:cs typeface="Arial" panose="020B0604020202020204" pitchFamily="34" charset="0"/>
              </a:rPr>
              <a:t>, 2023). </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Overseeing end-of-day tasks include </a:t>
            </a:r>
            <a:r>
              <a:rPr lang="en-US" sz="1400" dirty="0" err="1">
                <a:latin typeface="Arial" panose="020B0604020202020204" pitchFamily="34" charset="0"/>
                <a:cs typeface="Arial" panose="020B0604020202020204" pitchFamily="34" charset="0"/>
              </a:rPr>
              <a:t>finalising</a:t>
            </a:r>
            <a:r>
              <a:rPr lang="en-US" sz="1400" dirty="0">
                <a:latin typeface="Arial" panose="020B0604020202020204" pitchFamily="34" charset="0"/>
                <a:cs typeface="Arial" panose="020B0604020202020204" pitchFamily="34" charset="0"/>
              </a:rPr>
              <a:t> financial transactions and securing the premises (Smith, 2023). </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6" name="Content Placeholder 5" descr="A person mopping the floor&#10;&#10;Description automatically generated">
            <a:extLst>
              <a:ext uri="{FF2B5EF4-FFF2-40B4-BE49-F238E27FC236}">
                <a16:creationId xmlns:a16="http://schemas.microsoft.com/office/drawing/2014/main" id="{07C6A2B2-394C-B4EE-7DD3-6C1B4A21E7A7}"/>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436" r="2086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88946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45EF0-7C0B-CDFF-6AE5-BC9EAB7C6C74}"/>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2400" b="1" dirty="0">
                <a:latin typeface="Arial" panose="020B0604020202020204" pitchFamily="34" charset="0"/>
                <a:cs typeface="Arial" panose="020B0604020202020204" pitchFamily="34" charset="0"/>
              </a:rPr>
              <a:t>Conclusion</a:t>
            </a:r>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F8E0B3F-1E61-5818-E4D0-3DAFE0144944}"/>
              </a:ext>
            </a:extLst>
          </p:cNvPr>
          <p:cNvSpPr>
            <a:spLocks noGrp="1"/>
          </p:cNvSpPr>
          <p:nvPr>
            <p:ph type="body" sz="half" idx="2"/>
          </p:nvPr>
        </p:nvSpPr>
        <p:spPr>
          <a:xfrm>
            <a:off x="469662" y="2915457"/>
            <a:ext cx="4243589" cy="3320668"/>
          </a:xfrm>
        </p:spPr>
        <p:txBody>
          <a:bodyPr vert="horz" lIns="91440" tIns="45720" rIns="91440" bIns="45720" rtlCol="0">
            <a:normAutofit/>
          </a:bodyPr>
          <a:lstStyle/>
          <a:p>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Finally, collaboration and effective communication are critical for the success of any restaurant organisation. Continuous improvement and adaptation are critical for meeting and exceeding client expectations. We appreciate your interest and look forward to providing outstanding dining experiences (EHL Insights, 2022; Silva, 2017).</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indent="-228600">
              <a:buFont typeface="Arial" panose="020B0604020202020204" pitchFamily="34" charset="0"/>
              <a:buChar char="•"/>
            </a:pPr>
            <a:endParaRPr lang="en-US" sz="2200" dirty="0"/>
          </a:p>
        </p:txBody>
      </p:sp>
      <p:pic>
        <p:nvPicPr>
          <p:cNvPr id="22" name="Content Placeholder 21" descr="A glass of liquid with a straw and leaves on it&#10;&#10;Description automatically generated">
            <a:extLst>
              <a:ext uri="{FF2B5EF4-FFF2-40B4-BE49-F238E27FC236}">
                <a16:creationId xmlns:a16="http://schemas.microsoft.com/office/drawing/2014/main" id="{EE9B3B1D-934E-F739-FC54-CB4786DAC0B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138" r="1590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3" name="TextBox 22">
            <a:extLst>
              <a:ext uri="{FF2B5EF4-FFF2-40B4-BE49-F238E27FC236}">
                <a16:creationId xmlns:a16="http://schemas.microsoft.com/office/drawing/2014/main" id="{482E3DB7-FE9F-29DE-2F5D-3F5491CF9694}"/>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oto.wuestenigel.com/alcoholic-drink-mojito-with-fresh-mint-leaves-ice-cubes-and-green-straw-on-an-outside-table-under-the-su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935719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C06D7A-A472-8324-6958-7DFCD06CE995}"/>
              </a:ext>
            </a:extLst>
          </p:cNvPr>
          <p:cNvSpPr txBox="1"/>
          <p:nvPr/>
        </p:nvSpPr>
        <p:spPr>
          <a:xfrm>
            <a:off x="447040" y="467360"/>
            <a:ext cx="252984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182B36B-7764-8AB6-0737-A882692B465C}"/>
              </a:ext>
            </a:extLst>
          </p:cNvPr>
          <p:cNvSpPr txBox="1"/>
          <p:nvPr/>
        </p:nvSpPr>
        <p:spPr>
          <a:xfrm>
            <a:off x="274320" y="1402080"/>
            <a:ext cx="11734800" cy="5064656"/>
          </a:xfrm>
          <a:prstGeom prst="rect">
            <a:avLst/>
          </a:prstGeom>
          <a:noFill/>
        </p:spPr>
        <p:txBody>
          <a:bodyPr wrap="square" rtlCol="0">
            <a:spAutoFit/>
          </a:bodyPr>
          <a:lstStyle/>
          <a:p>
            <a:pPr marL="171450" indent="-171450">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Adams, L. (2022). Enhancing Guest Experience in Hospitality.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US" sz="1200" b="0" i="0" dirty="0" err="1">
                <a:solidFill>
                  <a:srgbClr val="252525"/>
                </a:solidFill>
                <a:effectLst/>
                <a:latin typeface="Open Sans" panose="020B0606030504020204" pitchFamily="34" charset="0"/>
              </a:rPr>
              <a:t>ResDiary</a:t>
            </a:r>
            <a:r>
              <a:rPr lang="en-US" sz="1200" b="0" i="0" dirty="0">
                <a:solidFill>
                  <a:srgbClr val="252525"/>
                </a:solidFill>
                <a:effectLst/>
                <a:latin typeface="Open Sans" panose="020B0606030504020204" pitchFamily="34" charset="0"/>
              </a:rPr>
              <a:t>. (2023). Front of House Duties. Retrieved from https://resdiary.com/blog/front-of-house-duties?region=GB</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Brown, D. R. (2019). The Restaurant Manager's Handbook: How to Set Up, Operate, and Manage a Financially Successful Food Service Operation. Atlantic Publishing Group, Inc.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Brown, R. (2021). The Complete Guide to Restaurant Management.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Doe, A. (2021). The Ultimate Guide to Restaurant Operations.</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Fields, R. (2016). Restaurant Success by the Numbers: A Money-Guy's Guide to Opening the Next New Hot Spot. Ten Speed Press.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Garcia, M. (2022). Table Management Techniques. Hospitality Journal, 15(3), 45-58.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Jones, A. (2022). Improving Service Efficiency in Restaurants. Food Service Quarterly, 28(2), 33-41.</a:t>
            </a:r>
          </a:p>
          <a:p>
            <a:pPr marL="171450" indent="-171450" algn="l">
              <a:lnSpc>
                <a:spcPct val="150000"/>
              </a:lnSpc>
              <a:spcAft>
                <a:spcPts val="800"/>
              </a:spcAft>
              <a:buFont typeface="Arial" panose="020B0604020202020204" pitchFamily="34" charset="0"/>
              <a:buChar char="•"/>
            </a:pPr>
            <a:r>
              <a:rPr lang="en-US" sz="1200" b="0" i="0" dirty="0">
                <a:solidFill>
                  <a:srgbClr val="252525"/>
                </a:solidFill>
                <a:effectLst/>
                <a:latin typeface="Open Sans" panose="020B0606030504020204" pitchFamily="34" charset="0"/>
              </a:rPr>
              <a:t>Meyer, D. (2008). Setting the Table: The Transforming Power of Hospitality in Business. Retrieved from https://pdfroom.com/books/</a:t>
            </a:r>
            <a:r>
              <a:rPr lang="en-US" sz="1200" b="0" i="0">
                <a:solidFill>
                  <a:srgbClr val="252525"/>
                </a:solidFill>
                <a:effectLst/>
                <a:latin typeface="Open Sans" panose="020B0606030504020204" pitchFamily="34" charset="0"/>
              </a:rPr>
              <a:t>setting-the-table-the-transforming-power-of-hospitality-in-business/</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Smith, J. (2022). Restaurant Management Best Practices.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Smith, J. (2023). Reservation Systems in Modern Restaurants. Journal of Hospitality Management, 40(1), 112-125.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l">
              <a:lnSpc>
                <a:spcPct val="150000"/>
              </a:lnSpc>
              <a:spcAft>
                <a:spcPts val="800"/>
              </a:spcAft>
              <a:buFont typeface="Arial" panose="020B0604020202020204" pitchFamily="34" charset="0"/>
              <a:buChar char="•"/>
            </a:pPr>
            <a:r>
              <a:rPr lang="en-GB" sz="12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White, S. (2020). Effective Communication Strategies for Restaurant Managers. Restaurant Business Journal, 18(4), 87-95.</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56456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2838</TotalTime>
  <Words>912</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Open Sans</vt:lpstr>
      <vt:lpstr>Segoe UI</vt:lpstr>
      <vt:lpstr>Office Theme</vt:lpstr>
      <vt:lpstr>Culinary Choreography: Achieving Excellence in Evening Dining</vt:lpstr>
      <vt:lpstr>Introduction  </vt:lpstr>
      <vt:lpstr>PowerPoint Presentation</vt:lpstr>
      <vt:lpstr>As a Restaurant Manager, responsibilities include overseeing the entire operation and ensuring smooth collaboration between kitchen and front-of-house teams.</vt:lpstr>
      <vt:lpstr>Understanding the Kitchen Brigade's function in prepping for service is critical for smooth operations.  </vt:lpstr>
      <vt:lpstr>Post-Service Responsibilities: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Culinary Choreography: Achieving Excellence in Evening Dining</dc:title>
  <dc:creator/>
  <cp:lastModifiedBy>stelian-mihai berendei</cp:lastModifiedBy>
  <cp:revision>2</cp:revision>
  <dcterms:created xsi:type="dcterms:W3CDTF">2024-02-22T08:15:22Z</dcterms:created>
  <dcterms:modified xsi:type="dcterms:W3CDTF">2024-02-29T21:33:14Z</dcterms:modified>
</cp:coreProperties>
</file>