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256D-AEFA-432A-8DBD-95B58E61EE54}" type="datetimeFigureOut">
              <a:rPr lang="en-GB" smtClean="0"/>
              <a:t>24/06/2014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12E07-BEF8-4498-9D2E-19836BA41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792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256D-AEFA-432A-8DBD-95B58E61EE54}" type="datetimeFigureOut">
              <a:rPr lang="en-GB" smtClean="0"/>
              <a:t>24/06/2014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12E07-BEF8-4498-9D2E-19836BA41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04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256D-AEFA-432A-8DBD-95B58E61EE54}" type="datetimeFigureOut">
              <a:rPr lang="en-GB" smtClean="0"/>
              <a:t>24/06/2014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12E07-BEF8-4498-9D2E-19836BA41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428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256D-AEFA-432A-8DBD-95B58E61EE54}" type="datetimeFigureOut">
              <a:rPr lang="en-GB" smtClean="0"/>
              <a:t>24/06/2014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12E07-BEF8-4498-9D2E-19836BA41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6616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256D-AEFA-432A-8DBD-95B58E61EE54}" type="datetimeFigureOut">
              <a:rPr lang="en-GB" smtClean="0"/>
              <a:t>24/06/2014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12E07-BEF8-4498-9D2E-19836BA41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362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256D-AEFA-432A-8DBD-95B58E61EE54}" type="datetimeFigureOut">
              <a:rPr lang="en-GB" smtClean="0"/>
              <a:t>24/06/2014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12E07-BEF8-4498-9D2E-19836BA41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2819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256D-AEFA-432A-8DBD-95B58E61EE54}" type="datetimeFigureOut">
              <a:rPr lang="en-GB" smtClean="0"/>
              <a:t>24/06/2014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12E07-BEF8-4498-9D2E-19836BA41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27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256D-AEFA-432A-8DBD-95B58E61EE54}" type="datetimeFigureOut">
              <a:rPr lang="en-GB" smtClean="0"/>
              <a:t>24/06/2014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12E07-BEF8-4498-9D2E-19836BA41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688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256D-AEFA-432A-8DBD-95B58E61EE54}" type="datetimeFigureOut">
              <a:rPr lang="en-GB" smtClean="0"/>
              <a:t>24/06/2014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12E07-BEF8-4498-9D2E-19836BA41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7748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256D-AEFA-432A-8DBD-95B58E61EE54}" type="datetimeFigureOut">
              <a:rPr lang="en-GB" smtClean="0"/>
              <a:t>24/06/2014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12E07-BEF8-4498-9D2E-19836BA41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647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256D-AEFA-432A-8DBD-95B58E61EE54}" type="datetimeFigureOut">
              <a:rPr lang="en-GB" smtClean="0"/>
              <a:t>24/06/2014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12E07-BEF8-4498-9D2E-19836BA41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540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8F256D-AEFA-432A-8DBD-95B58E61EE54}" type="datetimeFigureOut">
              <a:rPr lang="en-GB" smtClean="0"/>
              <a:t>24/06/2014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412E07-BEF8-4498-9D2E-19836BA41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453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Transport in Society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Travel Audits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7500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Four step process:</a:t>
            </a:r>
          </a:p>
          <a:p>
            <a:pPr lvl="1"/>
            <a:r>
              <a:rPr lang="en-GB" dirty="0" smtClean="0"/>
              <a:t>Trip Generation</a:t>
            </a:r>
          </a:p>
          <a:p>
            <a:pPr lvl="2"/>
            <a:r>
              <a:rPr lang="en-GB" dirty="0" smtClean="0"/>
              <a:t>Predict number of trips generated in the area (zone) based on demographics, transport system conditions:  road capacity, services available, price </a:t>
            </a:r>
            <a:r>
              <a:rPr lang="en-GB" dirty="0" err="1" smtClean="0"/>
              <a:t>etc</a:t>
            </a:r>
            <a:endParaRPr lang="en-GB" dirty="0" smtClean="0"/>
          </a:p>
          <a:p>
            <a:pPr lvl="1"/>
            <a:r>
              <a:rPr lang="en-GB" dirty="0" smtClean="0"/>
              <a:t>Trip Distribution</a:t>
            </a:r>
          </a:p>
          <a:p>
            <a:pPr lvl="2"/>
            <a:r>
              <a:rPr lang="en-GB" dirty="0" smtClean="0"/>
              <a:t>Allocate trips between paired zones based on the distance between them</a:t>
            </a:r>
          </a:p>
          <a:p>
            <a:pPr lvl="1"/>
            <a:r>
              <a:rPr lang="en-GB" dirty="0" smtClean="0"/>
              <a:t>Modal Share</a:t>
            </a:r>
          </a:p>
          <a:p>
            <a:pPr lvl="2"/>
            <a:r>
              <a:rPr lang="en-GB" dirty="0" smtClean="0"/>
              <a:t>Allocate trips to modes (walking, cycling, car, bus, train </a:t>
            </a:r>
            <a:r>
              <a:rPr lang="en-GB" dirty="0" err="1" smtClean="0"/>
              <a:t>etc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Route assignment</a:t>
            </a:r>
          </a:p>
          <a:p>
            <a:pPr lvl="2"/>
            <a:r>
              <a:rPr lang="en-GB" dirty="0" smtClean="0"/>
              <a:t>Allocate trips to specific roadways and road links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1411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Fours step process is:</a:t>
            </a:r>
          </a:p>
          <a:p>
            <a:pPr lvl="1"/>
            <a:r>
              <a:rPr lang="en-GB" dirty="0" smtClean="0"/>
              <a:t>Insensitive to:</a:t>
            </a:r>
          </a:p>
          <a:p>
            <a:pPr lvl="2"/>
            <a:r>
              <a:rPr lang="en-GB" dirty="0" smtClean="0"/>
              <a:t>Non-motorised traffic</a:t>
            </a:r>
          </a:p>
          <a:p>
            <a:pPr lvl="2"/>
            <a:r>
              <a:rPr lang="en-GB" dirty="0" smtClean="0"/>
              <a:t>Public transport</a:t>
            </a:r>
          </a:p>
          <a:p>
            <a:pPr lvl="2"/>
            <a:r>
              <a:rPr lang="en-GB" dirty="0" smtClean="0"/>
              <a:t>Land use factors</a:t>
            </a:r>
          </a:p>
          <a:p>
            <a:pPr lvl="2"/>
            <a:r>
              <a:rPr lang="en-GB" dirty="0" smtClean="0"/>
              <a:t>Pricing</a:t>
            </a:r>
          </a:p>
          <a:p>
            <a:pPr lvl="1"/>
            <a:r>
              <a:rPr lang="en-GB" dirty="0" smtClean="0"/>
              <a:t>Exaggerate benefits of expanding roadway and ignore walking, cycling, buses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12867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Improvement strategies:</a:t>
            </a:r>
          </a:p>
          <a:p>
            <a:pPr lvl="1"/>
            <a:r>
              <a:rPr lang="en-GB" dirty="0" smtClean="0"/>
              <a:t>Define what is meant by ‘transport’</a:t>
            </a:r>
          </a:p>
          <a:p>
            <a:pPr lvl="2"/>
            <a:r>
              <a:rPr lang="en-GB" dirty="0" smtClean="0"/>
              <a:t>Often restricted to motorised modes</a:t>
            </a:r>
          </a:p>
          <a:p>
            <a:pPr lvl="2"/>
            <a:r>
              <a:rPr lang="en-GB" dirty="0" smtClean="0"/>
              <a:t>Redefine as ‘accessibility’ – people’s ability to reach goods and activities</a:t>
            </a:r>
          </a:p>
          <a:p>
            <a:pPr lvl="1"/>
            <a:r>
              <a:rPr lang="en-GB" dirty="0" smtClean="0"/>
              <a:t>Transport Surveys</a:t>
            </a:r>
          </a:p>
          <a:p>
            <a:pPr lvl="2"/>
            <a:r>
              <a:rPr lang="en-GB" dirty="0" smtClean="0"/>
              <a:t>Often undercount short trips, non-motorised travel, off-peak travel, poor people, children</a:t>
            </a:r>
          </a:p>
          <a:p>
            <a:pPr lvl="2"/>
            <a:r>
              <a:rPr lang="en-GB" dirty="0" smtClean="0"/>
              <a:t>Obviously start counting these as well!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65452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Improvement strategies:</a:t>
            </a:r>
          </a:p>
          <a:p>
            <a:pPr lvl="1"/>
            <a:r>
              <a:rPr lang="en-GB" dirty="0" smtClean="0"/>
              <a:t>Consistency</a:t>
            </a:r>
          </a:p>
          <a:p>
            <a:pPr lvl="2"/>
            <a:r>
              <a:rPr lang="en-GB" dirty="0" smtClean="0"/>
              <a:t>Quite often methods and definitions can differ between surveys</a:t>
            </a:r>
          </a:p>
          <a:p>
            <a:pPr lvl="2"/>
            <a:r>
              <a:rPr lang="en-GB" dirty="0" smtClean="0"/>
              <a:t>Standardise the terminology</a:t>
            </a:r>
          </a:p>
          <a:p>
            <a:pPr lvl="1"/>
            <a:r>
              <a:rPr lang="en-GB" dirty="0" smtClean="0"/>
              <a:t>Multi-modal</a:t>
            </a:r>
          </a:p>
          <a:p>
            <a:pPr lvl="2"/>
            <a:r>
              <a:rPr lang="en-GB" dirty="0" smtClean="0"/>
              <a:t>Service levels applied to road and ignore other modes</a:t>
            </a:r>
          </a:p>
          <a:p>
            <a:pPr lvl="2"/>
            <a:r>
              <a:rPr lang="en-GB" dirty="0" smtClean="0"/>
              <a:t>Apply a rating system to all modes available</a:t>
            </a:r>
          </a:p>
        </p:txBody>
      </p:sp>
    </p:spTree>
    <p:extLst>
      <p:ext uri="{BB962C8B-B14F-4D97-AF65-F5344CB8AC3E}">
        <p14:creationId xmlns:p14="http://schemas.microsoft.com/office/powerpoint/2010/main" val="320879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Improvement strategies:</a:t>
            </a:r>
          </a:p>
          <a:p>
            <a:pPr lvl="1"/>
            <a:r>
              <a:rPr lang="en-GB" dirty="0" smtClean="0"/>
              <a:t>Consumer Requirements</a:t>
            </a:r>
          </a:p>
          <a:p>
            <a:pPr lvl="2"/>
            <a:r>
              <a:rPr lang="en-GB" dirty="0" smtClean="0"/>
              <a:t>Faster is not always better than slower</a:t>
            </a:r>
          </a:p>
          <a:p>
            <a:pPr lvl="2"/>
            <a:r>
              <a:rPr lang="en-GB" dirty="0" smtClean="0"/>
              <a:t>Use comprehensive consumer analysis – there can be net benefits:  cost, comfort </a:t>
            </a:r>
            <a:r>
              <a:rPr lang="en-GB" dirty="0" err="1" smtClean="0"/>
              <a:t>etc</a:t>
            </a:r>
            <a:endParaRPr lang="en-GB" dirty="0" smtClean="0"/>
          </a:p>
          <a:p>
            <a:pPr lvl="1"/>
            <a:r>
              <a:rPr lang="en-GB" dirty="0" smtClean="0"/>
              <a:t>Travel time cost</a:t>
            </a:r>
          </a:p>
          <a:p>
            <a:pPr lvl="2"/>
            <a:r>
              <a:rPr lang="en-GB" dirty="0" smtClean="0"/>
              <a:t>Same value applied regardless of conditions</a:t>
            </a:r>
          </a:p>
          <a:p>
            <a:pPr lvl="2"/>
            <a:r>
              <a:rPr lang="en-GB" dirty="0" smtClean="0"/>
              <a:t>Differentiate to reflect travel conditions:  Rush Hour; weather; delays </a:t>
            </a:r>
            <a:r>
              <a:rPr lang="en-GB" dirty="0" err="1" smtClean="0"/>
              <a:t>etc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5133744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Improvement strategies:</a:t>
            </a:r>
          </a:p>
          <a:p>
            <a:pPr lvl="1"/>
            <a:r>
              <a:rPr lang="en-GB" dirty="0" smtClean="0"/>
              <a:t>Generated traffic/Induced travel</a:t>
            </a:r>
          </a:p>
          <a:p>
            <a:pPr lvl="2"/>
            <a:r>
              <a:rPr lang="en-GB" dirty="0" smtClean="0"/>
              <a:t>Few models account for additional travel caused by a new by-pass</a:t>
            </a:r>
          </a:p>
          <a:p>
            <a:pPr lvl="2"/>
            <a:r>
              <a:rPr lang="en-GB" dirty="0" smtClean="0"/>
              <a:t>Incorporate feedback to predict generated traffic</a:t>
            </a:r>
          </a:p>
          <a:p>
            <a:pPr lvl="1"/>
            <a:r>
              <a:rPr lang="en-GB" dirty="0" smtClean="0"/>
              <a:t>Impacts considered</a:t>
            </a:r>
          </a:p>
          <a:p>
            <a:pPr lvl="2"/>
            <a:r>
              <a:rPr lang="en-GB" dirty="0" smtClean="0"/>
              <a:t>Few models consider a range of economic impacts but focus on travel time and vehicle operating costs</a:t>
            </a:r>
          </a:p>
          <a:p>
            <a:pPr lvl="2"/>
            <a:r>
              <a:rPr lang="en-GB" dirty="0" smtClean="0"/>
              <a:t>Be more comprehensive:  parking; vehicle ownership; accidents, pollution, delays to pedestrians </a:t>
            </a:r>
            <a:r>
              <a:rPr lang="en-GB" dirty="0" err="1" smtClean="0"/>
              <a:t>etc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100581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Land Use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Accessibility – length of trip relative to regional centres, jobs, activities </a:t>
            </a:r>
            <a:r>
              <a:rPr lang="en-GB" dirty="0" err="1" smtClean="0"/>
              <a:t>etc</a:t>
            </a:r>
            <a:endParaRPr lang="en-GB" dirty="0" smtClean="0"/>
          </a:p>
          <a:p>
            <a:r>
              <a:rPr lang="en-GB" dirty="0" smtClean="0"/>
              <a:t>Density – people/jobs/houses per unit of measure (acre, hectare, mile², km²…..)</a:t>
            </a:r>
          </a:p>
          <a:p>
            <a:r>
              <a:rPr lang="en-GB" dirty="0" smtClean="0"/>
              <a:t>Mix – different zones (residential, industrial </a:t>
            </a:r>
            <a:r>
              <a:rPr lang="en-GB" dirty="0" err="1" smtClean="0"/>
              <a:t>etc</a:t>
            </a:r>
            <a:r>
              <a:rPr lang="en-GB" dirty="0" smtClean="0"/>
              <a:t>) and how close they are together</a:t>
            </a:r>
          </a:p>
          <a:p>
            <a:r>
              <a:rPr lang="en-GB" dirty="0" smtClean="0"/>
              <a:t>Centricity – how many jobs/shops/activities in a major centre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65280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Land Use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Connectivity – the amount of interconnections between roads, cycle paths, pedestrian walkways </a:t>
            </a:r>
            <a:r>
              <a:rPr lang="en-GB" dirty="0" err="1" smtClean="0"/>
              <a:t>etc</a:t>
            </a:r>
            <a:endParaRPr lang="en-GB" dirty="0" smtClean="0"/>
          </a:p>
          <a:p>
            <a:r>
              <a:rPr lang="en-GB" dirty="0" smtClean="0"/>
              <a:t>Roadway design – design of streets and traffic calming measures</a:t>
            </a:r>
          </a:p>
          <a:p>
            <a:r>
              <a:rPr lang="en-GB" dirty="0" smtClean="0"/>
              <a:t>Parking supply – number of spaces per unit of measure </a:t>
            </a:r>
            <a:r>
              <a:rPr lang="en-GB" dirty="0" smtClean="0"/>
              <a:t>(jobs, acre, hectare, mile², km²…..)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6707918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Land Use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Walking and cycling provision</a:t>
            </a:r>
          </a:p>
          <a:p>
            <a:r>
              <a:rPr lang="en-GB" dirty="0" smtClean="0"/>
              <a:t>Public transport accessibility – buses, trains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139674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Land Use Features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6416590"/>
              </p:ext>
            </p:extLst>
          </p:nvPr>
        </p:nvGraphicFramePr>
        <p:xfrm>
          <a:off x="827584" y="1988834"/>
          <a:ext cx="7416823" cy="410446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890633"/>
                <a:gridCol w="1395904"/>
                <a:gridCol w="1517789"/>
                <a:gridCol w="1612497"/>
              </a:tblGrid>
              <a:tr h="29900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Feature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Urban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Suburban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Rural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</a:tr>
              <a:tr h="271819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b="1" dirty="0">
                          <a:effectLst/>
                        </a:rPr>
                        <a:t>Public services nearby </a:t>
                      </a:r>
                      <a:endParaRPr lang="en-GB" sz="1200" b="1" dirty="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Many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Few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Very few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</a:tr>
              <a:tr h="271819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b="1" dirty="0">
                          <a:effectLst/>
                        </a:rPr>
                        <a:t>Jobs nearby </a:t>
                      </a:r>
                      <a:endParaRPr lang="en-GB" sz="1200" b="1" dirty="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Many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Few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Very few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</a:tr>
              <a:tr h="271819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b="1" dirty="0">
                          <a:effectLst/>
                        </a:rPr>
                        <a:t>Distance to major activity centres </a:t>
                      </a:r>
                      <a:endParaRPr lang="en-GB" sz="1200" b="1" dirty="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Close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Medium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Far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</a:tr>
              <a:tr h="81545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b="1" dirty="0">
                          <a:effectLst/>
                        </a:rPr>
                        <a:t>Road type </a:t>
                      </a:r>
                      <a:endParaRPr lang="en-GB" sz="1200" b="1" dirty="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Low-speed grid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Low-speed cul-de-sacs and higher-speed arterials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Higher-speed roads and highways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</a:tr>
              <a:tr h="271819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b="1" dirty="0">
                          <a:effectLst/>
                        </a:rPr>
                        <a:t>Road &amp; path connectivity </a:t>
                      </a:r>
                      <a:endParaRPr lang="en-GB" sz="1200" b="1" dirty="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Well connected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Poorly connected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Poorly connected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</a:tr>
              <a:tr h="54363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b="1" dirty="0">
                          <a:effectLst/>
                        </a:rPr>
                        <a:t>Parking </a:t>
                      </a:r>
                      <a:endParaRPr lang="en-GB" sz="1200" b="1" dirty="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Sometimes limited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Abundant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Abundant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</a:tr>
              <a:tr h="271819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b="1" dirty="0">
                          <a:effectLst/>
                        </a:rPr>
                        <a:t>Sidewalks along streets </a:t>
                      </a:r>
                      <a:endParaRPr lang="en-GB" sz="1200" b="1" dirty="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Usually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Sometime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Seldom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</a:tr>
              <a:tr h="271819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b="1" dirty="0">
                          <a:effectLst/>
                        </a:rPr>
                        <a:t>Local transit service quality </a:t>
                      </a:r>
                      <a:endParaRPr lang="en-GB" sz="1200" b="1" dirty="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Very good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Moderate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Moderate to poor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</a:tr>
              <a:tr h="54363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b="1" dirty="0">
                          <a:effectLst/>
                        </a:rPr>
                        <a:t>Site/building orientation </a:t>
                      </a:r>
                      <a:endParaRPr lang="en-GB" sz="1200" b="1" dirty="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Pedestrian-oriented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Automobile oriented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Automobile oriented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</a:tr>
              <a:tr h="271819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b="1" dirty="0">
                          <a:effectLst/>
                        </a:rPr>
                        <a:t>Mobility management </a:t>
                      </a:r>
                      <a:endParaRPr lang="en-GB" sz="1200" b="1" dirty="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High to moderate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Moderate to low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Low </a:t>
                      </a:r>
                      <a:endParaRPr lang="en-GB" sz="1200" dirty="0">
                        <a:solidFill>
                          <a:srgbClr val="000000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14969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519</Words>
  <Application>Microsoft Office PowerPoint</Application>
  <PresentationFormat>On-screen Show (4:3)</PresentationFormat>
  <Paragraphs>109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Transport in Society</vt:lpstr>
      <vt:lpstr>Models</vt:lpstr>
      <vt:lpstr>Models</vt:lpstr>
      <vt:lpstr>Models</vt:lpstr>
      <vt:lpstr>Models</vt:lpstr>
      <vt:lpstr>Models</vt:lpstr>
      <vt:lpstr>Models</vt:lpstr>
      <vt:lpstr>Land Use Factors</vt:lpstr>
      <vt:lpstr>Land Use Factors</vt:lpstr>
      <vt:lpstr>Land Use Factors</vt:lpstr>
      <vt:lpstr>Land Use Features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Transport in Society</dc:title>
  <dc:creator>Orr, Graham</dc:creator>
  <cp:lastModifiedBy>Orr, Graham</cp:lastModifiedBy>
  <cp:revision>7</cp:revision>
  <dcterms:created xsi:type="dcterms:W3CDTF">2014-06-24T14:41:28Z</dcterms:created>
  <dcterms:modified xsi:type="dcterms:W3CDTF">2014-06-24T15:22:10Z</dcterms:modified>
</cp:coreProperties>
</file>