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4729"/>
  </p:normalViewPr>
  <p:slideViewPr>
    <p:cSldViewPr snapToGrid="0" snapToObjects="1">
      <p:cViewPr varScale="1">
        <p:scale>
          <a:sx n="112" d="100"/>
          <a:sy n="112" d="100"/>
        </p:scale>
        <p:origin x="57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GB"/>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48A87A34-81AB-432B-8DAE-1953F412C126}" type="datetimeFigureOut">
              <a:rPr lang="en-US" dirty="0"/>
              <a:pPr/>
              <a:t>2/9/20</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GB"/>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2/9/20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GB"/>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2/9/20</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GB"/>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2/9/20</a:t>
            </a:fld>
            <a:endParaRPr lang="en-US" dirty="0"/>
          </a:p>
        </p:txBody>
      </p:sp>
      <p:sp>
        <p:nvSpPr>
          <p:cNvPr id="6" name="Footer Placeholder 5"/>
          <p:cNvSpPr>
            <a:spLocks noGrp="1"/>
          </p:cNvSpPr>
          <p:nvPr>
            <p:ph type="ftr" sz="quarter" idx="11"/>
          </p:nvPr>
        </p:nvSpPr>
        <p:spPr>
          <a:xfrm>
            <a:off x="804672" y="6227064"/>
            <a:ext cx="10588752" cy="320040"/>
          </a:xfrm>
        </p:spPr>
        <p:txBody>
          <a:bodyPr/>
          <a:lstStyle/>
          <a:p>
            <a:endParaRPr lang="en-US" dirty="0"/>
          </a:p>
        </p:txBody>
      </p:sp>
      <p:sp>
        <p:nvSpPr>
          <p:cNvPr id="7" name="Slide Number Placeholder 6"/>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GB"/>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48A87A34-81AB-432B-8DAE-1953F412C126}" type="datetimeFigureOut">
              <a:rPr lang="en-US" dirty="0"/>
              <a:t>2/9/20</a:t>
            </a:fld>
            <a:endParaRPr lang="en-US" dirty="0"/>
          </a:p>
        </p:txBody>
      </p:sp>
      <p:sp>
        <p:nvSpPr>
          <p:cNvPr id="8" name="Footer Placeholder 7"/>
          <p:cNvSpPr>
            <a:spLocks noGrp="1"/>
          </p:cNvSpPr>
          <p:nvPr>
            <p:ph type="ftr" sz="quarter" idx="11"/>
          </p:nvPr>
        </p:nvSpPr>
        <p:spPr>
          <a:xfrm>
            <a:off x="804672" y="6227064"/>
            <a:ext cx="10588752" cy="320040"/>
          </a:xfrm>
        </p:spPr>
        <p:txBody>
          <a:bodyPr/>
          <a:lstStyle/>
          <a:p>
            <a:endParaRPr lang="en-US" dirty="0"/>
          </a:p>
        </p:txBody>
      </p:sp>
      <p:sp>
        <p:nvSpPr>
          <p:cNvPr id="9" name="Slide Number Placeholder 8"/>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2/9/20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48A87A34-81AB-432B-8DAE-1953F412C126}" type="datetimeFigureOut">
              <a:rPr lang="en-US" dirty="0"/>
              <a:t>2/9/20</a:t>
            </a:fld>
            <a:endParaRPr lang="en-US" dirty="0"/>
          </a:p>
        </p:txBody>
      </p:sp>
      <p:sp>
        <p:nvSpPr>
          <p:cNvPr id="3" name="Footer Placeholder 2"/>
          <p:cNvSpPr>
            <a:spLocks noGrp="1"/>
          </p:cNvSpPr>
          <p:nvPr>
            <p:ph type="ftr" sz="quarter" idx="11"/>
          </p:nvPr>
        </p:nvSpPr>
        <p:spPr>
          <a:xfrm>
            <a:off x="804672" y="6227064"/>
            <a:ext cx="10588752" cy="320040"/>
          </a:xfrm>
        </p:spPr>
        <p:txBody>
          <a:bodyPr/>
          <a:lstStyle/>
          <a:p>
            <a:endParaRPr lang="en-US" dirty="0"/>
          </a:p>
        </p:txBody>
      </p:sp>
      <p:sp>
        <p:nvSpPr>
          <p:cNvPr id="4" name="Slide Number Placeholder 3"/>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GB"/>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2/9/20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GB"/>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2/9/20</a:t>
            </a:fld>
            <a:endParaRPr lang="en-US" dirty="0"/>
          </a:p>
        </p:txBody>
      </p:sp>
      <p:sp>
        <p:nvSpPr>
          <p:cNvPr id="6" name="Footer Placeholder 5"/>
          <p:cNvSpPr>
            <a:spLocks noGrp="1"/>
          </p:cNvSpPr>
          <p:nvPr>
            <p:ph type="ftr" sz="quarter" idx="11"/>
          </p:nvPr>
        </p:nvSpPr>
        <p:spPr>
          <a:xfrm>
            <a:off x="804672" y="6227064"/>
            <a:ext cx="5942203" cy="320040"/>
          </a:xfrm>
        </p:spPr>
        <p:txBody>
          <a:bodyPr/>
          <a:lstStyle/>
          <a:p>
            <a:endParaRPr lang="en-US" dirty="0"/>
          </a:p>
        </p:txBody>
      </p:sp>
      <p:sp>
        <p:nvSpPr>
          <p:cNvPr id="7" name="Slide Number Placeholder 6"/>
          <p:cNvSpPr>
            <a:spLocks noGrp="1"/>
          </p:cNvSpPr>
          <p:nvPr>
            <p:ph type="sldNum" sz="quarter" idx="12"/>
          </p:nvPr>
        </p:nvSpPr>
        <p:spPr>
          <a:xfrm>
            <a:off x="5828377"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2/9/20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2/9/20</a:t>
            </a:fld>
            <a:endParaRPr lang="en-US" dirty="0"/>
          </a:p>
        </p:txBody>
      </p:sp>
      <p:sp>
        <p:nvSpPr>
          <p:cNvPr id="5" name="Footer Placeholder 4"/>
          <p:cNvSpPr>
            <a:spLocks noGrp="1"/>
          </p:cNvSpPr>
          <p:nvPr>
            <p:ph type="ftr" sz="quarter" idx="11"/>
          </p:nvPr>
        </p:nvSpPr>
        <p:spPr>
          <a:xfrm>
            <a:off x="804672" y="6227064"/>
            <a:ext cx="10588752" cy="320040"/>
          </a:xfrm>
        </p:spPr>
        <p:txBody>
          <a:body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48A87A34-81AB-432B-8DAE-1953F412C126}" type="datetimeFigureOut">
              <a:rPr lang="en-US" dirty="0"/>
              <a:pPr/>
              <a:t>2/9/20</a:t>
            </a:fld>
            <a:endParaRPr lang="en-US" dirty="0"/>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ec.europa.eu/citizens-initiative"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60A4CF-16C5-0C40-A54B-FA938CD8A7EB}"/>
              </a:ext>
            </a:extLst>
          </p:cNvPr>
          <p:cNvSpPr>
            <a:spLocks noGrp="1"/>
          </p:cNvSpPr>
          <p:nvPr>
            <p:ph type="ctrTitle"/>
          </p:nvPr>
        </p:nvSpPr>
        <p:spPr/>
        <p:txBody>
          <a:bodyPr/>
          <a:lstStyle/>
          <a:p>
            <a:r>
              <a:rPr lang="en-GB" dirty="0"/>
              <a:t>The Law-making Process</a:t>
            </a:r>
          </a:p>
        </p:txBody>
      </p:sp>
      <p:sp>
        <p:nvSpPr>
          <p:cNvPr id="3" name="Subtitle 2">
            <a:extLst>
              <a:ext uri="{FF2B5EF4-FFF2-40B4-BE49-F238E27FC236}">
                <a16:creationId xmlns:a16="http://schemas.microsoft.com/office/drawing/2014/main" id="{4DB111E1-FEB6-1A47-9BB0-24CC61C1F1C5}"/>
              </a:ext>
            </a:extLst>
          </p:cNvPr>
          <p:cNvSpPr>
            <a:spLocks noGrp="1"/>
          </p:cNvSpPr>
          <p:nvPr>
            <p:ph type="subTitle" idx="1"/>
          </p:nvPr>
        </p:nvSpPr>
        <p:spPr/>
        <p:txBody>
          <a:bodyPr/>
          <a:lstStyle/>
          <a:p>
            <a:r>
              <a:rPr lang="en-GB" dirty="0"/>
              <a:t>Louise Holmes</a:t>
            </a:r>
          </a:p>
        </p:txBody>
      </p:sp>
    </p:spTree>
    <p:extLst>
      <p:ext uri="{BB962C8B-B14F-4D97-AF65-F5344CB8AC3E}">
        <p14:creationId xmlns:p14="http://schemas.microsoft.com/office/powerpoint/2010/main" val="19875984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5964E-5E12-6F40-836A-5C8AFEF4B16F}"/>
              </a:ext>
            </a:extLst>
          </p:cNvPr>
          <p:cNvSpPr>
            <a:spLocks noGrp="1"/>
          </p:cNvSpPr>
          <p:nvPr>
            <p:ph type="title"/>
          </p:nvPr>
        </p:nvSpPr>
        <p:spPr/>
        <p:txBody>
          <a:bodyPr/>
          <a:lstStyle/>
          <a:p>
            <a:r>
              <a:rPr lang="en-GB" dirty="0"/>
              <a:t>Aims:</a:t>
            </a:r>
          </a:p>
        </p:txBody>
      </p:sp>
      <p:sp>
        <p:nvSpPr>
          <p:cNvPr id="3" name="Content Placeholder 2">
            <a:extLst>
              <a:ext uri="{FF2B5EF4-FFF2-40B4-BE49-F238E27FC236}">
                <a16:creationId xmlns:a16="http://schemas.microsoft.com/office/drawing/2014/main" id="{EAB5E7CB-7A3A-5E49-A0F0-0486A2EE7A34}"/>
              </a:ext>
            </a:extLst>
          </p:cNvPr>
          <p:cNvSpPr>
            <a:spLocks noGrp="1"/>
          </p:cNvSpPr>
          <p:nvPr>
            <p:ph idx="1"/>
          </p:nvPr>
        </p:nvSpPr>
        <p:spPr/>
        <p:txBody>
          <a:bodyPr>
            <a:normAutofit/>
          </a:bodyPr>
          <a:lstStyle/>
          <a:p>
            <a:pPr marL="0" indent="0">
              <a:buNone/>
            </a:pPr>
            <a:r>
              <a:rPr lang="en-GB" sz="3200" dirty="0"/>
              <a:t>To understand the legislative competences </a:t>
            </a:r>
            <a:r>
              <a:rPr lang="en-GB" sz="3200"/>
              <a:t>and process </a:t>
            </a:r>
            <a:r>
              <a:rPr lang="en-GB" sz="3200" dirty="0"/>
              <a:t>of the EU.</a:t>
            </a:r>
          </a:p>
        </p:txBody>
      </p:sp>
    </p:spTree>
    <p:extLst>
      <p:ext uri="{BB962C8B-B14F-4D97-AF65-F5344CB8AC3E}">
        <p14:creationId xmlns:p14="http://schemas.microsoft.com/office/powerpoint/2010/main" val="17618847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C14B9-8005-FC42-B77A-EC30FC84CE8C}"/>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1E92EE2A-8285-894D-818F-697CBED39744}"/>
              </a:ext>
            </a:extLst>
          </p:cNvPr>
          <p:cNvSpPr>
            <a:spLocks noGrp="1"/>
          </p:cNvSpPr>
          <p:nvPr>
            <p:ph idx="1"/>
          </p:nvPr>
        </p:nvSpPr>
        <p:spPr/>
        <p:txBody>
          <a:bodyPr/>
          <a:lstStyle/>
          <a:p>
            <a:pPr marL="0" indent="0">
              <a:buNone/>
            </a:pPr>
            <a:r>
              <a:rPr lang="en-GB" dirty="0"/>
              <a:t>In any organisation, there is a way of making decisions.  The more structured the organisations, the more structured the decision-making process will be.  </a:t>
            </a:r>
          </a:p>
          <a:p>
            <a:pPr marL="0" indent="0">
              <a:buNone/>
            </a:pPr>
            <a:r>
              <a:rPr lang="en-GB" dirty="0"/>
              <a:t>In democratic states the decision and law making will be governed by strict rules and processes and laws will only be valid if the correct procedure has been followed.</a:t>
            </a:r>
          </a:p>
          <a:p>
            <a:pPr marL="0" indent="0">
              <a:buNone/>
            </a:pPr>
            <a:r>
              <a:rPr lang="en-GB" dirty="0"/>
              <a:t>The same is true for the EU and here we will look at how the EU institutions make law from a procedural standpoint rather than the institutions powers.</a:t>
            </a:r>
          </a:p>
        </p:txBody>
      </p:sp>
    </p:spTree>
    <p:extLst>
      <p:ext uri="{BB962C8B-B14F-4D97-AF65-F5344CB8AC3E}">
        <p14:creationId xmlns:p14="http://schemas.microsoft.com/office/powerpoint/2010/main" val="981099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5B2D08-5827-5641-8F51-BA3413E8D27F}"/>
              </a:ext>
            </a:extLst>
          </p:cNvPr>
          <p:cNvSpPr>
            <a:spLocks noGrp="1"/>
          </p:cNvSpPr>
          <p:nvPr>
            <p:ph type="title"/>
          </p:nvPr>
        </p:nvSpPr>
        <p:spPr/>
        <p:txBody>
          <a:bodyPr/>
          <a:lstStyle/>
          <a:p>
            <a:r>
              <a:rPr lang="en-GB" dirty="0"/>
              <a:t>Legal base</a:t>
            </a:r>
          </a:p>
        </p:txBody>
      </p:sp>
      <p:sp>
        <p:nvSpPr>
          <p:cNvPr id="3" name="Content Placeholder 2">
            <a:extLst>
              <a:ext uri="{FF2B5EF4-FFF2-40B4-BE49-F238E27FC236}">
                <a16:creationId xmlns:a16="http://schemas.microsoft.com/office/drawing/2014/main" id="{C15123A7-19DD-974C-9561-E696EA7FB050}"/>
              </a:ext>
            </a:extLst>
          </p:cNvPr>
          <p:cNvSpPr>
            <a:spLocks noGrp="1"/>
          </p:cNvSpPr>
          <p:nvPr>
            <p:ph idx="1"/>
          </p:nvPr>
        </p:nvSpPr>
        <p:spPr/>
        <p:txBody>
          <a:bodyPr>
            <a:normAutofit/>
          </a:bodyPr>
          <a:lstStyle/>
          <a:p>
            <a:pPr marL="0" indent="0">
              <a:buNone/>
            </a:pPr>
            <a:r>
              <a:rPr lang="en-GB" sz="2400" dirty="0"/>
              <a:t>This refers to the provision in the Treaties in relation to which a new law is made.  If there is no Treaty provision, no new law can be made because the EU does not have power to make laws in the area in question.  The legal base will also determine which law-making procedures to use.  Arguments do occur and the following 2 examples illustrate the types of disagreement that institutions of the MSs may have in this area.</a:t>
            </a:r>
          </a:p>
        </p:txBody>
      </p:sp>
    </p:spTree>
    <p:extLst>
      <p:ext uri="{BB962C8B-B14F-4D97-AF65-F5344CB8AC3E}">
        <p14:creationId xmlns:p14="http://schemas.microsoft.com/office/powerpoint/2010/main" val="27032298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D0E435-D2FB-4340-8035-5441EF13E831}"/>
              </a:ext>
            </a:extLst>
          </p:cNvPr>
          <p:cNvSpPr>
            <a:spLocks noGrp="1"/>
          </p:cNvSpPr>
          <p:nvPr>
            <p:ph type="title"/>
          </p:nvPr>
        </p:nvSpPr>
        <p:spPr/>
        <p:txBody>
          <a:bodyPr/>
          <a:lstStyle/>
          <a:p>
            <a:r>
              <a:rPr lang="en-GB" dirty="0"/>
              <a:t>Case C-176/03, </a:t>
            </a:r>
            <a:r>
              <a:rPr lang="en-GB" b="1" i="1" dirty="0"/>
              <a:t>Commission v Council [2005]</a:t>
            </a:r>
          </a:p>
        </p:txBody>
      </p:sp>
      <p:sp>
        <p:nvSpPr>
          <p:cNvPr id="3" name="Content Placeholder 2">
            <a:extLst>
              <a:ext uri="{FF2B5EF4-FFF2-40B4-BE49-F238E27FC236}">
                <a16:creationId xmlns:a16="http://schemas.microsoft.com/office/drawing/2014/main" id="{11720909-6CB7-EC43-AC03-1CAB852BAD13}"/>
              </a:ext>
            </a:extLst>
          </p:cNvPr>
          <p:cNvSpPr>
            <a:spLocks noGrp="1"/>
          </p:cNvSpPr>
          <p:nvPr>
            <p:ph idx="1"/>
          </p:nvPr>
        </p:nvSpPr>
        <p:spPr/>
        <p:txBody>
          <a:bodyPr/>
          <a:lstStyle/>
          <a:p>
            <a:pPr marL="0" indent="0">
              <a:buNone/>
            </a:pPr>
            <a:r>
              <a:rPr lang="en-GB" dirty="0"/>
              <a:t>In this case the Commission brought proceedings to annul </a:t>
            </a:r>
            <a:r>
              <a:rPr lang="en-GB" b="1" dirty="0"/>
              <a:t>Council Framework Decision 2003/80/JHA on the protection of the environment through criminal law </a:t>
            </a:r>
            <a:r>
              <a:rPr lang="en-GB" dirty="0"/>
              <a:t>which required MSs to prescribe criminal penalties for certain breaches of environmental law.  The Framework Decision was adopted by the Council under the third pillar of the </a:t>
            </a:r>
            <a:r>
              <a:rPr lang="en-GB" b="1" dirty="0"/>
              <a:t>TEU</a:t>
            </a:r>
            <a:r>
              <a:rPr lang="en-GB" dirty="0"/>
              <a:t>, </a:t>
            </a:r>
            <a:r>
              <a:rPr lang="en-GB" i="1" dirty="0"/>
              <a:t>Police and Judicial Co-operation in Criminal Matters, </a:t>
            </a:r>
            <a:r>
              <a:rPr lang="en-GB" dirty="0"/>
              <a:t>as it did not believe that the then Community had competence to impose criminal sanctions.</a:t>
            </a:r>
          </a:p>
        </p:txBody>
      </p:sp>
    </p:spTree>
    <p:extLst>
      <p:ext uri="{BB962C8B-B14F-4D97-AF65-F5344CB8AC3E}">
        <p14:creationId xmlns:p14="http://schemas.microsoft.com/office/powerpoint/2010/main" val="5738005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04D5FC-E66B-D249-88FA-E2A221D1735C}"/>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DB94193F-8114-2E4A-8143-FD3748E6CF5F}"/>
              </a:ext>
            </a:extLst>
          </p:cNvPr>
          <p:cNvSpPr>
            <a:spLocks noGrp="1"/>
          </p:cNvSpPr>
          <p:nvPr>
            <p:ph idx="1"/>
          </p:nvPr>
        </p:nvSpPr>
        <p:spPr/>
        <p:txBody>
          <a:bodyPr>
            <a:normAutofit/>
          </a:bodyPr>
          <a:lstStyle/>
          <a:p>
            <a:pPr marL="0" indent="0">
              <a:buNone/>
            </a:pPr>
            <a:r>
              <a:rPr lang="en-GB" sz="2000" dirty="0"/>
              <a:t>The Commission challenged the legal base as it argued that the Framework Decision was within the scope of the Union’s powers on the environment.  As the main purpose of the Framework Decision was the protection of the environment, it was held that it could be adopted under the first pillar.  Although criminal law and criminal procedure do not normally fall within EU competence, the EU could apply </a:t>
            </a:r>
            <a:r>
              <a:rPr lang="en-GB" sz="2000" i="1" dirty="0"/>
              <a:t>“effective, proportionate and dissuasive criminal penalties by the competent national authorities” </a:t>
            </a:r>
            <a:r>
              <a:rPr lang="en-GB" sz="2000" dirty="0"/>
              <a:t>when it was an essential measure for combating serious environmental offences.</a:t>
            </a:r>
          </a:p>
        </p:txBody>
      </p:sp>
    </p:spTree>
    <p:extLst>
      <p:ext uri="{BB962C8B-B14F-4D97-AF65-F5344CB8AC3E}">
        <p14:creationId xmlns:p14="http://schemas.microsoft.com/office/powerpoint/2010/main" val="2124612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D275C-E29C-704F-850B-1C451DDC4EB6}"/>
              </a:ext>
            </a:extLst>
          </p:cNvPr>
          <p:cNvSpPr>
            <a:spLocks noGrp="1"/>
          </p:cNvSpPr>
          <p:nvPr>
            <p:ph type="title"/>
          </p:nvPr>
        </p:nvSpPr>
        <p:spPr/>
        <p:txBody>
          <a:bodyPr/>
          <a:lstStyle/>
          <a:p>
            <a:r>
              <a:rPr lang="en-GB" dirty="0"/>
              <a:t>Working Time Directive</a:t>
            </a:r>
          </a:p>
        </p:txBody>
      </p:sp>
      <p:sp>
        <p:nvSpPr>
          <p:cNvPr id="3" name="Content Placeholder 2">
            <a:extLst>
              <a:ext uri="{FF2B5EF4-FFF2-40B4-BE49-F238E27FC236}">
                <a16:creationId xmlns:a16="http://schemas.microsoft.com/office/drawing/2014/main" id="{2B327F15-9A99-ED4C-8980-BEE3406E74DF}"/>
              </a:ext>
            </a:extLst>
          </p:cNvPr>
          <p:cNvSpPr>
            <a:spLocks noGrp="1"/>
          </p:cNvSpPr>
          <p:nvPr>
            <p:ph idx="1"/>
          </p:nvPr>
        </p:nvSpPr>
        <p:spPr/>
        <p:txBody>
          <a:bodyPr/>
          <a:lstStyle/>
          <a:p>
            <a:pPr marL="0" indent="0">
              <a:buNone/>
            </a:pPr>
            <a:r>
              <a:rPr lang="en-GB" dirty="0"/>
              <a:t>It might not seem that important to identify exactly which Treaty provision is the legal base for a particular piece of 2ndary legislation.  However, the debate surrounding the </a:t>
            </a:r>
            <a:r>
              <a:rPr lang="en-GB" b="1" dirty="0"/>
              <a:t>Working Time Directive </a:t>
            </a:r>
            <a:r>
              <a:rPr lang="en-GB" dirty="0"/>
              <a:t>provides a useful example.  The Directive used a legal base relating to health and safety measures which required qualified majority voting only whereas the UK in particular argued that the measure was one relating to workers’ rights and should have been enacted under a legal base which required unanimity because it was opposed to many of the provisions of the Working Time Directive.</a:t>
            </a:r>
          </a:p>
        </p:txBody>
      </p:sp>
    </p:spTree>
    <p:extLst>
      <p:ext uri="{BB962C8B-B14F-4D97-AF65-F5344CB8AC3E}">
        <p14:creationId xmlns:p14="http://schemas.microsoft.com/office/powerpoint/2010/main" val="42177541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49B9D-C05E-A44E-9404-4DC4009B5AFD}"/>
              </a:ext>
            </a:extLst>
          </p:cNvPr>
          <p:cNvSpPr>
            <a:spLocks noGrp="1"/>
          </p:cNvSpPr>
          <p:nvPr>
            <p:ph type="title"/>
          </p:nvPr>
        </p:nvSpPr>
        <p:spPr/>
        <p:txBody>
          <a:bodyPr/>
          <a:lstStyle/>
          <a:p>
            <a:r>
              <a:rPr lang="en-GB" b="1" dirty="0"/>
              <a:t>THE ORDINARY LEGISLATIVE PROCEEDURE</a:t>
            </a:r>
          </a:p>
        </p:txBody>
      </p:sp>
      <p:sp>
        <p:nvSpPr>
          <p:cNvPr id="3" name="Content Placeholder 2">
            <a:extLst>
              <a:ext uri="{FF2B5EF4-FFF2-40B4-BE49-F238E27FC236}">
                <a16:creationId xmlns:a16="http://schemas.microsoft.com/office/drawing/2014/main" id="{11216A77-8AB2-D046-9E6B-D531B043E7EB}"/>
              </a:ext>
            </a:extLst>
          </p:cNvPr>
          <p:cNvSpPr>
            <a:spLocks noGrp="1"/>
          </p:cNvSpPr>
          <p:nvPr>
            <p:ph idx="1"/>
          </p:nvPr>
        </p:nvSpPr>
        <p:spPr/>
        <p:txBody>
          <a:bodyPr>
            <a:normAutofit/>
          </a:bodyPr>
          <a:lstStyle/>
          <a:p>
            <a:pPr marL="0" indent="0">
              <a:buNone/>
            </a:pPr>
            <a:r>
              <a:rPr lang="en-GB" sz="2800" dirty="0"/>
              <a:t>This was introduced by </a:t>
            </a:r>
            <a:r>
              <a:rPr lang="en-GB" sz="2800" b="1" dirty="0"/>
              <a:t>TEU </a:t>
            </a:r>
            <a:r>
              <a:rPr lang="en-GB" sz="2800" dirty="0"/>
              <a:t>as the “co-decision procedure” to sit alongside the pre-existing legislative procedures.  Following the </a:t>
            </a:r>
            <a:r>
              <a:rPr lang="en-GB" sz="2800" b="1" dirty="0"/>
              <a:t>TL 2007 </a:t>
            </a:r>
            <a:r>
              <a:rPr lang="en-GB" sz="2800" dirty="0"/>
              <a:t>changes, this co-decision procedure then became the primary procedure and renamed the “ordinary legislative procedure” to reflect this.</a:t>
            </a:r>
          </a:p>
        </p:txBody>
      </p:sp>
    </p:spTree>
    <p:extLst>
      <p:ext uri="{BB962C8B-B14F-4D97-AF65-F5344CB8AC3E}">
        <p14:creationId xmlns:p14="http://schemas.microsoft.com/office/powerpoint/2010/main" val="37955020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F9DD9-2D45-CE44-B4D8-0022AFD363A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3AF7A3F-9054-2448-846F-C07D3877F944}"/>
              </a:ext>
            </a:extLst>
          </p:cNvPr>
          <p:cNvSpPr>
            <a:spLocks noGrp="1"/>
          </p:cNvSpPr>
          <p:nvPr>
            <p:ph idx="1"/>
          </p:nvPr>
        </p:nvSpPr>
        <p:spPr/>
        <p:txBody>
          <a:bodyPr/>
          <a:lstStyle/>
          <a:p>
            <a:pPr marL="0" indent="0">
              <a:buNone/>
            </a:pPr>
            <a:r>
              <a:rPr lang="en-GB" dirty="0"/>
              <a:t>When the procedure was first introduced in 1992, it was seen as a major change because, for the 1</a:t>
            </a:r>
            <a:r>
              <a:rPr lang="en-GB" baseline="30000" dirty="0"/>
              <a:t>st</a:t>
            </a:r>
            <a:r>
              <a:rPr lang="en-GB" dirty="0"/>
              <a:t> time, there was a procedure for legislation that put the EP on an equal footing with the Council.  This procedure empowered the EP, the only directly elected institution, and so its existence helped to reduce the democratic deficit in the EU.  However, at the time, the co-decision procedure was only used for legislation in limited areas of policy.  Following the </a:t>
            </a:r>
            <a:r>
              <a:rPr lang="en-GB" b="1" dirty="0"/>
              <a:t>TL 2007 </a:t>
            </a:r>
            <a:r>
              <a:rPr lang="en-GB" dirty="0"/>
              <a:t>changes, the renamed procedure now applies in 83 areas of policy.  </a:t>
            </a:r>
            <a:r>
              <a:rPr lang="en-GB" b="1" dirty="0"/>
              <a:t>Art 294 Treaty on the Functioning of the European Union (TFEU) </a:t>
            </a:r>
            <a:r>
              <a:rPr lang="en-GB" dirty="0"/>
              <a:t>defines the procedure.</a:t>
            </a:r>
          </a:p>
        </p:txBody>
      </p:sp>
    </p:spTree>
    <p:extLst>
      <p:ext uri="{BB962C8B-B14F-4D97-AF65-F5344CB8AC3E}">
        <p14:creationId xmlns:p14="http://schemas.microsoft.com/office/powerpoint/2010/main" val="19655680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448C7E-EBF7-F743-8056-3008B649284E}"/>
              </a:ext>
            </a:extLst>
          </p:cNvPr>
          <p:cNvSpPr>
            <a:spLocks noGrp="1"/>
          </p:cNvSpPr>
          <p:nvPr>
            <p:ph type="title"/>
          </p:nvPr>
        </p:nvSpPr>
        <p:spPr/>
        <p:txBody>
          <a:bodyPr/>
          <a:lstStyle/>
          <a:p>
            <a:r>
              <a:rPr lang="en-GB" dirty="0"/>
              <a:t>A role for national parliaments</a:t>
            </a:r>
          </a:p>
        </p:txBody>
      </p:sp>
      <p:sp>
        <p:nvSpPr>
          <p:cNvPr id="3" name="Content Placeholder 2">
            <a:extLst>
              <a:ext uri="{FF2B5EF4-FFF2-40B4-BE49-F238E27FC236}">
                <a16:creationId xmlns:a16="http://schemas.microsoft.com/office/drawing/2014/main" id="{52943B4D-E420-FB43-A3EB-111616F3C723}"/>
              </a:ext>
            </a:extLst>
          </p:cNvPr>
          <p:cNvSpPr>
            <a:spLocks noGrp="1"/>
          </p:cNvSpPr>
          <p:nvPr>
            <p:ph idx="1"/>
          </p:nvPr>
        </p:nvSpPr>
        <p:spPr/>
        <p:txBody>
          <a:bodyPr>
            <a:normAutofit/>
          </a:bodyPr>
          <a:lstStyle/>
          <a:p>
            <a:pPr marL="0" indent="0">
              <a:buNone/>
            </a:pPr>
            <a:r>
              <a:rPr lang="en-GB" sz="2000" b="1" dirty="0"/>
              <a:t>TL 2007 </a:t>
            </a:r>
            <a:r>
              <a:rPr lang="en-GB" sz="2000" dirty="0"/>
              <a:t>introduces a role for the national parliaments in </a:t>
            </a:r>
            <a:r>
              <a:rPr lang="en-GB" sz="2000" b="1" dirty="0"/>
              <a:t>Protocol No 1 on the Role of National Parliaments in the European Union.  </a:t>
            </a:r>
            <a:r>
              <a:rPr lang="en-GB" sz="2000" dirty="0"/>
              <a:t>Essentially, the consultation documents (proposed/draft legislation) are sent to them.  Each national parliament will then send a reasoned opinion on whether it feels the proposal satisfies the principle of subsidiarity.</a:t>
            </a:r>
          </a:p>
          <a:p>
            <a:pPr marL="0" indent="0">
              <a:buNone/>
            </a:pPr>
            <a:r>
              <a:rPr lang="en-GB" sz="2000" dirty="0"/>
              <a:t>The ordinary legislative procedure is found in </a:t>
            </a:r>
            <a:r>
              <a:rPr lang="en-GB" sz="2000" b="1" dirty="0"/>
              <a:t>Art 294 TFEU.  </a:t>
            </a:r>
            <a:r>
              <a:rPr lang="en-GB" sz="2000" dirty="0"/>
              <a:t>The procedure starts with a draft proposal from the Commission which is sent to the EP, the Council and national parliaments.</a:t>
            </a:r>
          </a:p>
        </p:txBody>
      </p:sp>
    </p:spTree>
    <p:extLst>
      <p:ext uri="{BB962C8B-B14F-4D97-AF65-F5344CB8AC3E}">
        <p14:creationId xmlns:p14="http://schemas.microsoft.com/office/powerpoint/2010/main" val="11846895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D4FE7-AF2F-C44E-A00E-D05A48FBD39B}"/>
              </a:ext>
            </a:extLst>
          </p:cNvPr>
          <p:cNvSpPr>
            <a:spLocks noGrp="1"/>
          </p:cNvSpPr>
          <p:nvPr>
            <p:ph type="title"/>
          </p:nvPr>
        </p:nvSpPr>
        <p:spPr/>
        <p:txBody>
          <a:bodyPr/>
          <a:lstStyle/>
          <a:p>
            <a:r>
              <a:rPr lang="en-GB" dirty="0"/>
              <a:t>First reading</a:t>
            </a:r>
          </a:p>
        </p:txBody>
      </p:sp>
      <p:sp>
        <p:nvSpPr>
          <p:cNvPr id="3" name="Content Placeholder 2">
            <a:extLst>
              <a:ext uri="{FF2B5EF4-FFF2-40B4-BE49-F238E27FC236}">
                <a16:creationId xmlns:a16="http://schemas.microsoft.com/office/drawing/2014/main" id="{07BB1536-6407-6644-AD9A-6458CFB0AB04}"/>
              </a:ext>
            </a:extLst>
          </p:cNvPr>
          <p:cNvSpPr>
            <a:spLocks noGrp="1"/>
          </p:cNvSpPr>
          <p:nvPr>
            <p:ph idx="1"/>
          </p:nvPr>
        </p:nvSpPr>
        <p:spPr/>
        <p:txBody>
          <a:bodyPr/>
          <a:lstStyle/>
          <a:p>
            <a:pPr marL="0" indent="0">
              <a:buNone/>
            </a:pPr>
            <a:r>
              <a:rPr lang="en-GB" dirty="0"/>
              <a:t>Here the EP by a majority will deliver an opinion.  This could result in amendments by the EP or an approval with no amendments.  The Commission can incorporate any amendments or stick to the original draft.</a:t>
            </a:r>
          </a:p>
          <a:p>
            <a:pPr marL="0" indent="0">
              <a:buNone/>
            </a:pPr>
            <a:r>
              <a:rPr lang="en-GB" dirty="0"/>
              <a:t>The Council can then:</a:t>
            </a:r>
          </a:p>
          <a:p>
            <a:r>
              <a:rPr lang="en-GB" dirty="0"/>
              <a:t>adopt the act by QMV (and any amendments); or</a:t>
            </a:r>
          </a:p>
          <a:p>
            <a:r>
              <a:rPr lang="en-GB" dirty="0"/>
              <a:t>adopt a common position rejecting any amendments by the EP giving reasons; or</a:t>
            </a:r>
          </a:p>
          <a:p>
            <a:r>
              <a:rPr lang="en-GB" dirty="0"/>
              <a:t>adopt a common position rejecting the Commission’s proposal.</a:t>
            </a:r>
          </a:p>
        </p:txBody>
      </p:sp>
    </p:spTree>
    <p:extLst>
      <p:ext uri="{BB962C8B-B14F-4D97-AF65-F5344CB8AC3E}">
        <p14:creationId xmlns:p14="http://schemas.microsoft.com/office/powerpoint/2010/main" val="34319420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E42FE-0A5B-B746-8798-64C32033C748}"/>
              </a:ext>
            </a:extLst>
          </p:cNvPr>
          <p:cNvSpPr>
            <a:spLocks noGrp="1"/>
          </p:cNvSpPr>
          <p:nvPr>
            <p:ph type="title"/>
          </p:nvPr>
        </p:nvSpPr>
        <p:spPr/>
        <p:txBody>
          <a:bodyPr/>
          <a:lstStyle/>
          <a:p>
            <a:r>
              <a:rPr lang="en-GB" dirty="0"/>
              <a:t>Second reading</a:t>
            </a:r>
          </a:p>
        </p:txBody>
      </p:sp>
      <p:sp>
        <p:nvSpPr>
          <p:cNvPr id="3" name="Content Placeholder 2">
            <a:extLst>
              <a:ext uri="{FF2B5EF4-FFF2-40B4-BE49-F238E27FC236}">
                <a16:creationId xmlns:a16="http://schemas.microsoft.com/office/drawing/2014/main" id="{24E54AE8-0E49-1146-A7BF-7B08551096F2}"/>
              </a:ext>
            </a:extLst>
          </p:cNvPr>
          <p:cNvSpPr>
            <a:spLocks noGrp="1"/>
          </p:cNvSpPr>
          <p:nvPr>
            <p:ph idx="1"/>
          </p:nvPr>
        </p:nvSpPr>
        <p:spPr/>
        <p:txBody>
          <a:bodyPr>
            <a:noAutofit/>
          </a:bodyPr>
          <a:lstStyle/>
          <a:p>
            <a:pPr marL="0" indent="0">
              <a:buNone/>
            </a:pPr>
            <a:r>
              <a:rPr lang="en-GB" sz="2200" dirty="0"/>
              <a:t>If a common position is adopted by the Council, it is sent to the EP, which has 3 months to:</a:t>
            </a:r>
          </a:p>
          <a:p>
            <a:r>
              <a:rPr lang="en-GB" sz="2200" dirty="0"/>
              <a:t>Make amendments (by a majority) and send it to the Council and Commission; alternatively</a:t>
            </a:r>
          </a:p>
          <a:p>
            <a:r>
              <a:rPr lang="en-GB" sz="2200" dirty="0"/>
              <a:t>If the EP does not make any amendments and approves the common position, the act can be adopted;</a:t>
            </a:r>
          </a:p>
          <a:p>
            <a:r>
              <a:rPr lang="en-GB" sz="2200" dirty="0"/>
              <a:t>If the EP votes to reject the Council’s common position, the procedure ends there.</a:t>
            </a:r>
          </a:p>
        </p:txBody>
      </p:sp>
    </p:spTree>
    <p:extLst>
      <p:ext uri="{BB962C8B-B14F-4D97-AF65-F5344CB8AC3E}">
        <p14:creationId xmlns:p14="http://schemas.microsoft.com/office/powerpoint/2010/main" val="26801514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68D84-9515-2B41-806E-5B5F86D9BE7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CEA3874-B386-D74B-9065-317FD61B8B07}"/>
              </a:ext>
            </a:extLst>
          </p:cNvPr>
          <p:cNvSpPr>
            <a:spLocks noGrp="1"/>
          </p:cNvSpPr>
          <p:nvPr>
            <p:ph idx="1"/>
          </p:nvPr>
        </p:nvSpPr>
        <p:spPr/>
        <p:txBody>
          <a:bodyPr/>
          <a:lstStyle/>
          <a:p>
            <a:pPr marL="0" indent="0">
              <a:buNone/>
            </a:pPr>
            <a:r>
              <a:rPr lang="en-GB" dirty="0"/>
              <a:t>If amendments were made by the EP (and then sent to the Council and Commission);</a:t>
            </a:r>
          </a:p>
          <a:p>
            <a:r>
              <a:rPr lang="en-GB" dirty="0"/>
              <a:t>The Commission must then express an opinion on them.</a:t>
            </a:r>
          </a:p>
          <a:p>
            <a:r>
              <a:rPr lang="en-GB" dirty="0"/>
              <a:t>The Council has 3 months to:</a:t>
            </a:r>
          </a:p>
          <a:p>
            <a:pPr>
              <a:buFontTx/>
              <a:buChar char="-"/>
            </a:pPr>
            <a:r>
              <a:rPr lang="en-GB" dirty="0"/>
              <a:t>Approve the amendments made by the EP by QMV or by unanimous decision if the Commission did not approve the amendments by the EP.  The act can then be adopted;</a:t>
            </a:r>
          </a:p>
          <a:p>
            <a:pPr>
              <a:buFontTx/>
              <a:buChar char="-"/>
            </a:pPr>
            <a:r>
              <a:rPr lang="en-GB" dirty="0"/>
              <a:t>Alternatively, it could reject the EP amendments to its common position.  If that happens, the President of the Council and President of the EP will set up a Conciliation Committee within 6 weeks. </a:t>
            </a:r>
          </a:p>
        </p:txBody>
      </p:sp>
    </p:spTree>
    <p:extLst>
      <p:ext uri="{BB962C8B-B14F-4D97-AF65-F5344CB8AC3E}">
        <p14:creationId xmlns:p14="http://schemas.microsoft.com/office/powerpoint/2010/main" val="41214809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6E118-A70E-364D-97D3-2F646AA828CC}"/>
              </a:ext>
            </a:extLst>
          </p:cNvPr>
          <p:cNvSpPr>
            <a:spLocks noGrp="1"/>
          </p:cNvSpPr>
          <p:nvPr>
            <p:ph type="title"/>
          </p:nvPr>
        </p:nvSpPr>
        <p:spPr/>
        <p:txBody>
          <a:bodyPr/>
          <a:lstStyle/>
          <a:p>
            <a:r>
              <a:rPr lang="en-GB" dirty="0"/>
              <a:t>The conciliation stage</a:t>
            </a:r>
          </a:p>
        </p:txBody>
      </p:sp>
      <p:sp>
        <p:nvSpPr>
          <p:cNvPr id="3" name="Content Placeholder 2">
            <a:extLst>
              <a:ext uri="{FF2B5EF4-FFF2-40B4-BE49-F238E27FC236}">
                <a16:creationId xmlns:a16="http://schemas.microsoft.com/office/drawing/2014/main" id="{461381BF-CDC8-974A-8D32-A5732B235CBB}"/>
              </a:ext>
            </a:extLst>
          </p:cNvPr>
          <p:cNvSpPr>
            <a:spLocks noGrp="1"/>
          </p:cNvSpPr>
          <p:nvPr>
            <p:ph idx="1"/>
          </p:nvPr>
        </p:nvSpPr>
        <p:spPr/>
        <p:txBody>
          <a:bodyPr>
            <a:normAutofit/>
          </a:bodyPr>
          <a:lstStyle/>
          <a:p>
            <a:pPr marL="0" indent="0">
              <a:buNone/>
            </a:pPr>
            <a:r>
              <a:rPr lang="en-GB" sz="2000" dirty="0"/>
              <a:t>This Conciliation Committee is made of an equal number of representatives (the delegations) from the Council and EP.  The relevant Commissioner acts as a broker between the 2 delegations.  The aim is to produce a joint text within 6wks.</a:t>
            </a:r>
          </a:p>
          <a:p>
            <a:pPr marL="0" indent="0">
              <a:buNone/>
            </a:pPr>
            <a:r>
              <a:rPr lang="en-GB" sz="2000" dirty="0"/>
              <a:t>If the joint text is approved by both delegations (the EP delegation needs s majority decision.  The Council delegation decides by QMV or unanimity depending on the subject of the proposal), the procedure goes to the 3</a:t>
            </a:r>
            <a:r>
              <a:rPr lang="en-GB" sz="2000" baseline="30000" dirty="0"/>
              <a:t>rd</a:t>
            </a:r>
            <a:r>
              <a:rPr lang="en-GB" sz="2000" dirty="0"/>
              <a:t> reading.</a:t>
            </a:r>
          </a:p>
          <a:p>
            <a:pPr marL="0" indent="0">
              <a:buNone/>
            </a:pPr>
            <a:r>
              <a:rPr lang="en-GB" sz="2000" dirty="0"/>
              <a:t>If the joint text is not approved or if it is not produced, the procedure ends.</a:t>
            </a:r>
          </a:p>
        </p:txBody>
      </p:sp>
    </p:spTree>
    <p:extLst>
      <p:ext uri="{BB962C8B-B14F-4D97-AF65-F5344CB8AC3E}">
        <p14:creationId xmlns:p14="http://schemas.microsoft.com/office/powerpoint/2010/main" val="5684036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5F8BC-1EC5-8E4C-A2AC-BBC63EC9CDAD}"/>
              </a:ext>
            </a:extLst>
          </p:cNvPr>
          <p:cNvSpPr>
            <a:spLocks noGrp="1"/>
          </p:cNvSpPr>
          <p:nvPr>
            <p:ph type="title"/>
          </p:nvPr>
        </p:nvSpPr>
        <p:spPr/>
        <p:txBody>
          <a:bodyPr/>
          <a:lstStyle/>
          <a:p>
            <a:r>
              <a:rPr lang="en-GB" dirty="0"/>
              <a:t>Third reading</a:t>
            </a:r>
          </a:p>
        </p:txBody>
      </p:sp>
      <p:sp>
        <p:nvSpPr>
          <p:cNvPr id="3" name="Content Placeholder 2">
            <a:extLst>
              <a:ext uri="{FF2B5EF4-FFF2-40B4-BE49-F238E27FC236}">
                <a16:creationId xmlns:a16="http://schemas.microsoft.com/office/drawing/2014/main" id="{C041DB32-525D-F241-92D5-3F8D1D5D7C8A}"/>
              </a:ext>
            </a:extLst>
          </p:cNvPr>
          <p:cNvSpPr>
            <a:spLocks noGrp="1"/>
          </p:cNvSpPr>
          <p:nvPr>
            <p:ph idx="1"/>
          </p:nvPr>
        </p:nvSpPr>
        <p:spPr/>
        <p:txBody>
          <a:bodyPr>
            <a:noAutofit/>
          </a:bodyPr>
          <a:lstStyle/>
          <a:p>
            <a:pPr marL="0" indent="0">
              <a:buNone/>
            </a:pPr>
            <a:r>
              <a:rPr lang="en-GB" sz="2400" dirty="0"/>
              <a:t>If the Conciliation Committee produces a joint text, it must be adopted within 6wks by the EP and Council (the period can be extended to 8wks).</a:t>
            </a:r>
          </a:p>
          <a:p>
            <a:pPr marL="342900" indent="-342900">
              <a:buAutoNum type="arabicParenBoth"/>
            </a:pPr>
            <a:r>
              <a:rPr lang="en-GB" sz="2400" dirty="0"/>
              <a:t>The Council must adopt the joint text by a QMV.</a:t>
            </a:r>
          </a:p>
          <a:p>
            <a:pPr marL="342900" indent="-342900">
              <a:buAutoNum type="arabicParenBoth"/>
            </a:pPr>
            <a:r>
              <a:rPr lang="en-GB" sz="2400" dirty="0"/>
              <a:t>The EP must adopt the joint text by a majority.</a:t>
            </a:r>
          </a:p>
          <a:p>
            <a:pPr marL="0" indent="0">
              <a:buNone/>
            </a:pPr>
            <a:r>
              <a:rPr lang="en-GB" sz="2400" dirty="0"/>
              <a:t>If either institution fails to adopt the joint text within the time limit, the procedure ends.</a:t>
            </a:r>
          </a:p>
        </p:txBody>
      </p:sp>
    </p:spTree>
    <p:extLst>
      <p:ext uri="{BB962C8B-B14F-4D97-AF65-F5344CB8AC3E}">
        <p14:creationId xmlns:p14="http://schemas.microsoft.com/office/powerpoint/2010/main" val="32237319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6B0BE-E560-3B48-900E-D5FF5143B25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FD1864F-5A0F-E747-B520-518C8ADF5265}"/>
              </a:ext>
            </a:extLst>
          </p:cNvPr>
          <p:cNvSpPr>
            <a:spLocks noGrp="1"/>
          </p:cNvSpPr>
          <p:nvPr>
            <p:ph idx="1"/>
          </p:nvPr>
        </p:nvSpPr>
        <p:spPr/>
        <p:txBody>
          <a:bodyPr>
            <a:normAutofit/>
          </a:bodyPr>
          <a:lstStyle/>
          <a:p>
            <a:pPr marL="0" indent="0">
              <a:buNone/>
            </a:pPr>
            <a:r>
              <a:rPr lang="en-GB" sz="2000" dirty="0"/>
              <a:t>The procedure can be criticised for being so time consuming, but then the same can be said for national legislative procedures.  Whilst the amendments from the EP and Council are documented and published on their websites, it is often argued that the significant volume of documents undermines transparency.  That is hardly a sound criticism given that if there were fewer documents, the institutions would be criticised for failing to provide enough detail.</a:t>
            </a:r>
          </a:p>
        </p:txBody>
      </p:sp>
    </p:spTree>
    <p:extLst>
      <p:ext uri="{BB962C8B-B14F-4D97-AF65-F5344CB8AC3E}">
        <p14:creationId xmlns:p14="http://schemas.microsoft.com/office/powerpoint/2010/main" val="28479023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180B7-406F-0048-B84D-14B144AC3FD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A9606F9-5C66-CF48-A807-FCA909BED329}"/>
              </a:ext>
            </a:extLst>
          </p:cNvPr>
          <p:cNvSpPr>
            <a:spLocks noGrp="1"/>
          </p:cNvSpPr>
          <p:nvPr>
            <p:ph idx="1"/>
          </p:nvPr>
        </p:nvSpPr>
        <p:spPr/>
        <p:txBody>
          <a:bodyPr/>
          <a:lstStyle/>
          <a:p>
            <a:pPr marL="0" indent="0">
              <a:buNone/>
            </a:pPr>
            <a:r>
              <a:rPr lang="en-GB" dirty="0"/>
              <a:t>Overall, the ordinary legislative procedure has been developed over the years to address the criticisms.  It is now a sound procedure and does not provide much scope for serious criticism.</a:t>
            </a:r>
          </a:p>
          <a:p>
            <a:pPr marL="0" indent="0">
              <a:buNone/>
            </a:pPr>
            <a:r>
              <a:rPr lang="en-GB" dirty="0"/>
              <a:t>Just before the UK referendum date was announced, David Cameron negotiated potential changes with the other MSs and the EU.  These changes were to take place following a vote by the UK to remain in the EU.  One of these changes related to the legislative process.  It consisted of a “red card” system whereby 55% of national parliaments could vote to block proposed EU legislation.  Currently, and at the time, the same majority in the Council could do this.</a:t>
            </a:r>
          </a:p>
        </p:txBody>
      </p:sp>
    </p:spTree>
    <p:extLst>
      <p:ext uri="{BB962C8B-B14F-4D97-AF65-F5344CB8AC3E}">
        <p14:creationId xmlns:p14="http://schemas.microsoft.com/office/powerpoint/2010/main" val="27964249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7613D-CE37-334B-9209-1E320172CEB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380FD39-051A-734C-9762-E1BCECFAADA7}"/>
              </a:ext>
            </a:extLst>
          </p:cNvPr>
          <p:cNvSpPr>
            <a:spLocks noGrp="1"/>
          </p:cNvSpPr>
          <p:nvPr>
            <p:ph idx="1"/>
          </p:nvPr>
        </p:nvSpPr>
        <p:spPr/>
        <p:txBody>
          <a:bodyPr>
            <a:normAutofit lnSpcReduction="10000"/>
          </a:bodyPr>
          <a:lstStyle/>
          <a:p>
            <a:pPr marL="0" indent="0">
              <a:buNone/>
            </a:pPr>
            <a:r>
              <a:rPr lang="en-GB" dirty="0"/>
              <a:t>However, by incorporating the position of national parliaments, the change would serve to reduce the democratic deficit creating a greater link between the national electorate and EU law.  Also, it was a proposed change that was supposed to be attractive to the UK MPs because it gave them the control traditionally enjoyed by the government.  The disadvantage was that the change would make the process less efficient and more time consuming.</a:t>
            </a:r>
          </a:p>
          <a:p>
            <a:pPr marL="0" indent="0">
              <a:buNone/>
            </a:pPr>
            <a:r>
              <a:rPr lang="en-GB" dirty="0"/>
              <a:t>Whilst the procedure was not detailed in the run-up to the referendum, it was fair to assume that such a change would require changes to the legislation procedure either in </a:t>
            </a:r>
            <a:r>
              <a:rPr lang="en-GB" b="1" dirty="0"/>
              <a:t>Art 294 TEU </a:t>
            </a:r>
            <a:r>
              <a:rPr lang="en-GB" dirty="0"/>
              <a:t>or </a:t>
            </a:r>
            <a:r>
              <a:rPr lang="en-GB" b="1" dirty="0"/>
              <a:t>Protocol No. 1 </a:t>
            </a:r>
            <a:r>
              <a:rPr lang="en-GB" dirty="0"/>
              <a:t>introduced by </a:t>
            </a:r>
            <a:r>
              <a:rPr lang="en-GB" b="1" dirty="0"/>
              <a:t>TL 2007. </a:t>
            </a:r>
            <a:r>
              <a:rPr lang="en-GB" dirty="0"/>
              <a:t>While this proposal is no longer on the table, it might present the foundations of a model that is proposed by 1 of the MSs in the future.</a:t>
            </a:r>
          </a:p>
        </p:txBody>
      </p:sp>
    </p:spTree>
    <p:extLst>
      <p:ext uri="{BB962C8B-B14F-4D97-AF65-F5344CB8AC3E}">
        <p14:creationId xmlns:p14="http://schemas.microsoft.com/office/powerpoint/2010/main" val="27142702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9F8FB-C915-FB49-8776-700C199ABCB8}"/>
              </a:ext>
            </a:extLst>
          </p:cNvPr>
          <p:cNvSpPr>
            <a:spLocks noGrp="1"/>
          </p:cNvSpPr>
          <p:nvPr>
            <p:ph type="title"/>
          </p:nvPr>
        </p:nvSpPr>
        <p:spPr/>
        <p:txBody>
          <a:bodyPr/>
          <a:lstStyle/>
          <a:p>
            <a:r>
              <a:rPr lang="en-GB" dirty="0"/>
              <a:t>Special legislative procedure</a:t>
            </a:r>
          </a:p>
        </p:txBody>
      </p:sp>
      <p:sp>
        <p:nvSpPr>
          <p:cNvPr id="3" name="Content Placeholder 2">
            <a:extLst>
              <a:ext uri="{FF2B5EF4-FFF2-40B4-BE49-F238E27FC236}">
                <a16:creationId xmlns:a16="http://schemas.microsoft.com/office/drawing/2014/main" id="{40793EA9-F866-5549-995E-3A23B4CCC15B}"/>
              </a:ext>
            </a:extLst>
          </p:cNvPr>
          <p:cNvSpPr>
            <a:spLocks noGrp="1"/>
          </p:cNvSpPr>
          <p:nvPr>
            <p:ph idx="1"/>
          </p:nvPr>
        </p:nvSpPr>
        <p:spPr/>
        <p:txBody>
          <a:bodyPr/>
          <a:lstStyle/>
          <a:p>
            <a:pPr marL="0" indent="0">
              <a:buNone/>
            </a:pPr>
            <a:r>
              <a:rPr lang="en-GB" b="1" u="sng" dirty="0"/>
              <a:t>The consultation procedure</a:t>
            </a:r>
          </a:p>
          <a:p>
            <a:pPr marL="0" indent="0">
              <a:buNone/>
            </a:pPr>
            <a:r>
              <a:rPr lang="en-GB" dirty="0"/>
              <a:t>Under the consultation procedure – which constitutes a special legislative procedure under </a:t>
            </a:r>
            <a:r>
              <a:rPr lang="en-GB" b="1" dirty="0"/>
              <a:t>Art 289(2) TFEU </a:t>
            </a:r>
            <a:r>
              <a:rPr lang="en-GB" dirty="0"/>
              <a:t>– the Council is required to consult the EP and to await its views on the proposal.</a:t>
            </a:r>
          </a:p>
          <a:p>
            <a:pPr marL="0" indent="0">
              <a:buNone/>
            </a:pPr>
            <a:r>
              <a:rPr lang="en-GB" dirty="0"/>
              <a:t>On receipt of a proposal from the Commission, the Council sends the proposal to the EP and to the European Economic and Social Committee (EESC).  Following receipt of their views, the proposal (which may have been amended by the Commission in the light of the views expressed by the EESC and the EP) is passed to the Permanent Representatives Committee (COREPER) which may, in turn, refer the proposal to one of its working groups.</a:t>
            </a:r>
          </a:p>
        </p:txBody>
      </p:sp>
    </p:spTree>
    <p:extLst>
      <p:ext uri="{BB962C8B-B14F-4D97-AF65-F5344CB8AC3E}">
        <p14:creationId xmlns:p14="http://schemas.microsoft.com/office/powerpoint/2010/main" val="39482165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3FC3FD-4132-2D4A-B4A5-324C36B121E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AD716AE-C6A0-2542-AAD8-D8A874C20D9A}"/>
              </a:ext>
            </a:extLst>
          </p:cNvPr>
          <p:cNvSpPr>
            <a:spLocks noGrp="1"/>
          </p:cNvSpPr>
          <p:nvPr>
            <p:ph idx="1"/>
          </p:nvPr>
        </p:nvSpPr>
        <p:spPr/>
        <p:txBody>
          <a:bodyPr>
            <a:normAutofit/>
          </a:bodyPr>
          <a:lstStyle/>
          <a:p>
            <a:pPr marL="0" indent="0">
              <a:buNone/>
            </a:pPr>
            <a:r>
              <a:rPr lang="en-GB" sz="2000" dirty="0"/>
              <a:t>The task of the working groups is to prepare reports for ultimate consideration by the Council, though they will be processed through COREPER since uncontroversial proposals may well be adopted under the “A” agenda and receive only formal treatment within the Council itself.</a:t>
            </a:r>
          </a:p>
          <a:p>
            <a:pPr marL="0" indent="0">
              <a:buNone/>
            </a:pPr>
            <a:r>
              <a:rPr lang="en-GB" sz="2000" dirty="0"/>
              <a:t>The EP will refer proposals to one of its committees which will prepare observations on the proposal for a plenary session of the Parliament.  The opinions expressed by the EP and the EESC are advisory only but they have been influential in the law-making process.</a:t>
            </a:r>
          </a:p>
        </p:txBody>
      </p:sp>
    </p:spTree>
    <p:extLst>
      <p:ext uri="{BB962C8B-B14F-4D97-AF65-F5344CB8AC3E}">
        <p14:creationId xmlns:p14="http://schemas.microsoft.com/office/powerpoint/2010/main" val="35793412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1C503-1E93-B842-B46B-5F1F978E11D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FFE7FE5-3CAA-7240-A626-3138B714D200}"/>
              </a:ext>
            </a:extLst>
          </p:cNvPr>
          <p:cNvSpPr>
            <a:spLocks noGrp="1"/>
          </p:cNvSpPr>
          <p:nvPr>
            <p:ph idx="1"/>
          </p:nvPr>
        </p:nvSpPr>
        <p:spPr/>
        <p:txBody>
          <a:bodyPr>
            <a:normAutofit/>
          </a:bodyPr>
          <a:lstStyle/>
          <a:p>
            <a:pPr marL="0" indent="0">
              <a:buNone/>
            </a:pPr>
            <a:r>
              <a:rPr lang="en-GB" sz="2000" dirty="0"/>
              <a:t>Failure to consult the EP will render any EU </a:t>
            </a:r>
            <a:r>
              <a:rPr lang="en-GB" sz="2000" dirty="0" err="1"/>
              <a:t>legsialtion</a:t>
            </a:r>
            <a:r>
              <a:rPr lang="en-GB" sz="2000" dirty="0"/>
              <a:t> void since the Court of Justice (CJ) has held that a failure to consult is a breach of an essential procedural requirement: Case 138/79, </a:t>
            </a:r>
            <a:r>
              <a:rPr lang="en-GB" sz="2000" b="1" i="1" dirty="0"/>
              <a:t>Roquette Freres v Council [1980] </a:t>
            </a:r>
            <a:r>
              <a:rPr lang="en-GB" sz="2000" dirty="0"/>
              <a:t>and Case 139/79, </a:t>
            </a:r>
            <a:r>
              <a:rPr lang="en-GB" sz="2000" b="1" i="1" dirty="0" err="1"/>
              <a:t>Maizena</a:t>
            </a:r>
            <a:r>
              <a:rPr lang="en-GB" sz="2000" b="1" i="1" dirty="0"/>
              <a:t> [1980]</a:t>
            </a:r>
            <a:r>
              <a:rPr lang="en-GB" sz="2000" dirty="0"/>
              <a:t>.  It does not seem that the EP can obstruct the passage of legislation by withholding its opinion after being consulted.  A final question is whether the EP must be consulted for a 2</a:t>
            </a:r>
            <a:r>
              <a:rPr lang="en-GB" sz="2000" baseline="30000" dirty="0"/>
              <a:t>nd</a:t>
            </a:r>
            <a:r>
              <a:rPr lang="en-GB" sz="2000" dirty="0"/>
              <a:t> time if the proposal is amended by the Commission following its submission to the EP.</a:t>
            </a:r>
          </a:p>
        </p:txBody>
      </p:sp>
    </p:spTree>
    <p:extLst>
      <p:ext uri="{BB962C8B-B14F-4D97-AF65-F5344CB8AC3E}">
        <p14:creationId xmlns:p14="http://schemas.microsoft.com/office/powerpoint/2010/main" val="38571266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A05E2-2086-9C4F-86D1-BCF7BE07A16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6206E99-8FAB-EA4D-9214-BE251C5AD719}"/>
              </a:ext>
            </a:extLst>
          </p:cNvPr>
          <p:cNvSpPr>
            <a:spLocks noGrp="1"/>
          </p:cNvSpPr>
          <p:nvPr>
            <p:ph idx="1"/>
          </p:nvPr>
        </p:nvSpPr>
        <p:spPr/>
        <p:txBody>
          <a:bodyPr>
            <a:normAutofit/>
          </a:bodyPr>
          <a:lstStyle/>
          <a:p>
            <a:pPr marL="0" indent="0">
              <a:buNone/>
            </a:pPr>
            <a:r>
              <a:rPr lang="en-GB" sz="2400" dirty="0"/>
              <a:t>In Case 41/69, </a:t>
            </a:r>
            <a:r>
              <a:rPr lang="en-GB" sz="2400" b="1" i="1" dirty="0" err="1"/>
              <a:t>Chemiefarma</a:t>
            </a:r>
            <a:r>
              <a:rPr lang="en-GB" sz="2400" b="1" i="1" dirty="0"/>
              <a:t> v Commission [1970] </a:t>
            </a:r>
            <a:r>
              <a:rPr lang="en-GB" sz="2400" dirty="0"/>
              <a:t>the CJ decided that if the final version of the proposal was </a:t>
            </a:r>
            <a:r>
              <a:rPr lang="en-GB" sz="2400" i="1" dirty="0"/>
              <a:t>“substantially identical” </a:t>
            </a:r>
            <a:r>
              <a:rPr lang="en-GB" sz="2400" dirty="0"/>
              <a:t>to the version originally submitted to the EP, no second consultation would be required.</a:t>
            </a:r>
          </a:p>
        </p:txBody>
      </p:sp>
    </p:spTree>
    <p:extLst>
      <p:ext uri="{BB962C8B-B14F-4D97-AF65-F5344CB8AC3E}">
        <p14:creationId xmlns:p14="http://schemas.microsoft.com/office/powerpoint/2010/main" val="18655429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88D6F-25DF-4F4D-872E-4AE7A70B72A4}"/>
              </a:ext>
            </a:extLst>
          </p:cNvPr>
          <p:cNvSpPr>
            <a:spLocks noGrp="1"/>
          </p:cNvSpPr>
          <p:nvPr>
            <p:ph type="title"/>
          </p:nvPr>
        </p:nvSpPr>
        <p:spPr/>
        <p:txBody>
          <a:bodyPr/>
          <a:lstStyle/>
          <a:p>
            <a:r>
              <a:rPr lang="en-GB" dirty="0"/>
              <a:t>The consent procedure</a:t>
            </a:r>
          </a:p>
        </p:txBody>
      </p:sp>
      <p:sp>
        <p:nvSpPr>
          <p:cNvPr id="3" name="Content Placeholder 2">
            <a:extLst>
              <a:ext uri="{FF2B5EF4-FFF2-40B4-BE49-F238E27FC236}">
                <a16:creationId xmlns:a16="http://schemas.microsoft.com/office/drawing/2014/main" id="{E10E1E0C-8C31-404D-8363-5B6F2D06EADF}"/>
              </a:ext>
            </a:extLst>
          </p:cNvPr>
          <p:cNvSpPr>
            <a:spLocks noGrp="1"/>
          </p:cNvSpPr>
          <p:nvPr>
            <p:ph idx="1"/>
          </p:nvPr>
        </p:nvSpPr>
        <p:spPr/>
        <p:txBody>
          <a:bodyPr>
            <a:normAutofit lnSpcReduction="10000"/>
          </a:bodyPr>
          <a:lstStyle/>
          <a:p>
            <a:pPr marL="0" indent="0">
              <a:buNone/>
            </a:pPr>
            <a:r>
              <a:rPr lang="en-GB" dirty="0"/>
              <a:t>This was previously known as the assent procedure and was originally introduced by the </a:t>
            </a:r>
            <a:r>
              <a:rPr lang="en-GB" b="1" dirty="0"/>
              <a:t>Single European Act 1986 (SEA 1986) </a:t>
            </a:r>
            <a:r>
              <a:rPr lang="en-GB" dirty="0"/>
              <a:t>and, under </a:t>
            </a:r>
            <a:r>
              <a:rPr lang="en-GB" b="1" dirty="0"/>
              <a:t>TEU</a:t>
            </a:r>
            <a:r>
              <a:rPr lang="en-GB" dirty="0"/>
              <a:t>, it was extended to cover decisions made under a number of Treaty articles.  In effect, the procedure – which constitutes a special legislative procedure under </a:t>
            </a:r>
            <a:r>
              <a:rPr lang="en-GB" b="1" dirty="0"/>
              <a:t>Art 289(2) TFEU </a:t>
            </a:r>
            <a:r>
              <a:rPr lang="en-GB" dirty="0"/>
              <a:t>– allows the EP to exercise a veto by rejecting a proposal.</a:t>
            </a:r>
          </a:p>
          <a:p>
            <a:pPr marL="0" indent="0">
              <a:buNone/>
            </a:pPr>
            <a:r>
              <a:rPr lang="en-GB" dirty="0"/>
              <a:t>It should be noted that, under this procedure, the proposal is referred to the EP once the proposal has otherwise been finalised.  Nevertheless, it would be expected that, through the political channels, the Commission and the Council would be aware of feelings in the EP before the matter went to a vote there.</a:t>
            </a:r>
          </a:p>
          <a:p>
            <a:pPr marL="0" indent="0">
              <a:buNone/>
            </a:pPr>
            <a:r>
              <a:rPr lang="en-GB" dirty="0"/>
              <a:t>Under </a:t>
            </a:r>
            <a:r>
              <a:rPr lang="en-GB" b="1" dirty="0"/>
              <a:t>TL 2007</a:t>
            </a:r>
            <a:r>
              <a:rPr lang="en-GB" dirty="0"/>
              <a:t>, the legislative procedure will apply only in a limited number of situations.</a:t>
            </a:r>
          </a:p>
        </p:txBody>
      </p:sp>
    </p:spTree>
    <p:extLst>
      <p:ext uri="{BB962C8B-B14F-4D97-AF65-F5344CB8AC3E}">
        <p14:creationId xmlns:p14="http://schemas.microsoft.com/office/powerpoint/2010/main" val="28158180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3EB71A-E4BB-B24E-88FD-6D28960B461F}"/>
              </a:ext>
            </a:extLst>
          </p:cNvPr>
          <p:cNvSpPr>
            <a:spLocks noGrp="1"/>
          </p:cNvSpPr>
          <p:nvPr>
            <p:ph type="title"/>
          </p:nvPr>
        </p:nvSpPr>
        <p:spPr/>
        <p:txBody>
          <a:bodyPr>
            <a:normAutofit fontScale="90000"/>
          </a:bodyPr>
          <a:lstStyle/>
          <a:p>
            <a:r>
              <a:rPr lang="en-GB" dirty="0"/>
              <a:t>The Commission- Council dialogue</a:t>
            </a:r>
          </a:p>
        </p:txBody>
      </p:sp>
      <p:sp>
        <p:nvSpPr>
          <p:cNvPr id="3" name="Content Placeholder 2">
            <a:extLst>
              <a:ext uri="{FF2B5EF4-FFF2-40B4-BE49-F238E27FC236}">
                <a16:creationId xmlns:a16="http://schemas.microsoft.com/office/drawing/2014/main" id="{69B038F5-2693-8242-AA14-99E15E717870}"/>
              </a:ext>
            </a:extLst>
          </p:cNvPr>
          <p:cNvSpPr>
            <a:spLocks noGrp="1"/>
          </p:cNvSpPr>
          <p:nvPr>
            <p:ph idx="1"/>
          </p:nvPr>
        </p:nvSpPr>
        <p:spPr/>
        <p:txBody>
          <a:bodyPr>
            <a:normAutofit/>
          </a:bodyPr>
          <a:lstStyle/>
          <a:p>
            <a:pPr marL="0" indent="0">
              <a:buNone/>
            </a:pPr>
            <a:r>
              <a:rPr lang="en-GB" sz="2000" dirty="0"/>
              <a:t>When the Council receives a proposal, it refers it initially to COREPER.  The proposal will then pass to 1 of the 50 or more working groups or committees for exhaustive analysis.  The Commission is represented at all meetings of the Council or its subsidiary bodies so that a dialogue on the proposal can be effectively continued.  COREPER was created out of the realisation that a permanent body of representatives of MSs was needed if there was to be any hope that the volume of proposals emanating from the Commission could be considered in a reasonable time.</a:t>
            </a:r>
          </a:p>
        </p:txBody>
      </p:sp>
    </p:spTree>
    <p:extLst>
      <p:ext uri="{BB962C8B-B14F-4D97-AF65-F5344CB8AC3E}">
        <p14:creationId xmlns:p14="http://schemas.microsoft.com/office/powerpoint/2010/main" val="15063687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DD110-7396-2647-BC18-4C6F5581BCD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4990945-2DBE-5941-B431-9D9842FB8F06}"/>
              </a:ext>
            </a:extLst>
          </p:cNvPr>
          <p:cNvSpPr>
            <a:spLocks noGrp="1"/>
          </p:cNvSpPr>
          <p:nvPr>
            <p:ph idx="1"/>
          </p:nvPr>
        </p:nvSpPr>
        <p:spPr/>
        <p:txBody>
          <a:bodyPr/>
          <a:lstStyle/>
          <a:p>
            <a:pPr marL="0" indent="0">
              <a:buNone/>
            </a:pPr>
            <a:r>
              <a:rPr lang="en-GB" dirty="0"/>
              <a:t>The system has proved effective.  In many cases, national views can be explained and disagreements resolved before the Council is called upon to act on the proposal.  The dialogue is effectively maintained because of the limitation the Treaty places on the action the Council can take on proposals.</a:t>
            </a:r>
          </a:p>
          <a:p>
            <a:pPr marL="0" indent="0">
              <a:buNone/>
            </a:pPr>
            <a:r>
              <a:rPr lang="en-GB" dirty="0"/>
              <a:t>The Commission’s role in the dialogue where it can respond to a difficulty by amending its proposal prior to final decision has been described as that of “honest broker” between governments.  The Commission can press and prompt governments to help to evolve a formula that is acceptable all round.</a:t>
            </a:r>
          </a:p>
        </p:txBody>
      </p:sp>
    </p:spTree>
    <p:extLst>
      <p:ext uri="{BB962C8B-B14F-4D97-AF65-F5344CB8AC3E}">
        <p14:creationId xmlns:p14="http://schemas.microsoft.com/office/powerpoint/2010/main" val="37597913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8382D-ED31-F844-9D36-C79CBCC18B1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7A5511D-D09B-8940-8F68-6ED00DFE7968}"/>
              </a:ext>
            </a:extLst>
          </p:cNvPr>
          <p:cNvSpPr>
            <a:spLocks noGrp="1"/>
          </p:cNvSpPr>
          <p:nvPr>
            <p:ph idx="1"/>
          </p:nvPr>
        </p:nvSpPr>
        <p:spPr/>
        <p:txBody>
          <a:bodyPr/>
          <a:lstStyle/>
          <a:p>
            <a:pPr marL="0" indent="0">
              <a:buNone/>
            </a:pPr>
            <a:r>
              <a:rPr lang="en-GB" dirty="0"/>
              <a:t>Once COREPER has reached agreement on a proposal following this dialogue, the decision of the Council becomes something of a formality and the proposal will appear on the agenda of the Council as an “A” item.  The Council rubber stamps “A” items, though is not bound to do so.  Items on which there remains disagreement are listed as “B” items, upon which discussion in Council is needed.  Discussions in Council are not mere formalities and there may be considerable debate over contentious matters, sometimes resulting in “marathon” sessions of the Council.</a:t>
            </a:r>
          </a:p>
        </p:txBody>
      </p:sp>
    </p:spTree>
    <p:extLst>
      <p:ext uri="{BB962C8B-B14F-4D97-AF65-F5344CB8AC3E}">
        <p14:creationId xmlns:p14="http://schemas.microsoft.com/office/powerpoint/2010/main" val="19171759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6C791D-97A6-AC42-88AF-8406DDC07D3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47F16E1-1254-3740-BBEB-02BAD85EE5F9}"/>
              </a:ext>
            </a:extLst>
          </p:cNvPr>
          <p:cNvSpPr>
            <a:spLocks noGrp="1"/>
          </p:cNvSpPr>
          <p:nvPr>
            <p:ph idx="1"/>
          </p:nvPr>
        </p:nvSpPr>
        <p:spPr/>
        <p:txBody>
          <a:bodyPr/>
          <a:lstStyle/>
          <a:p>
            <a:pPr marL="0" indent="0">
              <a:buNone/>
            </a:pPr>
            <a:r>
              <a:rPr lang="en-GB" dirty="0"/>
              <a:t>Since 1967, the EU has used the management committee system to ease the congestion in the Council.  Under this system, a management committee (consisting of representatives of the Commission and Council) considers a Commission proposal issued to it by the Commission.  These proposals are, even at this stage, binding acts subject to negative resolution by the management committee.  If a management committee by qualified majority opposes the proposal, it is referred to the Council for consideration.  If no qualified majority is obtained, the Commission’s proposal remains law.  In effect, the system is a delegation of power by the Council and as such was approved in Case 25/70, </a:t>
            </a:r>
            <a:r>
              <a:rPr lang="en-GB" b="1" i="1" dirty="0" err="1"/>
              <a:t>Koster</a:t>
            </a:r>
            <a:r>
              <a:rPr lang="en-GB" b="1" i="1" dirty="0"/>
              <a:t> </a:t>
            </a:r>
            <a:r>
              <a:rPr lang="en-GB" b="1" i="1" dirty="0" err="1"/>
              <a:t>Berodt</a:t>
            </a:r>
            <a:r>
              <a:rPr lang="en-GB" b="1" i="1" dirty="0"/>
              <a:t> &amp; Co [1970].</a:t>
            </a:r>
          </a:p>
        </p:txBody>
      </p:sp>
    </p:spTree>
    <p:extLst>
      <p:ext uri="{BB962C8B-B14F-4D97-AF65-F5344CB8AC3E}">
        <p14:creationId xmlns:p14="http://schemas.microsoft.com/office/powerpoint/2010/main" val="2580743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1FB72-0A90-7549-BC1C-056EC016E052}"/>
              </a:ext>
            </a:extLst>
          </p:cNvPr>
          <p:cNvSpPr>
            <a:spLocks noGrp="1"/>
          </p:cNvSpPr>
          <p:nvPr>
            <p:ph type="title"/>
          </p:nvPr>
        </p:nvSpPr>
        <p:spPr/>
        <p:txBody>
          <a:bodyPr/>
          <a:lstStyle/>
          <a:p>
            <a:r>
              <a:rPr lang="en-GB" dirty="0"/>
              <a:t>Discussion point</a:t>
            </a:r>
          </a:p>
        </p:txBody>
      </p:sp>
      <p:sp>
        <p:nvSpPr>
          <p:cNvPr id="3" name="Content Placeholder 2">
            <a:extLst>
              <a:ext uri="{FF2B5EF4-FFF2-40B4-BE49-F238E27FC236}">
                <a16:creationId xmlns:a16="http://schemas.microsoft.com/office/drawing/2014/main" id="{5A65CE06-945B-194E-B4FE-EDA0AC98F207}"/>
              </a:ext>
            </a:extLst>
          </p:cNvPr>
          <p:cNvSpPr>
            <a:spLocks noGrp="1"/>
          </p:cNvSpPr>
          <p:nvPr>
            <p:ph idx="1"/>
          </p:nvPr>
        </p:nvSpPr>
        <p:spPr/>
        <p:txBody>
          <a:bodyPr>
            <a:normAutofit/>
          </a:bodyPr>
          <a:lstStyle/>
          <a:p>
            <a:pPr marL="0" indent="0">
              <a:buNone/>
            </a:pPr>
            <a:r>
              <a:rPr lang="en-GB" sz="2400" i="1" dirty="0"/>
              <a:t>THERE IS A COMMON VIEW IN NEWSPAPERS AND BY SOME POLITICIANS THAT THE EU IMPOSES ITS RULES ON MEMBER STATES.  GIVEN THE INVOLVEMENT OF THE NATIONAL PARLIAMENTS, THE COMPOSITION OF THE COUNCIL AND THE ROLE OF THE EUROPEAN PARLIAMENT, WHAT DO YOU THINK?</a:t>
            </a:r>
          </a:p>
        </p:txBody>
      </p:sp>
    </p:spTree>
    <p:extLst>
      <p:ext uri="{BB962C8B-B14F-4D97-AF65-F5344CB8AC3E}">
        <p14:creationId xmlns:p14="http://schemas.microsoft.com/office/powerpoint/2010/main" val="7076126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042E4-7CE3-0440-962B-48FE3A54BCE5}"/>
              </a:ext>
            </a:extLst>
          </p:cNvPr>
          <p:cNvSpPr>
            <a:spLocks noGrp="1"/>
          </p:cNvSpPr>
          <p:nvPr>
            <p:ph type="title"/>
          </p:nvPr>
        </p:nvSpPr>
        <p:spPr/>
        <p:txBody>
          <a:bodyPr/>
          <a:lstStyle/>
          <a:p>
            <a:r>
              <a:rPr lang="en-GB" dirty="0"/>
              <a:t>Publication and notification</a:t>
            </a:r>
          </a:p>
        </p:txBody>
      </p:sp>
      <p:sp>
        <p:nvSpPr>
          <p:cNvPr id="3" name="Content Placeholder 2">
            <a:extLst>
              <a:ext uri="{FF2B5EF4-FFF2-40B4-BE49-F238E27FC236}">
                <a16:creationId xmlns:a16="http://schemas.microsoft.com/office/drawing/2014/main" id="{C3095410-5370-134C-8553-7B0BA1EB120F}"/>
              </a:ext>
            </a:extLst>
          </p:cNvPr>
          <p:cNvSpPr>
            <a:spLocks noGrp="1"/>
          </p:cNvSpPr>
          <p:nvPr>
            <p:ph idx="1"/>
          </p:nvPr>
        </p:nvSpPr>
        <p:spPr/>
        <p:txBody>
          <a:bodyPr/>
          <a:lstStyle/>
          <a:p>
            <a:pPr marL="0" indent="0">
              <a:buNone/>
            </a:pPr>
            <a:r>
              <a:rPr lang="en-GB" sz="2400" dirty="0"/>
              <a:t>Under </a:t>
            </a:r>
            <a:r>
              <a:rPr lang="en-GB" sz="2400" b="1" dirty="0"/>
              <a:t>Art 297 TFEU</a:t>
            </a:r>
            <a:r>
              <a:rPr lang="en-GB" sz="2400" dirty="0"/>
              <a:t>, Regulations, Directives and Decisions must be published in the </a:t>
            </a:r>
            <a:r>
              <a:rPr lang="en-GB" sz="2400" i="1" dirty="0"/>
              <a:t>Official Journal.  </a:t>
            </a:r>
            <a:r>
              <a:rPr lang="en-GB" sz="2400" dirty="0"/>
              <a:t>These measures enter into force on the date specified in them or on the 20</a:t>
            </a:r>
            <a:r>
              <a:rPr lang="en-GB" sz="2400" baseline="30000" dirty="0"/>
              <a:t>th</a:t>
            </a:r>
            <a:r>
              <a:rPr lang="en-GB" sz="2400" dirty="0"/>
              <a:t> day after publication if none is specified.  It is rare for the date specified to be earlier than the 20</a:t>
            </a:r>
            <a:r>
              <a:rPr lang="en-GB" sz="2400" baseline="30000" dirty="0"/>
              <a:t>th</a:t>
            </a:r>
            <a:r>
              <a:rPr lang="en-GB" sz="2400" dirty="0"/>
              <a:t> d</a:t>
            </a:r>
            <a:r>
              <a:rPr lang="en-GB" dirty="0"/>
              <a:t>ay.</a:t>
            </a:r>
          </a:p>
        </p:txBody>
      </p:sp>
    </p:spTree>
    <p:extLst>
      <p:ext uri="{BB962C8B-B14F-4D97-AF65-F5344CB8AC3E}">
        <p14:creationId xmlns:p14="http://schemas.microsoft.com/office/powerpoint/2010/main" val="10117086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DC700-7B48-C64D-9D34-9F83F79695A5}"/>
              </a:ext>
            </a:extLst>
          </p:cNvPr>
          <p:cNvSpPr>
            <a:spLocks noGrp="1"/>
          </p:cNvSpPr>
          <p:nvPr>
            <p:ph type="title"/>
          </p:nvPr>
        </p:nvSpPr>
        <p:spPr/>
        <p:txBody>
          <a:bodyPr/>
          <a:lstStyle/>
          <a:p>
            <a:r>
              <a:rPr lang="en-GB" dirty="0"/>
              <a:t>European Citizens initiative</a:t>
            </a:r>
          </a:p>
        </p:txBody>
      </p:sp>
      <p:sp>
        <p:nvSpPr>
          <p:cNvPr id="3" name="Content Placeholder 2">
            <a:extLst>
              <a:ext uri="{FF2B5EF4-FFF2-40B4-BE49-F238E27FC236}">
                <a16:creationId xmlns:a16="http://schemas.microsoft.com/office/drawing/2014/main" id="{2D751F5B-AF28-AC48-B496-2A3AA4962B1F}"/>
              </a:ext>
            </a:extLst>
          </p:cNvPr>
          <p:cNvSpPr>
            <a:spLocks noGrp="1"/>
          </p:cNvSpPr>
          <p:nvPr>
            <p:ph idx="1"/>
          </p:nvPr>
        </p:nvSpPr>
        <p:spPr/>
        <p:txBody>
          <a:bodyPr/>
          <a:lstStyle/>
          <a:p>
            <a:pPr marL="0" indent="0">
              <a:buNone/>
            </a:pPr>
            <a:r>
              <a:rPr lang="en-GB" b="1" dirty="0"/>
              <a:t>TL 2007 </a:t>
            </a:r>
            <a:r>
              <a:rPr lang="en-GB" dirty="0"/>
              <a:t>introduced this initiative and this is reflected in </a:t>
            </a:r>
            <a:r>
              <a:rPr lang="en-GB" b="1" dirty="0"/>
              <a:t>Art 11(4) TEU.  </a:t>
            </a:r>
            <a:r>
              <a:rPr lang="en-GB" dirty="0"/>
              <a:t>It states that at least 1 million citizens from a </a:t>
            </a:r>
            <a:r>
              <a:rPr lang="en-GB" i="1" dirty="0"/>
              <a:t>significant number of Member States </a:t>
            </a:r>
            <a:r>
              <a:rPr lang="en-GB" dirty="0"/>
              <a:t>can invite the Commission to propose legislation.  This is a very significant development which helps to reduce the democratic deficit.</a:t>
            </a:r>
          </a:p>
          <a:p>
            <a:pPr marL="0" indent="0">
              <a:buNone/>
            </a:pPr>
            <a:r>
              <a:rPr lang="en-GB" dirty="0"/>
              <a:t>However, </a:t>
            </a:r>
            <a:r>
              <a:rPr lang="en-GB" b="1" dirty="0"/>
              <a:t>Art 11(4) TEU </a:t>
            </a:r>
            <a:r>
              <a:rPr lang="en-GB" dirty="0"/>
              <a:t>is vague and in need of a clear procedure and body of rules.  </a:t>
            </a:r>
            <a:r>
              <a:rPr lang="en-GB" b="1" dirty="0"/>
              <a:t>Regulation 211/2011 </a:t>
            </a:r>
            <a:r>
              <a:rPr lang="en-GB" dirty="0"/>
              <a:t>on the Citizens’ Initiative (the </a:t>
            </a:r>
            <a:r>
              <a:rPr lang="en-GB" b="1" dirty="0"/>
              <a:t>CI Regulation</a:t>
            </a:r>
            <a:r>
              <a:rPr lang="en-GB" dirty="0"/>
              <a:t>) provides the relevant procedure and rules.  The website </a:t>
            </a:r>
            <a:r>
              <a:rPr lang="en-GB" dirty="0">
                <a:hlinkClick r:id="rId2"/>
              </a:rPr>
              <a:t>http://ec.europa.eu/citizens-initiative</a:t>
            </a:r>
            <a:r>
              <a:rPr lang="en-GB" dirty="0"/>
              <a:t>, set up by the Commission, provides guidance and the forms required as well as downloadable software for online collections of statements of support (signatories) required for an initiative.</a:t>
            </a:r>
          </a:p>
        </p:txBody>
      </p:sp>
    </p:spTree>
    <p:extLst>
      <p:ext uri="{BB962C8B-B14F-4D97-AF65-F5344CB8AC3E}">
        <p14:creationId xmlns:p14="http://schemas.microsoft.com/office/powerpoint/2010/main" val="12299694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69C3B8-B48A-2740-A18F-0BA0AE4AD6A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B3CA7B5-A275-8C44-8374-6EE32C935ECA}"/>
              </a:ext>
            </a:extLst>
          </p:cNvPr>
          <p:cNvSpPr>
            <a:spLocks noGrp="1"/>
          </p:cNvSpPr>
          <p:nvPr>
            <p:ph idx="1"/>
          </p:nvPr>
        </p:nvSpPr>
        <p:spPr/>
        <p:txBody>
          <a:bodyPr/>
          <a:lstStyle/>
          <a:p>
            <a:pPr marL="0" indent="0">
              <a:buNone/>
            </a:pPr>
            <a:r>
              <a:rPr lang="en-GB" dirty="0"/>
              <a:t>Under the </a:t>
            </a:r>
            <a:r>
              <a:rPr lang="en-GB" b="1" dirty="0"/>
              <a:t>CI </a:t>
            </a:r>
            <a:r>
              <a:rPr lang="en-GB" b="1" dirty="0" err="1"/>
              <a:t>Reguation</a:t>
            </a:r>
            <a:r>
              <a:rPr lang="en-GB" dirty="0"/>
              <a:t>, 1 million EU citizens from </a:t>
            </a:r>
            <a:r>
              <a:rPr lang="en-GB" dirty="0" err="1"/>
              <a:t>atleast</a:t>
            </a:r>
            <a:r>
              <a:rPr lang="en-GB" dirty="0"/>
              <a:t> 7 MSs can call on the Commission to propose legislation in areas where the EU has the power to legislate.  The </a:t>
            </a:r>
            <a:r>
              <a:rPr lang="en-GB" b="1" dirty="0"/>
              <a:t>CI Regulation </a:t>
            </a:r>
            <a:r>
              <a:rPr lang="en-GB" dirty="0"/>
              <a:t>requires a minimum number of signatories from each of the MSs selected in which the citizens are based.  Signatures must be collected within a year.  The numbers required are based on the number of MEP seats in a MS multiplied by 750.  The total figure for each MS was in the annex to the Regulation but it has been amended by </a:t>
            </a:r>
            <a:r>
              <a:rPr lang="en-GB" b="1" dirty="0"/>
              <a:t>Regulation 268/2012.  </a:t>
            </a:r>
            <a:r>
              <a:rPr lang="en-GB" dirty="0"/>
              <a:t>In Germany, 74,250 signatories are required; in the UK it was 54,750; whereas in Malta, Cyprus and Luxembourg it is 4,500.</a:t>
            </a:r>
          </a:p>
        </p:txBody>
      </p:sp>
    </p:spTree>
    <p:extLst>
      <p:ext uri="{BB962C8B-B14F-4D97-AF65-F5344CB8AC3E}">
        <p14:creationId xmlns:p14="http://schemas.microsoft.com/office/powerpoint/2010/main" val="6021672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46419-E9AC-FA45-BBBD-40450F07ECE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11006A7-5F53-BB46-BEFA-41D034116414}"/>
              </a:ext>
            </a:extLst>
          </p:cNvPr>
          <p:cNvSpPr>
            <a:spLocks noGrp="1"/>
          </p:cNvSpPr>
          <p:nvPr>
            <p:ph idx="1"/>
          </p:nvPr>
        </p:nvSpPr>
        <p:spPr/>
        <p:txBody>
          <a:bodyPr>
            <a:normAutofit/>
          </a:bodyPr>
          <a:lstStyle/>
          <a:p>
            <a:pPr marL="0" indent="0">
              <a:buNone/>
            </a:pPr>
            <a:r>
              <a:rPr lang="en-GB" sz="2400" dirty="0"/>
              <a:t>Each initiative requires a committee of citizens (the organisers) to manage the initiative.  The organisers must consist of EU citizens who are old enough to vote (18, except for Austria where it is 16).  Interestingly, they don’t have to be registered to vote.  The organisers must consist of citizens living in at least 7 different MSs and cannot consist of organisations, though organisations can promote and sponsor initiatives.</a:t>
            </a:r>
          </a:p>
        </p:txBody>
      </p:sp>
    </p:spTree>
    <p:extLst>
      <p:ext uri="{BB962C8B-B14F-4D97-AF65-F5344CB8AC3E}">
        <p14:creationId xmlns:p14="http://schemas.microsoft.com/office/powerpoint/2010/main" val="32538902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0C3A5-B88F-CE41-B5EB-55330A751BB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E7A83E4-E108-0A4F-B724-1909C2099B00}"/>
              </a:ext>
            </a:extLst>
          </p:cNvPr>
          <p:cNvSpPr>
            <a:spLocks noGrp="1"/>
          </p:cNvSpPr>
          <p:nvPr>
            <p:ph idx="1"/>
          </p:nvPr>
        </p:nvSpPr>
        <p:spPr/>
        <p:txBody>
          <a:bodyPr>
            <a:normAutofit/>
          </a:bodyPr>
          <a:lstStyle/>
          <a:p>
            <a:pPr marL="0" indent="0">
              <a:buNone/>
            </a:pPr>
            <a:r>
              <a:rPr lang="en-GB" sz="2400" dirty="0"/>
              <a:t>Organisers of an initiative must comply with the technical and security standards required by the </a:t>
            </a:r>
            <a:r>
              <a:rPr lang="en-GB" sz="2400" b="1" dirty="0"/>
              <a:t>CI Regulation </a:t>
            </a:r>
            <a:r>
              <a:rPr lang="en-GB" sz="2400" dirty="0"/>
              <a:t>(these requirements are developed in more detail in </a:t>
            </a:r>
            <a:r>
              <a:rPr lang="en-GB" sz="2400" b="1" dirty="0"/>
              <a:t>Regulation 1179/2011 </a:t>
            </a:r>
            <a:r>
              <a:rPr lang="en-GB" sz="2400" dirty="0"/>
              <a:t>on technical standards for online collection systems).  The standards are in place to ensure that the use and storage of personal data is protected. </a:t>
            </a:r>
          </a:p>
        </p:txBody>
      </p:sp>
    </p:spTree>
    <p:extLst>
      <p:ext uri="{BB962C8B-B14F-4D97-AF65-F5344CB8AC3E}">
        <p14:creationId xmlns:p14="http://schemas.microsoft.com/office/powerpoint/2010/main" val="18298647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DBC93A-1515-E541-BED8-FA0C6E9E7D9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56A1465-4445-0B44-8B8D-BED92E704465}"/>
              </a:ext>
            </a:extLst>
          </p:cNvPr>
          <p:cNvSpPr>
            <a:spLocks noGrp="1"/>
          </p:cNvSpPr>
          <p:nvPr>
            <p:ph idx="1"/>
          </p:nvPr>
        </p:nvSpPr>
        <p:spPr/>
        <p:txBody>
          <a:bodyPr/>
          <a:lstStyle/>
          <a:p>
            <a:pPr marL="0" indent="0">
              <a:buNone/>
            </a:pPr>
            <a:r>
              <a:rPr lang="en-GB" dirty="0"/>
              <a:t>Once the committee is set up, the initiative must be registered with the Commission which must respond within 2m.  The registration process requires the completion of a form available from the </a:t>
            </a:r>
            <a:r>
              <a:rPr lang="en-GB" b="1" dirty="0"/>
              <a:t>CI </a:t>
            </a:r>
            <a:r>
              <a:rPr lang="en-GB" dirty="0"/>
              <a:t>website. The initiative must be on an area on which the Commission is allowed to submit legislative proposals; it must not be manifestly abusive, frivolous or vexatious and must not be contrary to the EU values from the Treaties.</a:t>
            </a:r>
          </a:p>
          <a:p>
            <a:pPr marL="0" indent="0">
              <a:buNone/>
            </a:pPr>
            <a:r>
              <a:rPr lang="en-GB" dirty="0"/>
              <a:t>Where an online system is being used by the organisers to collect statements of support, the system must be certified by the relevant national authority which must respond within a month.  The statements of support must then be collected from </a:t>
            </a:r>
            <a:r>
              <a:rPr lang="en-GB" dirty="0" err="1"/>
              <a:t>atleast</a:t>
            </a:r>
            <a:r>
              <a:rPr lang="en-GB" dirty="0"/>
              <a:t> 7 MS within a </a:t>
            </a:r>
            <a:r>
              <a:rPr lang="en-GB" dirty="0" err="1"/>
              <a:t>yr</a:t>
            </a:r>
            <a:r>
              <a:rPr lang="en-GB" dirty="0"/>
              <a:t> and these must be certified by the national authority which has 3m to do so.</a:t>
            </a:r>
          </a:p>
        </p:txBody>
      </p:sp>
    </p:spTree>
    <p:extLst>
      <p:ext uri="{BB962C8B-B14F-4D97-AF65-F5344CB8AC3E}">
        <p14:creationId xmlns:p14="http://schemas.microsoft.com/office/powerpoint/2010/main" val="34453976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9D17E-6EA1-9848-AF65-A5ECD2F4476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15DD347-508C-B54B-BCAF-FF6DF2F3EFFE}"/>
              </a:ext>
            </a:extLst>
          </p:cNvPr>
          <p:cNvSpPr>
            <a:spLocks noGrp="1"/>
          </p:cNvSpPr>
          <p:nvPr>
            <p:ph idx="1"/>
          </p:nvPr>
        </p:nvSpPr>
        <p:spPr/>
        <p:txBody>
          <a:bodyPr/>
          <a:lstStyle/>
          <a:p>
            <a:pPr marL="0" indent="0">
              <a:buNone/>
            </a:pPr>
            <a:r>
              <a:rPr lang="en-GB" dirty="0"/>
              <a:t>Once there are </a:t>
            </a:r>
            <a:r>
              <a:rPr lang="en-GB" dirty="0" err="1"/>
              <a:t>atleast</a:t>
            </a:r>
            <a:r>
              <a:rPr lang="en-GB" dirty="0"/>
              <a:t> 1million signatories, the initiative can be submitted to the Commission, which has 3m to answer it.</a:t>
            </a:r>
          </a:p>
          <a:p>
            <a:pPr marL="0" indent="0">
              <a:buNone/>
            </a:pPr>
            <a:r>
              <a:rPr lang="en-GB" dirty="0"/>
              <a:t>For data security purposes, the </a:t>
            </a:r>
            <a:r>
              <a:rPr lang="en-GB" b="1" dirty="0"/>
              <a:t>CI Regulation </a:t>
            </a:r>
            <a:r>
              <a:rPr lang="en-GB" dirty="0"/>
              <a:t>requires the destruction of all statements of support within a month of submitting the initiative or 18 months after registering it (if there has not been a sufficient level of support).  Failure to satisfy this obligation will result in a criminal penalty imposed by a national authority.  In addition, there will be a criminal penalty for any false information or fraudulent misuse of date collected.</a:t>
            </a:r>
          </a:p>
        </p:txBody>
      </p:sp>
    </p:spTree>
    <p:extLst>
      <p:ext uri="{BB962C8B-B14F-4D97-AF65-F5344CB8AC3E}">
        <p14:creationId xmlns:p14="http://schemas.microsoft.com/office/powerpoint/2010/main" val="9974453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C24A2-B2CF-4D42-999E-895D64FC012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438DF5D-B884-F84C-ACB1-BD91E3AC3A00}"/>
              </a:ext>
            </a:extLst>
          </p:cNvPr>
          <p:cNvSpPr>
            <a:spLocks noGrp="1"/>
          </p:cNvSpPr>
          <p:nvPr>
            <p:ph idx="1"/>
          </p:nvPr>
        </p:nvSpPr>
        <p:spPr/>
        <p:txBody>
          <a:bodyPr/>
          <a:lstStyle/>
          <a:p>
            <a:pPr marL="0" indent="0">
              <a:buNone/>
            </a:pPr>
            <a:r>
              <a:rPr lang="en-GB" dirty="0"/>
              <a:t>The </a:t>
            </a:r>
            <a:r>
              <a:rPr lang="en-GB" b="1" dirty="0"/>
              <a:t>CI </a:t>
            </a:r>
            <a:r>
              <a:rPr lang="en-GB" dirty="0"/>
              <a:t>website details the various initiatives.  It also has press releases issued by the Commission on their response to those that secured the required number of votes.</a:t>
            </a:r>
          </a:p>
          <a:p>
            <a:pPr marL="0" indent="0">
              <a:buNone/>
            </a:pPr>
            <a:r>
              <a:rPr lang="en-GB" dirty="0"/>
              <a:t>The requirements of the </a:t>
            </a:r>
            <a:r>
              <a:rPr lang="en-GB" b="1" dirty="0"/>
              <a:t>CI </a:t>
            </a:r>
            <a:r>
              <a:rPr lang="en-GB" dirty="0"/>
              <a:t>are there to ensure that it is workable for organisers, the Commission and MSs as well as being secure for citizens that support an initiative because they have to provide personal data.  Of course it does place an administrative burden on MSs, which have significant roles in the process such as certifying the online systems.  Also, they have had to introduce some legislation to create a “competent national authority” as well as the criminal penalties required.</a:t>
            </a:r>
          </a:p>
        </p:txBody>
      </p:sp>
    </p:spTree>
    <p:extLst>
      <p:ext uri="{BB962C8B-B14F-4D97-AF65-F5344CB8AC3E}">
        <p14:creationId xmlns:p14="http://schemas.microsoft.com/office/powerpoint/2010/main" val="17790937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302E81-765F-A845-A74A-1481AE2C5F6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647EA6D-29CD-FA4E-8599-FD62E6EB1B7A}"/>
              </a:ext>
            </a:extLst>
          </p:cNvPr>
          <p:cNvSpPr>
            <a:spLocks noGrp="1"/>
          </p:cNvSpPr>
          <p:nvPr>
            <p:ph idx="1"/>
          </p:nvPr>
        </p:nvSpPr>
        <p:spPr/>
        <p:txBody>
          <a:bodyPr/>
          <a:lstStyle/>
          <a:p>
            <a:pPr marL="0" indent="0">
              <a:buNone/>
            </a:pPr>
            <a:r>
              <a:rPr lang="en-GB" b="1" dirty="0"/>
              <a:t>Regulation 211/2011 </a:t>
            </a:r>
            <a:r>
              <a:rPr lang="en-GB" dirty="0"/>
              <a:t>set up a </a:t>
            </a:r>
            <a:r>
              <a:rPr lang="en-GB" b="1" dirty="0"/>
              <a:t>CI </a:t>
            </a:r>
            <a:r>
              <a:rPr lang="en-GB" dirty="0"/>
              <a:t>Committee to assist the Commission on the implementation of the Regulation on technical standards for online systems.  In addition, the Commission set up an expert group that consists of MSs authorities, the purpose of which is to co-ordinate the implementation by the authorities of the </a:t>
            </a:r>
            <a:r>
              <a:rPr lang="en-GB" b="1" dirty="0"/>
              <a:t>CI Regulation.  </a:t>
            </a:r>
            <a:r>
              <a:rPr lang="en-GB" dirty="0"/>
              <a:t>The reports of their meetings are available on the Commission’s website.  The Commission and MSs have devoted significant resources to make the </a:t>
            </a:r>
            <a:r>
              <a:rPr lang="en-GB" b="1" dirty="0"/>
              <a:t>CI </a:t>
            </a:r>
            <a:r>
              <a:rPr lang="en-GB" dirty="0"/>
              <a:t>a reality.  It shows that the mechanism is intended to be effective as a means of proposing legislation and enhancing the </a:t>
            </a:r>
            <a:r>
              <a:rPr lang="en-GB" dirty="0" err="1"/>
              <a:t>lnk</a:t>
            </a:r>
            <a:r>
              <a:rPr lang="en-GB" dirty="0"/>
              <a:t> between citizens and the EU rather than being merely symbolic.</a:t>
            </a:r>
            <a:endParaRPr lang="en-GB" b="1" dirty="0"/>
          </a:p>
        </p:txBody>
      </p:sp>
    </p:spTree>
    <p:extLst>
      <p:ext uri="{BB962C8B-B14F-4D97-AF65-F5344CB8AC3E}">
        <p14:creationId xmlns:p14="http://schemas.microsoft.com/office/powerpoint/2010/main" val="13692152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2EA92-8362-C246-BF1E-DF9FB7A8F68D}"/>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6788AC22-0C55-8C4E-901C-2BA01F2A7300}"/>
              </a:ext>
            </a:extLst>
          </p:cNvPr>
          <p:cNvSpPr>
            <a:spLocks noGrp="1"/>
          </p:cNvSpPr>
          <p:nvPr>
            <p:ph idx="1"/>
          </p:nvPr>
        </p:nvSpPr>
        <p:spPr/>
        <p:txBody>
          <a:bodyPr/>
          <a:lstStyle/>
          <a:p>
            <a:pPr marL="342900" indent="-342900">
              <a:buFont typeface="+mj-lt"/>
              <a:buAutoNum type="arabicPeriod"/>
            </a:pPr>
            <a:r>
              <a:rPr lang="en-GB" dirty="0"/>
              <a:t>Formalised lobbying has always been an aspect of the working of the EU.  The Commission in the initiator of legislation and the Commission regards this as its most important role.</a:t>
            </a:r>
          </a:p>
          <a:p>
            <a:pPr marL="342900" indent="-342900">
              <a:buFont typeface="+mj-lt"/>
              <a:buAutoNum type="arabicPeriod"/>
            </a:pPr>
            <a:r>
              <a:rPr lang="en-GB" dirty="0"/>
              <a:t>Secondary legislation (Regulations, Directives and Decisions) may be made only if there is constitutional authority to do so.  Thus, when a piece of secondary legislation is proposed, it must state the legal base which enables the measure to be put forward.  Failure to adhere to this principle will result in challenge and potential annulment.</a:t>
            </a:r>
          </a:p>
        </p:txBody>
      </p:sp>
    </p:spTree>
    <p:extLst>
      <p:ext uri="{BB962C8B-B14F-4D97-AF65-F5344CB8AC3E}">
        <p14:creationId xmlns:p14="http://schemas.microsoft.com/office/powerpoint/2010/main" val="36818770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A06D06-D790-544B-AD36-D4C57255E0D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47B8312-AB1A-084A-B837-AEAF1445FE6D}"/>
              </a:ext>
            </a:extLst>
          </p:cNvPr>
          <p:cNvSpPr>
            <a:spLocks noGrp="1"/>
          </p:cNvSpPr>
          <p:nvPr>
            <p:ph idx="1"/>
          </p:nvPr>
        </p:nvSpPr>
        <p:spPr/>
        <p:txBody>
          <a:bodyPr/>
          <a:lstStyle/>
          <a:p>
            <a:pPr marL="0" indent="0">
              <a:buNone/>
            </a:pPr>
            <a:r>
              <a:rPr lang="en-GB" dirty="0"/>
              <a:t>3. The appropriate legal base will also set out the part the EP will play in the legislative process.  There are 3 procedures:</a:t>
            </a:r>
          </a:p>
          <a:p>
            <a:r>
              <a:rPr lang="en-GB" dirty="0"/>
              <a:t>The ordinary legislative procedure</a:t>
            </a:r>
          </a:p>
          <a:p>
            <a:r>
              <a:rPr lang="en-GB" dirty="0"/>
              <a:t>Special legislative procedures:-</a:t>
            </a:r>
          </a:p>
          <a:p>
            <a:pPr marL="0" indent="0">
              <a:buNone/>
            </a:pPr>
            <a:r>
              <a:rPr lang="en-GB" dirty="0"/>
              <a:t> 	consultation procedure</a:t>
            </a:r>
          </a:p>
          <a:p>
            <a:pPr marL="0" indent="0">
              <a:buNone/>
            </a:pPr>
            <a:r>
              <a:rPr lang="en-GB" dirty="0"/>
              <a:t>	consent procedure</a:t>
            </a:r>
          </a:p>
        </p:txBody>
      </p:sp>
    </p:spTree>
    <p:extLst>
      <p:ext uri="{BB962C8B-B14F-4D97-AF65-F5344CB8AC3E}">
        <p14:creationId xmlns:p14="http://schemas.microsoft.com/office/powerpoint/2010/main" val="2089153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5DB93-313C-E247-B96D-C38000304BED}"/>
              </a:ext>
            </a:extLst>
          </p:cNvPr>
          <p:cNvSpPr>
            <a:spLocks noGrp="1"/>
          </p:cNvSpPr>
          <p:nvPr>
            <p:ph type="title"/>
          </p:nvPr>
        </p:nvSpPr>
        <p:spPr/>
        <p:txBody>
          <a:bodyPr/>
          <a:lstStyle/>
          <a:p>
            <a:r>
              <a:rPr lang="en-GB" dirty="0"/>
              <a:t>Questions</a:t>
            </a:r>
          </a:p>
        </p:txBody>
      </p:sp>
      <p:sp>
        <p:nvSpPr>
          <p:cNvPr id="3" name="Content Placeholder 2">
            <a:extLst>
              <a:ext uri="{FF2B5EF4-FFF2-40B4-BE49-F238E27FC236}">
                <a16:creationId xmlns:a16="http://schemas.microsoft.com/office/drawing/2014/main" id="{AC63E8D0-93F4-4F4A-887F-E63B494F55D1}"/>
              </a:ext>
            </a:extLst>
          </p:cNvPr>
          <p:cNvSpPr>
            <a:spLocks noGrp="1"/>
          </p:cNvSpPr>
          <p:nvPr>
            <p:ph idx="1"/>
          </p:nvPr>
        </p:nvSpPr>
        <p:spPr/>
        <p:txBody>
          <a:bodyPr>
            <a:normAutofit/>
          </a:bodyPr>
          <a:lstStyle/>
          <a:p>
            <a:pPr marL="342900" indent="-342900">
              <a:buAutoNum type="arabicPeriod"/>
            </a:pPr>
            <a:r>
              <a:rPr lang="en-GB" sz="2800" dirty="0"/>
              <a:t>What is meant by the legal base of a measure?</a:t>
            </a:r>
          </a:p>
          <a:p>
            <a:pPr marL="342900" indent="-342900">
              <a:buAutoNum type="arabicPeriod"/>
            </a:pPr>
            <a:r>
              <a:rPr lang="en-GB" sz="2800" dirty="0"/>
              <a:t>Briefly outline the ordinary legislative procedure.</a:t>
            </a:r>
          </a:p>
        </p:txBody>
      </p:sp>
    </p:spTree>
    <p:extLst>
      <p:ext uri="{BB962C8B-B14F-4D97-AF65-F5344CB8AC3E}">
        <p14:creationId xmlns:p14="http://schemas.microsoft.com/office/powerpoint/2010/main" val="218464901"/>
      </p:ext>
    </p:extLst>
  </p:cSld>
  <p:clrMapOvr>
    <a:masterClrMapping/>
  </p:clrMapOvr>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docProps/app.xml><?xml version="1.0" encoding="utf-8"?>
<Properties xmlns="http://schemas.openxmlformats.org/officeDocument/2006/extended-properties" xmlns:vt="http://schemas.openxmlformats.org/officeDocument/2006/docPropsVTypes">
  <Template>Atlas</Template>
  <TotalTime>152</TotalTime>
  <Words>3635</Words>
  <Application>Microsoft Macintosh PowerPoint</Application>
  <PresentationFormat>Widescreen</PresentationFormat>
  <Paragraphs>97</Paragraphs>
  <Slides>40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40</vt:i4>
      </vt:variant>
    </vt:vector>
  </HeadingPairs>
  <TitlesOfParts>
    <vt:vector size="44" baseType="lpstr">
      <vt:lpstr>Calibri Light</vt:lpstr>
      <vt:lpstr>Rockwell</vt:lpstr>
      <vt:lpstr>Wingdings</vt:lpstr>
      <vt:lpstr>Atlas</vt:lpstr>
      <vt:lpstr>The Law-making Process</vt:lpstr>
      <vt:lpstr>Aims:</vt:lpstr>
      <vt:lpstr>Introduction</vt:lpstr>
      <vt:lpstr>Legal base</vt:lpstr>
      <vt:lpstr>Case C-176/03, Commission v Council [2005]</vt:lpstr>
      <vt:lpstr>PowerPoint Presentation</vt:lpstr>
      <vt:lpstr>Working Time Directive</vt:lpstr>
      <vt:lpstr>THE ORDINARY LEGISLATIVE PROCEEDURE</vt:lpstr>
      <vt:lpstr>PowerPoint Presentation</vt:lpstr>
      <vt:lpstr>A role for national parliaments</vt:lpstr>
      <vt:lpstr>First reading</vt:lpstr>
      <vt:lpstr>Second reading</vt:lpstr>
      <vt:lpstr>PowerPoint Presentation</vt:lpstr>
      <vt:lpstr>The conciliation stage</vt:lpstr>
      <vt:lpstr>Third reading</vt:lpstr>
      <vt:lpstr>PowerPoint Presentation</vt:lpstr>
      <vt:lpstr>PowerPoint Presentation</vt:lpstr>
      <vt:lpstr>PowerPoint Presentation</vt:lpstr>
      <vt:lpstr>Special legislative procedure</vt:lpstr>
      <vt:lpstr>PowerPoint Presentation</vt:lpstr>
      <vt:lpstr>PowerPoint Presentation</vt:lpstr>
      <vt:lpstr>PowerPoint Presentation</vt:lpstr>
      <vt:lpstr>The consent procedure</vt:lpstr>
      <vt:lpstr>The Commission- Council dialogue</vt:lpstr>
      <vt:lpstr>PowerPoint Presentation</vt:lpstr>
      <vt:lpstr>PowerPoint Presentation</vt:lpstr>
      <vt:lpstr>PowerPoint Presentation</vt:lpstr>
      <vt:lpstr>Discussion point</vt:lpstr>
      <vt:lpstr>Publication and notification</vt:lpstr>
      <vt:lpstr>European Citizens initiative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Summary</vt:lpstr>
      <vt:lpstr>PowerPoint Presentation</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Law-making Process</dc:title>
  <dc:creator>H15HolmesT</dc:creator>
  <cp:lastModifiedBy>H15HolmesT</cp:lastModifiedBy>
  <cp:revision>17</cp:revision>
  <dcterms:created xsi:type="dcterms:W3CDTF">2020-02-08T14:17:55Z</dcterms:created>
  <dcterms:modified xsi:type="dcterms:W3CDTF">2020-02-09T18:43:05Z</dcterms:modified>
</cp:coreProperties>
</file>