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notesSlides/notesSlide8.xml" ContentType="application/vnd.openxmlformats-officedocument.presentationml.notesSlide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notesSlides/notesSlide9.xml" ContentType="application/vnd.openxmlformats-officedocument.presentationml.notesSlide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notesSlides/notesSlide15.xml" ContentType="application/vnd.openxmlformats-officedocument.presentationml.notesSlide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notesSlides/notesSlide21.xml" ContentType="application/vnd.openxmlformats-officedocument.presentationml.notesSlide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6"/>
  </p:notesMasterIdLst>
  <p:sldIdLst>
    <p:sldId id="257" r:id="rId2"/>
    <p:sldId id="287" r:id="rId3"/>
    <p:sldId id="259" r:id="rId4"/>
    <p:sldId id="258" r:id="rId5"/>
    <p:sldId id="261" r:id="rId6"/>
    <p:sldId id="263" r:id="rId7"/>
    <p:sldId id="265" r:id="rId8"/>
    <p:sldId id="267" r:id="rId9"/>
    <p:sldId id="260" r:id="rId10"/>
    <p:sldId id="269" r:id="rId11"/>
    <p:sldId id="271" r:id="rId12"/>
    <p:sldId id="284" r:id="rId13"/>
    <p:sldId id="286" r:id="rId14"/>
    <p:sldId id="273" r:id="rId15"/>
    <p:sldId id="275" r:id="rId16"/>
    <p:sldId id="277" r:id="rId17"/>
    <p:sldId id="279" r:id="rId18"/>
    <p:sldId id="262" r:id="rId19"/>
    <p:sldId id="281" r:id="rId20"/>
    <p:sldId id="289" r:id="rId21"/>
    <p:sldId id="293" r:id="rId22"/>
    <p:sldId id="294" r:id="rId23"/>
    <p:sldId id="296" r:id="rId24"/>
    <p:sldId id="298" r:id="rId25"/>
    <p:sldId id="300" r:id="rId26"/>
    <p:sldId id="301" r:id="rId27"/>
    <p:sldId id="302" r:id="rId28"/>
    <p:sldId id="303" r:id="rId29"/>
    <p:sldId id="304" r:id="rId30"/>
    <p:sldId id="305" r:id="rId31"/>
    <p:sldId id="306" r:id="rId32"/>
    <p:sldId id="299" r:id="rId33"/>
    <p:sldId id="307" r:id="rId34"/>
    <p:sldId id="308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98BBD0F-2C38-91AF-C1C2-1A2858988401}" v="64" dt="2026-06-11T11:58:05.0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B98BBD0F-2C38-91AF-C1C2-1A2858988401}"/>
    <pc:docChg chg="addSld">
      <pc:chgData name="" userId="" providerId="" clId="Web-{B98BBD0F-2C38-91AF-C1C2-1A2858988401}" dt="2026-06-11T11:50:24.455" v="33"/>
      <pc:docMkLst>
        <pc:docMk/>
      </pc:docMkLst>
      <pc:sldChg chg="add">
        <pc:chgData name="" userId="" providerId="" clId="Web-{B98BBD0F-2C38-91AF-C1C2-1A2858988401}" dt="2026-06-11T11:50:20.267" v="0"/>
        <pc:sldMkLst>
          <pc:docMk/>
          <pc:sldMk cId="0" sldId="257"/>
        </pc:sldMkLst>
      </pc:sldChg>
      <pc:sldChg chg="add">
        <pc:chgData name="" userId="" providerId="" clId="Web-{B98BBD0F-2C38-91AF-C1C2-1A2858988401}" dt="2026-06-11T11:50:20.580" v="3"/>
        <pc:sldMkLst>
          <pc:docMk/>
          <pc:sldMk cId="0" sldId="258"/>
        </pc:sldMkLst>
      </pc:sldChg>
      <pc:sldChg chg="add">
        <pc:chgData name="" userId="" providerId="" clId="Web-{B98BBD0F-2C38-91AF-C1C2-1A2858988401}" dt="2026-06-11T11:50:20.455" v="2"/>
        <pc:sldMkLst>
          <pc:docMk/>
          <pc:sldMk cId="0" sldId="259"/>
        </pc:sldMkLst>
      </pc:sldChg>
      <pc:sldChg chg="add">
        <pc:chgData name="" userId="" providerId="" clId="Web-{B98BBD0F-2C38-91AF-C1C2-1A2858988401}" dt="2026-06-11T11:50:21.533" v="8"/>
        <pc:sldMkLst>
          <pc:docMk/>
          <pc:sldMk cId="0" sldId="260"/>
        </pc:sldMkLst>
      </pc:sldChg>
      <pc:sldChg chg="add">
        <pc:chgData name="" userId="" providerId="" clId="Web-{B98BBD0F-2C38-91AF-C1C2-1A2858988401}" dt="2026-06-11T11:50:20.705" v="4"/>
        <pc:sldMkLst>
          <pc:docMk/>
          <pc:sldMk cId="0" sldId="261"/>
        </pc:sldMkLst>
      </pc:sldChg>
      <pc:sldChg chg="add">
        <pc:chgData name="" userId="" providerId="" clId="Web-{B98BBD0F-2C38-91AF-C1C2-1A2858988401}" dt="2026-06-11T11:50:22.642" v="17"/>
        <pc:sldMkLst>
          <pc:docMk/>
          <pc:sldMk cId="0" sldId="262"/>
        </pc:sldMkLst>
      </pc:sldChg>
      <pc:sldChg chg="add">
        <pc:chgData name="" userId="" providerId="" clId="Web-{B98BBD0F-2C38-91AF-C1C2-1A2858988401}" dt="2026-06-11T11:50:20.939" v="5"/>
        <pc:sldMkLst>
          <pc:docMk/>
          <pc:sldMk cId="0" sldId="263"/>
        </pc:sldMkLst>
      </pc:sldChg>
      <pc:sldChg chg="add">
        <pc:chgData name="" userId="" providerId="" clId="Web-{B98BBD0F-2C38-91AF-C1C2-1A2858988401}" dt="2026-06-11T11:50:21.142" v="6"/>
        <pc:sldMkLst>
          <pc:docMk/>
          <pc:sldMk cId="0" sldId="265"/>
        </pc:sldMkLst>
      </pc:sldChg>
      <pc:sldChg chg="add">
        <pc:chgData name="" userId="" providerId="" clId="Web-{B98BBD0F-2C38-91AF-C1C2-1A2858988401}" dt="2026-06-11T11:50:21.392" v="7"/>
        <pc:sldMkLst>
          <pc:docMk/>
          <pc:sldMk cId="0" sldId="267"/>
        </pc:sldMkLst>
      </pc:sldChg>
      <pc:sldChg chg="add">
        <pc:chgData name="" userId="" providerId="" clId="Web-{B98BBD0F-2C38-91AF-C1C2-1A2858988401}" dt="2026-06-11T11:50:21.674" v="9"/>
        <pc:sldMkLst>
          <pc:docMk/>
          <pc:sldMk cId="0" sldId="269"/>
        </pc:sldMkLst>
      </pc:sldChg>
      <pc:sldChg chg="add">
        <pc:chgData name="" userId="" providerId="" clId="Web-{B98BBD0F-2C38-91AF-C1C2-1A2858988401}" dt="2026-06-11T11:50:21.814" v="10"/>
        <pc:sldMkLst>
          <pc:docMk/>
          <pc:sldMk cId="0" sldId="271"/>
        </pc:sldMkLst>
      </pc:sldChg>
      <pc:sldChg chg="add">
        <pc:chgData name="" userId="" providerId="" clId="Web-{B98BBD0F-2C38-91AF-C1C2-1A2858988401}" dt="2026-06-11T11:50:22.158" v="13"/>
        <pc:sldMkLst>
          <pc:docMk/>
          <pc:sldMk cId="0" sldId="273"/>
        </pc:sldMkLst>
      </pc:sldChg>
      <pc:sldChg chg="add">
        <pc:chgData name="" userId="" providerId="" clId="Web-{B98BBD0F-2C38-91AF-C1C2-1A2858988401}" dt="2026-06-11T11:50:22.283" v="14"/>
        <pc:sldMkLst>
          <pc:docMk/>
          <pc:sldMk cId="0" sldId="275"/>
        </pc:sldMkLst>
      </pc:sldChg>
      <pc:sldChg chg="add">
        <pc:chgData name="" userId="" providerId="" clId="Web-{B98BBD0F-2C38-91AF-C1C2-1A2858988401}" dt="2026-06-11T11:50:22.424" v="15"/>
        <pc:sldMkLst>
          <pc:docMk/>
          <pc:sldMk cId="0" sldId="277"/>
        </pc:sldMkLst>
      </pc:sldChg>
      <pc:sldChg chg="add">
        <pc:chgData name="" userId="" providerId="" clId="Web-{B98BBD0F-2C38-91AF-C1C2-1A2858988401}" dt="2026-06-11T11:50:22.533" v="16"/>
        <pc:sldMkLst>
          <pc:docMk/>
          <pc:sldMk cId="0" sldId="279"/>
        </pc:sldMkLst>
      </pc:sldChg>
      <pc:sldChg chg="add">
        <pc:chgData name="" userId="" providerId="" clId="Web-{B98BBD0F-2C38-91AF-C1C2-1A2858988401}" dt="2026-06-11T11:50:22.705" v="18"/>
        <pc:sldMkLst>
          <pc:docMk/>
          <pc:sldMk cId="0" sldId="281"/>
        </pc:sldMkLst>
      </pc:sldChg>
      <pc:sldChg chg="add">
        <pc:chgData name="" userId="" providerId="" clId="Web-{B98BBD0F-2C38-91AF-C1C2-1A2858988401}" dt="2026-06-11T11:50:21.971" v="11"/>
        <pc:sldMkLst>
          <pc:docMk/>
          <pc:sldMk cId="0" sldId="284"/>
        </pc:sldMkLst>
      </pc:sldChg>
      <pc:sldChg chg="add">
        <pc:chgData name="" userId="" providerId="" clId="Web-{B98BBD0F-2C38-91AF-C1C2-1A2858988401}" dt="2026-06-11T11:50:22.064" v="12"/>
        <pc:sldMkLst>
          <pc:docMk/>
          <pc:sldMk cId="2658582515" sldId="286"/>
        </pc:sldMkLst>
      </pc:sldChg>
      <pc:sldChg chg="add">
        <pc:chgData name="" userId="" providerId="" clId="Web-{B98BBD0F-2C38-91AF-C1C2-1A2858988401}" dt="2026-06-11T11:50:20.299" v="1"/>
        <pc:sldMkLst>
          <pc:docMk/>
          <pc:sldMk cId="1794102511" sldId="287"/>
        </pc:sldMkLst>
      </pc:sldChg>
      <pc:sldChg chg="add">
        <pc:chgData name="" userId="" providerId="" clId="Web-{B98BBD0F-2C38-91AF-C1C2-1A2858988401}" dt="2026-06-11T11:50:22.861" v="19"/>
        <pc:sldMkLst>
          <pc:docMk/>
          <pc:sldMk cId="0" sldId="289"/>
        </pc:sldMkLst>
      </pc:sldChg>
      <pc:sldChg chg="add">
        <pc:chgData name="" userId="" providerId="" clId="Web-{B98BBD0F-2C38-91AF-C1C2-1A2858988401}" dt="2026-06-11T11:50:23.158" v="20"/>
        <pc:sldMkLst>
          <pc:docMk/>
          <pc:sldMk cId="0" sldId="293"/>
        </pc:sldMkLst>
      </pc:sldChg>
      <pc:sldChg chg="add">
        <pc:chgData name="" userId="" providerId="" clId="Web-{B98BBD0F-2C38-91AF-C1C2-1A2858988401}" dt="2026-06-11T11:50:23.236" v="21"/>
        <pc:sldMkLst>
          <pc:docMk/>
          <pc:sldMk cId="0" sldId="294"/>
        </pc:sldMkLst>
      </pc:sldChg>
      <pc:sldChg chg="add">
        <pc:chgData name="" userId="" providerId="" clId="Web-{B98BBD0F-2C38-91AF-C1C2-1A2858988401}" dt="2026-06-11T11:50:23.377" v="22"/>
        <pc:sldMkLst>
          <pc:docMk/>
          <pc:sldMk cId="0" sldId="296"/>
        </pc:sldMkLst>
      </pc:sldChg>
      <pc:sldChg chg="add">
        <pc:chgData name="" userId="" providerId="" clId="Web-{B98BBD0F-2C38-91AF-C1C2-1A2858988401}" dt="2026-06-11T11:50:23.455" v="23"/>
        <pc:sldMkLst>
          <pc:docMk/>
          <pc:sldMk cId="0" sldId="298"/>
        </pc:sldMkLst>
      </pc:sldChg>
      <pc:sldChg chg="add">
        <pc:chgData name="" userId="" providerId="" clId="Web-{B98BBD0F-2C38-91AF-C1C2-1A2858988401}" dt="2026-06-11T11:50:24.252" v="31"/>
        <pc:sldMkLst>
          <pc:docMk/>
          <pc:sldMk cId="1109560190" sldId="299"/>
        </pc:sldMkLst>
      </pc:sldChg>
      <pc:sldChg chg="add">
        <pc:chgData name="" userId="" providerId="" clId="Web-{B98BBD0F-2C38-91AF-C1C2-1A2858988401}" dt="2026-06-11T11:50:23.502" v="24"/>
        <pc:sldMkLst>
          <pc:docMk/>
          <pc:sldMk cId="3407085544" sldId="300"/>
        </pc:sldMkLst>
      </pc:sldChg>
      <pc:sldChg chg="add">
        <pc:chgData name="" userId="" providerId="" clId="Web-{B98BBD0F-2C38-91AF-C1C2-1A2858988401}" dt="2026-06-11T11:50:23.611" v="25"/>
        <pc:sldMkLst>
          <pc:docMk/>
          <pc:sldMk cId="2216980138" sldId="301"/>
        </pc:sldMkLst>
      </pc:sldChg>
      <pc:sldChg chg="add">
        <pc:chgData name="" userId="" providerId="" clId="Web-{B98BBD0F-2C38-91AF-C1C2-1A2858988401}" dt="2026-06-11T11:50:23.721" v="26"/>
        <pc:sldMkLst>
          <pc:docMk/>
          <pc:sldMk cId="1409734258" sldId="302"/>
        </pc:sldMkLst>
      </pc:sldChg>
      <pc:sldChg chg="add">
        <pc:chgData name="" userId="" providerId="" clId="Web-{B98BBD0F-2C38-91AF-C1C2-1A2858988401}" dt="2026-06-11T11:50:23.830" v="27"/>
        <pc:sldMkLst>
          <pc:docMk/>
          <pc:sldMk cId="3044032404" sldId="303"/>
        </pc:sldMkLst>
      </pc:sldChg>
      <pc:sldChg chg="add">
        <pc:chgData name="" userId="" providerId="" clId="Web-{B98BBD0F-2C38-91AF-C1C2-1A2858988401}" dt="2026-06-11T11:50:23.924" v="28"/>
        <pc:sldMkLst>
          <pc:docMk/>
          <pc:sldMk cId="775710274" sldId="304"/>
        </pc:sldMkLst>
      </pc:sldChg>
      <pc:sldChg chg="add">
        <pc:chgData name="" userId="" providerId="" clId="Web-{B98BBD0F-2C38-91AF-C1C2-1A2858988401}" dt="2026-06-11T11:50:24.033" v="29"/>
        <pc:sldMkLst>
          <pc:docMk/>
          <pc:sldMk cId="2574816994" sldId="305"/>
        </pc:sldMkLst>
      </pc:sldChg>
      <pc:sldChg chg="add">
        <pc:chgData name="" userId="" providerId="" clId="Web-{B98BBD0F-2C38-91AF-C1C2-1A2858988401}" dt="2026-06-11T11:50:24.143" v="30"/>
        <pc:sldMkLst>
          <pc:docMk/>
          <pc:sldMk cId="1195998364" sldId="306"/>
        </pc:sldMkLst>
      </pc:sldChg>
      <pc:sldChg chg="add">
        <pc:chgData name="" userId="" providerId="" clId="Web-{B98BBD0F-2C38-91AF-C1C2-1A2858988401}" dt="2026-06-11T11:50:24.330" v="32"/>
        <pc:sldMkLst>
          <pc:docMk/>
          <pc:sldMk cId="863305752" sldId="307"/>
        </pc:sldMkLst>
      </pc:sldChg>
      <pc:sldChg chg="add">
        <pc:chgData name="" userId="" providerId="" clId="Web-{B98BBD0F-2C38-91AF-C1C2-1A2858988401}" dt="2026-06-11T11:50:24.455" v="33"/>
        <pc:sldMkLst>
          <pc:docMk/>
          <pc:sldMk cId="3642835553" sldId="308"/>
        </pc:sldMkLst>
      </pc:sldChg>
      <pc:sldMasterChg chg="addSldLayout">
        <pc:chgData name="" userId="" providerId="" clId="Web-{B98BBD0F-2C38-91AF-C1C2-1A2858988401}" dt="2026-06-11T11:50:20.267" v="0"/>
        <pc:sldMasterMkLst>
          <pc:docMk/>
          <pc:sldMasterMk cId="2460954070" sldId="2147483660"/>
        </pc:sldMasterMkLst>
        <pc:sldLayoutChg chg="add">
          <pc:chgData name="" userId="" providerId="" clId="Web-{B98BBD0F-2C38-91AF-C1C2-1A2858988401}" dt="2026-06-11T11:50:20.267" v="0"/>
          <pc:sldLayoutMkLst>
            <pc:docMk/>
            <pc:sldMasterMk cId="2460954070" sldId="2147483660"/>
            <pc:sldLayoutMk cId="2358793495" sldId="2147483672"/>
          </pc:sldLayoutMkLst>
        </pc:sldLayoutChg>
      </pc:sldMasterChg>
    </pc:docChg>
  </pc:docChgLst>
  <pc:docChgLst>
    <pc:chgData name="Maria-Georgiana Firescu (2536767)" userId="S::2536767@student.uwtsd.ac.uk::f6a16cf4-b1e0-4fa2-9296-95da282a828e" providerId="AD" clId="Web-{B98BBD0F-2C38-91AF-C1C2-1A2858988401}"/>
    <pc:docChg chg="delSld modSld">
      <pc:chgData name="Maria-Georgiana Firescu (2536767)" userId="S::2536767@student.uwtsd.ac.uk::f6a16cf4-b1e0-4fa2-9296-95da282a828e" providerId="AD" clId="Web-{B98BBD0F-2C38-91AF-C1C2-1A2858988401}" dt="2026-06-11T11:58:05.028" v="29" actId="20577"/>
      <pc:docMkLst>
        <pc:docMk/>
      </pc:docMkLst>
      <pc:sldChg chg="del">
        <pc:chgData name="Maria-Georgiana Firescu (2536767)" userId="S::2536767@student.uwtsd.ac.uk::f6a16cf4-b1e0-4fa2-9296-95da282a828e" providerId="AD" clId="Web-{B98BBD0F-2C38-91AF-C1C2-1A2858988401}" dt="2026-06-11T11:51:57.520" v="0"/>
        <pc:sldMkLst>
          <pc:docMk/>
          <pc:sldMk cId="109857222" sldId="256"/>
        </pc:sldMkLst>
      </pc:sldChg>
      <pc:sldChg chg="modSp">
        <pc:chgData name="Maria-Georgiana Firescu (2536767)" userId="S::2536767@student.uwtsd.ac.uk::f6a16cf4-b1e0-4fa2-9296-95da282a828e" providerId="AD" clId="Web-{B98BBD0F-2C38-91AF-C1C2-1A2858988401}" dt="2026-06-11T11:54:20.321" v="9"/>
        <pc:sldMkLst>
          <pc:docMk/>
          <pc:sldMk cId="0" sldId="257"/>
        </pc:sldMkLst>
        <pc:spChg chg="mod">
          <ac:chgData name="Maria-Georgiana Firescu (2536767)" userId="S::2536767@student.uwtsd.ac.uk::f6a16cf4-b1e0-4fa2-9296-95da282a828e" providerId="AD" clId="Web-{B98BBD0F-2C38-91AF-C1C2-1A2858988401}" dt="2026-06-11T11:54:20.274" v="5"/>
          <ac:spMkLst>
            <pc:docMk/>
            <pc:sldMk cId="0" sldId="257"/>
            <ac:spMk id="4" creationId="{00000000-0000-0000-0000-000000000000}"/>
          </ac:spMkLst>
        </pc:spChg>
        <pc:spChg chg="mod">
          <ac:chgData name="Maria-Georgiana Firescu (2536767)" userId="S::2536767@student.uwtsd.ac.uk::f6a16cf4-b1e0-4fa2-9296-95da282a828e" providerId="AD" clId="Web-{B98BBD0F-2C38-91AF-C1C2-1A2858988401}" dt="2026-06-11T11:54:20.274" v="6"/>
          <ac:spMkLst>
            <pc:docMk/>
            <pc:sldMk cId="0" sldId="257"/>
            <ac:spMk id="8" creationId="{00000000-0000-0000-0000-000000000000}"/>
          </ac:spMkLst>
        </pc:spChg>
        <pc:spChg chg="mod">
          <ac:chgData name="Maria-Georgiana Firescu (2536767)" userId="S::2536767@student.uwtsd.ac.uk::f6a16cf4-b1e0-4fa2-9296-95da282a828e" providerId="AD" clId="Web-{B98BBD0F-2C38-91AF-C1C2-1A2858988401}" dt="2026-06-11T11:54:20.274" v="7"/>
          <ac:spMkLst>
            <pc:docMk/>
            <pc:sldMk cId="0" sldId="257"/>
            <ac:spMk id="9" creationId="{00000000-0000-0000-0000-000000000000}"/>
          </ac:spMkLst>
        </pc:spChg>
        <pc:spChg chg="mod">
          <ac:chgData name="Maria-Georgiana Firescu (2536767)" userId="S::2536767@student.uwtsd.ac.uk::f6a16cf4-b1e0-4fa2-9296-95da282a828e" providerId="AD" clId="Web-{B98BBD0F-2C38-91AF-C1C2-1A2858988401}" dt="2026-06-11T11:54:20.274" v="8"/>
          <ac:spMkLst>
            <pc:docMk/>
            <pc:sldMk cId="0" sldId="257"/>
            <ac:spMk id="10" creationId="{00000000-0000-0000-0000-000000000000}"/>
          </ac:spMkLst>
        </pc:spChg>
        <pc:spChg chg="mod">
          <ac:chgData name="Maria-Georgiana Firescu (2536767)" userId="S::2536767@student.uwtsd.ac.uk::f6a16cf4-b1e0-4fa2-9296-95da282a828e" providerId="AD" clId="Web-{B98BBD0F-2C38-91AF-C1C2-1A2858988401}" dt="2026-06-11T11:54:20.321" v="9"/>
          <ac:spMkLst>
            <pc:docMk/>
            <pc:sldMk cId="0" sldId="257"/>
            <ac:spMk id="11" creationId="{A38676C4-09AA-5EC4-E17C-03A3DCE41AA8}"/>
          </ac:spMkLst>
        </pc:spChg>
      </pc:sldChg>
      <pc:sldChg chg="modSp">
        <pc:chgData name="Maria-Georgiana Firescu (2536767)" userId="S::2536767@student.uwtsd.ac.uk::f6a16cf4-b1e0-4fa2-9296-95da282a828e" providerId="AD" clId="Web-{B98BBD0F-2C38-91AF-C1C2-1A2858988401}" dt="2026-06-11T11:53:48.164" v="1" actId="20577"/>
        <pc:sldMkLst>
          <pc:docMk/>
          <pc:sldMk cId="0" sldId="258"/>
        </pc:sldMkLst>
        <pc:spChg chg="mod">
          <ac:chgData name="Maria-Georgiana Firescu (2536767)" userId="S::2536767@student.uwtsd.ac.uk::f6a16cf4-b1e0-4fa2-9296-95da282a828e" providerId="AD" clId="Web-{B98BBD0F-2C38-91AF-C1C2-1A2858988401}" dt="2026-06-11T11:53:48.164" v="1" actId="20577"/>
          <ac:spMkLst>
            <pc:docMk/>
            <pc:sldMk cId="0" sldId="258"/>
            <ac:spMk id="9" creationId="{00000000-0000-0000-0000-000000000000}"/>
          </ac:spMkLst>
        </pc:spChg>
      </pc:sldChg>
      <pc:sldChg chg="modSp">
        <pc:chgData name="Maria-Georgiana Firescu (2536767)" userId="S::2536767@student.uwtsd.ac.uk::f6a16cf4-b1e0-4fa2-9296-95da282a828e" providerId="AD" clId="Web-{B98BBD0F-2C38-91AF-C1C2-1A2858988401}" dt="2026-06-11T11:56:34.777" v="18" actId="20577"/>
        <pc:sldMkLst>
          <pc:docMk/>
          <pc:sldMk cId="0" sldId="260"/>
        </pc:sldMkLst>
        <pc:spChg chg="mod">
          <ac:chgData name="Maria-Georgiana Firescu (2536767)" userId="S::2536767@student.uwtsd.ac.uk::f6a16cf4-b1e0-4fa2-9296-95da282a828e" providerId="AD" clId="Web-{B98BBD0F-2C38-91AF-C1C2-1A2858988401}" dt="2026-06-11T11:56:25.761" v="17" actId="20577"/>
          <ac:spMkLst>
            <pc:docMk/>
            <pc:sldMk cId="0" sldId="260"/>
            <ac:spMk id="6" creationId="{00000000-0000-0000-0000-000000000000}"/>
          </ac:spMkLst>
        </pc:spChg>
        <pc:spChg chg="mod">
          <ac:chgData name="Maria-Georgiana Firescu (2536767)" userId="S::2536767@student.uwtsd.ac.uk::f6a16cf4-b1e0-4fa2-9296-95da282a828e" providerId="AD" clId="Web-{B98BBD0F-2C38-91AF-C1C2-1A2858988401}" dt="2026-06-11T11:56:34.777" v="18" actId="20577"/>
          <ac:spMkLst>
            <pc:docMk/>
            <pc:sldMk cId="0" sldId="260"/>
            <ac:spMk id="12" creationId="{00000000-0000-0000-0000-000000000000}"/>
          </ac:spMkLst>
        </pc:spChg>
      </pc:sldChg>
      <pc:sldChg chg="modSp">
        <pc:chgData name="Maria-Georgiana Firescu (2536767)" userId="S::2536767@student.uwtsd.ac.uk::f6a16cf4-b1e0-4fa2-9296-95da282a828e" providerId="AD" clId="Web-{B98BBD0F-2C38-91AF-C1C2-1A2858988401}" dt="2026-06-11T11:55:00.040" v="12" actId="20577"/>
        <pc:sldMkLst>
          <pc:docMk/>
          <pc:sldMk cId="0" sldId="261"/>
        </pc:sldMkLst>
        <pc:spChg chg="mod">
          <ac:chgData name="Maria-Georgiana Firescu (2536767)" userId="S::2536767@student.uwtsd.ac.uk::f6a16cf4-b1e0-4fa2-9296-95da282a828e" providerId="AD" clId="Web-{B98BBD0F-2C38-91AF-C1C2-1A2858988401}" dt="2026-06-11T11:54:34.649" v="10" actId="1076"/>
          <ac:spMkLst>
            <pc:docMk/>
            <pc:sldMk cId="0" sldId="261"/>
            <ac:spMk id="7" creationId="{00000000-0000-0000-0000-000000000000}"/>
          </ac:spMkLst>
        </pc:spChg>
        <pc:spChg chg="mod">
          <ac:chgData name="Maria-Georgiana Firescu (2536767)" userId="S::2536767@student.uwtsd.ac.uk::f6a16cf4-b1e0-4fa2-9296-95da282a828e" providerId="AD" clId="Web-{B98BBD0F-2C38-91AF-C1C2-1A2858988401}" dt="2026-06-11T11:55:00.040" v="12" actId="20577"/>
          <ac:spMkLst>
            <pc:docMk/>
            <pc:sldMk cId="0" sldId="261"/>
            <ac:spMk id="9" creationId="{00000000-0000-0000-0000-000000000000}"/>
          </ac:spMkLst>
        </pc:spChg>
      </pc:sldChg>
      <pc:sldChg chg="modSp">
        <pc:chgData name="Maria-Georgiana Firescu (2536767)" userId="S::2536767@student.uwtsd.ac.uk::f6a16cf4-b1e0-4fa2-9296-95da282a828e" providerId="AD" clId="Web-{B98BBD0F-2C38-91AF-C1C2-1A2858988401}" dt="2026-06-11T11:55:53.323" v="13" actId="20577"/>
        <pc:sldMkLst>
          <pc:docMk/>
          <pc:sldMk cId="0" sldId="263"/>
        </pc:sldMkLst>
        <pc:spChg chg="mod">
          <ac:chgData name="Maria-Georgiana Firescu (2536767)" userId="S::2536767@student.uwtsd.ac.uk::f6a16cf4-b1e0-4fa2-9296-95da282a828e" providerId="AD" clId="Web-{B98BBD0F-2C38-91AF-C1C2-1A2858988401}" dt="2026-06-11T11:55:53.323" v="13" actId="20577"/>
          <ac:spMkLst>
            <pc:docMk/>
            <pc:sldMk cId="0" sldId="263"/>
            <ac:spMk id="9" creationId="{00000000-0000-0000-0000-000000000000}"/>
          </ac:spMkLst>
        </pc:spChg>
      </pc:sldChg>
      <pc:sldChg chg="modSp">
        <pc:chgData name="Maria-Georgiana Firescu (2536767)" userId="S::2536767@student.uwtsd.ac.uk::f6a16cf4-b1e0-4fa2-9296-95da282a828e" providerId="AD" clId="Web-{B98BBD0F-2C38-91AF-C1C2-1A2858988401}" dt="2026-06-11T11:56:16.511" v="16" actId="20577"/>
        <pc:sldMkLst>
          <pc:docMk/>
          <pc:sldMk cId="0" sldId="269"/>
        </pc:sldMkLst>
        <pc:spChg chg="mod">
          <ac:chgData name="Maria-Georgiana Firescu (2536767)" userId="S::2536767@student.uwtsd.ac.uk::f6a16cf4-b1e0-4fa2-9296-95da282a828e" providerId="AD" clId="Web-{B98BBD0F-2C38-91AF-C1C2-1A2858988401}" dt="2026-06-11T11:56:07.839" v="14" actId="20577"/>
          <ac:spMkLst>
            <pc:docMk/>
            <pc:sldMk cId="0" sldId="269"/>
            <ac:spMk id="6" creationId="{00000000-0000-0000-0000-000000000000}"/>
          </ac:spMkLst>
        </pc:spChg>
        <pc:spChg chg="mod">
          <ac:chgData name="Maria-Georgiana Firescu (2536767)" userId="S::2536767@student.uwtsd.ac.uk::f6a16cf4-b1e0-4fa2-9296-95da282a828e" providerId="AD" clId="Web-{B98BBD0F-2C38-91AF-C1C2-1A2858988401}" dt="2026-06-11T11:56:12.026" v="15" actId="20577"/>
          <ac:spMkLst>
            <pc:docMk/>
            <pc:sldMk cId="0" sldId="269"/>
            <ac:spMk id="12" creationId="{00000000-0000-0000-0000-000000000000}"/>
          </ac:spMkLst>
        </pc:spChg>
        <pc:spChg chg="mod">
          <ac:chgData name="Maria-Georgiana Firescu (2536767)" userId="S::2536767@student.uwtsd.ac.uk::f6a16cf4-b1e0-4fa2-9296-95da282a828e" providerId="AD" clId="Web-{B98BBD0F-2C38-91AF-C1C2-1A2858988401}" dt="2026-06-11T11:56:16.511" v="16" actId="20577"/>
          <ac:spMkLst>
            <pc:docMk/>
            <pc:sldMk cId="0" sldId="269"/>
            <ac:spMk id="17" creationId="{00000000-0000-0000-0000-000000000000}"/>
          </ac:spMkLst>
        </pc:spChg>
      </pc:sldChg>
      <pc:sldChg chg="modSp">
        <pc:chgData name="Maria-Georgiana Firescu (2536767)" userId="S::2536767@student.uwtsd.ac.uk::f6a16cf4-b1e0-4fa2-9296-95da282a828e" providerId="AD" clId="Web-{B98BBD0F-2C38-91AF-C1C2-1A2858988401}" dt="2026-06-11T11:57:16.715" v="24" actId="20577"/>
        <pc:sldMkLst>
          <pc:docMk/>
          <pc:sldMk cId="0" sldId="275"/>
        </pc:sldMkLst>
        <pc:spChg chg="mod">
          <ac:chgData name="Maria-Georgiana Firescu (2536767)" userId="S::2536767@student.uwtsd.ac.uk::f6a16cf4-b1e0-4fa2-9296-95da282a828e" providerId="AD" clId="Web-{B98BBD0F-2C38-91AF-C1C2-1A2858988401}" dt="2026-06-11T11:57:16.715" v="24" actId="20577"/>
          <ac:spMkLst>
            <pc:docMk/>
            <pc:sldMk cId="0" sldId="275"/>
            <ac:spMk id="3" creationId="{00000000-0000-0000-0000-000000000000}"/>
          </ac:spMkLst>
        </pc:spChg>
      </pc:sldChg>
      <pc:sldChg chg="modSp">
        <pc:chgData name="Maria-Georgiana Firescu (2536767)" userId="S::2536767@student.uwtsd.ac.uk::f6a16cf4-b1e0-4fa2-9296-95da282a828e" providerId="AD" clId="Web-{B98BBD0F-2C38-91AF-C1C2-1A2858988401}" dt="2026-06-11T11:57:54.200" v="28" actId="20577"/>
        <pc:sldMkLst>
          <pc:docMk/>
          <pc:sldMk cId="0" sldId="281"/>
        </pc:sldMkLst>
        <pc:spChg chg="mod">
          <ac:chgData name="Maria-Georgiana Firescu (2536767)" userId="S::2536767@student.uwtsd.ac.uk::f6a16cf4-b1e0-4fa2-9296-95da282a828e" providerId="AD" clId="Web-{B98BBD0F-2C38-91AF-C1C2-1A2858988401}" dt="2026-06-11T11:57:28.028" v="25" actId="20577"/>
          <ac:spMkLst>
            <pc:docMk/>
            <pc:sldMk cId="0" sldId="281"/>
            <ac:spMk id="8" creationId="{00000000-0000-0000-0000-000000000000}"/>
          </ac:spMkLst>
        </pc:spChg>
        <pc:spChg chg="mod">
          <ac:chgData name="Maria-Georgiana Firescu (2536767)" userId="S::2536767@student.uwtsd.ac.uk::f6a16cf4-b1e0-4fa2-9296-95da282a828e" providerId="AD" clId="Web-{B98BBD0F-2C38-91AF-C1C2-1A2858988401}" dt="2026-06-11T11:57:33.106" v="26" actId="20577"/>
          <ac:spMkLst>
            <pc:docMk/>
            <pc:sldMk cId="0" sldId="281"/>
            <ac:spMk id="11" creationId="{00000000-0000-0000-0000-000000000000}"/>
          </ac:spMkLst>
        </pc:spChg>
        <pc:spChg chg="mod">
          <ac:chgData name="Maria-Georgiana Firescu (2536767)" userId="S::2536767@student.uwtsd.ac.uk::f6a16cf4-b1e0-4fa2-9296-95da282a828e" providerId="AD" clId="Web-{B98BBD0F-2C38-91AF-C1C2-1A2858988401}" dt="2026-06-11T11:57:48.403" v="27" actId="20577"/>
          <ac:spMkLst>
            <pc:docMk/>
            <pc:sldMk cId="0" sldId="281"/>
            <ac:spMk id="14" creationId="{00000000-0000-0000-0000-000000000000}"/>
          </ac:spMkLst>
        </pc:spChg>
        <pc:spChg chg="mod">
          <ac:chgData name="Maria-Georgiana Firescu (2536767)" userId="S::2536767@student.uwtsd.ac.uk::f6a16cf4-b1e0-4fa2-9296-95da282a828e" providerId="AD" clId="Web-{B98BBD0F-2C38-91AF-C1C2-1A2858988401}" dt="2026-06-11T11:57:54.200" v="28" actId="20577"/>
          <ac:spMkLst>
            <pc:docMk/>
            <pc:sldMk cId="0" sldId="281"/>
            <ac:spMk id="17" creationId="{00000000-0000-0000-0000-000000000000}"/>
          </ac:spMkLst>
        </pc:spChg>
      </pc:sldChg>
      <pc:sldChg chg="modSp">
        <pc:chgData name="Maria-Georgiana Firescu (2536767)" userId="S::2536767@student.uwtsd.ac.uk::f6a16cf4-b1e0-4fa2-9296-95da282a828e" providerId="AD" clId="Web-{B98BBD0F-2C38-91AF-C1C2-1A2858988401}" dt="2026-06-11T11:57:06.418" v="23" actId="20577"/>
        <pc:sldMkLst>
          <pc:docMk/>
          <pc:sldMk cId="2658582515" sldId="286"/>
        </pc:sldMkLst>
        <pc:spChg chg="mod">
          <ac:chgData name="Maria-Georgiana Firescu (2536767)" userId="S::2536767@student.uwtsd.ac.uk::f6a16cf4-b1e0-4fa2-9296-95da282a828e" providerId="AD" clId="Web-{B98BBD0F-2C38-91AF-C1C2-1A2858988401}" dt="2026-06-11T11:56:48.511" v="20" actId="20577"/>
          <ac:spMkLst>
            <pc:docMk/>
            <pc:sldMk cId="2658582515" sldId="286"/>
            <ac:spMk id="4" creationId="{3093B2CD-F9D8-C015-04D9-0433B866B287}"/>
          </ac:spMkLst>
        </pc:spChg>
        <pc:spChg chg="mod">
          <ac:chgData name="Maria-Georgiana Firescu (2536767)" userId="S::2536767@student.uwtsd.ac.uk::f6a16cf4-b1e0-4fa2-9296-95da282a828e" providerId="AD" clId="Web-{B98BBD0F-2C38-91AF-C1C2-1A2858988401}" dt="2026-06-11T11:56:56.090" v="21" actId="20577"/>
          <ac:spMkLst>
            <pc:docMk/>
            <pc:sldMk cId="2658582515" sldId="286"/>
            <ac:spMk id="8" creationId="{5DEEE6E2-4080-B37E-15F3-890A64694824}"/>
          </ac:spMkLst>
        </pc:spChg>
        <pc:spChg chg="mod">
          <ac:chgData name="Maria-Georgiana Firescu (2536767)" userId="S::2536767@student.uwtsd.ac.uk::f6a16cf4-b1e0-4fa2-9296-95da282a828e" providerId="AD" clId="Web-{B98BBD0F-2C38-91AF-C1C2-1A2858988401}" dt="2026-06-11T11:57:01.230" v="22" actId="20577"/>
          <ac:spMkLst>
            <pc:docMk/>
            <pc:sldMk cId="2658582515" sldId="286"/>
            <ac:spMk id="11" creationId="{0548BE04-F039-2352-5567-9DD95157A159}"/>
          </ac:spMkLst>
        </pc:spChg>
        <pc:spChg chg="mod">
          <ac:chgData name="Maria-Georgiana Firescu (2536767)" userId="S::2536767@student.uwtsd.ac.uk::f6a16cf4-b1e0-4fa2-9296-95da282a828e" providerId="AD" clId="Web-{B98BBD0F-2C38-91AF-C1C2-1A2858988401}" dt="2026-06-11T11:57:06.418" v="23" actId="20577"/>
          <ac:spMkLst>
            <pc:docMk/>
            <pc:sldMk cId="2658582515" sldId="286"/>
            <ac:spMk id="14" creationId="{C0436E70-06BA-14E7-1A01-8715F30F375C}"/>
          </ac:spMkLst>
        </pc:spChg>
      </pc:sldChg>
      <pc:sldChg chg="modSp">
        <pc:chgData name="Maria-Georgiana Firescu (2536767)" userId="S::2536767@student.uwtsd.ac.uk::f6a16cf4-b1e0-4fa2-9296-95da282a828e" providerId="AD" clId="Web-{B98BBD0F-2C38-91AF-C1C2-1A2858988401}" dt="2026-06-11T11:54:05.242" v="4"/>
        <pc:sldMkLst>
          <pc:docMk/>
          <pc:sldMk cId="1794102511" sldId="287"/>
        </pc:sldMkLst>
        <pc:spChg chg="mod">
          <ac:chgData name="Maria-Georgiana Firescu (2536767)" userId="S::2536767@student.uwtsd.ac.uk::f6a16cf4-b1e0-4fa2-9296-95da282a828e" providerId="AD" clId="Web-{B98BBD0F-2C38-91AF-C1C2-1A2858988401}" dt="2026-06-11T11:54:05.227" v="2"/>
          <ac:spMkLst>
            <pc:docMk/>
            <pc:sldMk cId="1794102511" sldId="287"/>
            <ac:spMk id="5" creationId="{232EDE55-6035-59BF-F00E-C47EA9168099}"/>
          </ac:spMkLst>
        </pc:spChg>
        <pc:spChg chg="mod">
          <ac:chgData name="Maria-Georgiana Firescu (2536767)" userId="S::2536767@student.uwtsd.ac.uk::f6a16cf4-b1e0-4fa2-9296-95da282a828e" providerId="AD" clId="Web-{B98BBD0F-2C38-91AF-C1C2-1A2858988401}" dt="2026-06-11T11:54:05.227" v="3"/>
          <ac:spMkLst>
            <pc:docMk/>
            <pc:sldMk cId="1794102511" sldId="287"/>
            <ac:spMk id="6" creationId="{4EFCDFAA-BC36-FF4F-5092-72ED2384EF27}"/>
          </ac:spMkLst>
        </pc:spChg>
        <pc:spChg chg="mod">
          <ac:chgData name="Maria-Georgiana Firescu (2536767)" userId="S::2536767@student.uwtsd.ac.uk::f6a16cf4-b1e0-4fa2-9296-95da282a828e" providerId="AD" clId="Web-{B98BBD0F-2C38-91AF-C1C2-1A2858988401}" dt="2026-06-11T11:54:05.242" v="4"/>
          <ac:spMkLst>
            <pc:docMk/>
            <pc:sldMk cId="1794102511" sldId="287"/>
            <ac:spMk id="8" creationId="{FDBCA3C7-D8D9-CC35-593A-4DD92F6FE7D6}"/>
          </ac:spMkLst>
        </pc:spChg>
      </pc:sldChg>
      <pc:sldChg chg="modSp">
        <pc:chgData name="Maria-Georgiana Firescu (2536767)" userId="S::2536767@student.uwtsd.ac.uk::f6a16cf4-b1e0-4fa2-9296-95da282a828e" providerId="AD" clId="Web-{B98BBD0F-2C38-91AF-C1C2-1A2858988401}" dt="2026-06-11T11:58:05.028" v="29" actId="20577"/>
        <pc:sldMkLst>
          <pc:docMk/>
          <pc:sldMk cId="0" sldId="289"/>
        </pc:sldMkLst>
        <pc:spChg chg="mod">
          <ac:chgData name="Maria-Georgiana Firescu (2536767)" userId="S::2536767@student.uwtsd.ac.uk::f6a16cf4-b1e0-4fa2-9296-95da282a828e" providerId="AD" clId="Web-{B98BBD0F-2C38-91AF-C1C2-1A2858988401}" dt="2026-06-11T11:58:05.028" v="29" actId="20577"/>
          <ac:spMkLst>
            <pc:docMk/>
            <pc:sldMk cId="0" sldId="289"/>
            <ac:spMk id="9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74B0C0-E182-4975-9B9F-F9B3931701FE}" type="datetimeFigureOut">
              <a:t>6/11/2026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748CFF-E949-41AB-9D83-48F7BA0C907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628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8E6902-AEF4-249E-585D-0E002BB760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5571465-A4FC-B006-F8AA-F4FE9A8948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5B4154C-BE85-30B3-26C0-4C2A8EDB39B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6C5108-38C1-3B74-9684-BE0A2315717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742977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8C66A2-57AF-1EF6-4FD9-EFAC757616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406C448-4CA8-A4C1-BDC9-8B4DB7DB956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97BD003-9D9D-374B-5162-0743FFDEA5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02E342-5B72-77A0-19F6-9EA3BA9C413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8827790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587934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www.microsoft.com/en-in/download/details.aspx?id=49117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luciamonterorodriguez.com/office-365-puede-ser-la-solucion/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awpixel.com/search/benefit?page=1&amp;sort=curated" TargetMode="External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s://blog.hametbenoit.info/2020/10/02/teams-you-will-be-able-to-save-meeting-recording-in-users-onedrive/" TargetMode="External"/><Relationship Id="rId10" Type="http://schemas.openxmlformats.org/officeDocument/2006/relationships/hyperlink" Target="https://www.picpedia.org/highway-signs/l/limitation.html" TargetMode="External"/><Relationship Id="rId4" Type="http://schemas.openxmlformats.org/officeDocument/2006/relationships/image" Target="../media/image10.png"/><Relationship Id="rId9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freepngimg.com/png/23920-cloud-computing-photos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tags" Target="../tags/tag13.xml"/><Relationship Id="rId18" Type="http://schemas.openxmlformats.org/officeDocument/2006/relationships/hyperlink" Target="https://www.openaccessgovernment.org/top-5-challenges-when-migrating-to-the-cloud/162580/" TargetMode="External"/><Relationship Id="rId26" Type="http://schemas.openxmlformats.org/officeDocument/2006/relationships/hyperlink" Target="https://embarcados.com.br/secure-shell/" TargetMode="External"/><Relationship Id="rId3" Type="http://schemas.openxmlformats.org/officeDocument/2006/relationships/tags" Target="../tags/tag3.xml"/><Relationship Id="rId21" Type="http://schemas.openxmlformats.org/officeDocument/2006/relationships/hyperlink" Target="https://sales.communityimpact.com/how-to-configure-inherited-permissions-for-files-and-folders-in-windows-w-screen-recording.html" TargetMode="External"/><Relationship Id="rId7" Type="http://schemas.openxmlformats.org/officeDocument/2006/relationships/tags" Target="../tags/tag7.xml"/><Relationship Id="rId12" Type="http://schemas.openxmlformats.org/officeDocument/2006/relationships/tags" Target="../tags/tag12.xml"/><Relationship Id="rId17" Type="http://schemas.openxmlformats.org/officeDocument/2006/relationships/image" Target="../media/image15.jpeg"/><Relationship Id="rId25" Type="http://schemas.openxmlformats.org/officeDocument/2006/relationships/image" Target="../media/image18.png"/><Relationship Id="rId2" Type="http://schemas.openxmlformats.org/officeDocument/2006/relationships/tags" Target="../tags/tag2.xml"/><Relationship Id="rId16" Type="http://schemas.openxmlformats.org/officeDocument/2006/relationships/image" Target="../media/image14.png"/><Relationship Id="rId20" Type="http://schemas.openxmlformats.org/officeDocument/2006/relationships/image" Target="../media/image16.jpeg"/><Relationship Id="rId1" Type="http://schemas.openxmlformats.org/officeDocument/2006/relationships/tags" Target="../tags/tag1.xml"/><Relationship Id="rId6" Type="http://schemas.openxmlformats.org/officeDocument/2006/relationships/tags" Target="../tags/tag6.xml"/><Relationship Id="rId11" Type="http://schemas.openxmlformats.org/officeDocument/2006/relationships/tags" Target="../tags/tag11.xml"/><Relationship Id="rId24" Type="http://schemas.openxmlformats.org/officeDocument/2006/relationships/hyperlink" Target="https://creativecommons.org/licenses/by-nc-sa/3.0/" TargetMode="External"/><Relationship Id="rId5" Type="http://schemas.openxmlformats.org/officeDocument/2006/relationships/tags" Target="../tags/tag5.xml"/><Relationship Id="rId15" Type="http://schemas.openxmlformats.org/officeDocument/2006/relationships/notesSlide" Target="../notesSlides/notesSlide8.xml"/><Relationship Id="rId23" Type="http://schemas.openxmlformats.org/officeDocument/2006/relationships/hyperlink" Target="https://teaching.alexcoman.com/resurse/tutorial/git/sisteme-pentru-controlul-versiunii/" TargetMode="External"/><Relationship Id="rId28" Type="http://schemas.openxmlformats.org/officeDocument/2006/relationships/hyperlink" Target="https://expertinsights.com/data-security-and-privacy/top-secure-file-sharing-storage-services" TargetMode="External"/><Relationship Id="rId10" Type="http://schemas.openxmlformats.org/officeDocument/2006/relationships/tags" Target="../tags/tag10.xml"/><Relationship Id="rId19" Type="http://schemas.openxmlformats.org/officeDocument/2006/relationships/hyperlink" Target="https://creativecommons.org/licenses/by/3.0/" TargetMode="Externa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slideLayout" Target="../slideLayouts/slideLayout12.xml"/><Relationship Id="rId22" Type="http://schemas.openxmlformats.org/officeDocument/2006/relationships/image" Target="../media/image17.png"/><Relationship Id="rId27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tags" Target="../tags/tag21.xml"/><Relationship Id="rId13" Type="http://schemas.openxmlformats.org/officeDocument/2006/relationships/tags" Target="../tags/tag26.xml"/><Relationship Id="rId18" Type="http://schemas.openxmlformats.org/officeDocument/2006/relationships/tags" Target="../tags/tag31.xml"/><Relationship Id="rId3" Type="http://schemas.openxmlformats.org/officeDocument/2006/relationships/tags" Target="../tags/tag16.xml"/><Relationship Id="rId7" Type="http://schemas.openxmlformats.org/officeDocument/2006/relationships/tags" Target="../tags/tag20.xml"/><Relationship Id="rId12" Type="http://schemas.openxmlformats.org/officeDocument/2006/relationships/tags" Target="../tags/tag25.xml"/><Relationship Id="rId17" Type="http://schemas.openxmlformats.org/officeDocument/2006/relationships/tags" Target="../tags/tag30.xml"/><Relationship Id="rId2" Type="http://schemas.openxmlformats.org/officeDocument/2006/relationships/tags" Target="../tags/tag15.xml"/><Relationship Id="rId16" Type="http://schemas.openxmlformats.org/officeDocument/2006/relationships/tags" Target="../tags/tag29.xml"/><Relationship Id="rId20" Type="http://schemas.openxmlformats.org/officeDocument/2006/relationships/notesSlide" Target="../notesSlides/notesSlide9.xml"/><Relationship Id="rId1" Type="http://schemas.openxmlformats.org/officeDocument/2006/relationships/tags" Target="../tags/tag14.xml"/><Relationship Id="rId6" Type="http://schemas.openxmlformats.org/officeDocument/2006/relationships/tags" Target="../tags/tag19.xml"/><Relationship Id="rId11" Type="http://schemas.openxmlformats.org/officeDocument/2006/relationships/tags" Target="../tags/tag24.xml"/><Relationship Id="rId5" Type="http://schemas.openxmlformats.org/officeDocument/2006/relationships/tags" Target="../tags/tag18.xml"/><Relationship Id="rId15" Type="http://schemas.openxmlformats.org/officeDocument/2006/relationships/tags" Target="../tags/tag28.xml"/><Relationship Id="rId10" Type="http://schemas.openxmlformats.org/officeDocument/2006/relationships/tags" Target="../tags/tag23.xml"/><Relationship Id="rId19" Type="http://schemas.openxmlformats.org/officeDocument/2006/relationships/slideLayout" Target="../slideLayouts/slideLayout12.xml"/><Relationship Id="rId4" Type="http://schemas.openxmlformats.org/officeDocument/2006/relationships/tags" Target="../tags/tag17.xml"/><Relationship Id="rId9" Type="http://schemas.openxmlformats.org/officeDocument/2006/relationships/tags" Target="../tags/tag22.xml"/><Relationship Id="rId14" Type="http://schemas.openxmlformats.org/officeDocument/2006/relationships/tags" Target="../tags/tag2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tags" Target="../tags/tag39.xml"/><Relationship Id="rId13" Type="http://schemas.openxmlformats.org/officeDocument/2006/relationships/tags" Target="../tags/tag44.xml"/><Relationship Id="rId18" Type="http://schemas.openxmlformats.org/officeDocument/2006/relationships/tags" Target="../tags/tag49.xml"/><Relationship Id="rId3" Type="http://schemas.openxmlformats.org/officeDocument/2006/relationships/tags" Target="../tags/tag34.xml"/><Relationship Id="rId7" Type="http://schemas.openxmlformats.org/officeDocument/2006/relationships/tags" Target="../tags/tag38.xml"/><Relationship Id="rId12" Type="http://schemas.openxmlformats.org/officeDocument/2006/relationships/tags" Target="../tags/tag43.xml"/><Relationship Id="rId17" Type="http://schemas.openxmlformats.org/officeDocument/2006/relationships/tags" Target="../tags/tag48.xml"/><Relationship Id="rId2" Type="http://schemas.openxmlformats.org/officeDocument/2006/relationships/tags" Target="../tags/tag33.xml"/><Relationship Id="rId16" Type="http://schemas.openxmlformats.org/officeDocument/2006/relationships/tags" Target="../tags/tag47.xml"/><Relationship Id="rId20" Type="http://schemas.openxmlformats.org/officeDocument/2006/relationships/notesSlide" Target="../notesSlides/notesSlide10.xml"/><Relationship Id="rId1" Type="http://schemas.openxmlformats.org/officeDocument/2006/relationships/tags" Target="../tags/tag32.xml"/><Relationship Id="rId6" Type="http://schemas.openxmlformats.org/officeDocument/2006/relationships/tags" Target="../tags/tag37.xml"/><Relationship Id="rId11" Type="http://schemas.openxmlformats.org/officeDocument/2006/relationships/tags" Target="../tags/tag42.xml"/><Relationship Id="rId5" Type="http://schemas.openxmlformats.org/officeDocument/2006/relationships/tags" Target="../tags/tag36.xml"/><Relationship Id="rId15" Type="http://schemas.openxmlformats.org/officeDocument/2006/relationships/tags" Target="../tags/tag46.xml"/><Relationship Id="rId10" Type="http://schemas.openxmlformats.org/officeDocument/2006/relationships/tags" Target="../tags/tag41.xml"/><Relationship Id="rId19" Type="http://schemas.openxmlformats.org/officeDocument/2006/relationships/slideLayout" Target="../slideLayouts/slideLayout12.xml"/><Relationship Id="rId4" Type="http://schemas.openxmlformats.org/officeDocument/2006/relationships/tags" Target="../tags/tag35.xml"/><Relationship Id="rId9" Type="http://schemas.openxmlformats.org/officeDocument/2006/relationships/tags" Target="../tags/tag40.xml"/><Relationship Id="rId14" Type="http://schemas.openxmlformats.org/officeDocument/2006/relationships/tags" Target="../tags/tag4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privsec.harvard.edu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tags" Target="../tags/tag57.xml"/><Relationship Id="rId13" Type="http://schemas.openxmlformats.org/officeDocument/2006/relationships/tags" Target="../tags/tag62.xml"/><Relationship Id="rId18" Type="http://schemas.openxmlformats.org/officeDocument/2006/relationships/notesSlide" Target="../notesSlides/notesSlide15.xml"/><Relationship Id="rId3" Type="http://schemas.openxmlformats.org/officeDocument/2006/relationships/tags" Target="../tags/tag52.xml"/><Relationship Id="rId21" Type="http://schemas.openxmlformats.org/officeDocument/2006/relationships/image" Target="../media/image14.png"/><Relationship Id="rId7" Type="http://schemas.openxmlformats.org/officeDocument/2006/relationships/tags" Target="../tags/tag56.xml"/><Relationship Id="rId12" Type="http://schemas.openxmlformats.org/officeDocument/2006/relationships/tags" Target="../tags/tag61.xml"/><Relationship Id="rId17" Type="http://schemas.openxmlformats.org/officeDocument/2006/relationships/slideLayout" Target="../slideLayouts/slideLayout12.xml"/><Relationship Id="rId2" Type="http://schemas.openxmlformats.org/officeDocument/2006/relationships/tags" Target="../tags/tag51.xml"/><Relationship Id="rId16" Type="http://schemas.openxmlformats.org/officeDocument/2006/relationships/tags" Target="../tags/tag65.xml"/><Relationship Id="rId20" Type="http://schemas.openxmlformats.org/officeDocument/2006/relationships/image" Target="../media/image22.png"/><Relationship Id="rId1" Type="http://schemas.openxmlformats.org/officeDocument/2006/relationships/tags" Target="../tags/tag50.xml"/><Relationship Id="rId6" Type="http://schemas.openxmlformats.org/officeDocument/2006/relationships/tags" Target="../tags/tag55.xml"/><Relationship Id="rId11" Type="http://schemas.openxmlformats.org/officeDocument/2006/relationships/tags" Target="../tags/tag60.xml"/><Relationship Id="rId5" Type="http://schemas.openxmlformats.org/officeDocument/2006/relationships/tags" Target="../tags/tag54.xml"/><Relationship Id="rId15" Type="http://schemas.openxmlformats.org/officeDocument/2006/relationships/tags" Target="../tags/tag64.xml"/><Relationship Id="rId23" Type="http://schemas.openxmlformats.org/officeDocument/2006/relationships/image" Target="../media/image24.png"/><Relationship Id="rId10" Type="http://schemas.openxmlformats.org/officeDocument/2006/relationships/tags" Target="../tags/tag59.xml"/><Relationship Id="rId19" Type="http://schemas.openxmlformats.org/officeDocument/2006/relationships/image" Target="../media/image9.png"/><Relationship Id="rId4" Type="http://schemas.openxmlformats.org/officeDocument/2006/relationships/tags" Target="../tags/tag53.xml"/><Relationship Id="rId9" Type="http://schemas.openxmlformats.org/officeDocument/2006/relationships/tags" Target="../tags/tag58.xml"/><Relationship Id="rId14" Type="http://schemas.openxmlformats.org/officeDocument/2006/relationships/tags" Target="../tags/tag63.xml"/><Relationship Id="rId22" Type="http://schemas.openxmlformats.org/officeDocument/2006/relationships/image" Target="../media/image23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tags" Target="../tags/tag73.xml"/><Relationship Id="rId13" Type="http://schemas.openxmlformats.org/officeDocument/2006/relationships/tags" Target="../tags/tag78.xml"/><Relationship Id="rId18" Type="http://schemas.openxmlformats.org/officeDocument/2006/relationships/tags" Target="../tags/tag83.xml"/><Relationship Id="rId3" Type="http://schemas.openxmlformats.org/officeDocument/2006/relationships/tags" Target="../tags/tag68.xml"/><Relationship Id="rId7" Type="http://schemas.openxmlformats.org/officeDocument/2006/relationships/tags" Target="../tags/tag72.xml"/><Relationship Id="rId12" Type="http://schemas.openxmlformats.org/officeDocument/2006/relationships/tags" Target="../tags/tag77.xml"/><Relationship Id="rId17" Type="http://schemas.openxmlformats.org/officeDocument/2006/relationships/tags" Target="../tags/tag82.xml"/><Relationship Id="rId2" Type="http://schemas.openxmlformats.org/officeDocument/2006/relationships/tags" Target="../tags/tag67.xml"/><Relationship Id="rId16" Type="http://schemas.openxmlformats.org/officeDocument/2006/relationships/tags" Target="../tags/tag81.xml"/><Relationship Id="rId20" Type="http://schemas.openxmlformats.org/officeDocument/2006/relationships/notesSlide" Target="../notesSlides/notesSlide16.xml"/><Relationship Id="rId1" Type="http://schemas.openxmlformats.org/officeDocument/2006/relationships/tags" Target="../tags/tag66.xml"/><Relationship Id="rId6" Type="http://schemas.openxmlformats.org/officeDocument/2006/relationships/tags" Target="../tags/tag71.xml"/><Relationship Id="rId11" Type="http://schemas.openxmlformats.org/officeDocument/2006/relationships/tags" Target="../tags/tag76.xml"/><Relationship Id="rId5" Type="http://schemas.openxmlformats.org/officeDocument/2006/relationships/tags" Target="../tags/tag70.xml"/><Relationship Id="rId15" Type="http://schemas.openxmlformats.org/officeDocument/2006/relationships/tags" Target="../tags/tag80.xml"/><Relationship Id="rId10" Type="http://schemas.openxmlformats.org/officeDocument/2006/relationships/tags" Target="../tags/tag75.xml"/><Relationship Id="rId19" Type="http://schemas.openxmlformats.org/officeDocument/2006/relationships/slideLayout" Target="../slideLayouts/slideLayout12.xml"/><Relationship Id="rId4" Type="http://schemas.openxmlformats.org/officeDocument/2006/relationships/tags" Target="../tags/tag69.xml"/><Relationship Id="rId9" Type="http://schemas.openxmlformats.org/officeDocument/2006/relationships/tags" Target="../tags/tag74.xml"/><Relationship Id="rId14" Type="http://schemas.openxmlformats.org/officeDocument/2006/relationships/tags" Target="../tags/tag7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1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enfermeriastgo.blogspot.com/2012/08/nursing-homes-categories-of-care-and.html" TargetMode="External"/><Relationship Id="rId5" Type="http://schemas.openxmlformats.org/officeDocument/2006/relationships/image" Target="../media/image26.jpeg"/><Relationship Id="rId4" Type="http://schemas.openxmlformats.org/officeDocument/2006/relationships/hyperlink" Target="https://www.rawpixel.com/image/513471/medical-staff-hospital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tags" Target="../tags/tag91.xml"/><Relationship Id="rId13" Type="http://schemas.openxmlformats.org/officeDocument/2006/relationships/slideLayout" Target="../slideLayouts/slideLayout12.xml"/><Relationship Id="rId18" Type="http://schemas.openxmlformats.org/officeDocument/2006/relationships/hyperlink" Target="https://openclipart.org/detail/78217/it-word-icon-by-sheikh_tuhin" TargetMode="External"/><Relationship Id="rId26" Type="http://schemas.openxmlformats.org/officeDocument/2006/relationships/hyperlink" Target="https://engineeringmathematicsdbm1013.blogspot.com/2013/07/integration-revision-1.html" TargetMode="External"/><Relationship Id="rId3" Type="http://schemas.openxmlformats.org/officeDocument/2006/relationships/tags" Target="../tags/tag86.xml"/><Relationship Id="rId21" Type="http://schemas.openxmlformats.org/officeDocument/2006/relationships/image" Target="../media/image30.jpeg"/><Relationship Id="rId7" Type="http://schemas.openxmlformats.org/officeDocument/2006/relationships/tags" Target="../tags/tag90.xml"/><Relationship Id="rId12" Type="http://schemas.openxmlformats.org/officeDocument/2006/relationships/tags" Target="../tags/tag95.xml"/><Relationship Id="rId17" Type="http://schemas.openxmlformats.org/officeDocument/2006/relationships/image" Target="../media/image28.png"/><Relationship Id="rId25" Type="http://schemas.openxmlformats.org/officeDocument/2006/relationships/image" Target="../media/image32.png"/><Relationship Id="rId2" Type="http://schemas.openxmlformats.org/officeDocument/2006/relationships/tags" Target="../tags/tag85.xml"/><Relationship Id="rId16" Type="http://schemas.openxmlformats.org/officeDocument/2006/relationships/hyperlink" Target="https://www.navigaweb.net/2020/12/come-creare-un-calendario-in-microsoft.html" TargetMode="External"/><Relationship Id="rId20" Type="http://schemas.openxmlformats.org/officeDocument/2006/relationships/hyperlink" Target="https://www.cristinacabal.com/?tag=because-of" TargetMode="External"/><Relationship Id="rId1" Type="http://schemas.openxmlformats.org/officeDocument/2006/relationships/tags" Target="../tags/tag84.xml"/><Relationship Id="rId6" Type="http://schemas.openxmlformats.org/officeDocument/2006/relationships/tags" Target="../tags/tag89.xml"/><Relationship Id="rId11" Type="http://schemas.openxmlformats.org/officeDocument/2006/relationships/tags" Target="../tags/tag94.xml"/><Relationship Id="rId24" Type="http://schemas.openxmlformats.org/officeDocument/2006/relationships/hyperlink" Target="https://office-watch.com/2025/make-headers-and-footers-microsoft-word/" TargetMode="External"/><Relationship Id="rId5" Type="http://schemas.openxmlformats.org/officeDocument/2006/relationships/tags" Target="../tags/tag88.xml"/><Relationship Id="rId15" Type="http://schemas.openxmlformats.org/officeDocument/2006/relationships/image" Target="../media/image27.jpeg"/><Relationship Id="rId23" Type="http://schemas.openxmlformats.org/officeDocument/2006/relationships/image" Target="../media/image31.png"/><Relationship Id="rId10" Type="http://schemas.openxmlformats.org/officeDocument/2006/relationships/tags" Target="../tags/tag93.xml"/><Relationship Id="rId19" Type="http://schemas.openxmlformats.org/officeDocument/2006/relationships/image" Target="../media/image29.png"/><Relationship Id="rId4" Type="http://schemas.openxmlformats.org/officeDocument/2006/relationships/tags" Target="../tags/tag87.xml"/><Relationship Id="rId9" Type="http://schemas.openxmlformats.org/officeDocument/2006/relationships/tags" Target="../tags/tag92.xml"/><Relationship Id="rId14" Type="http://schemas.openxmlformats.org/officeDocument/2006/relationships/notesSlide" Target="../notesSlides/notesSlide21.xml"/><Relationship Id="rId22" Type="http://schemas.openxmlformats.org/officeDocument/2006/relationships/hyperlink" Target="https://www.publicdomainpictures.net/en/view-image.php?image=280716&amp;picture=software-update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tags" Target="../tags/tag98.xml"/><Relationship Id="rId7" Type="http://schemas.openxmlformats.org/officeDocument/2006/relationships/notesSlide" Target="../notesSlides/notesSlide22.xml"/><Relationship Id="rId2" Type="http://schemas.openxmlformats.org/officeDocument/2006/relationships/tags" Target="../tags/tag97.xml"/><Relationship Id="rId1" Type="http://schemas.openxmlformats.org/officeDocument/2006/relationships/tags" Target="../tags/tag96.xml"/><Relationship Id="rId6" Type="http://schemas.openxmlformats.org/officeDocument/2006/relationships/slideLayout" Target="../slideLayouts/slideLayout12.xml"/><Relationship Id="rId5" Type="http://schemas.openxmlformats.org/officeDocument/2006/relationships/tags" Target="../tags/tag100.xml"/><Relationship Id="rId4" Type="http://schemas.openxmlformats.org/officeDocument/2006/relationships/tags" Target="../tags/tag99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1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hyperlink" Target="https://learn.microsoft.com/" TargetMode="External"/><Relationship Id="rId3" Type="http://schemas.openxmlformats.org/officeDocument/2006/relationships/hyperlink" Target="https://www.cisa.gov/" TargetMode="External"/><Relationship Id="rId7" Type="http://schemas.openxmlformats.org/officeDocument/2006/relationships/hyperlink" Target="https://www.microsoft.com/en-gb/microsoft-teams/healthcare" TargetMode="External"/><Relationship Id="rId2" Type="http://schemas.openxmlformats.org/officeDocument/2006/relationships/hyperlink" Target="https://www.cqc.org.uk/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www.hcpc-uk.org/" TargetMode="External"/><Relationship Id="rId5" Type="http://schemas.openxmlformats.org/officeDocument/2006/relationships/hyperlink" Target="https://privsec.harvard.edu/" TargetMode="External"/><Relationship Id="rId10" Type="http://schemas.openxmlformats.org/officeDocument/2006/relationships/hyperlink" Target="https://www.microsoft.com/en-us/ai/health" TargetMode="External"/><Relationship Id="rId4" Type="http://schemas.openxmlformats.org/officeDocument/2006/relationships/hyperlink" Target="https://www.gov.uk/government/publications/health-education-england-mandate-2021-to-2022/the-department-of-health-and-social-care-mandate-to-health-education-england-april-2021-to-march-2022" TargetMode="External"/><Relationship Id="rId9" Type="http://schemas.openxmlformats.org/officeDocument/2006/relationships/hyperlink" Target="https://learn.microsoft.com/en-us/search/?terms=onedrive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" TargetMode="External"/><Relationship Id="rId2" Type="http://schemas.openxmlformats.org/officeDocument/2006/relationships/hyperlink" Target="https://www.ncsc.gov.uk/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ecerttraining.co.uk/resources/care-home-training/" TargetMode="External"/><Relationship Id="rId5" Type="http://schemas.openxmlformats.org/officeDocument/2006/relationships/hyperlink" Target="https://techcommunity.microsoft.com/blog/microsoftteamsblog/the-total-economic-impact-of-microsoft-teams-as-a-platform/3838181" TargetMode="External"/><Relationship Id="rId4" Type="http://schemas.openxmlformats.org/officeDocument/2006/relationships/hyperlink" Target="https://www.nmc.org.uk/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edboneafropuff.com/2017/10/01/redbone-afropuff-moving-thank-farewell/" TargetMode="External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>
            <a:alphaModFix amt="30000"/>
          </a:blip>
          <a:stretch>
            <a:fillRect/>
          </a:stretch>
        </p:blipFill>
        <p:spPr>
          <a:xfrm>
            <a:off x="9614665" y="407552"/>
            <a:ext cx="1792294" cy="1747029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949839" y="3148784"/>
            <a:ext cx="6865088" cy="46329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2000" b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LCHS4007 Digital Skills &amp; Research Methods</a:t>
            </a:r>
            <a:endParaRPr lang="en-US" sz="200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" name="Text 5"/>
          <p:cNvSpPr/>
          <p:nvPr/>
        </p:nvSpPr>
        <p:spPr>
          <a:xfrm>
            <a:off x="981738" y="4351107"/>
            <a:ext cx="10464211" cy="1849076"/>
          </a:xfrm>
          <a:prstGeom prst="rect">
            <a:avLst/>
          </a:prstGeom>
          <a:noFill/>
        </p:spPr>
        <p:txBody>
          <a:bodyPr wrap="square" lIns="91440" tIns="45720" rIns="91440" bIns="45720" rtlCol="0" anchor="ctr"/>
          <a:lstStyle/>
          <a:p>
            <a:pPr defTabSz="1219170"/>
            <a:r>
              <a:rPr lang="en-US" sz="2000" b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Group  Name: </a:t>
            </a:r>
            <a:r>
              <a:rPr lang="en-US" sz="2000" b="1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Zinabu</a:t>
            </a:r>
            <a:r>
              <a:rPr lang="en-US" sz="2000" b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Tikuye</a:t>
            </a:r>
            <a:r>
              <a:rPr lang="en-US" sz="20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                                                </a:t>
            </a:r>
            <a:r>
              <a:rPr lang="en-US" sz="2000" b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Student ID: 2538640</a:t>
            </a:r>
          </a:p>
          <a:p>
            <a:pPr defTabSz="1219170"/>
            <a:r>
              <a:rPr lang="en-US" sz="2000" b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                         Evelyn  Monu                                                  Student ID 2537502</a:t>
            </a:r>
          </a:p>
          <a:p>
            <a:pPr defTabSz="1219170"/>
            <a:r>
              <a:rPr lang="en-US" sz="2000" b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                          Maria Georgiana Firescu                            Student ID 2536767</a:t>
            </a:r>
          </a:p>
          <a:p>
            <a:pPr defTabSz="1219170"/>
            <a:r>
              <a:rPr lang="en-US" sz="2000" b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                          Muhammad Ali Faisal                                  Student ID 2525261</a:t>
            </a:r>
          </a:p>
          <a:p>
            <a:pPr defTabSz="1219170"/>
            <a:endParaRPr lang="en-US" b="1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-122"/>
              <a:cs typeface="Calibri" panose="020F0502020204030204" pitchFamily="34" charset="-120"/>
            </a:endParaRPr>
          </a:p>
          <a:p>
            <a:pPr algn="r" defTabSz="1219170"/>
            <a:r>
              <a:rPr lang="en-US" sz="200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June 2026</a:t>
            </a:r>
            <a:endParaRPr lang="en-US" sz="2000" b="1">
              <a:solidFill>
                <a:srgbClr val="000000"/>
              </a:solidFill>
              <a:latin typeface="Calibri"/>
              <a:ea typeface="Calibri" panose="020F0502020204030204" pitchFamily="34" charset="-122"/>
              <a:cs typeface="Calibri" panose="020F0502020204030204" pitchFamily="34" charset="-120"/>
            </a:endParaRPr>
          </a:p>
        </p:txBody>
      </p:sp>
      <p:sp>
        <p:nvSpPr>
          <p:cNvPr id="9" name="Text 6"/>
          <p:cNvSpPr/>
          <p:nvPr/>
        </p:nvSpPr>
        <p:spPr>
          <a:xfrm>
            <a:off x="435209" y="1955719"/>
            <a:ext cx="11095799" cy="448950"/>
          </a:xfrm>
          <a:prstGeom prst="rect">
            <a:avLst/>
          </a:prstGeom>
          <a:noFill/>
        </p:spPr>
        <p:txBody>
          <a:bodyPr wrap="square" lIns="91440" tIns="45720" rIns="91440" bIns="45720" rtlCol="0" anchor="ctr"/>
          <a:lstStyle/>
          <a:p>
            <a:pPr defTabSz="1219170"/>
            <a:endParaRPr lang="en-US" sz="2000" b="1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-122"/>
              <a:cs typeface="Calibri" panose="020F0502020204030204" pitchFamily="34" charset="-120"/>
            </a:endParaRPr>
          </a:p>
          <a:p>
            <a:pPr defTabSz="1219170"/>
            <a:endParaRPr lang="en-US" sz="2000" b="1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-122"/>
              <a:cs typeface="Calibri" panose="020F0502020204030204" pitchFamily="34" charset="-120"/>
            </a:endParaRPr>
          </a:p>
          <a:p>
            <a:pPr algn="ctr" defTabSz="1219170"/>
            <a:r>
              <a:rPr lang="en-US" sz="3200" b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320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Cer</a:t>
            </a:r>
            <a:r>
              <a:rPr lang="en-US" sz="3200" b="1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tHE</a:t>
            </a:r>
            <a:r>
              <a:rPr lang="en-US" sz="3200" b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Of Higher Education Skills for the Workplace: (Hea</a:t>
            </a:r>
            <a:r>
              <a:rPr lang="en-US" sz="32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lth &amp; Social Care)</a:t>
            </a:r>
          </a:p>
        </p:txBody>
      </p:sp>
      <p:sp>
        <p:nvSpPr>
          <p:cNvPr id="10" name="Text 7"/>
          <p:cNvSpPr/>
          <p:nvPr/>
        </p:nvSpPr>
        <p:spPr>
          <a:xfrm>
            <a:off x="239232" y="998756"/>
            <a:ext cx="10972800" cy="3657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3200" b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UNIVERSITY</a:t>
            </a:r>
            <a:r>
              <a:rPr lang="en-US" sz="1200" b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</a:t>
            </a:r>
            <a:r>
              <a:rPr lang="en-US" sz="2800" b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OF WALES TRINITY SAINT DAVID</a:t>
            </a:r>
            <a:r>
              <a:rPr lang="en-US" sz="2000" b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 </a:t>
            </a:r>
            <a:endParaRPr lang="en-US" sz="1200" b="1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rcRect r="72078"/>
          <a:stretch>
            <a:fillRect/>
          </a:stretch>
        </p:blipFill>
        <p:spPr>
          <a:xfrm>
            <a:off x="416509" y="548963"/>
            <a:ext cx="1258118" cy="131243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38676C4-09AA-5EC4-E17C-03A3DCE41AA8}"/>
              </a:ext>
            </a:extLst>
          </p:cNvPr>
          <p:cNvSpPr txBox="1"/>
          <p:nvPr/>
        </p:nvSpPr>
        <p:spPr>
          <a:xfrm>
            <a:off x="1174898" y="3623165"/>
            <a:ext cx="38064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>
                <a:solidFill>
                  <a:srgbClr val="000000"/>
                </a:solidFill>
              </a:rPr>
              <a:t>Instructor: Justin Okoli</a:t>
            </a:r>
          </a:p>
        </p:txBody>
      </p:sp>
      <p:pic>
        <p:nvPicPr>
          <p:cNvPr id="3" name="Picture 2" descr="A group of people sitting at a table with laptops and water bottles&#10;&#10;AI-generated content may be incorrect.">
            <a:extLst>
              <a:ext uri="{FF2B5EF4-FFF2-40B4-BE49-F238E27FC236}">
                <a16:creationId xmlns:a16="http://schemas.microsoft.com/office/drawing/2014/main" id="{78D12F20-121F-27D5-DA95-B90A34E089C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79882" y="2573866"/>
            <a:ext cx="3106474" cy="318809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0A9B03BA-A275-50A0-1523-1648D5BF09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2">
            <a:extLst>
              <a:ext uri="{FF2B5EF4-FFF2-40B4-BE49-F238E27FC236}">
                <a16:creationId xmlns:a16="http://schemas.microsoft.com/office/drawing/2014/main" id="{232EDE55-6035-59BF-F00E-C47EA9168099}"/>
              </a:ext>
            </a:extLst>
          </p:cNvPr>
          <p:cNvSpPr/>
          <p:nvPr/>
        </p:nvSpPr>
        <p:spPr>
          <a:xfrm>
            <a:off x="684212" y="4487332"/>
            <a:ext cx="8534400" cy="15070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000" b="1" cap="all">
                <a:ln w="3175" cmpd="sng">
                  <a:noFill/>
                </a:ln>
                <a:solidFill>
                  <a:srgbClr val="000000"/>
                </a:solidFill>
                <a:latin typeface="+mj-lt"/>
                <a:ea typeface="+mj-ea"/>
                <a:cs typeface="+mj-cs"/>
              </a:rPr>
              <a:t>    Office 365 at</a:t>
            </a:r>
            <a:r>
              <a:rPr lang="en-US" sz="4000" cap="all">
                <a:ln w="3175" cmpd="sng">
                  <a:noFill/>
                </a:ln>
                <a:solidFill>
                  <a:srgbClr val="000000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000" b="1" cap="all">
                <a:ln w="3175" cmpd="sng">
                  <a:noFill/>
                </a:ln>
                <a:solidFill>
                  <a:srgbClr val="000000"/>
                </a:solidFill>
                <a:latin typeface="+mj-lt"/>
                <a:ea typeface="+mj-ea"/>
                <a:cs typeface="+mj-cs"/>
              </a:rPr>
              <a:t>Riverdale</a:t>
            </a:r>
          </a:p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000" b="1" cap="all">
                <a:ln w="3175" cmpd="sng">
                  <a:noFill/>
                </a:ln>
                <a:solidFill>
                  <a:srgbClr val="000000"/>
                </a:solidFill>
                <a:latin typeface="+mj-lt"/>
                <a:ea typeface="+mj-ea"/>
                <a:cs typeface="+mj-cs"/>
              </a:rPr>
              <a:t>     Nursing Home</a:t>
            </a:r>
            <a:endParaRPr lang="en-US" sz="4000" cap="all">
              <a:ln w="3175" cmpd="sng">
                <a:noFill/>
              </a:ln>
              <a:solidFill>
                <a:srgbClr val="000000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Text 3">
            <a:extLst>
              <a:ext uri="{FF2B5EF4-FFF2-40B4-BE49-F238E27FC236}">
                <a16:creationId xmlns:a16="http://schemas.microsoft.com/office/drawing/2014/main" id="{4EFCDFAA-BC36-FF4F-5092-72ED2384EF27}"/>
              </a:ext>
            </a:extLst>
          </p:cNvPr>
          <p:cNvSpPr/>
          <p:nvPr/>
        </p:nvSpPr>
        <p:spPr>
          <a:xfrm>
            <a:off x="684212" y="685800"/>
            <a:ext cx="11190288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just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2400" b="1" i="1">
                <a:solidFill>
                  <a:srgbClr val="000000"/>
                </a:solidFill>
              </a:rPr>
              <a:t>How OneDrive,  Microsoft Teams, and Microsoft word can transform secure file storage and sharing,  staff communication, and training, and  </a:t>
            </a:r>
            <a:endParaRPr lang="en-US" sz="2400" b="1">
              <a:solidFill>
                <a:srgbClr val="000000"/>
              </a:solidFill>
            </a:endParaRPr>
          </a:p>
          <a:p>
            <a:pPr algn="just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2400" b="1" i="1">
                <a:solidFill>
                  <a:srgbClr val="000000"/>
                </a:solidFill>
              </a:rPr>
              <a:t>Care documentations across shifts, buildings, and roles</a:t>
            </a:r>
            <a:endParaRPr lang="en-US" sz="2400" b="1">
              <a:solidFill>
                <a:srgbClr val="000000"/>
              </a:solidFill>
            </a:endParaRPr>
          </a:p>
        </p:txBody>
      </p:sp>
      <p:sp>
        <p:nvSpPr>
          <p:cNvPr id="8" name="Text 5">
            <a:extLst>
              <a:ext uri="{FF2B5EF4-FFF2-40B4-BE49-F238E27FC236}">
                <a16:creationId xmlns:a16="http://schemas.microsoft.com/office/drawing/2014/main" id="{FDBCA3C7-D8D9-CC35-593A-4DD92F6FE7D6}"/>
              </a:ext>
            </a:extLst>
          </p:cNvPr>
          <p:cNvSpPr/>
          <p:nvPr/>
        </p:nvSpPr>
        <p:spPr>
          <a:xfrm>
            <a:off x="609600" y="3909857"/>
            <a:ext cx="10972800" cy="184907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endParaRPr lang="en-US" sz="1467" b="1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-122"/>
              <a:cs typeface="Calibri" panose="020F050202020403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7941025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endParaRPr lang="en-US" sz="3467">
              <a:solidFill>
                <a:schemeClr val="bg1"/>
              </a:solidFill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0" y="243840"/>
            <a:ext cx="12191999" cy="10972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2800" b="1">
                <a:solidFill>
                  <a:srgbClr val="FF0000"/>
                </a:solidFill>
              </a:rPr>
              <a:t>The digital challenges at Riverdale Nursing Home</a:t>
            </a:r>
            <a:endParaRPr lang="en-US" sz="2400" b="1">
              <a:solidFill>
                <a:srgbClr val="FF0000"/>
              </a:solidFill>
              <a:latin typeface="Calibri"/>
            </a:endParaRPr>
          </a:p>
        </p:txBody>
      </p:sp>
      <p:sp>
        <p:nvSpPr>
          <p:cNvPr id="4" name="Shape 2"/>
          <p:cNvSpPr/>
          <p:nvPr/>
        </p:nvSpPr>
        <p:spPr>
          <a:xfrm>
            <a:off x="487680" y="1463040"/>
            <a:ext cx="6461760" cy="4632960"/>
          </a:xfrm>
          <a:prstGeom prst="roundRect">
            <a:avLst>
              <a:gd name="adj" fmla="val 2632"/>
            </a:avLst>
          </a:prstGeom>
          <a:solidFill>
            <a:srgbClr val="FFFFFF"/>
          </a:solidFill>
          <a:effectLst>
            <a:outerShdw blurRad="101600" dist="381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defTabSz="1219170"/>
            <a:endParaRPr lang="en-GB" sz="26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Text 3"/>
          <p:cNvSpPr/>
          <p:nvPr/>
        </p:nvSpPr>
        <p:spPr>
          <a:xfrm>
            <a:off x="731520" y="1584960"/>
            <a:ext cx="5974080" cy="4876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18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Introductions: About Riverdale Nursing Home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Text 4"/>
          <p:cNvSpPr/>
          <p:nvPr/>
        </p:nvSpPr>
        <p:spPr>
          <a:xfrm>
            <a:off x="609599" y="2133600"/>
            <a:ext cx="6239727" cy="20726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1600" b="1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Riverdale is a care home for older adults requiring daily personal care, medication support, and monitoring.</a:t>
            </a:r>
            <a:endParaRPr lang="en-US" sz="1600" b="1">
              <a:solidFill>
                <a:prstClr val="black"/>
              </a:solidFill>
              <a:latin typeface="Calibri"/>
            </a:endParaRPr>
          </a:p>
          <a:p>
            <a:pPr defTabSz="1219170"/>
            <a:r>
              <a:rPr lang="en-US" sz="1600" b="1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</a:t>
            </a:r>
            <a:endParaRPr lang="en-US" sz="1600" b="1">
              <a:solidFill>
                <a:prstClr val="black"/>
              </a:solidFill>
              <a:latin typeface="Calibri"/>
            </a:endParaRPr>
          </a:p>
          <a:p>
            <a:pPr defTabSz="1219170"/>
            <a:r>
              <a:rPr lang="en-US" sz="1600" b="1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Staff include carers, senior careers, nurses, and administrative staff working across two separate buildings.</a:t>
            </a:r>
            <a:endParaRPr lang="en-US" sz="1600" b="1">
              <a:solidFill>
                <a:prstClr val="black"/>
              </a:solidFill>
              <a:latin typeface="Calibri"/>
            </a:endParaRPr>
          </a:p>
          <a:p>
            <a:pPr defTabSz="1219170"/>
            <a:r>
              <a:rPr lang="en-US" sz="1600" b="1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</a:t>
            </a:r>
            <a:endParaRPr lang="en-US" sz="1600" b="1">
              <a:solidFill>
                <a:prstClr val="black"/>
              </a:solidFill>
              <a:latin typeface="Calibri"/>
            </a:endParaRPr>
          </a:p>
          <a:p>
            <a:pPr defTabSz="1219170"/>
            <a:r>
              <a:rPr lang="en-US" sz="1600" b="1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The organisation uses Microsoft 365, but staff do not know which tools to use for which tasks leading to:</a:t>
            </a:r>
            <a:endParaRPr lang="en-US" sz="1600" b="1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Text 5"/>
          <p:cNvSpPr/>
          <p:nvPr/>
        </p:nvSpPr>
        <p:spPr>
          <a:xfrm>
            <a:off x="853440" y="4084320"/>
            <a:ext cx="5852160" cy="17068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457189" indent="-457189" defTabSz="1219170">
              <a:buSzPct val="100000"/>
              <a:buFontTx/>
              <a:buChar char="•"/>
            </a:pPr>
            <a:r>
              <a:rPr lang="en-US" sz="1867" b="1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Missed messages between shifts</a:t>
            </a:r>
            <a:endParaRPr lang="en-US" sz="1867" b="1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 b="1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Duplicated work across teams</a:t>
            </a:r>
            <a:endParaRPr lang="en-US" sz="1867" b="1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 b="1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Confusion about which tool to use</a:t>
            </a:r>
            <a:endParaRPr lang="en-US" sz="1867" b="1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 b="1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Inefficient ways of working</a:t>
            </a:r>
            <a:endParaRPr lang="en-US" sz="1867" b="1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Shape 6"/>
          <p:cNvSpPr/>
          <p:nvPr/>
        </p:nvSpPr>
        <p:spPr>
          <a:xfrm>
            <a:off x="7315200" y="1584960"/>
            <a:ext cx="4267200" cy="1341120"/>
          </a:xfrm>
          <a:prstGeom prst="roundRect">
            <a:avLst>
              <a:gd name="adj" fmla="val 9091"/>
            </a:avLst>
          </a:prstGeom>
          <a:solidFill>
            <a:srgbClr val="065A82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9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8080" y="1889760"/>
            <a:ext cx="670560" cy="670560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8351520" y="1645920"/>
            <a:ext cx="1828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37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2</a:t>
            </a:r>
            <a:endParaRPr lang="en-US" sz="3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1" name="Text 8"/>
          <p:cNvSpPr/>
          <p:nvPr/>
        </p:nvSpPr>
        <p:spPr>
          <a:xfrm>
            <a:off x="8351520" y="2292096"/>
            <a:ext cx="30480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467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Buildings</a:t>
            </a:r>
            <a:endParaRPr lang="en-US" sz="14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2" name="Shape 9"/>
          <p:cNvSpPr/>
          <p:nvPr/>
        </p:nvSpPr>
        <p:spPr>
          <a:xfrm>
            <a:off x="7315200" y="3169920"/>
            <a:ext cx="4267200" cy="1341120"/>
          </a:xfrm>
          <a:prstGeom prst="roundRect">
            <a:avLst>
              <a:gd name="adj" fmla="val 9091"/>
            </a:avLst>
          </a:prstGeom>
          <a:solidFill>
            <a:srgbClr val="028090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98080" y="3474720"/>
            <a:ext cx="670560" cy="670560"/>
          </a:xfrm>
          <a:prstGeom prst="rect">
            <a:avLst/>
          </a:prstGeom>
        </p:spPr>
      </p:pic>
      <p:sp>
        <p:nvSpPr>
          <p:cNvPr id="14" name="Text 10"/>
          <p:cNvSpPr/>
          <p:nvPr/>
        </p:nvSpPr>
        <p:spPr>
          <a:xfrm>
            <a:off x="8351520" y="3230880"/>
            <a:ext cx="1828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37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Multi</a:t>
            </a:r>
            <a:endParaRPr lang="en-US" sz="3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5" name="Text 11"/>
          <p:cNvSpPr/>
          <p:nvPr/>
        </p:nvSpPr>
        <p:spPr>
          <a:xfrm>
            <a:off x="8351520" y="3877056"/>
            <a:ext cx="30480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467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Shift patterns</a:t>
            </a:r>
            <a:endParaRPr lang="en-US" sz="14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6" name="Shape 12"/>
          <p:cNvSpPr/>
          <p:nvPr/>
        </p:nvSpPr>
        <p:spPr>
          <a:xfrm>
            <a:off x="7315200" y="4754880"/>
            <a:ext cx="4267200" cy="1341120"/>
          </a:xfrm>
          <a:prstGeom prst="roundRect">
            <a:avLst>
              <a:gd name="adj" fmla="val 9091"/>
            </a:avLst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8080" y="5059680"/>
            <a:ext cx="670560" cy="670560"/>
          </a:xfrm>
          <a:prstGeom prst="rect">
            <a:avLst/>
          </a:prstGeom>
        </p:spPr>
      </p:pic>
      <p:sp>
        <p:nvSpPr>
          <p:cNvPr id="18" name="Text 13"/>
          <p:cNvSpPr/>
          <p:nvPr/>
        </p:nvSpPr>
        <p:spPr>
          <a:xfrm>
            <a:off x="8351520" y="4815840"/>
            <a:ext cx="1828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37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365</a:t>
            </a:r>
            <a:endParaRPr lang="en-US" sz="3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9" name="Text 14"/>
          <p:cNvSpPr/>
          <p:nvPr/>
        </p:nvSpPr>
        <p:spPr>
          <a:xfrm>
            <a:off x="8351520" y="5462016"/>
            <a:ext cx="30480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467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Days of care</a:t>
            </a:r>
            <a:endParaRPr lang="en-US" sz="14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0" name="Text 15"/>
          <p:cNvSpPr/>
          <p:nvPr/>
        </p:nvSpPr>
        <p:spPr>
          <a:xfrm>
            <a:off x="487680" y="6461760"/>
            <a:ext cx="10972800" cy="2438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1200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(Riverdale Nursing Home Case Study, UWTSD, 2026)</a:t>
            </a:r>
            <a:endParaRPr lang="en-US" sz="120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1543414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28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Our  Workplace Task: Microsoft 365 tools for Riverdale management</a:t>
            </a:r>
            <a:endParaRPr lang="en-US" sz="28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2000" b="1" i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What does effective Microsoft 365 tools  involve in a nursing home?</a:t>
            </a:r>
            <a:endParaRPr lang="en-US" sz="2000" b="1">
              <a:solidFill>
                <a:schemeClr val="bg1"/>
              </a:solidFill>
              <a:latin typeface="Calibri"/>
            </a:endParaRPr>
          </a:p>
        </p:txBody>
      </p:sp>
      <p:sp>
        <p:nvSpPr>
          <p:cNvPr id="4" name="Shape 2"/>
          <p:cNvSpPr/>
          <p:nvPr/>
        </p:nvSpPr>
        <p:spPr>
          <a:xfrm>
            <a:off x="365760" y="1463040"/>
            <a:ext cx="2926080" cy="4876800"/>
          </a:xfrm>
          <a:prstGeom prst="roundRect">
            <a:avLst>
              <a:gd name="adj" fmla="val 4000"/>
            </a:avLst>
          </a:prstGeom>
          <a:solidFill>
            <a:srgbClr val="065A82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Text 3"/>
          <p:cNvSpPr/>
          <p:nvPr/>
        </p:nvSpPr>
        <p:spPr>
          <a:xfrm>
            <a:off x="487680" y="4267200"/>
            <a:ext cx="3048000" cy="17068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21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Introduction </a:t>
            </a:r>
            <a:endParaRPr lang="en-US" sz="21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Shape 4"/>
          <p:cNvSpPr/>
          <p:nvPr/>
        </p:nvSpPr>
        <p:spPr>
          <a:xfrm>
            <a:off x="3413760" y="1584960"/>
            <a:ext cx="8692004" cy="4876800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effectLst>
            <a:outerShdw blurRad="101600" dist="381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 5"/>
          <p:cNvSpPr/>
          <p:nvPr/>
        </p:nvSpPr>
        <p:spPr>
          <a:xfrm>
            <a:off x="3901440" y="1231605"/>
            <a:ext cx="7437120" cy="1022663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0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What we investigate as a group at Riverdale management:</a:t>
            </a:r>
            <a:endParaRPr lang="en-US" sz="20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Text 6"/>
          <p:cNvSpPr/>
          <p:nvPr/>
        </p:nvSpPr>
        <p:spPr>
          <a:xfrm>
            <a:off x="3413761" y="2144752"/>
            <a:ext cx="8412479" cy="3402608"/>
          </a:xfrm>
          <a:prstGeom prst="rect">
            <a:avLst/>
          </a:prstGeom>
          <a:noFill/>
        </p:spPr>
        <p:txBody>
          <a:bodyPr wrap="square" lIns="91440" tIns="45720" rIns="91440" bIns="45720" rtlCol="0" anchor="ctr"/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/>
              <a:t>As a group, we investigated the digital challenges at Riverdale Nursing Home, where staff work across two buildings and rely on Microsoft 365 tools for daily tasks.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/>
              <a:t>Our research found that staff are unsure which tools to use for secure file storage, staff communication, care documentation, and staff training.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/>
              <a:t> This has resulted in duplicated work, missed messages, and inconsistent ways of working.</a:t>
            </a:r>
          </a:p>
        </p:txBody>
      </p:sp>
      <p:sp>
        <p:nvSpPr>
          <p:cNvPr id="10" name="Text 7"/>
          <p:cNvSpPr/>
          <p:nvPr/>
        </p:nvSpPr>
        <p:spPr>
          <a:xfrm>
            <a:off x="3365205" y="5613990"/>
            <a:ext cx="8618638" cy="695369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1600">
                <a:solidFill>
                  <a:schemeClr val="bg1"/>
                </a:solidFill>
                <a:highlight>
                  <a:srgbClr val="FFFF00"/>
                </a:highlight>
              </a:rPr>
              <a:t>According to Microsoft Learn, (2026).  CISA, (2026). NCSC, (2026) poor Microsoft 365 tools is leading contributors to preventable errors in care settings</a:t>
            </a:r>
            <a:endParaRPr lang="en-US" sz="1600" b="1">
              <a:solidFill>
                <a:schemeClr val="bg1"/>
              </a:solidFill>
              <a:highlight>
                <a:srgbClr val="FFFF00"/>
              </a:highlight>
              <a:latin typeface="Calibri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99A9F9F-55AA-711D-963B-0D7AC2E5FF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65760" y="1365504"/>
            <a:ext cx="2882960" cy="3463036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endParaRPr lang="en-US" sz="34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468699"/>
            <a:ext cx="10972800" cy="872421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2800" i="1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What does effective Microsoft 365 tools involve in a nursing home?</a:t>
            </a:r>
            <a:endParaRPr lang="en-US" sz="2800">
              <a:solidFill>
                <a:srgbClr val="FF0000"/>
              </a:solidFill>
              <a:latin typeface="Calibri"/>
            </a:endParaRPr>
          </a:p>
        </p:txBody>
      </p:sp>
      <p:sp>
        <p:nvSpPr>
          <p:cNvPr id="4" name="Shape 2"/>
          <p:cNvSpPr/>
          <p:nvPr/>
        </p:nvSpPr>
        <p:spPr>
          <a:xfrm>
            <a:off x="365760" y="1463040"/>
            <a:ext cx="2926080" cy="4876800"/>
          </a:xfrm>
          <a:prstGeom prst="roundRect">
            <a:avLst>
              <a:gd name="adj" fmla="val 4000"/>
            </a:avLst>
          </a:prstGeom>
          <a:solidFill>
            <a:srgbClr val="065A82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Text 3"/>
          <p:cNvSpPr/>
          <p:nvPr/>
        </p:nvSpPr>
        <p:spPr>
          <a:xfrm>
            <a:off x="487680" y="4267200"/>
            <a:ext cx="3048000" cy="17068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21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Introduction count……</a:t>
            </a:r>
            <a:endParaRPr lang="en-US" sz="21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Shape 4"/>
          <p:cNvSpPr/>
          <p:nvPr/>
        </p:nvSpPr>
        <p:spPr>
          <a:xfrm>
            <a:off x="3348705" y="1713249"/>
            <a:ext cx="8692004" cy="4876800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effectLst>
            <a:outerShdw blurRad="101600" dist="381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 5"/>
          <p:cNvSpPr/>
          <p:nvPr/>
        </p:nvSpPr>
        <p:spPr>
          <a:xfrm>
            <a:off x="3413760" y="1571728"/>
            <a:ext cx="8003600" cy="694944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4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What  Microsoft 365 tools  involves:</a:t>
            </a:r>
            <a:endParaRPr lang="en-US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Text 6"/>
          <p:cNvSpPr/>
          <p:nvPr/>
        </p:nvSpPr>
        <p:spPr>
          <a:xfrm>
            <a:off x="3413761" y="3014330"/>
            <a:ext cx="8412479" cy="3170700"/>
          </a:xfrm>
          <a:prstGeom prst="rect">
            <a:avLst/>
          </a:prstGeom>
          <a:noFill/>
        </p:spPr>
        <p:txBody>
          <a:bodyPr wrap="square" lIns="91440" tIns="45720" rIns="91440" bIns="45720" rtlCol="0" anchor="ctr"/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000" dirty="0"/>
              <a:t>Using reliable, CRAAP‑tested sources, we identified three Microsoft tools that best support these workplace needs: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000" b="1" dirty="0"/>
              <a:t>Microsoft OneDrive</a:t>
            </a:r>
            <a:r>
              <a:rPr lang="en-US" sz="2000" dirty="0"/>
              <a:t> for secure file storage and sharing, </a:t>
            </a:r>
            <a:r>
              <a:rPr lang="en-US" sz="2000" b="1" dirty="0"/>
              <a:t>Microsoft Teams</a:t>
            </a:r>
            <a:r>
              <a:rPr lang="en-US" sz="2000" dirty="0"/>
              <a:t> for staff communication and training, and </a:t>
            </a:r>
            <a:r>
              <a:rPr lang="en-US" sz="2000" b="1" dirty="0"/>
              <a:t>Microsoft Word</a:t>
            </a:r>
            <a:r>
              <a:rPr lang="en-US" sz="2000" dirty="0"/>
              <a:t> for accurate care documentation.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000"/>
              <a:t>These tools</a:t>
            </a:r>
            <a:r>
              <a:rPr lang="en-US" sz="2000">
                <a:solidFill>
                  <a:schemeClr val="bg1"/>
                </a:solidFill>
              </a:rPr>
              <a:t> were selected because they offer strong security, </a:t>
            </a:r>
            <a:r>
              <a:rPr lang="en-US" sz="2000"/>
              <a:t>accessibility, and compliance features suitable for a care environment.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2400" dirty="0"/>
          </a:p>
          <a:p>
            <a:pPr algn="just"/>
            <a:endParaRPr lang="en-US" sz="2400" dirty="0"/>
          </a:p>
          <a:p>
            <a:pPr algn="just"/>
            <a:r>
              <a:rPr lang="en-US" sz="1600">
                <a:highlight>
                  <a:srgbClr val="FFFF00"/>
                </a:highlight>
              </a:rPr>
              <a:t>According to Microsoft Learn, (2026).  CISA, (2026). NCSC, (2026) poor Microsoft 365 tools is leading contributors to preventable errors in care settings</a:t>
            </a:r>
            <a:endParaRPr lang="en-US" sz="1600" b="1">
              <a:highlight>
                <a:srgbClr val="FFFF00"/>
              </a:highlight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2400">
              <a:solidFill>
                <a:schemeClr val="bg1"/>
              </a:solidFill>
            </a:endParaRPr>
          </a:p>
        </p:txBody>
      </p:sp>
      <p:sp>
        <p:nvSpPr>
          <p:cNvPr id="10" name="Text 7"/>
          <p:cNvSpPr/>
          <p:nvPr/>
        </p:nvSpPr>
        <p:spPr>
          <a:xfrm>
            <a:off x="3413761" y="5827776"/>
            <a:ext cx="8570081" cy="4267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endParaRPr lang="en-US" sz="1333" b="1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E4E93C0-1DAC-A60C-56CA-FFC36F12AC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29200" y="1447691"/>
            <a:ext cx="2826957" cy="309562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3467" b="1" err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Cont</a:t>
            </a:r>
            <a:r>
              <a:rPr lang="en-US" sz="34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……</a:t>
            </a:r>
            <a:endParaRPr lang="en-US" sz="34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4000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    </a:t>
            </a:r>
            <a:r>
              <a:rPr lang="en-US" sz="4000" i="1" err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Cont</a:t>
            </a:r>
            <a:r>
              <a:rPr lang="en-US" sz="4000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……</a:t>
            </a:r>
            <a:endParaRPr lang="en-US" sz="40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Shape 2"/>
          <p:cNvSpPr/>
          <p:nvPr/>
        </p:nvSpPr>
        <p:spPr>
          <a:xfrm>
            <a:off x="365760" y="1463040"/>
            <a:ext cx="2926080" cy="4876800"/>
          </a:xfrm>
          <a:prstGeom prst="roundRect">
            <a:avLst>
              <a:gd name="adj" fmla="val 4000"/>
            </a:avLst>
          </a:prstGeom>
          <a:solidFill>
            <a:srgbClr val="065A82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8754" y="419703"/>
            <a:ext cx="1828800" cy="182880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487680" y="4625162"/>
            <a:ext cx="3048000" cy="1348917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endParaRPr lang="en-US" sz="21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Shape 4"/>
          <p:cNvSpPr/>
          <p:nvPr/>
        </p:nvSpPr>
        <p:spPr>
          <a:xfrm>
            <a:off x="3291839" y="1463040"/>
            <a:ext cx="8692004" cy="4876800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effectLst>
            <a:outerShdw blurRad="101600" dist="381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 5"/>
          <p:cNvSpPr/>
          <p:nvPr/>
        </p:nvSpPr>
        <p:spPr>
          <a:xfrm>
            <a:off x="3980240" y="1419447"/>
            <a:ext cx="7437120" cy="847225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3600" b="1" err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Cont</a:t>
            </a:r>
            <a:r>
              <a:rPr lang="en-US" sz="36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…….</a:t>
            </a:r>
            <a:endParaRPr lang="en-US" sz="3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Text 6"/>
          <p:cNvSpPr/>
          <p:nvPr/>
        </p:nvSpPr>
        <p:spPr>
          <a:xfrm>
            <a:off x="3413761" y="2144751"/>
            <a:ext cx="8412479" cy="4195089"/>
          </a:xfrm>
          <a:prstGeom prst="rect">
            <a:avLst/>
          </a:prstGeom>
          <a:noFill/>
        </p:spPr>
        <p:txBody>
          <a:bodyPr wrap="square" lIns="91440" tIns="45720" rIns="91440" bIns="45720" rtlCol="0" anchor="ctr"/>
          <a:lstStyle/>
          <a:p>
            <a:pPr marL="456565" indent="-456565" defTabSz="1219170">
              <a:buSzPct val="100000"/>
              <a:buFontTx/>
              <a:buChar char="•"/>
            </a:pPr>
            <a:r>
              <a:rPr lang="en-US" sz="2400">
                <a:solidFill>
                  <a:schemeClr val="bg1"/>
                </a:solidFill>
              </a:rPr>
              <a:t>This research document brings together our group findings </a:t>
            </a:r>
            <a:r>
              <a:rPr lang="en-US" sz="2400"/>
              <a:t>and presents the workplace tasks, </a:t>
            </a:r>
          </a:p>
          <a:p>
            <a:pPr marL="456565" indent="-456565" defTabSz="1219170">
              <a:buSzPct val="100000"/>
              <a:buFontTx/>
              <a:buChar char="•"/>
            </a:pPr>
            <a:r>
              <a:rPr lang="en-US" sz="2400"/>
              <a:t>The </a:t>
            </a:r>
            <a:r>
              <a:rPr lang="en-US" sz="2400" b="1"/>
              <a:t> suitability of OneDrive, Microsoft Teams  and Microsoft Word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/>
              <a:t>Advantages and limitations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/>
              <a:t>Conclusion and  recommendation</a:t>
            </a:r>
            <a:r>
              <a:rPr lang="en-US" sz="2400"/>
              <a:t>s for Riverdale management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Calibri"/>
              <a:ea typeface="Calibri"/>
              <a:cs typeface="Calibri"/>
            </a:endParaRPr>
          </a:p>
          <a:p>
            <a:pPr algn="just"/>
            <a:r>
              <a:rPr lang="en-US" sz="1600">
                <a:highlight>
                  <a:srgbClr val="FFFF00"/>
                </a:highlight>
              </a:rPr>
              <a:t>According to Microsoft Learn, (2026).  CISA, (2026). NCSC, (2026) poor Microsoft 365 tools is leading contributors to preventable errors in care settings</a:t>
            </a:r>
            <a:endParaRPr lang="en-US" sz="1600" b="1">
              <a:highlight>
                <a:srgbClr val="FFFF00"/>
              </a:highligh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Calibri"/>
              <a:ea typeface="Calibri"/>
              <a:cs typeface="Calibri"/>
            </a:endParaRPr>
          </a:p>
        </p:txBody>
      </p:sp>
      <p:sp>
        <p:nvSpPr>
          <p:cNvPr id="10" name="Text 7"/>
          <p:cNvSpPr/>
          <p:nvPr/>
        </p:nvSpPr>
        <p:spPr>
          <a:xfrm>
            <a:off x="3413761" y="5827776"/>
            <a:ext cx="8570081" cy="4267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endParaRPr lang="en-US" sz="1333" b="1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8C61C54-9145-5EDA-A93C-91090B3DCC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65814" y="1514580"/>
            <a:ext cx="3147943" cy="517832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D4A042E2-A68A-25F1-1FFE-B461C93CEB8F}"/>
              </a:ext>
            </a:extLst>
          </p:cNvPr>
          <p:cNvSpPr txBox="1"/>
          <p:nvPr/>
        </p:nvSpPr>
        <p:spPr>
          <a:xfrm>
            <a:off x="265814" y="3572158"/>
            <a:ext cx="314794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6" tooltip="https://creativecommons.org/licenses/by-nc-nd/3.0/"/>
              </a:rPr>
              <a:t>D</a:t>
            </a:r>
            <a:endParaRPr lang="en-US" sz="90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3F003B1F-02E2-5F70-6011-599A2B747FE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7049800" y="0"/>
            <a:ext cx="2530136" cy="2029968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E5D9A05F-269F-DF57-4A8E-12C652EA3A0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9622464" y="40170"/>
            <a:ext cx="2648335" cy="1622273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87679" y="219456"/>
            <a:ext cx="11537743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3467" b="1" err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Zinabu’s</a:t>
            </a:r>
            <a:r>
              <a:rPr lang="en-US" sz="34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 Workplace Task: secure file storage and sharing</a:t>
            </a:r>
            <a:endParaRPr lang="en-US" sz="34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2400" b="1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What does effective secure file storage and sharing involve in a nursing home</a:t>
            </a:r>
            <a:r>
              <a:rPr lang="en-US" sz="1733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?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Shape 2"/>
          <p:cNvSpPr/>
          <p:nvPr/>
        </p:nvSpPr>
        <p:spPr>
          <a:xfrm>
            <a:off x="365760" y="1463040"/>
            <a:ext cx="2926080" cy="4876800"/>
          </a:xfrm>
          <a:prstGeom prst="roundRect">
            <a:avLst>
              <a:gd name="adj" fmla="val 4000"/>
            </a:avLst>
          </a:prstGeom>
          <a:solidFill>
            <a:srgbClr val="065A82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Text 3"/>
          <p:cNvSpPr/>
          <p:nvPr/>
        </p:nvSpPr>
        <p:spPr>
          <a:xfrm>
            <a:off x="487680" y="4267200"/>
            <a:ext cx="3048000" cy="17068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21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Secure file storage and sharing</a:t>
            </a:r>
            <a:endParaRPr lang="en-US" sz="21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Shape 4"/>
          <p:cNvSpPr/>
          <p:nvPr/>
        </p:nvSpPr>
        <p:spPr>
          <a:xfrm>
            <a:off x="3291839" y="1463040"/>
            <a:ext cx="8692004" cy="4876800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effectLst>
            <a:outerShdw blurRad="101600" dist="381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 5"/>
          <p:cNvSpPr/>
          <p:nvPr/>
        </p:nvSpPr>
        <p:spPr>
          <a:xfrm>
            <a:off x="3980240" y="1778992"/>
            <a:ext cx="7437120" cy="4876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4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What Secure file storage and sharing  involves:</a:t>
            </a:r>
            <a:endParaRPr lang="en-US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Text 6"/>
          <p:cNvSpPr/>
          <p:nvPr/>
        </p:nvSpPr>
        <p:spPr>
          <a:xfrm>
            <a:off x="3413761" y="2388592"/>
            <a:ext cx="8412479" cy="251363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r>
              <a:rPr lang="en-US" sz="4000" b="1">
                <a:solidFill>
                  <a:schemeClr val="bg1"/>
                </a:solidFill>
              </a:rPr>
              <a:t>The workplace task focuses </a:t>
            </a:r>
            <a:r>
              <a:rPr lang="en-US" sz="4000" b="1"/>
              <a:t>on: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b="1">
                <a:solidFill>
                  <a:schemeClr val="accent1"/>
                </a:solidFill>
              </a:rPr>
              <a:t>securely storing,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b="1">
                <a:solidFill>
                  <a:schemeClr val="accent1"/>
                </a:solidFill>
              </a:rPr>
              <a:t>managing, and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b="1">
                <a:solidFill>
                  <a:schemeClr val="accent1"/>
                </a:solidFill>
              </a:rPr>
              <a:t>sharing digital fil</a:t>
            </a:r>
            <a:r>
              <a:rPr lang="en-US" sz="3200">
                <a:solidFill>
                  <a:schemeClr val="accent1"/>
                </a:solidFill>
              </a:rPr>
              <a:t>es</a:t>
            </a:r>
            <a:r>
              <a:rPr lang="en-US" sz="4000">
                <a:solidFill>
                  <a:schemeClr val="accent1"/>
                </a:solidFill>
              </a:rPr>
              <a:t>.</a:t>
            </a:r>
          </a:p>
        </p:txBody>
      </p:sp>
      <p:sp>
        <p:nvSpPr>
          <p:cNvPr id="10" name="Text 7"/>
          <p:cNvSpPr/>
          <p:nvPr/>
        </p:nvSpPr>
        <p:spPr>
          <a:xfrm>
            <a:off x="3413761" y="5827776"/>
            <a:ext cx="8570081" cy="4267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1600" b="1" i="1">
                <a:solidFill>
                  <a:srgbClr val="546E7A"/>
                </a:solidFill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According to NHS England (2023), poor communication is a leading contributor to preventable errors in care settings</a:t>
            </a:r>
            <a:r>
              <a:rPr lang="en-US" sz="1600" b="1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.</a:t>
            </a:r>
            <a:endParaRPr lang="en-US" sz="1600" b="1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0AA1DD4-EE8A-E87B-9ABD-590F6F4F922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73965" y="1225291"/>
            <a:ext cx="3139792" cy="368163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92A0BC2-8A88-5664-99B1-79384D5C73F8}"/>
              </a:ext>
            </a:extLst>
          </p:cNvPr>
          <p:cNvSpPr txBox="1"/>
          <p:nvPr/>
        </p:nvSpPr>
        <p:spPr>
          <a:xfrm>
            <a:off x="1634933" y="3701093"/>
            <a:ext cx="313979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err="1"/>
              <a:t>T</a:t>
            </a:r>
            <a:r>
              <a:rPr lang="en-US" sz="900" err="1">
                <a:solidFill>
                  <a:schemeClr val="bg1"/>
                </a:solidFill>
              </a:rPr>
              <a:t>secorinng</a:t>
            </a:r>
            <a:r>
              <a:rPr lang="en-US" sz="900"/>
              <a:t>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43840"/>
            <a:ext cx="10972800" cy="4876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400" i="1"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MY Chosen Tool:</a:t>
            </a:r>
            <a:endParaRPr lang="en-US" sz="2400"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670560"/>
            <a:ext cx="10972800" cy="9753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53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Includes:</a:t>
            </a:r>
            <a:endParaRPr lang="en-US" sz="53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Text 2"/>
          <p:cNvSpPr/>
          <p:nvPr/>
        </p:nvSpPr>
        <p:spPr>
          <a:xfrm>
            <a:off x="609600" y="1645920"/>
            <a:ext cx="10972800" cy="4267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400" i="1"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 Cloud based storage  and collaboration hub within Microsoft 365</a:t>
            </a:r>
            <a:endParaRPr lang="en-US" sz="2400">
              <a:latin typeface="Calibri"/>
            </a:endParaRPr>
          </a:p>
        </p:txBody>
      </p:sp>
      <p:sp>
        <p:nvSpPr>
          <p:cNvPr id="5" name="Shape 3"/>
          <p:cNvSpPr/>
          <p:nvPr/>
        </p:nvSpPr>
        <p:spPr>
          <a:xfrm>
            <a:off x="609600" y="2194560"/>
            <a:ext cx="10972800" cy="36576"/>
          </a:xfrm>
          <a:prstGeom prst="rect">
            <a:avLst/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Shape 4"/>
          <p:cNvSpPr/>
          <p:nvPr>
            <p:custDataLst>
              <p:tags r:id="rId1"/>
            </p:custDataLst>
          </p:nvPr>
        </p:nvSpPr>
        <p:spPr>
          <a:xfrm>
            <a:off x="609600" y="2438400"/>
            <a:ext cx="5242560" cy="1816608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170"/>
            <a:endParaRPr lang="en-GB" sz="26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 5"/>
          <p:cNvSpPr/>
          <p:nvPr>
            <p:custDataLst>
              <p:tags r:id="rId2"/>
            </p:custDataLst>
          </p:nvPr>
        </p:nvSpPr>
        <p:spPr>
          <a:xfrm>
            <a:off x="1645920" y="258470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Cloud environment 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Text 6"/>
          <p:cNvSpPr/>
          <p:nvPr>
            <p:custDataLst>
              <p:tags r:id="rId3"/>
            </p:custDataLst>
          </p:nvPr>
        </p:nvSpPr>
        <p:spPr>
          <a:xfrm>
            <a:off x="1576039" y="3072384"/>
            <a:ext cx="4163123" cy="792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lvl="0"/>
            <a:r>
              <a:rPr lang="en-US"/>
              <a:t>Uploading documents to a secure cloud environment </a:t>
            </a:r>
          </a:p>
        </p:txBody>
      </p:sp>
      <p:sp>
        <p:nvSpPr>
          <p:cNvPr id="10" name="Shape 7"/>
          <p:cNvSpPr/>
          <p:nvPr>
            <p:custDataLst>
              <p:tags r:id="rId4"/>
            </p:custDataLst>
          </p:nvPr>
        </p:nvSpPr>
        <p:spPr>
          <a:xfrm>
            <a:off x="6339840" y="2438400"/>
            <a:ext cx="5242560" cy="1816608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2" name="Text 8"/>
          <p:cNvSpPr/>
          <p:nvPr>
            <p:custDataLst>
              <p:tags r:id="rId5"/>
            </p:custDataLst>
          </p:nvPr>
        </p:nvSpPr>
        <p:spPr>
          <a:xfrm>
            <a:off x="7376160" y="258470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Permissions 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3" name="Text 9"/>
          <p:cNvSpPr/>
          <p:nvPr>
            <p:custDataLst>
              <p:tags r:id="rId6"/>
            </p:custDataLst>
          </p:nvPr>
        </p:nvSpPr>
        <p:spPr>
          <a:xfrm>
            <a:off x="7376160" y="3072384"/>
            <a:ext cx="4112075" cy="792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lvl="0"/>
            <a:r>
              <a:rPr lang="en-US" sz="2000"/>
              <a:t>Setting permissions for internal and external users </a:t>
            </a:r>
          </a:p>
        </p:txBody>
      </p:sp>
      <p:sp>
        <p:nvSpPr>
          <p:cNvPr id="14" name="Shape 10"/>
          <p:cNvSpPr/>
          <p:nvPr>
            <p:custDataLst>
              <p:tags r:id="rId7"/>
            </p:custDataLst>
          </p:nvPr>
        </p:nvSpPr>
        <p:spPr>
          <a:xfrm>
            <a:off x="609600" y="4457016"/>
            <a:ext cx="5242560" cy="1872840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170"/>
            <a:endParaRPr lang="en-GB" sz="2400" baseline="-250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5" name="Image 2" descr="preencoded.png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792480" y="5049168"/>
            <a:ext cx="670560" cy="670560"/>
          </a:xfrm>
          <a:prstGeom prst="rect">
            <a:avLst/>
          </a:prstGeom>
        </p:spPr>
      </p:pic>
      <p:sp>
        <p:nvSpPr>
          <p:cNvPr id="16" name="Text 11"/>
          <p:cNvSpPr/>
          <p:nvPr>
            <p:custDataLst>
              <p:tags r:id="rId9"/>
            </p:custDataLst>
          </p:nvPr>
        </p:nvSpPr>
        <p:spPr>
          <a:xfrm>
            <a:off x="1645920" y="447446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File Sharing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7" name="Text 12"/>
          <p:cNvSpPr/>
          <p:nvPr>
            <p:custDataLst>
              <p:tags r:id="rId10"/>
            </p:custDataLst>
          </p:nvPr>
        </p:nvSpPr>
        <p:spPr>
          <a:xfrm>
            <a:off x="1565136" y="4962144"/>
            <a:ext cx="4174025" cy="792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lvl="0"/>
            <a:r>
              <a:rPr lang="en-US" sz="2000"/>
              <a:t>Ensuring compliance with data protection policies </a:t>
            </a:r>
          </a:p>
        </p:txBody>
      </p:sp>
      <p:sp>
        <p:nvSpPr>
          <p:cNvPr id="18" name="Shape 13"/>
          <p:cNvSpPr/>
          <p:nvPr>
            <p:custDataLst>
              <p:tags r:id="rId11"/>
            </p:custDataLst>
          </p:nvPr>
        </p:nvSpPr>
        <p:spPr>
          <a:xfrm>
            <a:off x="6144200" y="4489704"/>
            <a:ext cx="5438199" cy="1846248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0" name="Text 14"/>
          <p:cNvSpPr/>
          <p:nvPr>
            <p:custDataLst>
              <p:tags r:id="rId12"/>
            </p:custDataLst>
          </p:nvPr>
        </p:nvSpPr>
        <p:spPr>
          <a:xfrm>
            <a:off x="7376160" y="447446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2800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Controls</a:t>
            </a:r>
            <a:r>
              <a:rPr lang="en-US" sz="17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 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1" name="Text 15"/>
          <p:cNvSpPr/>
          <p:nvPr>
            <p:custDataLst>
              <p:tags r:id="rId13"/>
            </p:custDataLst>
          </p:nvPr>
        </p:nvSpPr>
        <p:spPr>
          <a:xfrm>
            <a:off x="7295376" y="4962144"/>
            <a:ext cx="4104144" cy="792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lvl="0"/>
            <a:r>
              <a:rPr lang="en-US" sz="2400"/>
              <a:t>Maintaining version control </a:t>
            </a:r>
          </a:p>
        </p:txBody>
      </p:sp>
      <p:sp>
        <p:nvSpPr>
          <p:cNvPr id="22" name="Text 16"/>
          <p:cNvSpPr/>
          <p:nvPr/>
        </p:nvSpPr>
        <p:spPr>
          <a:xfrm>
            <a:off x="1550993" y="6459816"/>
            <a:ext cx="10972800" cy="268224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1400" b="1" i="1">
                <a:solidFill>
                  <a:srgbClr val="78909C"/>
                </a:solidFill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Microsoft (2024). Microsoft Teams for Healthcare. Available at: https://www.microsoft.com/en-gb/microsoft-teams/healthcare</a:t>
            </a:r>
            <a:endParaRPr lang="en-US" sz="1400" b="1">
              <a:solidFill>
                <a:prstClr val="black"/>
              </a:solidFill>
              <a:highlight>
                <a:srgbClr val="FFFF00"/>
              </a:highlight>
              <a:latin typeface="Calibri"/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8E651F89-C037-EACB-A859-BB8B6D1A0541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8"/>
              </a:ext>
            </a:extLst>
          </a:blip>
          <a:stretch>
            <a:fillRect/>
          </a:stretch>
        </p:blipFill>
        <p:spPr>
          <a:xfrm flipV="1">
            <a:off x="152320" y="2461966"/>
            <a:ext cx="1412816" cy="1793041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9EB4241E-90B3-1533-665F-070CA7E1951C}"/>
              </a:ext>
            </a:extLst>
          </p:cNvPr>
          <p:cNvSpPr txBox="1"/>
          <p:nvPr/>
        </p:nvSpPr>
        <p:spPr>
          <a:xfrm flipV="1">
            <a:off x="0" y="7088831"/>
            <a:ext cx="25624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18" tooltip="https://www.openaccessgovernment.org/top-5-challenges-when-migrating-to-the-cloud/162580/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19" tooltip="https://creativecommons.org/licenses/by/3.0/"/>
              </a:rPr>
              <a:t>CC BY</a:t>
            </a:r>
            <a:endParaRPr lang="en-US" sz="900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A74F0133-CFAE-AEF2-2460-557A3748E426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1"/>
              </a:ext>
            </a:extLst>
          </a:blip>
          <a:stretch>
            <a:fillRect/>
          </a:stretch>
        </p:blipFill>
        <p:spPr>
          <a:xfrm>
            <a:off x="6226839" y="2458212"/>
            <a:ext cx="1036321" cy="1780248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126715C1-D07A-4336-CA0D-49A2C1D639B0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3"/>
              </a:ext>
            </a:extLst>
          </a:blip>
          <a:stretch>
            <a:fillRect/>
          </a:stretch>
        </p:blipFill>
        <p:spPr>
          <a:xfrm>
            <a:off x="6169690" y="4498848"/>
            <a:ext cx="1055777" cy="1773936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15F10F8C-9E35-735E-26C6-01EEC76A6F61}"/>
              </a:ext>
            </a:extLst>
          </p:cNvPr>
          <p:cNvSpPr txBox="1"/>
          <p:nvPr/>
        </p:nvSpPr>
        <p:spPr>
          <a:xfrm>
            <a:off x="6226841" y="6858000"/>
            <a:ext cx="24652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23" tooltip="https://teaching.alexcoman.com/resurse/tutorial/git/sisteme-pentru-controlul-versiunii/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24" tooltip="https://creativecommons.org/licenses/by-nc-sa/3.0/"/>
              </a:rPr>
              <a:t>CC BY-SA-NC</a:t>
            </a:r>
            <a:endParaRPr lang="en-US" sz="900"/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61A76894-58AA-1D75-18DD-250C828C71CC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6"/>
              </a:ext>
            </a:extLst>
          </a:blip>
          <a:srcRect t="18242" b="29592"/>
          <a:stretch>
            <a:fillRect/>
          </a:stretch>
        </p:blipFill>
        <p:spPr>
          <a:xfrm>
            <a:off x="9096152" y="361506"/>
            <a:ext cx="2803605" cy="1517053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3AEC7E89-7AF7-5F05-ACBE-0AD0FC458BB0}"/>
              </a:ext>
            </a:extLst>
          </p:cNvPr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8"/>
              </a:ext>
            </a:extLst>
          </a:blip>
          <a:stretch>
            <a:fillRect/>
          </a:stretch>
        </p:blipFill>
        <p:spPr>
          <a:xfrm>
            <a:off x="121920" y="4457016"/>
            <a:ext cx="1330217" cy="1878936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lvl="0"/>
            <a:r>
              <a:rPr lang="en-US" sz="3200" b="1">
                <a:solidFill>
                  <a:schemeClr val="accent1"/>
                </a:solidFill>
              </a:rPr>
              <a:t>Why is OneDrive suitable for secure storage files and sharing?</a:t>
            </a:r>
            <a:r>
              <a:rPr lang="en-US" sz="3200">
                <a:solidFill>
                  <a:schemeClr val="accent1"/>
                </a:solidFill>
              </a:rPr>
              <a:t> </a:t>
            </a: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2000" i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Applying secure file storage and sharing to Riverdale's specific data protections  needs</a:t>
            </a:r>
            <a:endParaRPr lang="en-US" sz="2000">
              <a:solidFill>
                <a:schemeClr val="bg1"/>
              </a:solidFill>
              <a:latin typeface="Calibri"/>
            </a:endParaRPr>
          </a:p>
        </p:txBody>
      </p:sp>
      <p:sp>
        <p:nvSpPr>
          <p:cNvPr id="4" name="Shape 2"/>
          <p:cNvSpPr/>
          <p:nvPr>
            <p:custDataLst>
              <p:tags r:id="rId1"/>
            </p:custDataLst>
          </p:nvPr>
        </p:nvSpPr>
        <p:spPr>
          <a:xfrm>
            <a:off x="518160" y="1689485"/>
            <a:ext cx="5486400" cy="164592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Text 3"/>
          <p:cNvSpPr/>
          <p:nvPr>
            <p:custDataLst>
              <p:tags r:id="rId2"/>
            </p:custDataLst>
          </p:nvPr>
        </p:nvSpPr>
        <p:spPr>
          <a:xfrm>
            <a:off x="670560" y="1395537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6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 </a:t>
            </a:r>
            <a:r>
              <a:rPr lang="en-US" sz="2000" b="1">
                <a:solidFill>
                  <a:srgbClr val="FF0000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File management </a:t>
            </a:r>
            <a:endParaRPr lang="en-US" sz="1600">
              <a:solidFill>
                <a:srgbClr val="FF0000"/>
              </a:solidFill>
              <a:latin typeface="Calibri"/>
            </a:endParaRPr>
          </a:p>
        </p:txBody>
      </p:sp>
      <p:sp>
        <p:nvSpPr>
          <p:cNvPr id="6" name="Text 4"/>
          <p:cNvSpPr/>
          <p:nvPr>
            <p:custDataLst>
              <p:tags r:id="rId3"/>
            </p:custDataLst>
          </p:nvPr>
        </p:nvSpPr>
        <p:spPr>
          <a:xfrm>
            <a:off x="670560" y="1950720"/>
            <a:ext cx="5120640" cy="114991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just" defTabSz="1219170"/>
            <a:r>
              <a:rPr lang="en-US"/>
              <a:t>It  is specifically designed or featured for cloud-based file management with built in security and compliance features. </a:t>
            </a:r>
            <a:endParaRPr lang="en-US" dirty="0"/>
          </a:p>
          <a:p>
            <a:pPr lvl="0" algn="just"/>
            <a:r>
              <a:rPr lang="en-US" b="1"/>
              <a:t>(File management Microsoft Learn, Assessed 01 June 2026).</a:t>
            </a:r>
            <a:r>
              <a:rPr lang="en-US" dirty="0"/>
              <a:t> </a:t>
            </a:r>
          </a:p>
        </p:txBody>
      </p:sp>
      <p:sp>
        <p:nvSpPr>
          <p:cNvPr id="7" name="Shape 5"/>
          <p:cNvSpPr/>
          <p:nvPr>
            <p:custDataLst>
              <p:tags r:id="rId4"/>
            </p:custDataLst>
          </p:nvPr>
        </p:nvSpPr>
        <p:spPr>
          <a:xfrm>
            <a:off x="6217920" y="1463040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E8F4F8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 6"/>
          <p:cNvSpPr/>
          <p:nvPr>
            <p:custDataLst>
              <p:tags r:id="rId5"/>
            </p:custDataLst>
          </p:nvPr>
        </p:nvSpPr>
        <p:spPr>
          <a:xfrm>
            <a:off x="6400800" y="1560576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600" b="1">
                <a:solidFill>
                  <a:schemeClr val="bg1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Data protection</a:t>
            </a:r>
            <a:endParaRPr lang="en-US" sz="1600" b="1">
              <a:solidFill>
                <a:schemeClr val="bg1"/>
              </a:solidFill>
              <a:latin typeface="Calibri"/>
            </a:endParaRPr>
          </a:p>
        </p:txBody>
      </p:sp>
      <p:sp>
        <p:nvSpPr>
          <p:cNvPr id="9" name="Text 7"/>
          <p:cNvSpPr/>
          <p:nvPr>
            <p:custDataLst>
              <p:tags r:id="rId6"/>
            </p:custDataLst>
          </p:nvPr>
        </p:nvSpPr>
        <p:spPr>
          <a:xfrm>
            <a:off x="6400800" y="1950720"/>
            <a:ext cx="5120640" cy="11338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>
                <a:solidFill>
                  <a:schemeClr val="bg1"/>
                </a:solidFill>
              </a:rPr>
              <a:t>Supporting collaboration across teams and Microsoft 365 is a tool that provides </a:t>
            </a:r>
            <a:r>
              <a:rPr lang="en-US" b="1">
                <a:solidFill>
                  <a:schemeClr val="bg1"/>
                </a:solidFill>
              </a:rPr>
              <a:t>strong security, accessibility, and governance.</a:t>
            </a:r>
            <a:endParaRPr lang="en-US">
              <a:solidFill>
                <a:schemeClr val="bg1"/>
              </a:solidFill>
            </a:endParaRPr>
          </a:p>
          <a:p>
            <a:pPr defTabSz="1219170"/>
            <a:r>
              <a:rPr lang="en-US" sz="1867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.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Shape 8"/>
          <p:cNvSpPr/>
          <p:nvPr>
            <p:custDataLst>
              <p:tags r:id="rId7"/>
            </p:custDataLst>
          </p:nvPr>
        </p:nvSpPr>
        <p:spPr>
          <a:xfrm>
            <a:off x="487680" y="3230880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1" name="Text 9"/>
          <p:cNvSpPr/>
          <p:nvPr>
            <p:custDataLst>
              <p:tags r:id="rId8"/>
            </p:custDataLst>
          </p:nvPr>
        </p:nvSpPr>
        <p:spPr>
          <a:xfrm>
            <a:off x="670560" y="3230880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6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Cross-Building large files security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2" name="Text 10"/>
          <p:cNvSpPr/>
          <p:nvPr>
            <p:custDataLst>
              <p:tags r:id="rId9"/>
            </p:custDataLst>
          </p:nvPr>
        </p:nvSpPr>
        <p:spPr>
          <a:xfrm>
            <a:off x="670560" y="3621024"/>
            <a:ext cx="515112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lvl="0" algn="just"/>
            <a:r>
              <a:rPr lang="en-US"/>
              <a:t>Preventing unauthorized access because it asks permissions to access the pages</a:t>
            </a:r>
          </a:p>
        </p:txBody>
      </p:sp>
      <p:sp>
        <p:nvSpPr>
          <p:cNvPr id="13" name="Shape 11"/>
          <p:cNvSpPr/>
          <p:nvPr>
            <p:custDataLst>
              <p:tags r:id="rId10"/>
            </p:custDataLst>
          </p:nvPr>
        </p:nvSpPr>
        <p:spPr>
          <a:xfrm>
            <a:off x="6217920" y="3133344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E8F4F8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4" name="Text 12"/>
          <p:cNvSpPr/>
          <p:nvPr>
            <p:custDataLst>
              <p:tags r:id="rId11"/>
            </p:custDataLst>
          </p:nvPr>
        </p:nvSpPr>
        <p:spPr>
          <a:xfrm>
            <a:off x="6400800" y="3230880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6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Reduced Email Overload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5" name="Text 13"/>
          <p:cNvSpPr/>
          <p:nvPr>
            <p:custDataLst>
              <p:tags r:id="rId12"/>
            </p:custDataLst>
          </p:nvPr>
        </p:nvSpPr>
        <p:spPr>
          <a:xfrm>
            <a:off x="6400800" y="3621024"/>
            <a:ext cx="512064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867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Stephens et al. (2021) found that instant messaging platforms reduce internal email by up to 32%, freeing staff to focus on care rather than inboxes.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6" name="Shape 14"/>
          <p:cNvSpPr/>
          <p:nvPr>
            <p:custDataLst>
              <p:tags r:id="rId13"/>
            </p:custDataLst>
          </p:nvPr>
        </p:nvSpPr>
        <p:spPr>
          <a:xfrm>
            <a:off x="487680" y="4803648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7" name="Text 15"/>
          <p:cNvSpPr/>
          <p:nvPr>
            <p:custDataLst>
              <p:tags r:id="rId14"/>
            </p:custDataLst>
          </p:nvPr>
        </p:nvSpPr>
        <p:spPr>
          <a:xfrm>
            <a:off x="670560" y="4901184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6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Integrated with Microsoft 365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8" name="Text 16"/>
          <p:cNvSpPr/>
          <p:nvPr>
            <p:custDataLst>
              <p:tags r:id="rId15"/>
            </p:custDataLst>
          </p:nvPr>
        </p:nvSpPr>
        <p:spPr>
          <a:xfrm>
            <a:off x="670560" y="5291327"/>
            <a:ext cx="5303520" cy="1004947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just" defTabSz="1219170"/>
            <a:r>
              <a:rPr lang="en-US" sz="1733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Because Riverdale already uses Microsoft 365, Teams connects directly to Outlook calendars, OneDrive files, and SharePoint, no new login or system needed (Microsoft, 2024).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9" name="Shape 17"/>
          <p:cNvSpPr/>
          <p:nvPr>
            <p:custDataLst>
              <p:tags r:id="rId16"/>
            </p:custDataLst>
          </p:nvPr>
        </p:nvSpPr>
        <p:spPr>
          <a:xfrm>
            <a:off x="6217920" y="4803648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E8F4F8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0" name="Text 18"/>
          <p:cNvSpPr/>
          <p:nvPr>
            <p:custDataLst>
              <p:tags r:id="rId17"/>
            </p:custDataLst>
          </p:nvPr>
        </p:nvSpPr>
        <p:spPr>
          <a:xfrm>
            <a:off x="6400800" y="4901184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6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Searchable Message History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1" name="Text 19"/>
          <p:cNvSpPr/>
          <p:nvPr>
            <p:custDataLst>
              <p:tags r:id="rId18"/>
            </p:custDataLst>
          </p:nvPr>
        </p:nvSpPr>
        <p:spPr>
          <a:xfrm>
            <a:off x="6400800" y="5291328"/>
            <a:ext cx="512064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Unlike manual securing file OneDrive are stored and searchable, providing an audit trail, important in regulated health and social care environments (CQC, 2023).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34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Why OneDrive? Suitability &amp; Efficiency Gains</a:t>
            </a:r>
            <a:endParaRPr lang="en-US" sz="3467"/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1733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Applying OneDrive to Riverdale's specific communication needs</a:t>
            </a:r>
            <a:endParaRPr lang="en-US" sz="1733"/>
          </a:p>
        </p:txBody>
      </p:sp>
      <p:sp>
        <p:nvSpPr>
          <p:cNvPr id="4" name="Shape 2"/>
          <p:cNvSpPr/>
          <p:nvPr>
            <p:custDataLst>
              <p:tags r:id="rId1"/>
            </p:custDataLst>
          </p:nvPr>
        </p:nvSpPr>
        <p:spPr>
          <a:xfrm>
            <a:off x="487680" y="1463040"/>
            <a:ext cx="5486400" cy="164592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5" name="Text 3"/>
          <p:cNvSpPr/>
          <p:nvPr>
            <p:custDataLst>
              <p:tags r:id="rId2"/>
            </p:custDataLst>
          </p:nvPr>
        </p:nvSpPr>
        <p:spPr>
          <a:xfrm>
            <a:off x="670560" y="1395537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2400" b="1">
                <a:solidFill>
                  <a:schemeClr val="accent1"/>
                </a:solidFill>
              </a:rPr>
              <a:t>Real-time collaboration</a:t>
            </a:r>
            <a:endParaRPr lang="en-US" sz="2400">
              <a:solidFill>
                <a:schemeClr val="accent1"/>
              </a:solidFill>
            </a:endParaRPr>
          </a:p>
        </p:txBody>
      </p:sp>
      <p:sp>
        <p:nvSpPr>
          <p:cNvPr id="6" name="Text 4"/>
          <p:cNvSpPr/>
          <p:nvPr>
            <p:custDataLst>
              <p:tags r:id="rId3"/>
            </p:custDataLst>
          </p:nvPr>
        </p:nvSpPr>
        <p:spPr>
          <a:xfrm>
            <a:off x="670560" y="1950720"/>
            <a:ext cx="512064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just"/>
            <a:r>
              <a:rPr lang="en-US" sz="2800">
                <a:solidFill>
                  <a:schemeClr val="bg1"/>
                </a:solidFill>
              </a:rPr>
              <a:t>mu</a:t>
            </a:r>
            <a:r>
              <a:rPr lang="en-US" sz="2800"/>
              <a:t>ltiple users can edit documents simultaneously.</a:t>
            </a:r>
          </a:p>
          <a:p>
            <a:endParaRPr lang="en-US" sz="1850" dirty="0"/>
          </a:p>
        </p:txBody>
      </p:sp>
      <p:sp>
        <p:nvSpPr>
          <p:cNvPr id="7" name="Shape 5"/>
          <p:cNvSpPr/>
          <p:nvPr>
            <p:custDataLst>
              <p:tags r:id="rId4"/>
            </p:custDataLst>
          </p:nvPr>
        </p:nvSpPr>
        <p:spPr>
          <a:xfrm>
            <a:off x="6217920" y="1463040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E8F4F8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8" name="Text 6"/>
          <p:cNvSpPr/>
          <p:nvPr>
            <p:custDataLst>
              <p:tags r:id="rId5"/>
            </p:custDataLst>
          </p:nvPr>
        </p:nvSpPr>
        <p:spPr>
          <a:xfrm>
            <a:off x="6400800" y="1560576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endParaRPr lang="en-US" b="1"/>
          </a:p>
          <a:p>
            <a:r>
              <a:rPr lang="en-US" sz="3200" b="1">
                <a:solidFill>
                  <a:schemeClr val="accent1"/>
                </a:solidFill>
              </a:rPr>
              <a:t>Version history </a:t>
            </a:r>
            <a:endParaRPr lang="en-US" sz="3200">
              <a:solidFill>
                <a:schemeClr val="accent1"/>
              </a:solidFill>
            </a:endParaRPr>
          </a:p>
          <a:p>
            <a:endParaRPr lang="en-US" sz="1600"/>
          </a:p>
        </p:txBody>
      </p:sp>
      <p:sp>
        <p:nvSpPr>
          <p:cNvPr id="9" name="Text 7"/>
          <p:cNvSpPr/>
          <p:nvPr>
            <p:custDataLst>
              <p:tags r:id="rId6"/>
            </p:custDataLst>
          </p:nvPr>
        </p:nvSpPr>
        <p:spPr>
          <a:xfrm>
            <a:off x="6400800" y="1950720"/>
            <a:ext cx="512064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2400">
                <a:solidFill>
                  <a:schemeClr val="bg1"/>
                </a:solidFill>
              </a:rPr>
              <a:t>users can restore previous versions of files </a:t>
            </a:r>
          </a:p>
        </p:txBody>
      </p:sp>
      <p:sp>
        <p:nvSpPr>
          <p:cNvPr id="10" name="Shape 8"/>
          <p:cNvSpPr/>
          <p:nvPr>
            <p:custDataLst>
              <p:tags r:id="rId7"/>
            </p:custDataLst>
          </p:nvPr>
        </p:nvSpPr>
        <p:spPr>
          <a:xfrm>
            <a:off x="487680" y="3222552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1" name="Text 9"/>
          <p:cNvSpPr/>
          <p:nvPr>
            <p:custDataLst>
              <p:tags r:id="rId8"/>
            </p:custDataLst>
          </p:nvPr>
        </p:nvSpPr>
        <p:spPr>
          <a:xfrm>
            <a:off x="670560" y="3230880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2400" b="1">
                <a:solidFill>
                  <a:schemeClr val="accent1"/>
                </a:solidFill>
              </a:rPr>
              <a:t>Automatic synchronization</a:t>
            </a:r>
            <a:endParaRPr lang="en-US" sz="2400">
              <a:solidFill>
                <a:schemeClr val="accent1"/>
              </a:solidFill>
            </a:endParaRPr>
          </a:p>
        </p:txBody>
      </p:sp>
      <p:sp>
        <p:nvSpPr>
          <p:cNvPr id="12" name="Text 10"/>
          <p:cNvSpPr/>
          <p:nvPr>
            <p:custDataLst>
              <p:tags r:id="rId9"/>
            </p:custDataLst>
          </p:nvPr>
        </p:nvSpPr>
        <p:spPr>
          <a:xfrm>
            <a:off x="670560" y="3621024"/>
            <a:ext cx="512064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dirty="0"/>
              <a:t> </a:t>
            </a:r>
            <a:r>
              <a:rPr lang="en-US" sz="2400"/>
              <a:t>Files update across all devices instantly </a:t>
            </a:r>
            <a:endParaRPr lang="en-US"/>
          </a:p>
        </p:txBody>
      </p:sp>
      <p:sp>
        <p:nvSpPr>
          <p:cNvPr id="13" name="Shape 11"/>
          <p:cNvSpPr/>
          <p:nvPr>
            <p:custDataLst>
              <p:tags r:id="rId10"/>
            </p:custDataLst>
          </p:nvPr>
        </p:nvSpPr>
        <p:spPr>
          <a:xfrm>
            <a:off x="6217920" y="3133344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E8F4F8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4" name="Text 12"/>
          <p:cNvSpPr/>
          <p:nvPr>
            <p:custDataLst>
              <p:tags r:id="rId11"/>
            </p:custDataLst>
          </p:nvPr>
        </p:nvSpPr>
        <p:spPr>
          <a:xfrm>
            <a:off x="6400800" y="3230880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2800" b="1">
                <a:solidFill>
                  <a:schemeClr val="accent1"/>
                </a:solidFill>
              </a:rPr>
              <a:t>Reduced duplication </a:t>
            </a:r>
            <a:endParaRPr lang="en-US" sz="2800">
              <a:solidFill>
                <a:schemeClr val="accent1"/>
              </a:solidFill>
            </a:endParaRPr>
          </a:p>
        </p:txBody>
      </p:sp>
      <p:sp>
        <p:nvSpPr>
          <p:cNvPr id="15" name="Text 13"/>
          <p:cNvSpPr/>
          <p:nvPr>
            <p:custDataLst>
              <p:tags r:id="rId12"/>
            </p:custDataLst>
          </p:nvPr>
        </p:nvSpPr>
        <p:spPr>
          <a:xfrm>
            <a:off x="6400800" y="3621024"/>
            <a:ext cx="512064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2400">
                <a:solidFill>
                  <a:schemeClr val="bg1"/>
                </a:solidFill>
              </a:rPr>
              <a:t>shared links replace email attachments</a:t>
            </a:r>
          </a:p>
        </p:txBody>
      </p:sp>
      <p:sp>
        <p:nvSpPr>
          <p:cNvPr id="16" name="Shape 14"/>
          <p:cNvSpPr/>
          <p:nvPr>
            <p:custDataLst>
              <p:tags r:id="rId13"/>
            </p:custDataLst>
          </p:nvPr>
        </p:nvSpPr>
        <p:spPr>
          <a:xfrm>
            <a:off x="487680" y="4803648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7" name="Text 15"/>
          <p:cNvSpPr/>
          <p:nvPr>
            <p:custDataLst>
              <p:tags r:id="rId14"/>
            </p:custDataLst>
          </p:nvPr>
        </p:nvSpPr>
        <p:spPr>
          <a:xfrm>
            <a:off x="670560" y="4901184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/>
              <a:t>I</a:t>
            </a:r>
            <a:r>
              <a:rPr lang="en-US" b="1"/>
              <a:t>ntegrated communication</a:t>
            </a:r>
            <a:endParaRPr lang="en-US"/>
          </a:p>
        </p:txBody>
      </p:sp>
      <p:sp>
        <p:nvSpPr>
          <p:cNvPr id="18" name="Text 16"/>
          <p:cNvSpPr/>
          <p:nvPr>
            <p:custDataLst>
              <p:tags r:id="rId15"/>
            </p:custDataLst>
          </p:nvPr>
        </p:nvSpPr>
        <p:spPr>
          <a:xfrm>
            <a:off x="670560" y="5291328"/>
            <a:ext cx="5303520" cy="99783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1733" b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Because Riverdale already uses Microsoft 365 connected directly </a:t>
            </a:r>
            <a:r>
              <a:rPr lang="en-US" b="1">
                <a:solidFill>
                  <a:schemeClr val="bg1"/>
                </a:solidFill>
              </a:rPr>
              <a:t>OneDrive works seamlessly with Teams and Outlook </a:t>
            </a:r>
            <a:r>
              <a:rPr lang="en-US" sz="1733" b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(Microsoft, 2024).</a:t>
            </a:r>
            <a:endParaRPr lang="en-US" sz="1733" b="1">
              <a:solidFill>
                <a:schemeClr val="bg1"/>
              </a:solidFill>
            </a:endParaRPr>
          </a:p>
        </p:txBody>
      </p:sp>
      <p:sp>
        <p:nvSpPr>
          <p:cNvPr id="19" name="Shape 17"/>
          <p:cNvSpPr/>
          <p:nvPr>
            <p:custDataLst>
              <p:tags r:id="rId16"/>
            </p:custDataLst>
          </p:nvPr>
        </p:nvSpPr>
        <p:spPr>
          <a:xfrm>
            <a:off x="6217920" y="4803648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E8F4F8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20" name="Text 18"/>
          <p:cNvSpPr/>
          <p:nvPr>
            <p:custDataLst>
              <p:tags r:id="rId17"/>
            </p:custDataLst>
          </p:nvPr>
        </p:nvSpPr>
        <p:spPr>
          <a:xfrm>
            <a:off x="6400800" y="4901184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/>
              <a:t>T</a:t>
            </a:r>
          </a:p>
          <a:p>
            <a:r>
              <a:rPr lang="en-US" sz="2800">
                <a:solidFill>
                  <a:schemeClr val="accent1"/>
                </a:solidFill>
              </a:rPr>
              <a:t>These features</a:t>
            </a:r>
          </a:p>
          <a:p>
            <a:endParaRPr lang="en-US" sz="1600"/>
          </a:p>
        </p:txBody>
      </p:sp>
      <p:sp>
        <p:nvSpPr>
          <p:cNvPr id="21" name="Text 19"/>
          <p:cNvSpPr/>
          <p:nvPr>
            <p:custDataLst>
              <p:tags r:id="rId18"/>
            </p:custDataLst>
          </p:nvPr>
        </p:nvSpPr>
        <p:spPr>
          <a:xfrm>
            <a:off x="6402070" y="5291328"/>
            <a:ext cx="530352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lvl="0"/>
            <a:r>
              <a:rPr lang="en-US" b="1">
                <a:solidFill>
                  <a:schemeClr val="bg1"/>
                </a:solidFill>
              </a:rPr>
              <a:t>streamline communication</a:t>
            </a:r>
            <a:r>
              <a:rPr lang="en-US">
                <a:solidFill>
                  <a:schemeClr val="bg1"/>
                </a:solidFill>
              </a:rPr>
              <a:t> and </a:t>
            </a:r>
            <a:r>
              <a:rPr lang="en-US" b="1">
                <a:solidFill>
                  <a:schemeClr val="bg1"/>
                </a:solidFill>
              </a:rPr>
              <a:t>reduce workflow de</a:t>
            </a:r>
            <a:r>
              <a:rPr lang="en-US">
                <a:solidFill>
                  <a:schemeClr val="bg1"/>
                </a:solidFill>
              </a:rPr>
              <a:t>lays (Microsoft Learn, Assessed 01 June 2026).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34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Advantages and Limitations of OneDrive</a:t>
            </a:r>
            <a:endParaRPr lang="en-US" sz="34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2800" i="1">
                <a:solidFill>
                  <a:srgbClr val="C0000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 balanced evaluation for the Riverdale context</a:t>
            </a:r>
            <a:endParaRPr lang="en-US" sz="280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4" name="Shape 2"/>
          <p:cNvSpPr/>
          <p:nvPr/>
        </p:nvSpPr>
        <p:spPr>
          <a:xfrm>
            <a:off x="487680" y="1402080"/>
            <a:ext cx="5486400" cy="5120640"/>
          </a:xfrm>
          <a:prstGeom prst="roundRect">
            <a:avLst>
              <a:gd name="adj" fmla="val 2381"/>
            </a:avLst>
          </a:prstGeom>
          <a:solidFill>
            <a:srgbClr val="E8F5E9"/>
          </a:solidFill>
          <a:effectLst>
            <a:outerShdw blurRad="762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Shape 3"/>
          <p:cNvSpPr/>
          <p:nvPr/>
        </p:nvSpPr>
        <p:spPr>
          <a:xfrm>
            <a:off x="487680" y="1402080"/>
            <a:ext cx="5486400" cy="609600"/>
          </a:xfrm>
          <a:prstGeom prst="roundRect">
            <a:avLst>
              <a:gd name="adj" fmla="val 20000"/>
            </a:avLst>
          </a:prstGeom>
          <a:solidFill>
            <a:srgbClr val="2E7D32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" y="1463040"/>
            <a:ext cx="426720" cy="42672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158240" y="1438656"/>
            <a:ext cx="46329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867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Advantages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 5"/>
          <p:cNvSpPr/>
          <p:nvPr/>
        </p:nvSpPr>
        <p:spPr>
          <a:xfrm>
            <a:off x="487679" y="2097024"/>
            <a:ext cx="5486399" cy="42062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</a:rPr>
              <a:t>Strong Security</a:t>
            </a:r>
            <a:r>
              <a:rPr lang="en-US" sz="2000">
                <a:solidFill>
                  <a:schemeClr val="bg1"/>
                </a:solidFill>
              </a:rPr>
              <a:t>: Encryption in transit and at rest protects sensitive data (Microsoft Learn, Assessed 01 June 2026). 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</a:rPr>
              <a:t>Accessibility</a:t>
            </a:r>
            <a:r>
              <a:rPr lang="en-US" sz="2000">
                <a:solidFill>
                  <a:schemeClr val="bg1"/>
                </a:solidFill>
              </a:rPr>
              <a:t>: Files can be accessed securely from any device or location. 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</a:rPr>
              <a:t>Collaboration</a:t>
            </a:r>
            <a:r>
              <a:rPr lang="en-US" sz="2000">
                <a:solidFill>
                  <a:schemeClr val="bg1"/>
                </a:solidFill>
              </a:rPr>
              <a:t>: Real-time editing and shared access improve teamwork. 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</a:rPr>
              <a:t>Compliance</a:t>
            </a:r>
            <a:r>
              <a:rPr lang="en-US" sz="2000">
                <a:solidFill>
                  <a:schemeClr val="bg1"/>
                </a:solidFill>
              </a:rPr>
              <a:t>: Supports GDPR, ISO/IEC 27001, and institutional data policies (CISA, Assessed 01 June 2026).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</a:rPr>
              <a:t>Version Control: P</a:t>
            </a:r>
            <a:r>
              <a:rPr lang="en-US" sz="2000">
                <a:solidFill>
                  <a:schemeClr val="bg1"/>
                </a:solidFill>
              </a:rPr>
              <a:t>revents data loss and supports document recovery. </a:t>
            </a:r>
          </a:p>
        </p:txBody>
      </p:sp>
      <p:sp>
        <p:nvSpPr>
          <p:cNvPr id="9" name="Shape 6"/>
          <p:cNvSpPr/>
          <p:nvPr/>
        </p:nvSpPr>
        <p:spPr>
          <a:xfrm>
            <a:off x="6217920" y="1402080"/>
            <a:ext cx="5486400" cy="5120640"/>
          </a:xfrm>
          <a:prstGeom prst="roundRect">
            <a:avLst>
              <a:gd name="adj" fmla="val 2381"/>
            </a:avLst>
          </a:prstGeom>
          <a:solidFill>
            <a:srgbClr val="FFF3E0"/>
          </a:solidFill>
          <a:effectLst>
            <a:outerShdw blurRad="762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Shape 7"/>
          <p:cNvSpPr/>
          <p:nvPr/>
        </p:nvSpPr>
        <p:spPr>
          <a:xfrm>
            <a:off x="6217920" y="1402080"/>
            <a:ext cx="5486400" cy="609600"/>
          </a:xfrm>
          <a:prstGeom prst="roundRect">
            <a:avLst>
              <a:gd name="adj" fmla="val 20000"/>
            </a:avLst>
          </a:prstGeom>
          <a:solidFill>
            <a:srgbClr val="E65100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39840" y="1463040"/>
            <a:ext cx="426720" cy="426720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6888480" y="1438656"/>
            <a:ext cx="46329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867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Limitations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3" name="Text 9"/>
          <p:cNvSpPr/>
          <p:nvPr/>
        </p:nvSpPr>
        <p:spPr>
          <a:xfrm>
            <a:off x="6339840" y="2097024"/>
            <a:ext cx="5364480" cy="42062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</a:rPr>
              <a:t>Internet Dependence</a:t>
            </a:r>
            <a:r>
              <a:rPr lang="en-US" sz="2000">
                <a:solidFill>
                  <a:schemeClr val="bg1"/>
                </a:solidFill>
              </a:rPr>
              <a:t>: Cloud access requires stable connectivity. 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</a:rPr>
              <a:t>User Error</a:t>
            </a:r>
            <a:r>
              <a:rPr lang="en-US" sz="2000">
                <a:solidFill>
                  <a:schemeClr val="bg1"/>
                </a:solidFill>
              </a:rPr>
              <a:t>: Incorrect sharing settings can expose data (Harvard Information Security, Assessed 01 June 2026). 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</a:rPr>
              <a:t>Storage Limi</a:t>
            </a:r>
            <a:r>
              <a:rPr lang="en-US" sz="2000">
                <a:solidFill>
                  <a:schemeClr val="bg1"/>
                </a:solidFill>
              </a:rPr>
              <a:t>ts: Organizations may need to purchase additional storage. 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</a:rPr>
              <a:t>Learning Curve</a:t>
            </a:r>
            <a:r>
              <a:rPr lang="en-US" sz="2000">
                <a:solidFill>
                  <a:schemeClr val="bg1"/>
                </a:solidFill>
              </a:rPr>
              <a:t>: Some users require training to manage permissions correctly. </a:t>
            </a:r>
          </a:p>
          <a:p>
            <a:pPr marL="457189" indent="-457189" defTabSz="1219170">
              <a:buSzPct val="100000"/>
              <a:buFontTx/>
              <a:buChar char="•"/>
            </a:pPr>
            <a:endParaRPr lang="en-US" sz="2000">
              <a:solidFill>
                <a:schemeClr val="bg1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34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How OneDrive Would Work in Practice at Riverdale</a:t>
            </a:r>
            <a:endParaRPr lang="en-US" sz="34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2400" i="1">
                <a:solidFill>
                  <a:srgbClr val="C0000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Practical application across shifts, roles, and buildings</a:t>
            </a:r>
            <a:endParaRPr lang="en-US" sz="240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4" name="Shape 2"/>
          <p:cNvSpPr/>
          <p:nvPr/>
        </p:nvSpPr>
        <p:spPr>
          <a:xfrm>
            <a:off x="487680" y="1402080"/>
            <a:ext cx="2926080" cy="5120640"/>
          </a:xfrm>
          <a:prstGeom prst="roundRect">
            <a:avLst>
              <a:gd name="adj" fmla="val 4167"/>
            </a:avLst>
          </a:prstGeom>
          <a:solidFill>
            <a:srgbClr val="065A82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Text 3"/>
          <p:cNvSpPr/>
          <p:nvPr/>
        </p:nvSpPr>
        <p:spPr>
          <a:xfrm>
            <a:off x="487680" y="2438400"/>
            <a:ext cx="2926080" cy="18288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2400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Riverdale</a:t>
            </a:r>
            <a:endParaRPr lang="en-US" sz="2400">
              <a:solidFill>
                <a:prstClr val="black"/>
              </a:solidFill>
              <a:latin typeface="Calibri"/>
            </a:endParaRPr>
          </a:p>
          <a:p>
            <a:pPr algn="ctr" defTabSz="1219170"/>
            <a:r>
              <a:rPr lang="en-US" sz="2400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Microsoft</a:t>
            </a:r>
            <a:r>
              <a:rPr lang="en-US" sz="2400" b="1">
                <a:solidFill>
                  <a:prstClr val="black"/>
                </a:solidFill>
                <a:latin typeface="Calibri"/>
                <a:ea typeface="Cambria" panose="02040503050406030204" pitchFamily="34" charset="-122"/>
                <a:cs typeface="Cambria" panose="02040503050406030204" pitchFamily="34" charset="-120"/>
              </a:rPr>
              <a:t> </a:t>
            </a:r>
            <a:r>
              <a:rPr lang="en-US" sz="2400" b="1">
                <a:solidFill>
                  <a:schemeClr val="bg1"/>
                </a:solidFill>
                <a:latin typeface="Calibri"/>
                <a:ea typeface="Cambria" panose="02040503050406030204" pitchFamily="34" charset="-122"/>
                <a:cs typeface="Cambria" panose="02040503050406030204" pitchFamily="34" charset="-120"/>
              </a:rPr>
              <a:t>OneDrive</a:t>
            </a:r>
            <a:endParaRPr lang="en-US" sz="2400">
              <a:solidFill>
                <a:schemeClr val="bg1"/>
              </a:solidFill>
              <a:latin typeface="Calibri"/>
            </a:endParaRPr>
          </a:p>
        </p:txBody>
      </p:sp>
      <p:sp>
        <p:nvSpPr>
          <p:cNvPr id="6" name="Shape 4"/>
          <p:cNvSpPr/>
          <p:nvPr/>
        </p:nvSpPr>
        <p:spPr>
          <a:xfrm>
            <a:off x="3413760" y="2194560"/>
            <a:ext cx="609600" cy="0"/>
          </a:xfrm>
          <a:prstGeom prst="line">
            <a:avLst/>
          </a:prstGeom>
          <a:noFill/>
          <a:ln w="25400">
            <a:solidFill>
              <a:srgbClr val="028090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Shape 5"/>
          <p:cNvSpPr/>
          <p:nvPr/>
        </p:nvSpPr>
        <p:spPr>
          <a:xfrm>
            <a:off x="4023360" y="1463040"/>
            <a:ext cx="768096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635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Shape 6"/>
          <p:cNvSpPr/>
          <p:nvPr/>
        </p:nvSpPr>
        <p:spPr>
          <a:xfrm>
            <a:off x="4023360" y="1463040"/>
            <a:ext cx="2194560" cy="1524000"/>
          </a:xfrm>
          <a:prstGeom prst="roundRect">
            <a:avLst>
              <a:gd name="adj" fmla="val 6400"/>
            </a:avLst>
          </a:prstGeom>
          <a:solidFill>
            <a:srgbClr val="065A82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Text 7"/>
          <p:cNvSpPr/>
          <p:nvPr/>
        </p:nvSpPr>
        <p:spPr>
          <a:xfrm>
            <a:off x="4023360" y="1584960"/>
            <a:ext cx="219456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600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# General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Text 8"/>
          <p:cNvSpPr/>
          <p:nvPr/>
        </p:nvSpPr>
        <p:spPr>
          <a:xfrm>
            <a:off x="4023360" y="2255520"/>
            <a:ext cx="2194560" cy="5486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1333" i="1">
                <a:solidFill>
                  <a:srgbClr val="E0F0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All staff</a:t>
            </a:r>
            <a:endParaRPr lang="en-US" sz="13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1" name="Text 9"/>
          <p:cNvSpPr/>
          <p:nvPr/>
        </p:nvSpPr>
        <p:spPr>
          <a:xfrm>
            <a:off x="6400800" y="1767840"/>
            <a:ext cx="5181600" cy="9144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just" defTabSz="1219170"/>
            <a:r>
              <a:rPr lang="en-US" sz="2000" b="1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Organisation-wide announcements, policy updates on data protection and securing files and </a:t>
            </a:r>
            <a:r>
              <a:rPr lang="en-US" sz="2000" b="1" err="1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sharings</a:t>
            </a:r>
            <a:endParaRPr lang="en-US" sz="2000" b="1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3413760" y="3864864"/>
            <a:ext cx="609600" cy="0"/>
          </a:xfrm>
          <a:prstGeom prst="line">
            <a:avLst/>
          </a:prstGeom>
          <a:noFill/>
          <a:ln w="25400">
            <a:solidFill>
              <a:srgbClr val="028090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4023360" y="3133344"/>
            <a:ext cx="768096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635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4023360" y="3133344"/>
            <a:ext cx="2194560" cy="1524000"/>
          </a:xfrm>
          <a:prstGeom prst="roundRect">
            <a:avLst>
              <a:gd name="adj" fmla="val 6400"/>
            </a:avLst>
          </a:prstGeom>
          <a:solidFill>
            <a:srgbClr val="028090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4023360" y="3255264"/>
            <a:ext cx="219456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600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# Shift Handover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4023360" y="3925824"/>
            <a:ext cx="2194560" cy="5486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1333" i="1">
                <a:solidFill>
                  <a:srgbClr val="E0F0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Carers &amp; Nurses</a:t>
            </a:r>
            <a:endParaRPr lang="en-US" sz="13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6400800" y="3438144"/>
            <a:ext cx="5181600" cy="9144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000" b="1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All data of Riverdale should be kept and secure in a cloud-based OneDrive Microsoft tools</a:t>
            </a:r>
            <a:endParaRPr lang="en-US" sz="2000" b="1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8" name="Shape 16"/>
          <p:cNvSpPr/>
          <p:nvPr/>
        </p:nvSpPr>
        <p:spPr>
          <a:xfrm>
            <a:off x="3413760" y="5535168"/>
            <a:ext cx="609600" cy="0"/>
          </a:xfrm>
          <a:prstGeom prst="line">
            <a:avLst/>
          </a:prstGeom>
          <a:noFill/>
          <a:ln w="25400">
            <a:solidFill>
              <a:srgbClr val="028090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9" name="Shape 17"/>
          <p:cNvSpPr/>
          <p:nvPr/>
        </p:nvSpPr>
        <p:spPr>
          <a:xfrm>
            <a:off x="4023360" y="4803648"/>
            <a:ext cx="768096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635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0" name="Shape 18"/>
          <p:cNvSpPr/>
          <p:nvPr/>
        </p:nvSpPr>
        <p:spPr>
          <a:xfrm>
            <a:off x="4023360" y="4803648"/>
            <a:ext cx="2194560" cy="1524000"/>
          </a:xfrm>
          <a:prstGeom prst="roundRect">
            <a:avLst>
              <a:gd name="adj" fmla="val 6400"/>
            </a:avLst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4023360" y="4925568"/>
            <a:ext cx="219456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600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# Management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4023360" y="5596128"/>
            <a:ext cx="2194560" cy="5486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1333" i="1">
                <a:solidFill>
                  <a:srgbClr val="E0F0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Senior staff </a:t>
            </a:r>
            <a:endParaRPr lang="en-US" sz="13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6400800" y="5108448"/>
            <a:ext cx="5303520" cy="9144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133" b="1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File management changes, safeguarding alerts, admin tasks</a:t>
            </a:r>
            <a:endParaRPr lang="en-US" sz="2133" b="1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4" name="Text 22"/>
          <p:cNvSpPr/>
          <p:nvPr/>
        </p:nvSpPr>
        <p:spPr>
          <a:xfrm>
            <a:off x="1238033" y="6327648"/>
            <a:ext cx="9676288" cy="49377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1400" i="1">
                <a:solidFill>
                  <a:srgbClr val="546E7A"/>
                </a:solidFill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Green, A. et al. (2022) found that structured digital handover tools reduced missed care events by 27% in residential care settings</a:t>
            </a:r>
            <a:r>
              <a:rPr lang="en-US" sz="1400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.</a:t>
            </a:r>
            <a:endParaRPr lang="en-US" sz="140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2B5D7CA0-2EDA-755E-CA4E-FC35858130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A7B701C9-5CA2-6A58-4443-771DF0870D73}"/>
              </a:ext>
            </a:extLst>
          </p:cNvPr>
          <p:cNvSpPr/>
          <p:nvPr/>
        </p:nvSpPr>
        <p:spPr>
          <a:xfrm>
            <a:off x="609600" y="243840"/>
            <a:ext cx="10972800" cy="7315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marR="0" lvl="0" indent="0" algn="just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Conclusion &amp; Recommendation for Task secure file storages and sharing</a:t>
            </a: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Shape 1">
            <a:extLst>
              <a:ext uri="{FF2B5EF4-FFF2-40B4-BE49-F238E27FC236}">
                <a16:creationId xmlns:a16="http://schemas.microsoft.com/office/drawing/2014/main" id="{A7188431-F9B5-684B-7292-E3E4777D0A7F}"/>
              </a:ext>
            </a:extLst>
          </p:cNvPr>
          <p:cNvSpPr/>
          <p:nvPr/>
        </p:nvSpPr>
        <p:spPr>
          <a:xfrm>
            <a:off x="679450" y="1021080"/>
            <a:ext cx="10972800" cy="36576"/>
          </a:xfrm>
          <a:prstGeom prst="rect">
            <a:avLst/>
          </a:prstGeom>
          <a:solidFill>
            <a:srgbClr val="02C39A"/>
          </a:solidFill>
        </p:spPr>
        <p:txBody>
          <a:bodyPr/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3093B2CD-F9D8-C015-04D9-0433B866B287}"/>
              </a:ext>
            </a:extLst>
          </p:cNvPr>
          <p:cNvSpPr/>
          <p:nvPr/>
        </p:nvSpPr>
        <p:spPr>
          <a:xfrm>
            <a:off x="609600" y="1380744"/>
            <a:ext cx="11433717" cy="1240536"/>
          </a:xfrm>
          <a:prstGeom prst="rect">
            <a:avLst/>
          </a:prstGeom>
          <a:noFill/>
        </p:spPr>
        <p:txBody>
          <a:bodyPr wrap="square" lIns="91440" tIns="45720" rIns="91440" bIns="45720" rtlCol="0" anchor="ctr"/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  <a:lumOff val="15000"/>
                  </a:schemeClr>
                </a:solidFill>
                <a:effectLst/>
                <a:uLnTx/>
                <a:uFillTx/>
                <a:latin typeface="Calibri"/>
                <a:ea typeface="Calibri"/>
                <a:cs typeface="Calibri"/>
              </a:rPr>
              <a:t>Microsoft </a:t>
            </a:r>
            <a:r>
              <a:rPr lang="en-US" sz="2100" dirty="0">
                <a:solidFill>
                  <a:schemeClr val="bg1">
                    <a:lumMod val="85000"/>
                    <a:lumOff val="15000"/>
                  </a:schemeClr>
                </a:solidFill>
                <a:latin typeface="Calibri"/>
                <a:ea typeface="Calibri"/>
                <a:cs typeface="Calibri"/>
              </a:rPr>
              <a:t>OneDrive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  <a:lumOff val="15000"/>
                  </a:schemeClr>
                </a:solidFill>
                <a:effectLst/>
                <a:uLnTx/>
                <a:uFillTx/>
                <a:latin typeface="Calibri"/>
                <a:ea typeface="Calibri"/>
                <a:cs typeface="Calibri"/>
              </a:rPr>
              <a:t> is the most appropriate tool to improve secure file storage and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  <a:lumOff val="15000"/>
                  </a:schemeClr>
                </a:solidFill>
                <a:effectLst/>
                <a:uLnTx/>
                <a:uFillTx/>
                <a:latin typeface="Calibri"/>
                <a:ea typeface="Calibri"/>
                <a:cs typeface="Calibri"/>
              </a:rPr>
              <a:t>sharings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  <a:lumOff val="15000"/>
                  </a:schemeClr>
                </a:solidFill>
                <a:effectLst/>
                <a:uLnTx/>
                <a:uFillTx/>
                <a:latin typeface="Calibri"/>
                <a:ea typeface="Calibri"/>
                <a:cs typeface="Calibri"/>
              </a:rPr>
              <a:t> at Riv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Calibri"/>
                <a:cs typeface="Calibri"/>
              </a:rPr>
              <a:t>erdale Nursing Home.</a:t>
            </a:r>
            <a:endParaRPr lang="en-US" sz="21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/>
              <a:ea typeface="Calibri"/>
              <a:cs typeface="Calibri"/>
            </a:endParaRPr>
          </a:p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Calibri"/>
                <a:cs typeface="Calibri"/>
              </a:rPr>
              <a:t> </a:t>
            </a:r>
            <a:endParaRPr lang="en-US" sz="21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/>
              <a:ea typeface="Calibri"/>
              <a:cs typeface="Calibri"/>
            </a:endParaRPr>
          </a:p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1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/>
                <a:ea typeface="Calibri"/>
                <a:cs typeface="Calibri"/>
              </a:rPr>
              <a:t>It directly addresses the </a:t>
            </a:r>
            <a:r>
              <a:rPr lang="en-US" sz="2100">
                <a:latin typeface="Calibri"/>
                <a:ea typeface="Calibri"/>
                <a:cs typeface="Calibri"/>
              </a:rPr>
              <a:t>organization's</a:t>
            </a:r>
            <a:r>
              <a:rPr kumimoji="0" lang="en-US" sz="21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/>
                <a:ea typeface="Calibri"/>
                <a:cs typeface="Calibri"/>
              </a:rPr>
              <a:t> key problems: data protections, poor cross-building coordination, and lack of accountability in </a:t>
            </a:r>
            <a:r>
              <a:rPr lang="en-US" sz="2100">
                <a:latin typeface="Calibri"/>
                <a:ea typeface="Calibri"/>
                <a:cs typeface="Calibri"/>
              </a:rPr>
              <a:t>secure filin</a:t>
            </a:r>
            <a:r>
              <a:rPr lang="en-US" sz="2100">
                <a:solidFill>
                  <a:schemeClr val="bg1">
                    <a:lumMod val="85000"/>
                    <a:lumOff val="15000"/>
                  </a:schemeClr>
                </a:solidFill>
                <a:latin typeface="Calibri"/>
                <a:ea typeface="Calibri"/>
                <a:cs typeface="Calibri"/>
              </a:rPr>
              <a:t>gs</a:t>
            </a:r>
            <a:r>
              <a:rPr kumimoji="0" lang="en-US" sz="21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85000"/>
                    <a:lumOff val="15000"/>
                  </a:schemeClr>
                </a:solidFill>
                <a:effectLst/>
                <a:uLnTx/>
                <a:uFillTx/>
                <a:latin typeface="Calibri"/>
                <a:ea typeface="Calibri"/>
                <a:cs typeface="Calibri"/>
              </a:rPr>
              <a:t>.</a:t>
            </a:r>
            <a:endParaRPr lang="en-US" sz="21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85000"/>
                  <a:lumOff val="15000"/>
                </a:schemeClr>
              </a:solidFill>
              <a:effectLst/>
              <a:uLnTx/>
              <a:uFillTx/>
              <a:latin typeface="Calibri"/>
              <a:ea typeface="Calibri"/>
              <a:cs typeface="Calibri"/>
            </a:endParaRPr>
          </a:p>
        </p:txBody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A7D19725-DAF2-7CA9-1804-BC8678048064}"/>
              </a:ext>
            </a:extLst>
          </p:cNvPr>
          <p:cNvSpPr/>
          <p:nvPr/>
        </p:nvSpPr>
        <p:spPr>
          <a:xfrm>
            <a:off x="609600" y="2682240"/>
            <a:ext cx="10972800" cy="4876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85000"/>
                    <a:lumOff val="15000"/>
                  </a:schemeClr>
                </a:solidFill>
                <a:effectLst/>
                <a:uLnTx/>
                <a:uFillTx/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Recommendations for Riverdale:</a:t>
            </a: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85000"/>
                  <a:lumOff val="15000"/>
                </a:scheme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hape 4">
            <a:extLst>
              <a:ext uri="{FF2B5EF4-FFF2-40B4-BE49-F238E27FC236}">
                <a16:creationId xmlns:a16="http://schemas.microsoft.com/office/drawing/2014/main" id="{668C45A3-4588-1D0E-3422-5D410F8E8657}"/>
              </a:ext>
            </a:extLst>
          </p:cNvPr>
          <p:cNvSpPr/>
          <p:nvPr/>
        </p:nvSpPr>
        <p:spPr>
          <a:xfrm>
            <a:off x="609600" y="3328416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Text 5">
            <a:extLst>
              <a:ext uri="{FF2B5EF4-FFF2-40B4-BE49-F238E27FC236}">
                <a16:creationId xmlns:a16="http://schemas.microsoft.com/office/drawing/2014/main" id="{A94542EC-317F-4128-22D5-06900023611B}"/>
              </a:ext>
            </a:extLst>
          </p:cNvPr>
          <p:cNvSpPr/>
          <p:nvPr/>
        </p:nvSpPr>
        <p:spPr>
          <a:xfrm>
            <a:off x="609600" y="3328416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67" b="1" i="0" u="none" strike="noStrike" kern="1200" cap="none" spc="0" normalizeH="0" baseline="0" noProof="0">
                <a:ln>
                  <a:noFill/>
                </a:ln>
                <a:solidFill>
                  <a:srgbClr val="065A82"/>
                </a:solidFill>
                <a:effectLst/>
                <a:uLnTx/>
                <a:uFillTx/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1</a:t>
            </a:r>
            <a:endParaRPr kumimoji="0" lang="en-US" sz="1867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Text 6">
            <a:extLst>
              <a:ext uri="{FF2B5EF4-FFF2-40B4-BE49-F238E27FC236}">
                <a16:creationId xmlns:a16="http://schemas.microsoft.com/office/drawing/2014/main" id="{5DEEE6E2-4080-B37E-15F3-890A64694824}"/>
              </a:ext>
            </a:extLst>
          </p:cNvPr>
          <p:cNvSpPr/>
          <p:nvPr/>
        </p:nvSpPr>
        <p:spPr>
          <a:xfrm>
            <a:off x="1341120" y="3291840"/>
            <a:ext cx="10241280" cy="670560"/>
          </a:xfrm>
          <a:prstGeom prst="rect">
            <a:avLst/>
          </a:prstGeom>
          <a:noFill/>
        </p:spPr>
        <p:txBody>
          <a:bodyPr wrap="square" lIns="91440" tIns="45720" rIns="91440" bIns="45720" rtlCol="0" anchor="ctr"/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</a:rPr>
              <a:t>Cre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Calibri"/>
                <a:cs typeface="Calibri"/>
              </a:rPr>
              <a:t>ate role-specific channels (e.g. Nursing, Carers, Admin) to reduce irrelevant miss use </a:t>
            </a:r>
            <a:r>
              <a:rPr kumimoji="0" lang="en-US" sz="21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Calibri"/>
                <a:ea typeface="Calibri"/>
                <a:cs typeface="Calibri"/>
              </a:rPr>
              <a:t>use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Calibri"/>
                <a:cs typeface="Calibri"/>
              </a:rPr>
              <a:t> of OneDrive</a:t>
            </a:r>
            <a:endParaRPr lang="en-US" sz="21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/>
              <a:ea typeface="Calibri"/>
              <a:cs typeface="Calibri"/>
            </a:endParaRPr>
          </a:p>
        </p:txBody>
      </p:sp>
      <p:sp>
        <p:nvSpPr>
          <p:cNvPr id="9" name="Shape 7">
            <a:extLst>
              <a:ext uri="{FF2B5EF4-FFF2-40B4-BE49-F238E27FC236}">
                <a16:creationId xmlns:a16="http://schemas.microsoft.com/office/drawing/2014/main" id="{574083F6-0EC2-6A90-FF32-68CAC811DC56}"/>
              </a:ext>
            </a:extLst>
          </p:cNvPr>
          <p:cNvSpPr/>
          <p:nvPr/>
        </p:nvSpPr>
        <p:spPr>
          <a:xfrm>
            <a:off x="609600" y="4084320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Text 8">
            <a:extLst>
              <a:ext uri="{FF2B5EF4-FFF2-40B4-BE49-F238E27FC236}">
                <a16:creationId xmlns:a16="http://schemas.microsoft.com/office/drawing/2014/main" id="{09B3B614-0985-7EEB-26ED-BF3CD0BF29D7}"/>
              </a:ext>
            </a:extLst>
          </p:cNvPr>
          <p:cNvSpPr/>
          <p:nvPr/>
        </p:nvSpPr>
        <p:spPr>
          <a:xfrm>
            <a:off x="609600" y="4084320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67" b="1" i="0" u="none" strike="noStrike" kern="1200" cap="none" spc="0" normalizeH="0" baseline="0" noProof="0">
                <a:ln>
                  <a:noFill/>
                </a:ln>
                <a:solidFill>
                  <a:srgbClr val="065A82"/>
                </a:solidFill>
                <a:effectLst/>
                <a:uLnTx/>
                <a:uFillTx/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2</a:t>
            </a:r>
            <a:endParaRPr kumimoji="0" lang="en-US" sz="1867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1" name="Text 9">
            <a:extLst>
              <a:ext uri="{FF2B5EF4-FFF2-40B4-BE49-F238E27FC236}">
                <a16:creationId xmlns:a16="http://schemas.microsoft.com/office/drawing/2014/main" id="{0548BE04-F039-2352-5567-9DD95157A159}"/>
              </a:ext>
            </a:extLst>
          </p:cNvPr>
          <p:cNvSpPr/>
          <p:nvPr/>
        </p:nvSpPr>
        <p:spPr>
          <a:xfrm>
            <a:off x="1341120" y="4047744"/>
            <a:ext cx="10241280" cy="670560"/>
          </a:xfrm>
          <a:prstGeom prst="rect">
            <a:avLst/>
          </a:prstGeom>
          <a:noFill/>
        </p:spPr>
        <p:txBody>
          <a:bodyPr wrap="square" lIns="91440" tIns="45720" rIns="91440" bIns="45720" rtlCol="0" anchor="ctr"/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</a:rPr>
              <a:t>D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Calibri"/>
                <a:cs typeface="Calibri"/>
              </a:rPr>
              <a:t>eliver a short digital literacy session so all staff can use </a:t>
            </a:r>
            <a:r>
              <a:rPr lang="en-US" sz="2100" dirty="0" err="1">
                <a:latin typeface="Calibri"/>
                <a:ea typeface="Calibri"/>
                <a:cs typeface="Calibri"/>
              </a:rPr>
              <a:t>OneDriive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Calibri"/>
                <a:cs typeface="Calibri"/>
              </a:rPr>
              <a:t> confidently</a:t>
            </a:r>
            <a:endParaRPr lang="en-US" sz="21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/>
              <a:ea typeface="Calibri"/>
              <a:cs typeface="Calibri"/>
            </a:endParaRPr>
          </a:p>
        </p:txBody>
      </p:sp>
      <p:sp>
        <p:nvSpPr>
          <p:cNvPr id="12" name="Shape 10">
            <a:extLst>
              <a:ext uri="{FF2B5EF4-FFF2-40B4-BE49-F238E27FC236}">
                <a16:creationId xmlns:a16="http://schemas.microsoft.com/office/drawing/2014/main" id="{847F6D9F-F33E-6141-2C32-BA00DCFCE780}"/>
              </a:ext>
            </a:extLst>
          </p:cNvPr>
          <p:cNvSpPr/>
          <p:nvPr/>
        </p:nvSpPr>
        <p:spPr>
          <a:xfrm>
            <a:off x="609600" y="4840224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3" name="Text 11">
            <a:extLst>
              <a:ext uri="{FF2B5EF4-FFF2-40B4-BE49-F238E27FC236}">
                <a16:creationId xmlns:a16="http://schemas.microsoft.com/office/drawing/2014/main" id="{C4EACD12-B248-73F9-CA92-B7EAB008016E}"/>
              </a:ext>
            </a:extLst>
          </p:cNvPr>
          <p:cNvSpPr/>
          <p:nvPr/>
        </p:nvSpPr>
        <p:spPr>
          <a:xfrm>
            <a:off x="609600" y="4840224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67" b="1" i="0" u="none" strike="noStrike" kern="1200" cap="none" spc="0" normalizeH="0" baseline="0" noProof="0">
                <a:ln>
                  <a:noFill/>
                </a:ln>
                <a:solidFill>
                  <a:srgbClr val="065A82"/>
                </a:solidFill>
                <a:effectLst/>
                <a:uLnTx/>
                <a:uFillTx/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3</a:t>
            </a:r>
            <a:endParaRPr kumimoji="0" lang="en-US" sz="1867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4" name="Text 12">
            <a:extLst>
              <a:ext uri="{FF2B5EF4-FFF2-40B4-BE49-F238E27FC236}">
                <a16:creationId xmlns:a16="http://schemas.microsoft.com/office/drawing/2014/main" id="{C0436E70-06BA-14E7-1A01-8715F30F375C}"/>
              </a:ext>
            </a:extLst>
          </p:cNvPr>
          <p:cNvSpPr/>
          <p:nvPr/>
        </p:nvSpPr>
        <p:spPr>
          <a:xfrm>
            <a:off x="1341120" y="4803648"/>
            <a:ext cx="10241280" cy="670560"/>
          </a:xfrm>
          <a:prstGeom prst="rect">
            <a:avLst/>
          </a:prstGeom>
          <a:noFill/>
        </p:spPr>
        <p:txBody>
          <a:bodyPr wrap="square" lIns="91440" tIns="45720" rIns="91440" bIns="45720" rtlCol="0" anchor="ctr"/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</a:rPr>
              <a:t>De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Calibri"/>
                <a:cs typeface="Calibri"/>
              </a:rPr>
              <a:t>signate a 'Shift Handover' channel with a structured template for patient updates with secure patients files and other organizational data.</a:t>
            </a:r>
            <a:endParaRPr lang="en-US" sz="21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/>
              <a:ea typeface="Calibri"/>
              <a:cs typeface="Calibri"/>
            </a:endParaRPr>
          </a:p>
        </p:txBody>
      </p:sp>
      <p:sp>
        <p:nvSpPr>
          <p:cNvPr id="15" name="Shape 13">
            <a:extLst>
              <a:ext uri="{FF2B5EF4-FFF2-40B4-BE49-F238E27FC236}">
                <a16:creationId xmlns:a16="http://schemas.microsoft.com/office/drawing/2014/main" id="{BFC0CD5B-7253-623C-FDBD-E8C1BB8DD657}"/>
              </a:ext>
            </a:extLst>
          </p:cNvPr>
          <p:cNvSpPr/>
          <p:nvPr/>
        </p:nvSpPr>
        <p:spPr>
          <a:xfrm>
            <a:off x="609600" y="5596128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6" name="Text 14">
            <a:extLst>
              <a:ext uri="{FF2B5EF4-FFF2-40B4-BE49-F238E27FC236}">
                <a16:creationId xmlns:a16="http://schemas.microsoft.com/office/drawing/2014/main" id="{8BEF7AF0-ABF4-8D84-1266-D29901D6E6A4}"/>
              </a:ext>
            </a:extLst>
          </p:cNvPr>
          <p:cNvSpPr/>
          <p:nvPr/>
        </p:nvSpPr>
        <p:spPr>
          <a:xfrm>
            <a:off x="609600" y="5596128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67" b="1" i="0" u="none" strike="noStrike" kern="1200" cap="none" spc="0" normalizeH="0" baseline="0" noProof="0">
                <a:ln>
                  <a:noFill/>
                </a:ln>
                <a:solidFill>
                  <a:srgbClr val="065A82"/>
                </a:solidFill>
                <a:effectLst/>
                <a:uLnTx/>
                <a:uFillTx/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4</a:t>
            </a:r>
            <a:endParaRPr kumimoji="0" lang="en-US" sz="1867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7" name="Text 15">
            <a:extLst>
              <a:ext uri="{FF2B5EF4-FFF2-40B4-BE49-F238E27FC236}">
                <a16:creationId xmlns:a16="http://schemas.microsoft.com/office/drawing/2014/main" id="{4CCFB8AA-4300-9811-69FA-50ED48327EFC}"/>
              </a:ext>
            </a:extLst>
          </p:cNvPr>
          <p:cNvSpPr/>
          <p:nvPr/>
        </p:nvSpPr>
        <p:spPr>
          <a:xfrm>
            <a:off x="1341120" y="5559552"/>
            <a:ext cx="10241280" cy="6705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133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Set </a:t>
            </a:r>
            <a:r>
              <a:rPr lang="en-US" sz="2133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login permission to</a:t>
            </a:r>
            <a:r>
              <a:rPr kumimoji="0" lang="en-US" sz="2133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prevent </a:t>
            </a:r>
            <a:r>
              <a:rPr lang="en-US" sz="2133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abuse data </a:t>
            </a:r>
            <a:endParaRPr kumimoji="0" lang="en-US" sz="2133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8" name="Text 16">
            <a:extLst>
              <a:ext uri="{FF2B5EF4-FFF2-40B4-BE49-F238E27FC236}">
                <a16:creationId xmlns:a16="http://schemas.microsoft.com/office/drawing/2014/main" id="{748DFF4E-F0E9-230B-A5FE-2CA3C51A5523}"/>
              </a:ext>
            </a:extLst>
          </p:cNvPr>
          <p:cNvSpPr/>
          <p:nvPr/>
        </p:nvSpPr>
        <p:spPr>
          <a:xfrm>
            <a:off x="797816" y="6431280"/>
            <a:ext cx="11755864" cy="3657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kumimoji="0" lang="en-US" sz="1400" b="1" i="1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As </a:t>
            </a:r>
            <a:r>
              <a:rPr lang="en-US">
                <a:solidFill>
                  <a:schemeClr val="bg1"/>
                </a:solidFill>
                <a:highlight>
                  <a:srgbClr val="FFFF00"/>
                </a:highlight>
              </a:rPr>
              <a:t>Harvard University Information Security (2026) Information Security and Data Privacy. Available at: </a:t>
            </a:r>
            <a:r>
              <a:rPr lang="en-US" u="sng">
                <a:solidFill>
                  <a:schemeClr val="bg1"/>
                </a:solidFill>
                <a:highlight>
                  <a:srgbClr val="FFFF00"/>
                </a:highlight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https://privsec.harvard.edu</a:t>
            </a:r>
            <a:r>
              <a:rPr lang="en-US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US" sz="1600">
                <a:highlight>
                  <a:srgbClr val="FFFF00"/>
                </a:highlight>
              </a:rPr>
              <a:t>(Assessed: 01 June 2026). </a:t>
            </a:r>
            <a:endParaRPr lang="en-US">
              <a:highlight>
                <a:srgbClr val="FFFF00"/>
              </a:highlight>
            </a:endParaRPr>
          </a:p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67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highlight>
                <a:srgbClr val="FFFF00"/>
              </a:highlight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585825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34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Evelyn’s  Workplace Task: Staff Communication</a:t>
            </a:r>
            <a:endParaRPr lang="en-US" sz="34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What does effective staff communication involve in a nursing home?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Shape 2"/>
          <p:cNvSpPr/>
          <p:nvPr/>
        </p:nvSpPr>
        <p:spPr>
          <a:xfrm>
            <a:off x="365760" y="1463040"/>
            <a:ext cx="2926080" cy="4876800"/>
          </a:xfrm>
          <a:prstGeom prst="roundRect">
            <a:avLst>
              <a:gd name="adj" fmla="val 4000"/>
            </a:avLst>
          </a:prstGeom>
          <a:solidFill>
            <a:srgbClr val="065A82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7280" y="2194560"/>
            <a:ext cx="1828800" cy="182880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487680" y="4267200"/>
            <a:ext cx="3048000" cy="17068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21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Staff</a:t>
            </a:r>
            <a:endParaRPr lang="en-US" sz="2133">
              <a:solidFill>
                <a:prstClr val="black"/>
              </a:solidFill>
              <a:latin typeface="Calibri"/>
            </a:endParaRPr>
          </a:p>
          <a:p>
            <a:pPr algn="ctr" defTabSz="1219170"/>
            <a:r>
              <a:rPr lang="en-US" sz="21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Communication</a:t>
            </a:r>
            <a:endParaRPr lang="en-US" sz="21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Shape 4"/>
          <p:cNvSpPr/>
          <p:nvPr/>
        </p:nvSpPr>
        <p:spPr>
          <a:xfrm>
            <a:off x="3291839" y="1463040"/>
            <a:ext cx="8692004" cy="4876800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effectLst>
            <a:outerShdw blurRad="101600" dist="381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 5"/>
          <p:cNvSpPr/>
          <p:nvPr/>
        </p:nvSpPr>
        <p:spPr>
          <a:xfrm>
            <a:off x="3980240" y="1778992"/>
            <a:ext cx="7437120" cy="4876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18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What staff communication involves: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Text 6"/>
          <p:cNvSpPr/>
          <p:nvPr/>
        </p:nvSpPr>
        <p:spPr>
          <a:xfrm>
            <a:off x="3413761" y="2144752"/>
            <a:ext cx="8412479" cy="2688683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457189" indent="-457189" defTabSz="1219170">
              <a:buSzPct val="100000"/>
              <a:buFontTx/>
              <a:buChar char="•"/>
            </a:pPr>
            <a:r>
              <a:rPr lang="en-US" sz="2133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Passing on patient updates and handover notes between shifts</a:t>
            </a:r>
            <a:endParaRPr lang="en-US" sz="2133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2133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Sharing urgent care alerts (e.g. falls, medication changes) in real time</a:t>
            </a:r>
            <a:endParaRPr lang="en-US" sz="2133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2133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Coordinating tasks across two separate buildings</a:t>
            </a:r>
            <a:endParaRPr lang="en-US" sz="2133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2133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Keeping administrative, nursing, and carer staff aligned daily</a:t>
            </a:r>
            <a:endParaRPr lang="en-US" sz="2133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2133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Sharing rotas, policy updates, and procedural guidance</a:t>
            </a:r>
            <a:endParaRPr lang="en-US" sz="2133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2133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Maintaining a clear record of communications for accountability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Text 7"/>
          <p:cNvSpPr/>
          <p:nvPr/>
        </p:nvSpPr>
        <p:spPr>
          <a:xfrm>
            <a:off x="3413761" y="5827776"/>
            <a:ext cx="8570081" cy="4267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1400" b="1" i="1">
                <a:solidFill>
                  <a:srgbClr val="546E7A"/>
                </a:solidFill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According to NHS England (2023), poor communication is a leading contributor to preventable errors in care settings</a:t>
            </a:r>
            <a:r>
              <a:rPr lang="en-US" sz="1400" b="1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.</a:t>
            </a:r>
            <a:endParaRPr lang="en-US" sz="1400" b="1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43840"/>
            <a:ext cx="10972800" cy="4876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1867" i="1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My Chosen Tool: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670560"/>
            <a:ext cx="10972800" cy="975360"/>
          </a:xfrm>
          <a:prstGeom prst="rect">
            <a:avLst/>
          </a:prstGeom>
          <a:noFill/>
        </p:spPr>
        <p:txBody>
          <a:bodyPr wrap="square" lIns="91440" tIns="45720" rIns="91440" bIns="45720" rtlCol="0" anchor="ctr"/>
          <a:lstStyle/>
          <a:p>
            <a:pPr defTabSz="1219170"/>
            <a:r>
              <a:rPr lang="en-US" sz="5300" b="1">
                <a:latin typeface="Cambria"/>
                <a:ea typeface="Cambria"/>
                <a:cs typeface="Cambria" panose="02040503050406030204" pitchFamily="34" charset="-120"/>
              </a:rPr>
              <a:t>Microsoft Teams</a:t>
            </a:r>
            <a:endParaRPr lang="en-US" sz="5300">
              <a:latin typeface="Cambria"/>
              <a:ea typeface="Cambria"/>
              <a:cs typeface="Calibri"/>
            </a:endParaRPr>
          </a:p>
        </p:txBody>
      </p:sp>
      <p:sp>
        <p:nvSpPr>
          <p:cNvPr id="4" name="Text 2"/>
          <p:cNvSpPr/>
          <p:nvPr/>
        </p:nvSpPr>
        <p:spPr>
          <a:xfrm>
            <a:off x="609600" y="1645920"/>
            <a:ext cx="10972800" cy="4267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1867" i="1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 unified communication and collaboration hub within Microsoft 365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Shape 3"/>
          <p:cNvSpPr/>
          <p:nvPr/>
        </p:nvSpPr>
        <p:spPr>
          <a:xfrm>
            <a:off x="609600" y="2194560"/>
            <a:ext cx="10972800" cy="36576"/>
          </a:xfrm>
          <a:prstGeom prst="rect">
            <a:avLst/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Shape 4"/>
          <p:cNvSpPr/>
          <p:nvPr>
            <p:custDataLst>
              <p:tags r:id="rId1"/>
            </p:custDataLst>
          </p:nvPr>
        </p:nvSpPr>
        <p:spPr>
          <a:xfrm>
            <a:off x="609600" y="2438400"/>
            <a:ext cx="5242560" cy="1816608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170"/>
            <a:endParaRPr lang="en-GB" sz="2667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7" name="Image 0" descr="preencoded.png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9"/>
          <a:stretch>
            <a:fillRect/>
          </a:stretch>
        </p:blipFill>
        <p:spPr>
          <a:xfrm>
            <a:off x="792480" y="3060288"/>
            <a:ext cx="670560" cy="670560"/>
          </a:xfrm>
          <a:prstGeom prst="rect">
            <a:avLst/>
          </a:prstGeom>
        </p:spPr>
      </p:pic>
      <p:sp>
        <p:nvSpPr>
          <p:cNvPr id="8" name="Text 5"/>
          <p:cNvSpPr/>
          <p:nvPr>
            <p:custDataLst>
              <p:tags r:id="rId3"/>
            </p:custDataLst>
          </p:nvPr>
        </p:nvSpPr>
        <p:spPr>
          <a:xfrm>
            <a:off x="1645920" y="258470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Instant Messaging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Text 6"/>
          <p:cNvSpPr/>
          <p:nvPr>
            <p:custDataLst>
              <p:tags r:id="rId4"/>
            </p:custDataLst>
          </p:nvPr>
        </p:nvSpPr>
        <p:spPr>
          <a:xfrm>
            <a:off x="1576039" y="3072384"/>
            <a:ext cx="4163123" cy="792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867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One-to-one and group chats for quick updates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Shape 7"/>
          <p:cNvSpPr/>
          <p:nvPr>
            <p:custDataLst>
              <p:tags r:id="rId5"/>
            </p:custDataLst>
          </p:nvPr>
        </p:nvSpPr>
        <p:spPr>
          <a:xfrm>
            <a:off x="6339840" y="2438400"/>
            <a:ext cx="5242560" cy="1816608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1" name="Image 1" descr="preencoded.png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6522720" y="3060288"/>
            <a:ext cx="670560" cy="670560"/>
          </a:xfrm>
          <a:prstGeom prst="rect">
            <a:avLst/>
          </a:prstGeom>
        </p:spPr>
      </p:pic>
      <p:sp>
        <p:nvSpPr>
          <p:cNvPr id="12" name="Text 8"/>
          <p:cNvSpPr/>
          <p:nvPr>
            <p:custDataLst>
              <p:tags r:id="rId7"/>
            </p:custDataLst>
          </p:nvPr>
        </p:nvSpPr>
        <p:spPr>
          <a:xfrm>
            <a:off x="7376160" y="258470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Video &amp; Audio Calls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3" name="Text 9"/>
          <p:cNvSpPr/>
          <p:nvPr>
            <p:custDataLst>
              <p:tags r:id="rId8"/>
            </p:custDataLst>
          </p:nvPr>
        </p:nvSpPr>
        <p:spPr>
          <a:xfrm>
            <a:off x="7376160" y="3072384"/>
            <a:ext cx="4112075" cy="792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867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Remote meetings across both buildings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4" name="Shape 10"/>
          <p:cNvSpPr/>
          <p:nvPr>
            <p:custDataLst>
              <p:tags r:id="rId9"/>
            </p:custDataLst>
          </p:nvPr>
        </p:nvSpPr>
        <p:spPr>
          <a:xfrm>
            <a:off x="609600" y="4457016"/>
            <a:ext cx="5242560" cy="1846248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5" name="Image 2" descr="preencoded.png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792480" y="5049168"/>
            <a:ext cx="670560" cy="670560"/>
          </a:xfrm>
          <a:prstGeom prst="rect">
            <a:avLst/>
          </a:prstGeom>
        </p:spPr>
      </p:pic>
      <p:sp>
        <p:nvSpPr>
          <p:cNvPr id="16" name="Text 11"/>
          <p:cNvSpPr/>
          <p:nvPr>
            <p:custDataLst>
              <p:tags r:id="rId11"/>
            </p:custDataLst>
          </p:nvPr>
        </p:nvSpPr>
        <p:spPr>
          <a:xfrm>
            <a:off x="1645920" y="447446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File Sharing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7" name="Text 12"/>
          <p:cNvSpPr/>
          <p:nvPr>
            <p:custDataLst>
              <p:tags r:id="rId12"/>
            </p:custDataLst>
          </p:nvPr>
        </p:nvSpPr>
        <p:spPr>
          <a:xfrm>
            <a:off x="1565136" y="4962144"/>
            <a:ext cx="4174025" cy="792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867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Share care documents directly in conversations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8" name="Shape 13"/>
          <p:cNvSpPr/>
          <p:nvPr>
            <p:custDataLst>
              <p:tags r:id="rId13"/>
            </p:custDataLst>
          </p:nvPr>
        </p:nvSpPr>
        <p:spPr>
          <a:xfrm>
            <a:off x="6339840" y="4457016"/>
            <a:ext cx="5242560" cy="1846248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9" name="Image 3" descr="preencoded.png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6522720" y="5049168"/>
            <a:ext cx="670560" cy="670560"/>
          </a:xfrm>
          <a:prstGeom prst="rect">
            <a:avLst/>
          </a:prstGeom>
        </p:spPr>
      </p:pic>
      <p:sp>
        <p:nvSpPr>
          <p:cNvPr id="20" name="Text 14"/>
          <p:cNvSpPr/>
          <p:nvPr>
            <p:custDataLst>
              <p:tags r:id="rId15"/>
            </p:custDataLst>
          </p:nvPr>
        </p:nvSpPr>
        <p:spPr>
          <a:xfrm>
            <a:off x="7376160" y="447446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Channels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1" name="Text 15"/>
          <p:cNvSpPr/>
          <p:nvPr>
            <p:custDataLst>
              <p:tags r:id="rId16"/>
            </p:custDataLst>
          </p:nvPr>
        </p:nvSpPr>
        <p:spPr>
          <a:xfrm>
            <a:off x="7295376" y="4962144"/>
            <a:ext cx="4104144" cy="792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867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Separate spaces per team or topic (e.g. Nursing, Admin)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2" name="Text 16"/>
          <p:cNvSpPr/>
          <p:nvPr/>
        </p:nvSpPr>
        <p:spPr>
          <a:xfrm>
            <a:off x="1645920" y="6431280"/>
            <a:ext cx="10972800" cy="268224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1133" i="1">
                <a:solidFill>
                  <a:srgbClr val="78909C"/>
                </a:solidFill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Microsoft (2024). Microsoft Teams for Healthcare. Available at: https://www.microsoft.com/en-gb/microsoft-teams/healthcare</a:t>
            </a:r>
            <a:endParaRPr lang="en-US" sz="1133">
              <a:solidFill>
                <a:prstClr val="black"/>
              </a:solidFill>
              <a:highlight>
                <a:srgbClr val="FFFF00"/>
              </a:highlight>
              <a:latin typeface="Calibri"/>
            </a:endParaRPr>
          </a:p>
        </p:txBody>
      </p:sp>
      <p:pic>
        <p:nvPicPr>
          <p:cNvPr id="24" name="Picture 23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9534445" y="266972"/>
            <a:ext cx="1865075" cy="1393315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34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Why Microsoft Teams? Suitability &amp; Efficiency Gains</a:t>
            </a:r>
            <a:endParaRPr lang="en-US" sz="34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Applying Teams to Riverdale's specific communication needs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Shape 2"/>
          <p:cNvSpPr/>
          <p:nvPr>
            <p:custDataLst>
              <p:tags r:id="rId1"/>
            </p:custDataLst>
          </p:nvPr>
        </p:nvSpPr>
        <p:spPr>
          <a:xfrm>
            <a:off x="487680" y="1463040"/>
            <a:ext cx="5486400" cy="164592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Text 3"/>
          <p:cNvSpPr/>
          <p:nvPr>
            <p:custDataLst>
              <p:tags r:id="rId2"/>
            </p:custDataLst>
          </p:nvPr>
        </p:nvSpPr>
        <p:spPr>
          <a:xfrm>
            <a:off x="670560" y="1395537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6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Shift Handover Channels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Text 4"/>
          <p:cNvSpPr/>
          <p:nvPr>
            <p:custDataLst>
              <p:tags r:id="rId3"/>
            </p:custDataLst>
          </p:nvPr>
        </p:nvSpPr>
        <p:spPr>
          <a:xfrm>
            <a:off x="670560" y="1950720"/>
            <a:ext cx="512064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867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 dedicated 'Shift Handover' channel allows outgoing staff to post structured updates that incoming staff can read immediately reducing verbal handover errors </a:t>
            </a:r>
            <a:r>
              <a:rPr lang="en-US" sz="1600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(Green et al., 2022: Nasiri, Ebrahim, et al, 2021).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Shape 5"/>
          <p:cNvSpPr/>
          <p:nvPr>
            <p:custDataLst>
              <p:tags r:id="rId4"/>
            </p:custDataLst>
          </p:nvPr>
        </p:nvSpPr>
        <p:spPr>
          <a:xfrm>
            <a:off x="6217920" y="1463040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E8F4F8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 6"/>
          <p:cNvSpPr/>
          <p:nvPr>
            <p:custDataLst>
              <p:tags r:id="rId5"/>
            </p:custDataLst>
          </p:nvPr>
        </p:nvSpPr>
        <p:spPr>
          <a:xfrm>
            <a:off x="6400800" y="1560576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6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Urgent Alert Notifications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Text 7"/>
          <p:cNvSpPr/>
          <p:nvPr>
            <p:custDataLst>
              <p:tags r:id="rId6"/>
            </p:custDataLst>
          </p:nvPr>
        </p:nvSpPr>
        <p:spPr>
          <a:xfrm>
            <a:off x="6400800" y="1950720"/>
            <a:ext cx="512064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867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Teams' notification system ensures urgent messages are pushed to staff devices immediately, critical for falls, medication errors, or safeguarding concerns.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Shape 8"/>
          <p:cNvSpPr/>
          <p:nvPr>
            <p:custDataLst>
              <p:tags r:id="rId7"/>
            </p:custDataLst>
          </p:nvPr>
        </p:nvSpPr>
        <p:spPr>
          <a:xfrm>
            <a:off x="487680" y="3222552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1" name="Text 9"/>
          <p:cNvSpPr/>
          <p:nvPr>
            <p:custDataLst>
              <p:tags r:id="rId8"/>
            </p:custDataLst>
          </p:nvPr>
        </p:nvSpPr>
        <p:spPr>
          <a:xfrm>
            <a:off x="670560" y="3230880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6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Cross-Building Coordination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2" name="Text 10"/>
          <p:cNvSpPr/>
          <p:nvPr>
            <p:custDataLst>
              <p:tags r:id="rId9"/>
            </p:custDataLst>
          </p:nvPr>
        </p:nvSpPr>
        <p:spPr>
          <a:xfrm>
            <a:off x="670560" y="3621024"/>
            <a:ext cx="512064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867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Teams allows real-time messaging and calls between both buildings, removing the need for staff to travel or use unreliable phone lines during busy periods.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3" name="Shape 11"/>
          <p:cNvSpPr/>
          <p:nvPr>
            <p:custDataLst>
              <p:tags r:id="rId10"/>
            </p:custDataLst>
          </p:nvPr>
        </p:nvSpPr>
        <p:spPr>
          <a:xfrm>
            <a:off x="6217920" y="3133344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E8F4F8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4" name="Text 12"/>
          <p:cNvSpPr/>
          <p:nvPr>
            <p:custDataLst>
              <p:tags r:id="rId11"/>
            </p:custDataLst>
          </p:nvPr>
        </p:nvSpPr>
        <p:spPr>
          <a:xfrm>
            <a:off x="6400800" y="3230880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6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Reduced Email Overload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5" name="Text 13"/>
          <p:cNvSpPr/>
          <p:nvPr>
            <p:custDataLst>
              <p:tags r:id="rId12"/>
            </p:custDataLst>
          </p:nvPr>
        </p:nvSpPr>
        <p:spPr>
          <a:xfrm>
            <a:off x="6400800" y="3621024"/>
            <a:ext cx="512064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867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Stephens et al. (2021) found that instant messaging platforms reduce internal email by up to 32%, freeing staff to focus on care rather than inboxes.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6" name="Shape 14"/>
          <p:cNvSpPr/>
          <p:nvPr>
            <p:custDataLst>
              <p:tags r:id="rId13"/>
            </p:custDataLst>
          </p:nvPr>
        </p:nvSpPr>
        <p:spPr>
          <a:xfrm>
            <a:off x="487680" y="4803648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7" name="Text 15"/>
          <p:cNvSpPr/>
          <p:nvPr>
            <p:custDataLst>
              <p:tags r:id="rId14"/>
            </p:custDataLst>
          </p:nvPr>
        </p:nvSpPr>
        <p:spPr>
          <a:xfrm>
            <a:off x="670560" y="4901184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6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Integrated with Microsoft 365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8" name="Text 16"/>
          <p:cNvSpPr/>
          <p:nvPr>
            <p:custDataLst>
              <p:tags r:id="rId15"/>
            </p:custDataLst>
          </p:nvPr>
        </p:nvSpPr>
        <p:spPr>
          <a:xfrm>
            <a:off x="670560" y="5291328"/>
            <a:ext cx="530352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Because Riverdale already uses Microsoft 365, Teams connects directly to Outlook calendars, OneDrive files, and SharePoint, no new login or system needed (Microsoft, 2024).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9" name="Shape 17"/>
          <p:cNvSpPr/>
          <p:nvPr>
            <p:custDataLst>
              <p:tags r:id="rId16"/>
            </p:custDataLst>
          </p:nvPr>
        </p:nvSpPr>
        <p:spPr>
          <a:xfrm>
            <a:off x="6217920" y="4803648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E8F4F8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0" name="Text 18"/>
          <p:cNvSpPr/>
          <p:nvPr>
            <p:custDataLst>
              <p:tags r:id="rId17"/>
            </p:custDataLst>
          </p:nvPr>
        </p:nvSpPr>
        <p:spPr>
          <a:xfrm>
            <a:off x="6400800" y="4901184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6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Searchable Message History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1" name="Text 19"/>
          <p:cNvSpPr/>
          <p:nvPr>
            <p:custDataLst>
              <p:tags r:id="rId18"/>
            </p:custDataLst>
          </p:nvPr>
        </p:nvSpPr>
        <p:spPr>
          <a:xfrm>
            <a:off x="6400800" y="5291328"/>
            <a:ext cx="512064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Unlike verbal communication, Teams messages are stored and searchable, providing an audit trail, important in regulated health and social care environments (CQC, 2023).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34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Advantages and Limitations of Microsoft Teams</a:t>
            </a:r>
            <a:endParaRPr lang="en-US" sz="34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 balanced evaluation for the Riverdale context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Shape 2"/>
          <p:cNvSpPr/>
          <p:nvPr/>
        </p:nvSpPr>
        <p:spPr>
          <a:xfrm>
            <a:off x="487680" y="1402080"/>
            <a:ext cx="5486400" cy="5120640"/>
          </a:xfrm>
          <a:prstGeom prst="roundRect">
            <a:avLst>
              <a:gd name="adj" fmla="val 2381"/>
            </a:avLst>
          </a:prstGeom>
          <a:solidFill>
            <a:srgbClr val="E8F5E9"/>
          </a:solidFill>
          <a:effectLst>
            <a:outerShdw blurRad="762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Shape 3"/>
          <p:cNvSpPr/>
          <p:nvPr/>
        </p:nvSpPr>
        <p:spPr>
          <a:xfrm>
            <a:off x="487680" y="1402080"/>
            <a:ext cx="5486400" cy="609600"/>
          </a:xfrm>
          <a:prstGeom prst="roundRect">
            <a:avLst>
              <a:gd name="adj" fmla="val 20000"/>
            </a:avLst>
          </a:prstGeom>
          <a:solidFill>
            <a:srgbClr val="2E7D32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" y="1463040"/>
            <a:ext cx="426720" cy="42672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158240" y="1438656"/>
            <a:ext cx="46329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867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Advantages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 5"/>
          <p:cNvSpPr/>
          <p:nvPr/>
        </p:nvSpPr>
        <p:spPr>
          <a:xfrm>
            <a:off x="487679" y="2097024"/>
            <a:ext cx="5486399" cy="42062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457189" indent="-457189" defTabSz="1219170">
              <a:buSzPct val="100000"/>
              <a:buFontTx/>
              <a:buChar char="•"/>
            </a:pPr>
            <a:r>
              <a:rPr lang="en-US" sz="1867">
                <a:solidFill>
                  <a:srgbClr val="1B5E2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All communication in one platform, no switching between apps</a:t>
            </a:r>
            <a:endParaRPr lang="en-US" sz="1867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>
                <a:solidFill>
                  <a:srgbClr val="1B5E2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Works on mobiles, tablets, and desktops, accessible to all staff</a:t>
            </a:r>
            <a:endParaRPr lang="en-US" sz="1867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>
                <a:solidFill>
                  <a:srgbClr val="1B5E2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Integrates with calendars, files, and email within Microsoft 365</a:t>
            </a:r>
            <a:endParaRPr lang="en-US" sz="1867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>
                <a:solidFill>
                  <a:srgbClr val="1B5E2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Searchable history provides accountability and governance</a:t>
            </a:r>
            <a:endParaRPr lang="en-US" sz="1867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>
                <a:solidFill>
                  <a:srgbClr val="1B5E2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Free with existing Microsoft 365 license, no extra cost to Riverdale</a:t>
            </a:r>
            <a:endParaRPr lang="en-US" sz="1867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>
                <a:solidFill>
                  <a:srgbClr val="1B5E2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Supports GDPR-compliant data storage (Microsoft, 2024)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Shape 6"/>
          <p:cNvSpPr/>
          <p:nvPr/>
        </p:nvSpPr>
        <p:spPr>
          <a:xfrm>
            <a:off x="6217920" y="1402080"/>
            <a:ext cx="5486400" cy="5120640"/>
          </a:xfrm>
          <a:prstGeom prst="roundRect">
            <a:avLst>
              <a:gd name="adj" fmla="val 2381"/>
            </a:avLst>
          </a:prstGeom>
          <a:solidFill>
            <a:srgbClr val="FFF3E0"/>
          </a:solidFill>
          <a:effectLst>
            <a:outerShdw blurRad="762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Shape 7"/>
          <p:cNvSpPr/>
          <p:nvPr/>
        </p:nvSpPr>
        <p:spPr>
          <a:xfrm>
            <a:off x="6217920" y="1402080"/>
            <a:ext cx="5486400" cy="609600"/>
          </a:xfrm>
          <a:prstGeom prst="roundRect">
            <a:avLst>
              <a:gd name="adj" fmla="val 20000"/>
            </a:avLst>
          </a:prstGeom>
          <a:solidFill>
            <a:srgbClr val="E65100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39840" y="1463040"/>
            <a:ext cx="426720" cy="426720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6888480" y="1438656"/>
            <a:ext cx="46329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867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Limitations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3" name="Text 9"/>
          <p:cNvSpPr/>
          <p:nvPr/>
        </p:nvSpPr>
        <p:spPr>
          <a:xfrm>
            <a:off x="6339840" y="2097024"/>
            <a:ext cx="5364480" cy="42062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457189" indent="-457189" defTabSz="1219170">
              <a:buSzPct val="100000"/>
              <a:buFontTx/>
              <a:buChar char="•"/>
            </a:pPr>
            <a:r>
              <a:rPr lang="en-US" sz="1867">
                <a:solidFill>
                  <a:srgbClr val="BF360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Requires staff training, digital literacy levels vary (Stephens et al., 2021)</a:t>
            </a:r>
            <a:endParaRPr lang="en-US" sz="1867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>
                <a:solidFill>
                  <a:srgbClr val="BF360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Staff without smartphones may face access issues on the ward</a:t>
            </a:r>
            <a:endParaRPr lang="en-US" sz="1867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>
                <a:solidFill>
                  <a:srgbClr val="BF360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Risk of notification overload if channels are poorly managed</a:t>
            </a:r>
            <a:endParaRPr lang="en-US" sz="1867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>
                <a:solidFill>
                  <a:srgbClr val="BF360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Internet or Wi-Fi dependence, connectivity issues could disrupt urgent alerts</a:t>
            </a:r>
            <a:endParaRPr lang="en-US" sz="1867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>
                <a:solidFill>
                  <a:srgbClr val="BF360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Inappropriate personal use could become a distraction if not monitored</a:t>
            </a:r>
            <a:endParaRPr lang="en-US" sz="1867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>
                <a:solidFill>
                  <a:srgbClr val="BF360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Initial setup time required to configure channels and permissions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34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How Teams Would Work in Practice at Riverdale</a:t>
            </a:r>
            <a:endParaRPr lang="en-US" sz="34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Practical application across shifts, roles, and buildings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Shape 2"/>
          <p:cNvSpPr/>
          <p:nvPr/>
        </p:nvSpPr>
        <p:spPr>
          <a:xfrm>
            <a:off x="487680" y="1402080"/>
            <a:ext cx="2926080" cy="5120640"/>
          </a:xfrm>
          <a:prstGeom prst="roundRect">
            <a:avLst>
              <a:gd name="adj" fmla="val 4167"/>
            </a:avLst>
          </a:prstGeom>
          <a:solidFill>
            <a:srgbClr val="065A82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Text 3"/>
          <p:cNvSpPr/>
          <p:nvPr/>
        </p:nvSpPr>
        <p:spPr>
          <a:xfrm>
            <a:off x="487680" y="2438400"/>
            <a:ext cx="2926080" cy="18288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2400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Riverdale</a:t>
            </a:r>
            <a:endParaRPr lang="en-US" sz="2400">
              <a:solidFill>
                <a:prstClr val="black"/>
              </a:solidFill>
              <a:latin typeface="Calibri"/>
            </a:endParaRPr>
          </a:p>
          <a:p>
            <a:pPr algn="ctr" defTabSz="1219170"/>
            <a:r>
              <a:rPr lang="en-US" sz="2400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Microsoft</a:t>
            </a:r>
            <a:endParaRPr lang="en-US" sz="2400">
              <a:solidFill>
                <a:prstClr val="black"/>
              </a:solidFill>
              <a:latin typeface="Calibri"/>
            </a:endParaRPr>
          </a:p>
          <a:p>
            <a:pPr algn="ctr" defTabSz="1219170"/>
            <a:r>
              <a:rPr lang="en-US" sz="2400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Teams</a:t>
            </a:r>
            <a:endParaRPr lang="en-US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Shape 4"/>
          <p:cNvSpPr/>
          <p:nvPr/>
        </p:nvSpPr>
        <p:spPr>
          <a:xfrm>
            <a:off x="3413760" y="2194560"/>
            <a:ext cx="609600" cy="0"/>
          </a:xfrm>
          <a:prstGeom prst="line">
            <a:avLst/>
          </a:prstGeom>
          <a:noFill/>
          <a:ln w="25400">
            <a:solidFill>
              <a:srgbClr val="028090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Shape 5"/>
          <p:cNvSpPr/>
          <p:nvPr/>
        </p:nvSpPr>
        <p:spPr>
          <a:xfrm>
            <a:off x="4023360" y="1463040"/>
            <a:ext cx="768096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635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Shape 6"/>
          <p:cNvSpPr/>
          <p:nvPr/>
        </p:nvSpPr>
        <p:spPr>
          <a:xfrm>
            <a:off x="4023360" y="1463040"/>
            <a:ext cx="2194560" cy="1524000"/>
          </a:xfrm>
          <a:prstGeom prst="roundRect">
            <a:avLst>
              <a:gd name="adj" fmla="val 6400"/>
            </a:avLst>
          </a:prstGeom>
          <a:solidFill>
            <a:srgbClr val="065A82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Text 7"/>
          <p:cNvSpPr/>
          <p:nvPr/>
        </p:nvSpPr>
        <p:spPr>
          <a:xfrm>
            <a:off x="4023360" y="1584960"/>
            <a:ext cx="219456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600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# General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Text 8"/>
          <p:cNvSpPr/>
          <p:nvPr/>
        </p:nvSpPr>
        <p:spPr>
          <a:xfrm>
            <a:off x="4023360" y="2255520"/>
            <a:ext cx="2194560" cy="5486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1333" i="1">
                <a:solidFill>
                  <a:srgbClr val="E0F0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All staff</a:t>
            </a:r>
            <a:endParaRPr lang="en-US" sz="13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1" name="Text 9"/>
          <p:cNvSpPr/>
          <p:nvPr/>
        </p:nvSpPr>
        <p:spPr>
          <a:xfrm>
            <a:off x="6400800" y="1767840"/>
            <a:ext cx="5181600" cy="9144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1867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Organisation-wide announcements, policy updates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3413760" y="3864864"/>
            <a:ext cx="609600" cy="0"/>
          </a:xfrm>
          <a:prstGeom prst="line">
            <a:avLst/>
          </a:prstGeom>
          <a:noFill/>
          <a:ln w="25400">
            <a:solidFill>
              <a:srgbClr val="028090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4023360" y="3133344"/>
            <a:ext cx="768096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635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4023360" y="3133344"/>
            <a:ext cx="2194560" cy="1524000"/>
          </a:xfrm>
          <a:prstGeom prst="roundRect">
            <a:avLst>
              <a:gd name="adj" fmla="val 6400"/>
            </a:avLst>
          </a:prstGeom>
          <a:solidFill>
            <a:srgbClr val="028090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4023360" y="3255264"/>
            <a:ext cx="219456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600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# Shift Handover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4023360" y="3925824"/>
            <a:ext cx="2194560" cy="5486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1333" i="1">
                <a:solidFill>
                  <a:srgbClr val="E0F0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Carers &amp; Nurses</a:t>
            </a:r>
            <a:endParaRPr lang="en-US" sz="13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6400800" y="3438144"/>
            <a:ext cx="5181600" cy="9144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1867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End-of-shift care updates, patient notes, medication flags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8" name="Shape 16"/>
          <p:cNvSpPr/>
          <p:nvPr/>
        </p:nvSpPr>
        <p:spPr>
          <a:xfrm>
            <a:off x="3413760" y="5535168"/>
            <a:ext cx="609600" cy="0"/>
          </a:xfrm>
          <a:prstGeom prst="line">
            <a:avLst/>
          </a:prstGeom>
          <a:noFill/>
          <a:ln w="25400">
            <a:solidFill>
              <a:srgbClr val="028090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9" name="Shape 17"/>
          <p:cNvSpPr/>
          <p:nvPr/>
        </p:nvSpPr>
        <p:spPr>
          <a:xfrm>
            <a:off x="4023360" y="4803648"/>
            <a:ext cx="768096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635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0" name="Shape 18"/>
          <p:cNvSpPr/>
          <p:nvPr/>
        </p:nvSpPr>
        <p:spPr>
          <a:xfrm>
            <a:off x="4023360" y="4803648"/>
            <a:ext cx="2194560" cy="1524000"/>
          </a:xfrm>
          <a:prstGeom prst="roundRect">
            <a:avLst>
              <a:gd name="adj" fmla="val 6400"/>
            </a:avLst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4023360" y="4925568"/>
            <a:ext cx="219456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600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# Management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4023360" y="5596128"/>
            <a:ext cx="2194560" cy="5486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1333" i="1">
                <a:solidFill>
                  <a:srgbClr val="E0F0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Senior staff only</a:t>
            </a:r>
            <a:endParaRPr lang="en-US" sz="13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6400800" y="5108448"/>
            <a:ext cx="5303520" cy="9144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133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Rota changes, safeguarding alerts, admin tasks</a:t>
            </a:r>
            <a:endParaRPr lang="en-US" sz="21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4" name="Text 22"/>
          <p:cNvSpPr/>
          <p:nvPr/>
        </p:nvSpPr>
        <p:spPr>
          <a:xfrm>
            <a:off x="1238033" y="6553199"/>
            <a:ext cx="10972800" cy="268224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1200" i="1">
                <a:solidFill>
                  <a:srgbClr val="546E7A"/>
                </a:solidFill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Green, A. et al. (2022) found that structured digital handover tools reduced missed care events by 27% in residential care settings</a:t>
            </a:r>
            <a:r>
              <a:rPr lang="en-US" sz="1200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.</a:t>
            </a:r>
            <a:endParaRPr lang="en-US" sz="120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43840"/>
            <a:ext cx="10972800" cy="7315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37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Conclusion &amp; Recommendation</a:t>
            </a:r>
            <a:endParaRPr lang="en-US" sz="3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Shape 1"/>
          <p:cNvSpPr/>
          <p:nvPr/>
        </p:nvSpPr>
        <p:spPr>
          <a:xfrm>
            <a:off x="609600" y="1036320"/>
            <a:ext cx="10972800" cy="36576"/>
          </a:xfrm>
          <a:prstGeom prst="rect">
            <a:avLst/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Text 2"/>
          <p:cNvSpPr/>
          <p:nvPr/>
        </p:nvSpPr>
        <p:spPr>
          <a:xfrm>
            <a:off x="609600" y="1158240"/>
            <a:ext cx="11433717" cy="14630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133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Microsoft Teams is the most appropriate tool to improve staff communication at Riverdale Nursing Home.</a:t>
            </a:r>
            <a:endParaRPr lang="en-US" sz="2133">
              <a:solidFill>
                <a:prstClr val="black"/>
              </a:solidFill>
              <a:latin typeface="Calibri"/>
            </a:endParaRPr>
          </a:p>
          <a:p>
            <a:pPr defTabSz="1219170"/>
            <a:r>
              <a:rPr lang="en-US" sz="2133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</a:t>
            </a:r>
            <a:endParaRPr lang="en-US" sz="2133">
              <a:solidFill>
                <a:prstClr val="black"/>
              </a:solidFill>
              <a:latin typeface="Calibri"/>
            </a:endParaRPr>
          </a:p>
          <a:p>
            <a:pPr defTabSz="1219170"/>
            <a:r>
              <a:rPr lang="en-US" sz="2133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It directly addresses the organisation's key problems: missed messages, poor cross-building coordination, and lack of accountability in communication.</a:t>
            </a:r>
            <a:endParaRPr lang="en-US" sz="21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Text 3"/>
          <p:cNvSpPr/>
          <p:nvPr/>
        </p:nvSpPr>
        <p:spPr>
          <a:xfrm>
            <a:off x="609600" y="2686216"/>
            <a:ext cx="10972800" cy="4876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000" b="1">
                <a:solidFill>
                  <a:srgbClr val="02C39A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Recommendations for Riverdale:</a:t>
            </a:r>
            <a:endParaRPr lang="en-US" sz="20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Shape 4"/>
          <p:cNvSpPr/>
          <p:nvPr/>
        </p:nvSpPr>
        <p:spPr>
          <a:xfrm>
            <a:off x="609600" y="3328416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Text 5"/>
          <p:cNvSpPr/>
          <p:nvPr/>
        </p:nvSpPr>
        <p:spPr>
          <a:xfrm>
            <a:off x="609600" y="3328416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8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1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 6"/>
          <p:cNvSpPr/>
          <p:nvPr/>
        </p:nvSpPr>
        <p:spPr>
          <a:xfrm>
            <a:off x="1341120" y="3291840"/>
            <a:ext cx="10241280" cy="670560"/>
          </a:xfrm>
          <a:prstGeom prst="rect">
            <a:avLst/>
          </a:prstGeom>
          <a:noFill/>
        </p:spPr>
        <p:txBody>
          <a:bodyPr wrap="square" lIns="91440" tIns="45720" rIns="91440" bIns="45720" rtlCol="0" anchor="ctr"/>
          <a:lstStyle/>
          <a:p>
            <a:pPr defTabSz="1219170"/>
            <a:r>
              <a:rPr lang="en-US" sz="210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Crea</a:t>
            </a:r>
            <a:r>
              <a:rPr lang="en-US" sz="2100" dirty="0">
                <a:latin typeface="Calibri"/>
                <a:ea typeface="Calibri"/>
                <a:cs typeface="Calibri"/>
              </a:rPr>
              <a:t>te role-specific channels (e.g. Nursing, Carers, Admin) to reduce irrelevant messa</a:t>
            </a:r>
            <a:r>
              <a:rPr lang="en-US" sz="210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ges</a:t>
            </a:r>
            <a:endParaRPr lang="en-US" sz="2100" dirty="0">
              <a:solidFill>
                <a:prstClr val="black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9" name="Shape 7"/>
          <p:cNvSpPr/>
          <p:nvPr/>
        </p:nvSpPr>
        <p:spPr>
          <a:xfrm>
            <a:off x="609600" y="4084320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Text 8"/>
          <p:cNvSpPr/>
          <p:nvPr/>
        </p:nvSpPr>
        <p:spPr>
          <a:xfrm>
            <a:off x="609600" y="4084320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8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2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1" name="Text 9"/>
          <p:cNvSpPr/>
          <p:nvPr/>
        </p:nvSpPr>
        <p:spPr>
          <a:xfrm>
            <a:off x="1341120" y="4047744"/>
            <a:ext cx="10241280" cy="670560"/>
          </a:xfrm>
          <a:prstGeom prst="rect">
            <a:avLst/>
          </a:prstGeom>
          <a:noFill/>
        </p:spPr>
        <p:txBody>
          <a:bodyPr wrap="square" lIns="91440" tIns="45720" rIns="91440" bIns="45720" rtlCol="0" anchor="ctr"/>
          <a:lstStyle/>
          <a:p>
            <a:pPr defTabSz="1219170"/>
            <a:r>
              <a:rPr lang="en-US" sz="2100">
                <a:latin typeface="Calibri"/>
                <a:ea typeface="Calibri"/>
                <a:cs typeface="Calibri"/>
              </a:rPr>
              <a:t>Deliver a short digital literacy session so all staff can use Teams confidently</a:t>
            </a:r>
          </a:p>
        </p:txBody>
      </p:sp>
      <p:sp>
        <p:nvSpPr>
          <p:cNvPr id="12" name="Shape 10"/>
          <p:cNvSpPr/>
          <p:nvPr/>
        </p:nvSpPr>
        <p:spPr>
          <a:xfrm>
            <a:off x="609600" y="4840224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609600" y="4840224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8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3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1341120" y="4803648"/>
            <a:ext cx="10241280" cy="670560"/>
          </a:xfrm>
          <a:prstGeom prst="rect">
            <a:avLst/>
          </a:prstGeom>
          <a:noFill/>
        </p:spPr>
        <p:txBody>
          <a:bodyPr wrap="square" lIns="91440" tIns="45720" rIns="91440" bIns="45720" rtlCol="0" anchor="ctr"/>
          <a:lstStyle/>
          <a:p>
            <a:pPr defTabSz="1219170"/>
            <a:r>
              <a:rPr lang="en-US" sz="210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D</a:t>
            </a:r>
            <a:r>
              <a:rPr lang="en-US" sz="2100" dirty="0">
                <a:latin typeface="Calibri"/>
                <a:ea typeface="Calibri"/>
                <a:cs typeface="Calibri"/>
              </a:rPr>
              <a:t>esignate a 'Shift Handover' channel with a structured template for patient updates</a:t>
            </a:r>
          </a:p>
        </p:txBody>
      </p:sp>
      <p:sp>
        <p:nvSpPr>
          <p:cNvPr id="15" name="Shape 13"/>
          <p:cNvSpPr/>
          <p:nvPr/>
        </p:nvSpPr>
        <p:spPr>
          <a:xfrm>
            <a:off x="609600" y="5596128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609600" y="5596128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8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4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1341120" y="5559552"/>
            <a:ext cx="10241280" cy="670560"/>
          </a:xfrm>
          <a:prstGeom prst="rect">
            <a:avLst/>
          </a:prstGeom>
          <a:noFill/>
        </p:spPr>
        <p:txBody>
          <a:bodyPr wrap="square" lIns="91440" tIns="45720" rIns="91440" bIns="45720" rtlCol="0" anchor="ctr"/>
          <a:lstStyle/>
          <a:p>
            <a:pPr defTabSz="1219170"/>
            <a:r>
              <a:rPr lang="en-US" sz="21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Set </a:t>
            </a:r>
            <a:r>
              <a:rPr lang="en-US" sz="2100">
                <a:latin typeface="Calibri"/>
                <a:ea typeface="Calibri"/>
                <a:cs typeface="Calibri"/>
              </a:rPr>
              <a:t>quiet hours to prevent notification overload during personal time</a:t>
            </a:r>
          </a:p>
        </p:txBody>
      </p:sp>
      <p:sp>
        <p:nvSpPr>
          <p:cNvPr id="18" name="Text 16"/>
          <p:cNvSpPr/>
          <p:nvPr/>
        </p:nvSpPr>
        <p:spPr>
          <a:xfrm>
            <a:off x="287453" y="6431280"/>
            <a:ext cx="11755864" cy="3657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1267" b="1" i="1">
                <a:solidFill>
                  <a:prstClr val="black"/>
                </a:solidFill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As Daft and Lengel (1986) argued, effective communication requires matching the richness of the channel to the complexity of the message, Teams provides that flexibility in one platform.</a:t>
            </a:r>
            <a:endParaRPr lang="en-US" sz="1267" b="1">
              <a:solidFill>
                <a:prstClr val="black"/>
              </a:solidFill>
              <a:highlight>
                <a:srgbClr val="FFFF00"/>
              </a:highlight>
              <a:latin typeface="Calibri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A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34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Maria’s  Workplace Task: Care Documentations</a:t>
            </a:r>
            <a:endParaRPr lang="en-US" sz="34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2400" b="1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What does effective care documentations  involve in a nursing home?</a:t>
            </a:r>
            <a:endParaRPr lang="en-US" sz="2400" b="1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Shape 2"/>
          <p:cNvSpPr/>
          <p:nvPr/>
        </p:nvSpPr>
        <p:spPr>
          <a:xfrm>
            <a:off x="365760" y="1463040"/>
            <a:ext cx="2926080" cy="4876800"/>
          </a:xfrm>
          <a:prstGeom prst="roundRect">
            <a:avLst>
              <a:gd name="adj" fmla="val 4000"/>
            </a:avLst>
          </a:prstGeom>
          <a:solidFill>
            <a:srgbClr val="065A82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Text 3"/>
          <p:cNvSpPr/>
          <p:nvPr/>
        </p:nvSpPr>
        <p:spPr>
          <a:xfrm>
            <a:off x="487680" y="4267200"/>
            <a:ext cx="3048000" cy="17068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21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Staff</a:t>
            </a:r>
            <a:endParaRPr lang="en-US" sz="2133">
              <a:solidFill>
                <a:prstClr val="black"/>
              </a:solidFill>
              <a:latin typeface="Calibri"/>
            </a:endParaRPr>
          </a:p>
          <a:p>
            <a:pPr algn="ctr" defTabSz="1219170"/>
            <a:r>
              <a:rPr lang="en-US" sz="21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Communication</a:t>
            </a:r>
            <a:endParaRPr lang="en-US" sz="21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Shape 4"/>
          <p:cNvSpPr/>
          <p:nvPr/>
        </p:nvSpPr>
        <p:spPr>
          <a:xfrm>
            <a:off x="3291839" y="1463040"/>
            <a:ext cx="8692004" cy="4876800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effectLst>
            <a:outerShdw blurRad="101600" dist="381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 5"/>
          <p:cNvSpPr/>
          <p:nvPr/>
        </p:nvSpPr>
        <p:spPr>
          <a:xfrm>
            <a:off x="3980240" y="1778992"/>
            <a:ext cx="7437120" cy="4876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4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What care documentations  involves:</a:t>
            </a:r>
            <a:endParaRPr lang="en-US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Text 6"/>
          <p:cNvSpPr/>
          <p:nvPr/>
        </p:nvSpPr>
        <p:spPr>
          <a:xfrm>
            <a:off x="3413761" y="2144752"/>
            <a:ext cx="8412479" cy="3561104"/>
          </a:xfrm>
          <a:prstGeom prst="rect">
            <a:avLst/>
          </a:prstGeom>
          <a:noFill/>
        </p:spPr>
        <p:txBody>
          <a:bodyPr wrap="square" lIns="91440" tIns="45720" rIns="91440" bIns="45720" rtlCol="0" anchor="ctr"/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/>
              <a:t>Recording residents’ personal details and medical histories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/>
              <a:t>Updating care plans and risk assessments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/>
              <a:t>Documenting daily observations and health conditions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/>
              <a:t>Recording medication administration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/>
              <a:t>Reporting incidents and safeguarding concerns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/>
              <a:t>Sharing information during staff handovers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/>
              <a:t>Monitoring residents’ progress and wellbeing</a:t>
            </a:r>
          </a:p>
        </p:txBody>
      </p:sp>
      <p:sp>
        <p:nvSpPr>
          <p:cNvPr id="10" name="Text 7"/>
          <p:cNvSpPr/>
          <p:nvPr/>
        </p:nvSpPr>
        <p:spPr>
          <a:xfrm>
            <a:off x="3413761" y="5745559"/>
            <a:ext cx="8570081" cy="538702"/>
          </a:xfrm>
          <a:prstGeom prst="rect">
            <a:avLst/>
          </a:prstGeom>
          <a:noFill/>
        </p:spPr>
        <p:txBody>
          <a:bodyPr wrap="square" lIns="91440" tIns="45720" rIns="91440" bIns="45720" rtlCol="0" anchor="ctr"/>
          <a:lstStyle/>
          <a:p>
            <a:pPr algn="ctr" defTabSz="1219170"/>
            <a:r>
              <a:rPr lang="en-US" sz="1300" b="1" i="1">
                <a:solidFill>
                  <a:schemeClr val="accent6"/>
                </a:solidFill>
                <a:highlight>
                  <a:srgbClr val="FFFF00"/>
                </a:highlight>
                <a:latin typeface="Calibri"/>
                <a:ea typeface="Calibri"/>
                <a:cs typeface="Calibri"/>
              </a:rPr>
              <a:t>According to </a:t>
            </a:r>
            <a:r>
              <a:rPr lang="en-US" sz="1400">
                <a:solidFill>
                  <a:schemeClr val="accent6"/>
                </a:solidFill>
                <a:highlight>
                  <a:srgbClr val="FFFF00"/>
                </a:highlight>
              </a:rPr>
              <a:t>professional standards such as the </a:t>
            </a:r>
            <a:r>
              <a:rPr lang="en-US" sz="1400" b="1">
                <a:solidFill>
                  <a:schemeClr val="accent6"/>
                </a:solidFill>
                <a:highlight>
                  <a:srgbClr val="FFFF00"/>
                </a:highlight>
              </a:rPr>
              <a:t>HCPC (2024)</a:t>
            </a:r>
            <a:r>
              <a:rPr lang="en-US" sz="1400">
                <a:solidFill>
                  <a:schemeClr val="accent6"/>
                </a:solidFill>
                <a:highlight>
                  <a:srgbClr val="FFFF00"/>
                </a:highlight>
              </a:rPr>
              <a:t> and </a:t>
            </a:r>
            <a:r>
              <a:rPr lang="en-US" sz="1400" b="1">
                <a:solidFill>
                  <a:schemeClr val="accent6"/>
                </a:solidFill>
                <a:highlight>
                  <a:srgbClr val="FFFF00"/>
                </a:highlight>
              </a:rPr>
              <a:t>NMC (2024)</a:t>
            </a:r>
            <a:r>
              <a:rPr lang="en-US" sz="1400">
                <a:solidFill>
                  <a:schemeClr val="accent6"/>
                </a:solidFill>
                <a:highlight>
                  <a:srgbClr val="FFFF00"/>
                </a:highlight>
              </a:rPr>
              <a:t>, which emphasizes accuracy, confidentiality, and accountability.</a:t>
            </a:r>
          </a:p>
          <a:p>
            <a:pPr algn="ctr" defTabSz="1219170"/>
            <a:r>
              <a:rPr lang="en-US" sz="1100" b="1" i="1">
                <a:solidFill>
                  <a:srgbClr val="FFFF00"/>
                </a:solidFill>
                <a:latin typeface="Calibri"/>
                <a:ea typeface="Calibri"/>
                <a:cs typeface="Calibri"/>
              </a:rPr>
              <a:t>.</a:t>
            </a:r>
            <a:endParaRPr lang="en-US" sz="1100" b="1">
              <a:solidFill>
                <a:srgbClr val="FFFF00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0BBCBE6-0B18-B6B7-2EE2-CBACBB7802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82082" y="2710625"/>
            <a:ext cx="1754272" cy="172224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48FB986-043C-AF0E-A45F-28CDE82ABE0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" y="1365504"/>
            <a:ext cx="3291838" cy="4974336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65A8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43840"/>
            <a:ext cx="10972800" cy="4876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1867" i="1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My Chosen Tool: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670560"/>
            <a:ext cx="10972800" cy="975360"/>
          </a:xfrm>
          <a:prstGeom prst="rect">
            <a:avLst/>
          </a:prstGeom>
          <a:noFill/>
        </p:spPr>
        <p:txBody>
          <a:bodyPr wrap="square" lIns="91440" tIns="45720" rIns="91440" bIns="45720" rtlCol="0" anchor="ctr"/>
          <a:lstStyle/>
          <a:p>
            <a:r>
              <a:rPr lang="en-US" sz="3200" b="1"/>
              <a:t>Why Microsoft 365 Tool: Microsoft Word</a:t>
            </a:r>
            <a:endParaRPr lang="en-US" sz="3200"/>
          </a:p>
        </p:txBody>
      </p:sp>
      <p:sp>
        <p:nvSpPr>
          <p:cNvPr id="4" name="Text 2"/>
          <p:cNvSpPr/>
          <p:nvPr/>
        </p:nvSpPr>
        <p:spPr>
          <a:xfrm>
            <a:off x="609600" y="1645920"/>
            <a:ext cx="10972800" cy="426720"/>
          </a:xfrm>
          <a:prstGeom prst="rect">
            <a:avLst/>
          </a:prstGeom>
          <a:noFill/>
        </p:spPr>
        <p:txBody>
          <a:bodyPr wrap="square" lIns="91440" tIns="45720" rIns="91440" bIns="45720" rtlCol="0" anchor="ctr"/>
          <a:lstStyle/>
          <a:p>
            <a:pPr algn="just" defTabSz="1219170"/>
            <a:r>
              <a:rPr lang="en-US" sz="2400" b="1" i="1">
                <a:solidFill>
                  <a:srgbClr val="CADCFC"/>
                </a:solidFill>
                <a:latin typeface="Calibri"/>
                <a:ea typeface="Calibri"/>
                <a:cs typeface="Calibri"/>
              </a:rPr>
              <a:t>A Microsoft word  </a:t>
            </a:r>
            <a:r>
              <a:rPr lang="en-US" sz="2400" b="1"/>
              <a:t>is the most appropriate for care documentation</a:t>
            </a:r>
          </a:p>
          <a:p>
            <a:pPr defTabSz="1219170"/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Shape 3"/>
          <p:cNvSpPr/>
          <p:nvPr/>
        </p:nvSpPr>
        <p:spPr>
          <a:xfrm>
            <a:off x="609600" y="2194560"/>
            <a:ext cx="10972800" cy="36576"/>
          </a:xfrm>
          <a:prstGeom prst="rect">
            <a:avLst/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Shape 4"/>
          <p:cNvSpPr/>
          <p:nvPr>
            <p:custDataLst>
              <p:tags r:id="rId1"/>
            </p:custDataLst>
          </p:nvPr>
        </p:nvSpPr>
        <p:spPr>
          <a:xfrm>
            <a:off x="375858" y="2576400"/>
            <a:ext cx="5242560" cy="1816608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170"/>
            <a:endParaRPr lang="en-GB" sz="26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 5"/>
          <p:cNvSpPr/>
          <p:nvPr>
            <p:custDataLst>
              <p:tags r:id="rId2"/>
            </p:custDataLst>
          </p:nvPr>
        </p:nvSpPr>
        <p:spPr>
          <a:xfrm>
            <a:off x="1645920" y="258470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Because 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Text 6"/>
          <p:cNvSpPr/>
          <p:nvPr>
            <p:custDataLst>
              <p:tags r:id="rId3"/>
            </p:custDataLst>
          </p:nvPr>
        </p:nvSpPr>
        <p:spPr>
          <a:xfrm>
            <a:off x="1576039" y="3072384"/>
            <a:ext cx="4163123" cy="792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just"/>
            <a:r>
              <a:rPr lang="en-US"/>
              <a:t> </a:t>
            </a:r>
            <a:r>
              <a:rPr lang="en-US" sz="2400">
                <a:solidFill>
                  <a:schemeClr val="bg1">
                    <a:lumMod val="95000"/>
                  </a:schemeClr>
                </a:solidFill>
              </a:rPr>
              <a:t>i</a:t>
            </a:r>
            <a:r>
              <a:rPr lang="en-US" sz="2400"/>
              <a:t>t supports structured</a:t>
            </a:r>
            <a:r>
              <a:rPr lang="en-US" sz="2800" b="1"/>
              <a:t> ,</a:t>
            </a:r>
            <a:r>
              <a:rPr lang="en-US" sz="2000" b="1"/>
              <a:t> professional, and editable documents.</a:t>
            </a:r>
          </a:p>
          <a:p>
            <a:pPr algn="just"/>
            <a:endParaRPr lang="en-US"/>
          </a:p>
        </p:txBody>
      </p:sp>
      <p:sp>
        <p:nvSpPr>
          <p:cNvPr id="10" name="Shape 7"/>
          <p:cNvSpPr/>
          <p:nvPr>
            <p:custDataLst>
              <p:tags r:id="rId4"/>
            </p:custDataLst>
          </p:nvPr>
        </p:nvSpPr>
        <p:spPr>
          <a:xfrm>
            <a:off x="5852160" y="2455750"/>
            <a:ext cx="5242560" cy="1816608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2" name="Text 8"/>
          <p:cNvSpPr/>
          <p:nvPr>
            <p:custDataLst>
              <p:tags r:id="rId5"/>
            </p:custDataLst>
          </p:nvPr>
        </p:nvSpPr>
        <p:spPr>
          <a:xfrm>
            <a:off x="7376160" y="258470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2000" b="1"/>
              <a:t>Word allows staff to create and update</a:t>
            </a:r>
            <a:r>
              <a:rPr lang="en-US"/>
              <a:t>:</a:t>
            </a:r>
          </a:p>
        </p:txBody>
      </p:sp>
      <p:sp>
        <p:nvSpPr>
          <p:cNvPr id="13" name="Text 9"/>
          <p:cNvSpPr/>
          <p:nvPr>
            <p:custDataLst>
              <p:tags r:id="rId6"/>
            </p:custDataLst>
          </p:nvPr>
        </p:nvSpPr>
        <p:spPr>
          <a:xfrm>
            <a:off x="7358302" y="3157824"/>
            <a:ext cx="3438684" cy="1257763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lvl="0" algn="just"/>
            <a:r>
              <a:rPr lang="en-US" sz="1600"/>
              <a:t>Care plans, Risk assessments</a:t>
            </a:r>
          </a:p>
          <a:p>
            <a:pPr lvl="0" algn="just"/>
            <a:r>
              <a:rPr lang="en-US" sz="1600"/>
              <a:t>,Daily notes, Incident reports and</a:t>
            </a:r>
          </a:p>
          <a:p>
            <a:pPr lvl="0" algn="just"/>
            <a:r>
              <a:rPr lang="en-US"/>
              <a:t>Medication logs</a:t>
            </a:r>
            <a:r>
              <a:rPr lang="en-US" sz="2000">
                <a:solidFill>
                  <a:schemeClr val="bg1">
                    <a:lumMod val="95000"/>
                  </a:schemeClr>
                </a:solidFill>
              </a:rPr>
              <a:t> </a:t>
            </a:r>
          </a:p>
        </p:txBody>
      </p:sp>
      <p:sp>
        <p:nvSpPr>
          <p:cNvPr id="14" name="Shape 10"/>
          <p:cNvSpPr/>
          <p:nvPr>
            <p:custDataLst>
              <p:tags r:id="rId7"/>
            </p:custDataLst>
          </p:nvPr>
        </p:nvSpPr>
        <p:spPr>
          <a:xfrm>
            <a:off x="436230" y="4360848"/>
            <a:ext cx="5242560" cy="1846248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6" name="Text 11"/>
          <p:cNvSpPr/>
          <p:nvPr>
            <p:custDataLst>
              <p:tags r:id="rId8"/>
            </p:custDataLst>
          </p:nvPr>
        </p:nvSpPr>
        <p:spPr>
          <a:xfrm>
            <a:off x="1645920" y="447446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File Sharing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7" name="Text 12"/>
          <p:cNvSpPr/>
          <p:nvPr>
            <p:custDataLst>
              <p:tags r:id="rId9"/>
            </p:custDataLst>
          </p:nvPr>
        </p:nvSpPr>
        <p:spPr>
          <a:xfrm>
            <a:off x="1571089" y="5158597"/>
            <a:ext cx="4156166" cy="596027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lvl="0"/>
            <a:r>
              <a:rPr lang="en-US"/>
              <a:t>Saved securely in OneDrive, shared with authorized staff, accessed during handovers</a:t>
            </a:r>
          </a:p>
          <a:p>
            <a:pPr lvl="0"/>
            <a:r>
              <a:rPr lang="en-US"/>
              <a:t>And edited collaboratively in real</a:t>
            </a:r>
            <a:r>
              <a:rPr lang="en-US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/>
              <a:t>time</a:t>
            </a:r>
          </a:p>
        </p:txBody>
      </p:sp>
      <p:sp>
        <p:nvSpPr>
          <p:cNvPr id="18" name="Shape 13"/>
          <p:cNvSpPr/>
          <p:nvPr>
            <p:custDataLst>
              <p:tags r:id="rId10"/>
            </p:custDataLst>
          </p:nvPr>
        </p:nvSpPr>
        <p:spPr>
          <a:xfrm>
            <a:off x="5852160" y="4272358"/>
            <a:ext cx="5242560" cy="1846248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0" name="Text 14"/>
          <p:cNvSpPr/>
          <p:nvPr>
            <p:custDataLst>
              <p:tags r:id="rId11"/>
            </p:custDataLst>
          </p:nvPr>
        </p:nvSpPr>
        <p:spPr>
          <a:xfrm>
            <a:off x="7376160" y="447446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2000">
                <a:solidFill>
                  <a:schemeClr val="bg1">
                    <a:lumMod val="95000"/>
                  </a:schemeClr>
                </a:solidFill>
              </a:rPr>
              <a:t>Word supports:</a:t>
            </a:r>
          </a:p>
          <a:p>
            <a:pPr defTabSz="1219170"/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1" name="Text 15"/>
          <p:cNvSpPr/>
          <p:nvPr>
            <p:custDataLst>
              <p:tags r:id="rId12"/>
            </p:custDataLst>
          </p:nvPr>
        </p:nvSpPr>
        <p:spPr>
          <a:xfrm>
            <a:off x="7325141" y="4950238"/>
            <a:ext cx="4098191" cy="129849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lvl="0"/>
            <a:r>
              <a:rPr lang="en-US" sz="2400"/>
              <a:t> </a:t>
            </a:r>
          </a:p>
          <a:p>
            <a:pPr lvl="0"/>
            <a:r>
              <a:rPr lang="en-US" sz="2000"/>
              <a:t>Headers and footers,</a:t>
            </a:r>
            <a:r>
              <a:rPr lang="en-US" sz="200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sz="2000"/>
              <a:t>Tables</a:t>
            </a:r>
          </a:p>
          <a:p>
            <a:pPr lvl="0"/>
            <a:r>
              <a:rPr lang="en-US" sz="2000"/>
              <a:t>Checklists and</a:t>
            </a:r>
            <a:r>
              <a:rPr lang="en-US" sz="200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sz="2000"/>
              <a:t>Standardized forms</a:t>
            </a:r>
          </a:p>
          <a:p>
            <a:pPr defTabSz="1219170"/>
            <a:endParaRPr lang="en-US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2" name="Text 16"/>
          <p:cNvSpPr/>
          <p:nvPr/>
        </p:nvSpPr>
        <p:spPr>
          <a:xfrm>
            <a:off x="1639967" y="6050281"/>
            <a:ext cx="10978753" cy="1125472"/>
          </a:xfrm>
          <a:prstGeom prst="rect">
            <a:avLst/>
          </a:prstGeom>
          <a:noFill/>
        </p:spPr>
        <p:txBody>
          <a:bodyPr wrap="square" lIns="91440" tIns="45720" rIns="91440" bIns="45720" rtlCol="0" anchor="ctr"/>
          <a:lstStyle/>
          <a:p>
            <a:pPr defTabSz="1219170"/>
            <a:r>
              <a:rPr lang="en-US">
                <a:solidFill>
                  <a:schemeClr val="bg1"/>
                </a:solidFill>
                <a:highlight>
                  <a:srgbClr val="FFFF00"/>
                </a:highlight>
              </a:rPr>
              <a:t>Microsoft (2024). Microsoft Teams for Healthcare. Available at: https://www.microsoft.com/en-gb/microsoft-teams/healthcare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9B041211-5390-23D3-0AA2-4FF45C74D011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6"/>
              </a:ext>
            </a:extLst>
          </a:blip>
          <a:stretch>
            <a:fillRect/>
          </a:stretch>
        </p:blipFill>
        <p:spPr>
          <a:xfrm>
            <a:off x="10005315" y="1382993"/>
            <a:ext cx="1463644" cy="818620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F77B7B92-4140-405C-2A5A-9137A4D89303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8"/>
              </a:ext>
            </a:extLst>
          </a:blip>
          <a:stretch>
            <a:fillRect/>
          </a:stretch>
        </p:blipFill>
        <p:spPr>
          <a:xfrm>
            <a:off x="10208294" y="-76200"/>
            <a:ext cx="2104355" cy="2112264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8C42F01F-B93B-51AE-BB6D-B3AFFA620E46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0"/>
              </a:ext>
            </a:extLst>
          </a:blip>
          <a:stretch>
            <a:fillRect/>
          </a:stretch>
        </p:blipFill>
        <p:spPr>
          <a:xfrm>
            <a:off x="375858" y="2455750"/>
            <a:ext cx="1079437" cy="1905098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89C624C4-0DEA-6E80-41EA-1423372CCA0A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2"/>
              </a:ext>
            </a:extLst>
          </a:blip>
          <a:stretch>
            <a:fillRect/>
          </a:stretch>
        </p:blipFill>
        <p:spPr>
          <a:xfrm>
            <a:off x="5809042" y="2488758"/>
            <a:ext cx="1333375" cy="1376106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76F5DD4C-CCAD-F58B-53FF-079769E250C5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4"/>
              </a:ext>
            </a:extLst>
          </a:blip>
          <a:stretch>
            <a:fillRect/>
          </a:stretch>
        </p:blipFill>
        <p:spPr>
          <a:xfrm>
            <a:off x="5799535" y="3864864"/>
            <a:ext cx="1382842" cy="2253742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656DA4ED-E2BF-84BE-73D7-2F251FEFB6E7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6"/>
              </a:ext>
            </a:extLst>
          </a:blip>
          <a:stretch>
            <a:fillRect/>
          </a:stretch>
        </p:blipFill>
        <p:spPr>
          <a:xfrm>
            <a:off x="436230" y="3988689"/>
            <a:ext cx="1158828" cy="1885950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A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34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Why Microsoft word? Suitability &amp; Efficiency Gains</a:t>
            </a:r>
            <a:endParaRPr lang="en-US" sz="34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Applying Teams to Riverdale's specific care documentations needs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Shape 2"/>
          <p:cNvSpPr/>
          <p:nvPr>
            <p:custDataLst>
              <p:tags r:id="rId1"/>
            </p:custDataLst>
          </p:nvPr>
        </p:nvSpPr>
        <p:spPr>
          <a:xfrm>
            <a:off x="198783" y="1785681"/>
            <a:ext cx="5486400" cy="164592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Text 3"/>
          <p:cNvSpPr/>
          <p:nvPr>
            <p:custDataLst>
              <p:tags r:id="rId2"/>
            </p:custDataLst>
          </p:nvPr>
        </p:nvSpPr>
        <p:spPr>
          <a:xfrm>
            <a:off x="670560" y="1395537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>
                <a:solidFill>
                  <a:schemeClr val="accent1"/>
                </a:solidFill>
              </a:rPr>
              <a:t>Using Word for care documentation</a:t>
            </a:r>
            <a:r>
              <a:rPr lang="en-US"/>
              <a:t>:</a:t>
            </a:r>
          </a:p>
        </p:txBody>
      </p:sp>
      <p:sp>
        <p:nvSpPr>
          <p:cNvPr id="6" name="Text 4"/>
          <p:cNvSpPr/>
          <p:nvPr>
            <p:custDataLst>
              <p:tags r:id="rId3"/>
            </p:custDataLst>
          </p:nvPr>
        </p:nvSpPr>
        <p:spPr>
          <a:xfrm>
            <a:off x="670560" y="1950719"/>
            <a:ext cx="5120640" cy="199710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/>
              <a:t>Reduces paperwork and duplication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Ensures staff work from the most current information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Saves time when updating or locating records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Improves communication between carers, nurses, and managers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Supports safer decision mak</a:t>
            </a:r>
            <a:r>
              <a:rPr lang="en-US"/>
              <a:t>ing</a:t>
            </a:r>
          </a:p>
        </p:txBody>
      </p:sp>
      <p:sp>
        <p:nvSpPr>
          <p:cNvPr id="17" name="Text 15"/>
          <p:cNvSpPr/>
          <p:nvPr>
            <p:custDataLst>
              <p:tags r:id="rId4"/>
            </p:custDataLst>
          </p:nvPr>
        </p:nvSpPr>
        <p:spPr>
          <a:xfrm>
            <a:off x="6498866" y="1303219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6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Integrated with Microsoft 365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8" name="Text 16"/>
          <p:cNvSpPr/>
          <p:nvPr>
            <p:custDataLst>
              <p:tags r:id="rId5"/>
            </p:custDataLst>
          </p:nvPr>
        </p:nvSpPr>
        <p:spPr>
          <a:xfrm>
            <a:off x="6363694" y="1785680"/>
            <a:ext cx="5303520" cy="3450253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285750" indent="-285750" algn="just" defTabSz="1219170">
              <a:buFont typeface="Arial" panose="020B0604020202020204" pitchFamily="34" charset="0"/>
              <a:buChar char="•"/>
            </a:pPr>
            <a:r>
              <a:rPr lang="en-US" sz="1733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Because Riverdale already uses Microsoft 365, Teams connects directly to Outlook calendars, OneDrive files, and SharePoint, no new login or system needed (Microsoft, 2024).</a:t>
            </a:r>
          </a:p>
          <a:p>
            <a:pPr marL="285750" indent="-285750" algn="just" defTabSz="1219170"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w</a:t>
            </a:r>
            <a:r>
              <a:rPr lang="en-US">
                <a:solidFill>
                  <a:schemeClr val="bg1"/>
                </a:solidFill>
              </a:rPr>
              <a:t>hen  information is updated, </a:t>
            </a:r>
            <a:r>
              <a:rPr lang="en-US" err="1">
                <a:solidFill>
                  <a:schemeClr val="bg1"/>
                </a:solidFill>
              </a:rPr>
              <a:t>authorised</a:t>
            </a:r>
            <a:r>
              <a:rPr lang="en-US">
                <a:solidFill>
                  <a:schemeClr val="bg1"/>
                </a:solidFill>
              </a:rPr>
              <a:t> staff can immediately view the latest records, ensuring that care decisions are based on current information.”</a:t>
            </a:r>
          </a:p>
          <a:p>
            <a:pPr marL="285750" indent="-285750" algn="just" defTabSz="1219170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This is fully achievable when Word documents are stored in </a:t>
            </a:r>
            <a:r>
              <a:rPr lang="en-US" b="1">
                <a:solidFill>
                  <a:schemeClr val="bg1"/>
                </a:solidFill>
              </a:rPr>
              <a:t>OneDrive</a:t>
            </a:r>
            <a:r>
              <a:rPr lang="en-US">
                <a:solidFill>
                  <a:schemeClr val="bg1"/>
                </a:solidFill>
              </a:rPr>
              <a:t> and accessed through </a:t>
            </a:r>
            <a:r>
              <a:rPr lang="en-US" b="1">
                <a:solidFill>
                  <a:schemeClr val="bg1"/>
                </a:solidFill>
              </a:rPr>
              <a:t>Teams</a:t>
            </a:r>
            <a:r>
              <a:rPr lang="en-US">
                <a:solidFill>
                  <a:schemeClr val="bg1"/>
                </a:solidFill>
              </a:rPr>
              <a:t>.</a:t>
            </a:r>
          </a:p>
          <a:p>
            <a:pPr marL="285750" indent="-285750" algn="just" defTabSz="1219170">
              <a:buFont typeface="Arial" panose="020B0604020202020204" pitchFamily="34" charset="0"/>
              <a:buChar char="•"/>
            </a:pPr>
            <a:endParaRPr lang="en-US" sz="170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66869D2-6EE1-FBA1-96B0-744D47D4A244}"/>
              </a:ext>
            </a:extLst>
          </p:cNvPr>
          <p:cNvSpPr txBox="1"/>
          <p:nvPr/>
        </p:nvSpPr>
        <p:spPr>
          <a:xfrm>
            <a:off x="767301" y="5013297"/>
            <a:ext cx="9879496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highlight>
                  <a:srgbClr val="FFFF00"/>
                </a:highlight>
              </a:rPr>
              <a:t>N</a:t>
            </a:r>
            <a:r>
              <a:rPr lang="en-US">
                <a:solidFill>
                  <a:schemeClr val="bg1"/>
                </a:solidFill>
                <a:highlight>
                  <a:srgbClr val="FFFF00"/>
                </a:highlight>
              </a:rPr>
              <a:t>HS England (2023) highlights that digital documentation improves accuracy and accessibility. Word supports this by enabling:</a:t>
            </a:r>
          </a:p>
          <a:p>
            <a:pPr algn="just"/>
            <a:endParaRPr lang="en-US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34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Advantages and Limitations of Microsoft Teams</a:t>
            </a:r>
            <a:endParaRPr lang="en-US" sz="3467"/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1733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 balanced evaluation for the Riverdale context</a:t>
            </a:r>
            <a:endParaRPr lang="en-US" sz="1733"/>
          </a:p>
        </p:txBody>
      </p:sp>
      <p:sp>
        <p:nvSpPr>
          <p:cNvPr id="4" name="Shape 2"/>
          <p:cNvSpPr/>
          <p:nvPr/>
        </p:nvSpPr>
        <p:spPr>
          <a:xfrm>
            <a:off x="0" y="2097024"/>
            <a:ext cx="5486400" cy="5120640"/>
          </a:xfrm>
          <a:prstGeom prst="roundRect">
            <a:avLst>
              <a:gd name="adj" fmla="val 2381"/>
            </a:avLst>
          </a:prstGeom>
          <a:solidFill>
            <a:srgbClr val="E8F5E9"/>
          </a:solidFill>
          <a:effectLst>
            <a:outerShdw blurRad="762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5" name="Shape 3"/>
          <p:cNvSpPr/>
          <p:nvPr/>
        </p:nvSpPr>
        <p:spPr>
          <a:xfrm>
            <a:off x="487680" y="1402080"/>
            <a:ext cx="5486400" cy="609600"/>
          </a:xfrm>
          <a:prstGeom prst="roundRect">
            <a:avLst>
              <a:gd name="adj" fmla="val 20000"/>
            </a:avLst>
          </a:prstGeom>
          <a:solidFill>
            <a:srgbClr val="2E7D32"/>
          </a:solidFill>
        </p:spPr>
        <p:txBody>
          <a:bodyPr/>
          <a:lstStyle/>
          <a:p>
            <a:endParaRPr lang="en-GB" sz="2400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" y="1463040"/>
            <a:ext cx="426720" cy="42672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158240" y="1438656"/>
            <a:ext cx="46329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1867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Advantages</a:t>
            </a:r>
            <a:endParaRPr lang="en-US" sz="1867"/>
          </a:p>
        </p:txBody>
      </p:sp>
      <p:sp>
        <p:nvSpPr>
          <p:cNvPr id="8" name="Text 5"/>
          <p:cNvSpPr/>
          <p:nvPr/>
        </p:nvSpPr>
        <p:spPr>
          <a:xfrm>
            <a:off x="487679" y="2097024"/>
            <a:ext cx="5486399" cy="4206240"/>
          </a:xfrm>
          <a:prstGeom prst="rect">
            <a:avLst/>
          </a:prstGeom>
          <a:noFill/>
        </p:spPr>
        <p:txBody>
          <a:bodyPr wrap="square" lIns="91440" tIns="45720" rIns="91440" bIns="45720" rtlCol="0" anchor="ctr"/>
          <a:lstStyle/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/>
                </a:solidFill>
              </a:rPr>
              <a:t>Improves accuracy and consistency of care records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/>
                </a:solidFill>
              </a:rPr>
              <a:t>Easy to use and familiar to most staff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/>
                </a:solidFill>
              </a:rPr>
              <a:t>Supports templates for </a:t>
            </a:r>
            <a:r>
              <a:rPr lang="en-US" sz="2400" err="1">
                <a:solidFill>
                  <a:schemeClr val="bg1"/>
                </a:solidFill>
              </a:rPr>
              <a:t>standardised</a:t>
            </a:r>
            <a:r>
              <a:rPr lang="en-US" sz="2400">
                <a:solidFill>
                  <a:schemeClr val="bg1"/>
                </a:solidFill>
              </a:rPr>
              <a:t> documentation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/>
                </a:solidFill>
              </a:rPr>
              <a:t>Integrates with OneDrive for secure storage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/>
                </a:solidFill>
              </a:rPr>
              <a:t>Enables </a:t>
            </a:r>
            <a:r>
              <a:rPr lang="en-US" sz="2400" err="1">
                <a:solidFill>
                  <a:schemeClr val="bg1"/>
                </a:solidFill>
              </a:rPr>
              <a:t>realtime</a:t>
            </a:r>
            <a:r>
              <a:rPr lang="en-US" sz="2400">
                <a:solidFill>
                  <a:schemeClr val="bg1"/>
                </a:solidFill>
              </a:rPr>
              <a:t> collaboration through Teams</a:t>
            </a:r>
          </a:p>
          <a:p>
            <a:endParaRPr lang="en-US">
              <a:solidFill>
                <a:schemeClr val="bg1"/>
              </a:solidFill>
            </a:endParaRPr>
          </a:p>
        </p:txBody>
      </p:sp>
      <p:sp>
        <p:nvSpPr>
          <p:cNvPr id="9" name="Shape 6"/>
          <p:cNvSpPr/>
          <p:nvPr/>
        </p:nvSpPr>
        <p:spPr>
          <a:xfrm>
            <a:off x="6217920" y="1402080"/>
            <a:ext cx="5486400" cy="5120640"/>
          </a:xfrm>
          <a:prstGeom prst="roundRect">
            <a:avLst>
              <a:gd name="adj" fmla="val 2381"/>
            </a:avLst>
          </a:prstGeom>
          <a:solidFill>
            <a:srgbClr val="FFF3E0"/>
          </a:solidFill>
          <a:effectLst>
            <a:outerShdw blurRad="762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0" name="Shape 7"/>
          <p:cNvSpPr/>
          <p:nvPr/>
        </p:nvSpPr>
        <p:spPr>
          <a:xfrm>
            <a:off x="6217920" y="1402080"/>
            <a:ext cx="5486400" cy="609600"/>
          </a:xfrm>
          <a:prstGeom prst="roundRect">
            <a:avLst>
              <a:gd name="adj" fmla="val 20000"/>
            </a:avLst>
          </a:prstGeom>
          <a:solidFill>
            <a:srgbClr val="E65100"/>
          </a:solidFill>
        </p:spPr>
        <p:txBody>
          <a:bodyPr/>
          <a:lstStyle/>
          <a:p>
            <a:endParaRPr lang="en-GB" sz="2400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39840" y="1463040"/>
            <a:ext cx="426720" cy="426720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6888480" y="1438656"/>
            <a:ext cx="46329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1867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Limitations</a:t>
            </a:r>
            <a:endParaRPr lang="en-US" sz="1867"/>
          </a:p>
        </p:txBody>
      </p:sp>
      <p:sp>
        <p:nvSpPr>
          <p:cNvPr id="13" name="Text 9"/>
          <p:cNvSpPr/>
          <p:nvPr/>
        </p:nvSpPr>
        <p:spPr>
          <a:xfrm>
            <a:off x="6339840" y="2097024"/>
            <a:ext cx="5364480" cy="4206240"/>
          </a:xfrm>
          <a:prstGeom prst="rect">
            <a:avLst/>
          </a:prstGeom>
          <a:noFill/>
        </p:spPr>
        <p:txBody>
          <a:bodyPr wrap="square" lIns="91440" tIns="45720" rIns="91440" bIns="45720" rtlCol="0" anchor="ctr"/>
          <a:lstStyle/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US" sz="2800">
                <a:solidFill>
                  <a:schemeClr val="bg1"/>
                </a:solidFill>
              </a:rPr>
              <a:t>Staff may require training to use templates correctly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US" sz="2800">
                <a:solidFill>
                  <a:schemeClr val="bg1"/>
                </a:solidFill>
              </a:rPr>
              <a:t>Requires digital devices and internet access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US" sz="2800">
                <a:solidFill>
                  <a:schemeClr val="bg1"/>
                </a:solidFill>
              </a:rPr>
              <a:t>Strong security measures are needed to protect confidential information (HCPC, 2024)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65A8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43840"/>
            <a:ext cx="10972800" cy="7315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37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Conclusion &amp; Recommendation</a:t>
            </a:r>
            <a:endParaRPr lang="en-US" sz="3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Shape 1"/>
          <p:cNvSpPr/>
          <p:nvPr/>
        </p:nvSpPr>
        <p:spPr>
          <a:xfrm>
            <a:off x="609600" y="1036320"/>
            <a:ext cx="10972800" cy="36576"/>
          </a:xfrm>
          <a:prstGeom prst="rect">
            <a:avLst/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Text 2"/>
          <p:cNvSpPr/>
          <p:nvPr/>
        </p:nvSpPr>
        <p:spPr>
          <a:xfrm>
            <a:off x="609600" y="1603248"/>
            <a:ext cx="11433717" cy="1018032"/>
          </a:xfrm>
          <a:prstGeom prst="rect">
            <a:avLst/>
          </a:prstGeom>
          <a:noFill/>
        </p:spPr>
        <p:txBody>
          <a:bodyPr wrap="square" lIns="91440" tIns="45720" rIns="91440" bIns="45720" rtlCol="0" anchor="ctr"/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/>
              <a:t>Microsoft Word is the most suitable Microsoft 365 tool for care documentation at Riverdale Nursing Home.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/>
              <a:t> It supports structured recordkeeping, improves communication, and enhances efficiency.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/>
              <a:t>When combined with OneDrive and Teams, Word provides a secure, reliable, and professional system for managing resident information.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/>
              <a:t>Although training and digital readiness are required, the benefits for patient safety and </a:t>
            </a:r>
            <a:r>
              <a:rPr lang="en-US" err="1"/>
              <a:t>organisational</a:t>
            </a:r>
            <a:r>
              <a:rPr lang="en-US"/>
              <a:t> efficiency make Word the best choice.</a:t>
            </a:r>
          </a:p>
          <a:p>
            <a:pPr defTabSz="1219170"/>
            <a:r>
              <a:rPr lang="en-US" sz="2100">
                <a:latin typeface="Calibri"/>
                <a:ea typeface="Calibri"/>
                <a:cs typeface="Calibri"/>
              </a:rPr>
              <a:t>.</a:t>
            </a:r>
          </a:p>
        </p:txBody>
      </p:sp>
      <p:sp>
        <p:nvSpPr>
          <p:cNvPr id="5" name="Text 3"/>
          <p:cNvSpPr/>
          <p:nvPr/>
        </p:nvSpPr>
        <p:spPr>
          <a:xfrm>
            <a:off x="609600" y="2773680"/>
            <a:ext cx="10972800" cy="3962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000" b="1">
                <a:solidFill>
                  <a:srgbClr val="02C39A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Recommendations for Riverdale:</a:t>
            </a:r>
            <a:endParaRPr lang="en-US" sz="20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Shape 4"/>
          <p:cNvSpPr/>
          <p:nvPr/>
        </p:nvSpPr>
        <p:spPr>
          <a:xfrm>
            <a:off x="609600" y="3328416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Text 5"/>
          <p:cNvSpPr/>
          <p:nvPr/>
        </p:nvSpPr>
        <p:spPr>
          <a:xfrm>
            <a:off x="609600" y="3328416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8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1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 6"/>
          <p:cNvSpPr/>
          <p:nvPr/>
        </p:nvSpPr>
        <p:spPr>
          <a:xfrm>
            <a:off x="1341120" y="3371088"/>
            <a:ext cx="10241280" cy="59131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133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Create role-specific channels (e.g. Nursing, Carers, Admin) to reduce irrelevant messages</a:t>
            </a:r>
            <a:endParaRPr lang="en-US" sz="21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Shape 7"/>
          <p:cNvSpPr/>
          <p:nvPr/>
        </p:nvSpPr>
        <p:spPr>
          <a:xfrm>
            <a:off x="609600" y="4084320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Text 8"/>
          <p:cNvSpPr/>
          <p:nvPr/>
        </p:nvSpPr>
        <p:spPr>
          <a:xfrm>
            <a:off x="609600" y="4084320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8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2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1" name="Text 9"/>
          <p:cNvSpPr/>
          <p:nvPr/>
        </p:nvSpPr>
        <p:spPr>
          <a:xfrm>
            <a:off x="1341120" y="4047744"/>
            <a:ext cx="10241280" cy="6705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133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Deliver a short digital literacy session so all staff can use Teams confidently</a:t>
            </a:r>
            <a:endParaRPr lang="en-US" sz="21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609600" y="4840224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609600" y="4840224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8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3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1341120" y="4803648"/>
            <a:ext cx="10241280" cy="6705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133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Designate a 'Shift Handover' channel with a structured template for patient updates</a:t>
            </a:r>
            <a:endParaRPr lang="en-US" sz="21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5" name="Shape 13"/>
          <p:cNvSpPr/>
          <p:nvPr/>
        </p:nvSpPr>
        <p:spPr>
          <a:xfrm>
            <a:off x="609600" y="5596128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609600" y="5596128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8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4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1341120" y="5559552"/>
            <a:ext cx="10241280" cy="6705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133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Set quiet hours to prevent notification overload during personal time</a:t>
            </a:r>
            <a:endParaRPr lang="en-US" sz="21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287453" y="6431280"/>
            <a:ext cx="11755864" cy="3657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1267" b="1" i="1">
                <a:solidFill>
                  <a:prstClr val="black"/>
                </a:solidFill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As Daft and Lengel (1986) argued, effective communication requires matching the richness of the channel to the complexity of the message, Teams provides that flexibility in one platform.</a:t>
            </a:r>
            <a:endParaRPr lang="en-US" sz="1267" b="1">
              <a:solidFill>
                <a:prstClr val="black"/>
              </a:solidFill>
              <a:highlight>
                <a:srgbClr val="FFFF00"/>
              </a:highlight>
              <a:latin typeface="Calibri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7989109-1B06-386E-0614-93559DF7AC5F}"/>
              </a:ext>
            </a:extLst>
          </p:cNvPr>
          <p:cNvSpPr txBox="1"/>
          <p:nvPr/>
        </p:nvSpPr>
        <p:spPr>
          <a:xfrm>
            <a:off x="7052932" y="628617"/>
            <a:ext cx="5134656" cy="264516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just" defTabSz="457200">
              <a:spcBef>
                <a:spcPct val="0"/>
              </a:spcBef>
              <a:spcAft>
                <a:spcPts val="600"/>
              </a:spcAft>
            </a:pPr>
            <a:r>
              <a:rPr lang="en-US" sz="4800" cap="all">
                <a:ln w="3175" cmpd="sng">
                  <a:noFill/>
                </a:ln>
                <a:solidFill>
                  <a:srgbClr val="FFFFFF"/>
                </a:solidFill>
                <a:latin typeface="+mj-lt"/>
                <a:ea typeface="+mj-ea"/>
                <a:cs typeface="+mj-cs"/>
              </a:rPr>
              <a:t>MUHAMMAD's Task workplace</a:t>
            </a:r>
            <a:endParaRPr lang="en-US">
              <a:ea typeface="+mj-ea"/>
              <a:cs typeface="+mj-cs"/>
            </a:endParaRPr>
          </a:p>
        </p:txBody>
      </p:sp>
      <p:pic>
        <p:nvPicPr>
          <p:cNvPr id="2" name="Picture 1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930423F2-80DB-E24A-B467-BEB6F498B2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217" y="1731206"/>
            <a:ext cx="5450437" cy="3065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70855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38CDD4D-8B8E-EC67-5166-4CD69921740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698013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3324765-AB91-C5CC-4E10-D23E4BA3D6C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973425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group of blue rectangular boxes with text&#10;&#10;AI-generated content may be incorrect.">
            <a:extLst>
              <a:ext uri="{FF2B5EF4-FFF2-40B4-BE49-F238E27FC236}">
                <a16:creationId xmlns:a16="http://schemas.microsoft.com/office/drawing/2014/main" id="{7D2B62F0-DA7B-3359-2182-1AD21BF5FCD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03240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E5456AF-891B-63D2-5469-DBED3B9D41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571027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67C6A361-A7FD-DFD9-3836-1122BF5C094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481699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4B96033-A016-3859-3FAD-1A3E17A5E2B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599836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E9DEADD-9A54-BCA7-BBA0-788171E3CE97}"/>
              </a:ext>
            </a:extLst>
          </p:cNvPr>
          <p:cNvSpPr txBox="1"/>
          <p:nvPr/>
        </p:nvSpPr>
        <p:spPr>
          <a:xfrm>
            <a:off x="906449" y="638950"/>
            <a:ext cx="10348622" cy="655564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>
                <a:effectLst/>
              </a:rPr>
              <a:t>Care Quality Commission (CQC)</a:t>
            </a:r>
            <a:r>
              <a:rPr lang="en-US" sz="1400">
                <a:effectLst/>
              </a:rPr>
              <a:t> (2023) </a:t>
            </a:r>
            <a:r>
              <a:rPr lang="en-US" sz="1400" i="1">
                <a:effectLst/>
              </a:rPr>
              <a:t>The state of health care and adult social care in England 2022/23</a:t>
            </a:r>
            <a:r>
              <a:rPr lang="en-US" sz="1400">
                <a:effectLst/>
              </a:rPr>
              <a:t>. London: CQC. Available at: </a:t>
            </a:r>
            <a:r>
              <a:rPr lang="en-US" sz="1400">
                <a:effectLst/>
                <a:hlinkClick r:id="rId2"/>
              </a:rPr>
              <a:t>https://www.cqc.org.uk</a:t>
            </a:r>
            <a:endParaRPr lang="en-US" sz="140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>
                <a:effectLst/>
              </a:rPr>
              <a:t>Care Quality Commission (CQC)</a:t>
            </a:r>
            <a:r>
              <a:rPr lang="en-US" sz="1400">
                <a:effectLst/>
              </a:rPr>
              <a:t> (2024) </a:t>
            </a:r>
            <a:r>
              <a:rPr lang="en-US" sz="1400" i="1">
                <a:effectLst/>
              </a:rPr>
              <a:t>Digital records in adult social care</a:t>
            </a:r>
            <a:r>
              <a:rPr lang="en-US" sz="1400">
                <a:effectLst/>
              </a:rPr>
              <a:t>. Available at: </a:t>
            </a:r>
            <a:r>
              <a:rPr lang="en-US" sz="1400">
                <a:effectLst/>
                <a:hlinkClick r:id="rId2"/>
              </a:rPr>
              <a:t>https://www.cqc.org.uk</a:t>
            </a:r>
            <a:endParaRPr lang="en-US" sz="140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>
                <a:effectLst/>
              </a:rPr>
              <a:t>Cybersecurity and Infrastructure Security Agency (CISA)</a:t>
            </a:r>
            <a:r>
              <a:rPr lang="en-US" sz="1400">
                <a:effectLst/>
              </a:rPr>
              <a:t> (2024) </a:t>
            </a:r>
            <a:r>
              <a:rPr lang="en-US" sz="1400" i="1">
                <a:effectLst/>
              </a:rPr>
              <a:t>Cloud Security Guidance</a:t>
            </a:r>
            <a:r>
              <a:rPr lang="en-US" sz="1400">
                <a:effectLst/>
              </a:rPr>
              <a:t>. Available at: </a:t>
            </a:r>
            <a:r>
              <a:rPr lang="en-US" sz="1400">
                <a:effectLst/>
                <a:hlinkClick r:id="rId3"/>
              </a:rPr>
              <a:t>https://www.cisa.gov</a:t>
            </a:r>
            <a:r>
              <a:rPr lang="en-US" sz="1400">
                <a:effectLst/>
              </a:rPr>
              <a:t> (Assessed: 01 June 2026).</a:t>
            </a:r>
            <a:endParaRPr lang="en-US" sz="140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>
                <a:effectLst/>
              </a:rPr>
              <a:t>Daft, R.L. and Lengel, R.H.</a:t>
            </a:r>
            <a:r>
              <a:rPr lang="en-US" sz="1400">
                <a:effectLst/>
              </a:rPr>
              <a:t> (1986) ‘Organizational information requirements, media richness and structural design’, </a:t>
            </a:r>
            <a:r>
              <a:rPr lang="en-US" sz="1400" i="1">
                <a:effectLst/>
              </a:rPr>
              <a:t>Management Science</a:t>
            </a:r>
            <a:r>
              <a:rPr lang="en-US" sz="1400">
                <a:effectLst/>
              </a:rPr>
              <a:t>, 32(5), pp. 554–571.</a:t>
            </a:r>
            <a:endParaRPr lang="en-US" sz="140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>
                <a:ea typeface="+mn-lt"/>
                <a:cs typeface="+mn-lt"/>
              </a:rPr>
              <a:t>Department of Health and Social Care (2021). The Department of Health and Social Care mandate to Health Education England: April 2021 to March 2022. [online] GOV.UK. Available at: </a:t>
            </a:r>
            <a:r>
              <a:rPr lang="en-US" sz="1400">
                <a:ea typeface="+mn-lt"/>
                <a:cs typeface="+mn-lt"/>
                <a:hlinkClick r:id="rId4"/>
              </a:rPr>
              <a:t>https://www.gov.uk/government/publications/health-education-england-mandate-2021-to-2022/the-department-of-health-and-social-care-mandate-to-health-education-england-april-2021-to-march-2022</a:t>
            </a:r>
            <a:r>
              <a:rPr lang="en-US" sz="1400">
                <a:ea typeface="+mn-lt"/>
                <a:cs typeface="+mn-lt"/>
              </a:rPr>
              <a:t> [Accessed 9 Jun. 2026].</a:t>
            </a:r>
            <a:endParaRPr lang="en-US" sz="140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>
                <a:effectLst/>
              </a:rPr>
              <a:t>Green, A., Westwood, S. and Lunt, N.</a:t>
            </a:r>
            <a:r>
              <a:rPr lang="en-US" sz="1400">
                <a:effectLst/>
              </a:rPr>
              <a:t> (2022) ‘Digital communication tools and handover quality in residential care: a mixed‑methods study’, </a:t>
            </a:r>
            <a:r>
              <a:rPr lang="en-US" sz="1400" i="1">
                <a:effectLst/>
              </a:rPr>
              <a:t>Journal of Nursing Management</a:t>
            </a:r>
            <a:r>
              <a:rPr lang="en-US" sz="1400">
                <a:effectLst/>
              </a:rPr>
              <a:t>, 30(4), pp. 1000–1012.</a:t>
            </a:r>
            <a:endParaRPr lang="en-US" sz="140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>
                <a:effectLst/>
              </a:rPr>
              <a:t>Harvard University Information Security</a:t>
            </a:r>
            <a:r>
              <a:rPr lang="en-US" sz="1400">
                <a:effectLst/>
              </a:rPr>
              <a:t> (2026) </a:t>
            </a:r>
            <a:r>
              <a:rPr lang="en-US" sz="1400" i="1">
                <a:effectLst/>
              </a:rPr>
              <a:t>Information Security and Data Privacy</a:t>
            </a:r>
            <a:r>
              <a:rPr lang="en-US" sz="1400">
                <a:effectLst/>
              </a:rPr>
              <a:t>. Available at: </a:t>
            </a:r>
            <a:r>
              <a:rPr lang="en-US" sz="1400">
                <a:effectLst/>
                <a:hlinkClick r:id="rId5"/>
              </a:rPr>
              <a:t>https://privsec.harvard.edu</a:t>
            </a:r>
            <a:r>
              <a:rPr lang="en-US" sz="1400">
                <a:effectLst/>
              </a:rPr>
              <a:t> (Assessed: 01 June 2026).</a:t>
            </a:r>
            <a:endParaRPr lang="en-US" sz="140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>
                <a:effectLst/>
              </a:rPr>
              <a:t>Health and Care Professions Council (HCPC)</a:t>
            </a:r>
            <a:r>
              <a:rPr lang="en-US" sz="1400">
                <a:effectLst/>
              </a:rPr>
              <a:t> (2024) </a:t>
            </a:r>
            <a:r>
              <a:rPr lang="en-US" sz="1400" i="1">
                <a:effectLst/>
              </a:rPr>
              <a:t>Standards of conduct, performance and ethics</a:t>
            </a:r>
            <a:r>
              <a:rPr lang="en-US" sz="1400">
                <a:effectLst/>
              </a:rPr>
              <a:t>. Available at: </a:t>
            </a:r>
            <a:r>
              <a:rPr lang="en-US" sz="1400">
                <a:effectLst/>
                <a:hlinkClick r:id="rId6"/>
              </a:rPr>
              <a:t>https://www.hcpc-uk.org</a:t>
            </a:r>
            <a:endParaRPr lang="en-US" sz="140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>
                <a:effectLst/>
              </a:rPr>
              <a:t>Microsoft</a:t>
            </a:r>
            <a:r>
              <a:rPr lang="en-US" sz="1400">
                <a:effectLst/>
              </a:rPr>
              <a:t> (2024) </a:t>
            </a:r>
            <a:r>
              <a:rPr lang="en-US" sz="1400" i="1">
                <a:effectLst/>
              </a:rPr>
              <a:t>Microsoft Teams for Healthcare</a:t>
            </a:r>
            <a:r>
              <a:rPr lang="en-US" sz="1400">
                <a:effectLst/>
              </a:rPr>
              <a:t>. Available at: </a:t>
            </a:r>
            <a:r>
              <a:rPr lang="en-US" sz="1400">
                <a:effectLst/>
                <a:hlinkClick r:id="rId7"/>
              </a:rPr>
              <a:t>https://www.microsoft.com/en-gb/microsoft-teams/healthcare</a:t>
            </a:r>
            <a:r>
              <a:rPr lang="en-US" sz="1400">
                <a:effectLst/>
              </a:rPr>
              <a:t> (Accessed: 3 June 2026).</a:t>
            </a:r>
            <a:endParaRPr lang="en-US" sz="140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>
                <a:effectLst/>
              </a:rPr>
              <a:t>Microsoft</a:t>
            </a:r>
            <a:r>
              <a:rPr lang="en-US" sz="1400">
                <a:effectLst/>
              </a:rPr>
              <a:t> (2024) </a:t>
            </a:r>
            <a:r>
              <a:rPr lang="en-US" sz="1400" i="1">
                <a:effectLst/>
              </a:rPr>
              <a:t>Microsoft Word documentation</a:t>
            </a:r>
            <a:r>
              <a:rPr lang="en-US" sz="1400">
                <a:effectLst/>
              </a:rPr>
              <a:t>. Available at: </a:t>
            </a:r>
            <a:r>
              <a:rPr lang="en-US" sz="1400">
                <a:effectLst/>
                <a:hlinkClick r:id="rId8"/>
              </a:rPr>
              <a:t>https://learn.microsoft.com</a:t>
            </a:r>
            <a:endParaRPr lang="en-US" sz="140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>
                <a:effectLst/>
              </a:rPr>
              <a:t>Microsoft Learn</a:t>
            </a:r>
            <a:r>
              <a:rPr lang="en-US" sz="1400">
                <a:effectLst/>
              </a:rPr>
              <a:t> (2026) </a:t>
            </a:r>
            <a:r>
              <a:rPr lang="en-US" sz="1400" i="1">
                <a:effectLst/>
              </a:rPr>
              <a:t>OneDrive for Business documentation</a:t>
            </a:r>
            <a:r>
              <a:rPr lang="en-US" sz="1400">
                <a:effectLst/>
              </a:rPr>
              <a:t>. Available at: </a:t>
            </a:r>
            <a:r>
              <a:rPr lang="en-US" sz="1400">
                <a:effectLst/>
                <a:hlinkClick r:id="rId9"/>
              </a:rPr>
              <a:t>https://learn.microsoft.com/en-us/search/?terms=onedrive</a:t>
            </a:r>
            <a:r>
              <a:rPr lang="en-US" sz="1400">
                <a:effectLst/>
              </a:rPr>
              <a:t> (Assessed: 01 June 2026).</a:t>
            </a:r>
            <a:endParaRPr lang="en-US" sz="140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>
                <a:ea typeface="+mn-lt"/>
                <a:cs typeface="+mn-lt"/>
              </a:rPr>
              <a:t>Microsoft (2025). Microsoft for Healthcare | Microsoft AI. [online] Microsoft.com. Available at: </a:t>
            </a:r>
            <a:r>
              <a:rPr lang="en-US" sz="1400">
                <a:ea typeface="+mn-lt"/>
                <a:cs typeface="+mn-lt"/>
                <a:hlinkClick r:id="rId10"/>
              </a:rPr>
              <a:t>https://www.microsoft.com/en-us/ai/health</a:t>
            </a:r>
            <a:r>
              <a:rPr lang="en-US" sz="1400">
                <a:ea typeface="+mn-lt"/>
                <a:cs typeface="+mn-lt"/>
              </a:rPr>
              <a:t> [Accessed 8 Jun. 2026]..</a:t>
            </a:r>
            <a:endParaRPr lang="en-US" sz="1400"/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140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>
                <a:effectLst/>
              </a:rPr>
              <a:t>Nasiri, E., Lotfi, M., </a:t>
            </a:r>
            <a:r>
              <a:rPr lang="en-US" sz="1400" b="1" err="1">
                <a:effectLst/>
              </a:rPr>
              <a:t>Mahdavinoor</a:t>
            </a:r>
            <a:r>
              <a:rPr lang="en-US" sz="1400" b="1">
                <a:effectLst/>
              </a:rPr>
              <a:t>, S.M.M. and </a:t>
            </a:r>
            <a:r>
              <a:rPr lang="en-US" sz="1400" b="1" err="1">
                <a:effectLst/>
              </a:rPr>
              <a:t>Rafiei</a:t>
            </a:r>
            <a:r>
              <a:rPr lang="en-US" sz="1400" b="1">
                <a:effectLst/>
              </a:rPr>
              <a:t>, M.H.</a:t>
            </a:r>
            <a:r>
              <a:rPr lang="en-US" sz="1400">
                <a:effectLst/>
              </a:rPr>
              <a:t> (2021) ‘The impact of a structured handover checklist for intraoperative staff shift’, </a:t>
            </a:r>
            <a:r>
              <a:rPr lang="en-US" sz="1400" i="1">
                <a:effectLst/>
              </a:rPr>
              <a:t>Journal of Perioperative Practice</a:t>
            </a:r>
            <a:r>
              <a:rPr lang="en-US" sz="1400">
                <a:effectLst/>
              </a:rPr>
              <a:t>, 31(7–8), pp. 250–258.</a:t>
            </a:r>
            <a:endParaRPr lang="en-US" sz="140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chemeClr val="bg1"/>
                </a:solidFill>
              </a:rPr>
              <a:t>N</a:t>
            </a:r>
            <a:endParaRPr lang="en-US" sz="1400">
              <a:solidFill>
                <a:schemeClr val="bg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140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5A7E5F-2C3C-A37B-42C0-0F5C0E2BD1B5}"/>
              </a:ext>
            </a:extLst>
          </p:cNvPr>
          <p:cNvSpPr txBox="1"/>
          <p:nvPr/>
        </p:nvSpPr>
        <p:spPr>
          <a:xfrm>
            <a:off x="636105" y="262393"/>
            <a:ext cx="49218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References:</a:t>
            </a:r>
          </a:p>
        </p:txBody>
      </p:sp>
    </p:spTree>
    <p:extLst>
      <p:ext uri="{BB962C8B-B14F-4D97-AF65-F5344CB8AC3E}">
        <p14:creationId xmlns:p14="http://schemas.microsoft.com/office/powerpoint/2010/main" val="110956019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1F23E0F-7681-7D0D-EB04-C80A80D2E274}"/>
              </a:ext>
            </a:extLst>
          </p:cNvPr>
          <p:cNvSpPr txBox="1"/>
          <p:nvPr/>
        </p:nvSpPr>
        <p:spPr>
          <a:xfrm>
            <a:off x="592666" y="273756"/>
            <a:ext cx="11006665" cy="67403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lvl="0" indent="-285750" algn="just" rtl="0">
              <a:buFont typeface="Arial,Sans-Serif"/>
              <a:buChar char="•"/>
            </a:pPr>
            <a:r>
              <a:rPr lang="en-US" b="1" baseline="0" err="1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ational</a:t>
            </a:r>
            <a:r>
              <a:rPr lang="en-US" b="1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 Cyber Security Centre (NCSC)</a:t>
            </a: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 (2025) </a:t>
            </a:r>
            <a:r>
              <a:rPr lang="en-US" i="1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Cloud Security Principles</a:t>
            </a: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. Available at: </a:t>
            </a:r>
            <a:r>
              <a:rPr lang="en-US" u="sng" strike="noStrike" baseline="0">
                <a:solidFill>
                  <a:srgbClr val="000000"/>
                </a:solidFill>
                <a:latin typeface="Century Gothic"/>
                <a:ea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https://www.ncsc.gov.uk</a:t>
            </a: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 (Assessed: 01 June 2026).</a:t>
            </a:r>
            <a:r>
              <a:rPr lang="en-US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​</a:t>
            </a:r>
          </a:p>
          <a:p>
            <a:pPr marL="285750" lvl="0" indent="-285750" algn="just" rtl="0">
              <a:buFont typeface="Arial,Sans-Serif"/>
              <a:buChar char="•"/>
            </a:pPr>
            <a:r>
              <a:rPr lang="en-US" b="1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NHS England</a:t>
            </a: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 (2023) </a:t>
            </a:r>
            <a:r>
              <a:rPr lang="en-US" i="1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Communication failures in care settings: a review of serious incident data</a:t>
            </a: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. Leeds: NHS England.</a:t>
            </a:r>
            <a:r>
              <a:rPr lang="en-US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​</a:t>
            </a:r>
          </a:p>
          <a:p>
            <a:pPr marL="285750" lvl="0" indent="-285750" algn="just" rtl="0">
              <a:buFont typeface="Arial,Sans-Serif"/>
              <a:buChar char="•"/>
            </a:pPr>
            <a:r>
              <a:rPr lang="en-US" b="1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NHS England</a:t>
            </a: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 (2023) </a:t>
            </a:r>
            <a:r>
              <a:rPr lang="en-US" i="1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Digital transformation in health and social care</a:t>
            </a: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. Available at: </a:t>
            </a:r>
            <a:r>
              <a:rPr lang="en-US" u="sng" strike="noStrike" baseline="0">
                <a:solidFill>
                  <a:srgbClr val="000000"/>
                </a:solidFill>
                <a:latin typeface="Century Gothic"/>
                <a:ea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</a:t>
            </a:r>
            <a:r>
              <a:rPr lang="en-US">
                <a:solidFill>
                  <a:srgbClr val="FFFFFF"/>
                </a:solidFill>
                <a:latin typeface="Calibri"/>
                <a:ea typeface="Arial"/>
                <a:cs typeface="Arial"/>
              </a:rPr>
              <a:t>​</a:t>
            </a:r>
          </a:p>
          <a:p>
            <a:pPr marL="285750" lvl="0" indent="-285750" algn="just" rtl="0">
              <a:buFont typeface="Arial,Sans-Serif"/>
              <a:buChar char="•"/>
            </a:pPr>
            <a:r>
              <a:rPr lang="en-US" b="1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Nursing and Midwifery Council (NMC)</a:t>
            </a: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 (2024) </a:t>
            </a:r>
            <a:r>
              <a:rPr lang="en-US" i="1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The Code: Professional standards of practice and </a:t>
            </a:r>
            <a:r>
              <a:rPr lang="en-US" i="1" baseline="0" err="1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behaviour</a:t>
            </a:r>
            <a:r>
              <a:rPr lang="en-US" i="1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 for nurses, midwives and nursing associates</a:t>
            </a: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. Available at: </a:t>
            </a:r>
            <a:r>
              <a:rPr lang="en-US" u="sng" strike="noStrike" baseline="0">
                <a:solidFill>
                  <a:srgbClr val="000000"/>
                </a:solidFill>
                <a:latin typeface="Century Gothic"/>
                <a:ea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https://www.nmc.org.uk</a:t>
            </a:r>
            <a:r>
              <a:rPr lang="en-US">
                <a:solidFill>
                  <a:srgbClr val="FFFFFF"/>
                </a:solidFill>
                <a:latin typeface="Calibri"/>
                <a:ea typeface="Arial"/>
                <a:cs typeface="Arial"/>
              </a:rPr>
              <a:t>​</a:t>
            </a:r>
          </a:p>
          <a:p>
            <a:pPr marL="285750" lvl="0" indent="-285750" algn="just" rtl="0">
              <a:buFont typeface="Arial,Sans-Serif"/>
              <a:buChar char="•"/>
            </a:pP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Walsh, D. (2023). The Total Economic Impact of Microsoft Teams as a Platform. [online] TECHCOMMUNITY.MICROSOFT.COM. Available at: </a:t>
            </a:r>
            <a:r>
              <a:rPr lang="en-US" u="sng" strike="noStrike" baseline="0">
                <a:solidFill>
                  <a:srgbClr val="000000"/>
                </a:solidFill>
                <a:latin typeface="Century Gothic"/>
                <a:ea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https://techcommunity.microsoft.com/blog/microsoftteamsblog/the-total-economic-impact-of-microsoft-teams-as-a-platform/3838181</a:t>
            </a: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 [Accessed 8 Jun. 2026].</a:t>
            </a:r>
            <a:r>
              <a:rPr lang="en-US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​</a:t>
            </a:r>
          </a:p>
          <a:p>
            <a:pPr marL="285750" lvl="0" indent="-285750" algn="just" rtl="0">
              <a:buFont typeface="Arial,Sans-Serif"/>
              <a:buChar char="•"/>
            </a:pP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Rehman, M. (2025). What Is Staff Training in Care Homes? [online] Online Health and Social Care Courses | </a:t>
            </a:r>
            <a:r>
              <a:rPr lang="en-US" baseline="0" err="1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ecert</a:t>
            </a: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 Training. Available at: </a:t>
            </a:r>
            <a:r>
              <a:rPr lang="en-US" u="sng" strike="noStrike" baseline="0">
                <a:solidFill>
                  <a:srgbClr val="000000"/>
                </a:solidFill>
                <a:latin typeface="Century Gothic"/>
                <a:ea typeface="Arial"/>
                <a:cs typeface="A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https://ecerttraining.co.uk/resources/care-home-training/</a:t>
            </a: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 [Accessed 8 Jun. 2026].</a:t>
            </a:r>
            <a:r>
              <a:rPr lang="en-US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​</a:t>
            </a:r>
          </a:p>
          <a:p>
            <a:pPr algn="just" rtl="0"/>
            <a:r>
              <a:rPr lang="en-US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​</a:t>
            </a:r>
          </a:p>
          <a:p>
            <a:pPr marL="285750" lvl="0" indent="-285750" algn="just" rtl="0">
              <a:buFont typeface="Arial,Sans-Serif"/>
              <a:buChar char="•"/>
            </a:pPr>
            <a:r>
              <a:rPr lang="en-US" b="1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Stephens, K.K., Mandhana, D.M. and Kim, J.</a:t>
            </a: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 (2021) ‘Reconceptualizing communication overload and building a more integrated conceptual model’, </a:t>
            </a:r>
            <a:r>
              <a:rPr lang="en-US" i="1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Journal of Communication</a:t>
            </a: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, 71(6), pp. 881–908.</a:t>
            </a:r>
            <a:r>
              <a:rPr lang="en-US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​</a:t>
            </a:r>
          </a:p>
          <a:p>
            <a:pPr marL="285750" lvl="0" indent="-285750" algn="just" rtl="0">
              <a:buFont typeface="Arial,Sans-Serif"/>
              <a:buChar char="•"/>
            </a:pP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Walsh, D. (2023). The Total Economic Impact of Microsoft Teams as a Platform. [online] TECHCOMMUNITY.MICROSOFT.COM. Available at: </a:t>
            </a:r>
            <a:r>
              <a:rPr lang="en-US" u="sng" strike="noStrike" baseline="0">
                <a:solidFill>
                  <a:srgbClr val="000000"/>
                </a:solidFill>
                <a:latin typeface="Century Gothic"/>
                <a:ea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https://techcommunity.microsoft.com/blog/microsoftteamsblog/the-total-economic-impact-of-microsoft-teams-as-a-platform/3838181</a:t>
            </a: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 [Accessed 8 Jun. 2026].</a:t>
            </a:r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330575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erson walking on a road with trees in the background&#10;&#10;AI-generated content may be incorrect.">
            <a:extLst>
              <a:ext uri="{FF2B5EF4-FFF2-40B4-BE49-F238E27FC236}">
                <a16:creationId xmlns:a16="http://schemas.microsoft.com/office/drawing/2014/main" id="{56956037-E19A-E271-3A37-6D4BB20A89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5734" y="-56714"/>
            <a:ext cx="12180044" cy="7041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2835553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34</Slides>
  <Notes>24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5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26</cp:revision>
  <dcterms:created xsi:type="dcterms:W3CDTF">2026-06-11T11:50:13Z</dcterms:created>
  <dcterms:modified xsi:type="dcterms:W3CDTF">2026-06-11T11:58:08Z</dcterms:modified>
</cp:coreProperties>
</file>