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5" r:id="rId39"/>
    <p:sldId id="296" r:id="rId40"/>
    <p:sldId id="297" r:id="rId41"/>
    <p:sldId id="298" r:id="rId42"/>
    <p:sldId id="299" r:id="rId43"/>
    <p:sldId id="300" r:id="rId44"/>
    <p:sldId id="301"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22" autoAdjust="0"/>
    <p:restoredTop sz="94660"/>
  </p:normalViewPr>
  <p:slideViewPr>
    <p:cSldViewPr snapToGrid="0">
      <p:cViewPr>
        <p:scale>
          <a:sx n="90" d="100"/>
          <a:sy n="90" d="100"/>
        </p:scale>
        <p:origin x="152" y="4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5A00F84-47F6-4BD2-903A-D90DF00332B8}" type="datetimeFigureOut">
              <a:rPr lang="en-GB" smtClean="0"/>
              <a:t>12/03/2020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17D0A-0CD6-4A0D-8F17-D441997245EC}" type="slidenum">
              <a:rPr lang="en-GB" smtClean="0"/>
              <a:t>‹#›</a:t>
            </a:fld>
            <a:endParaRPr lang="en-GB"/>
          </a:p>
        </p:txBody>
      </p:sp>
    </p:spTree>
    <p:extLst>
      <p:ext uri="{BB962C8B-B14F-4D97-AF65-F5344CB8AC3E}">
        <p14:creationId xmlns:p14="http://schemas.microsoft.com/office/powerpoint/2010/main" val="2070934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5A00F84-47F6-4BD2-903A-D90DF00332B8}" type="datetimeFigureOut">
              <a:rPr lang="en-GB" smtClean="0"/>
              <a:t>12/03/2020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17D0A-0CD6-4A0D-8F17-D441997245EC}" type="slidenum">
              <a:rPr lang="en-GB" smtClean="0"/>
              <a:t>‹#›</a:t>
            </a:fld>
            <a:endParaRPr lang="en-GB"/>
          </a:p>
        </p:txBody>
      </p:sp>
    </p:spTree>
    <p:extLst>
      <p:ext uri="{BB962C8B-B14F-4D97-AF65-F5344CB8AC3E}">
        <p14:creationId xmlns:p14="http://schemas.microsoft.com/office/powerpoint/2010/main" val="2640372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5A00F84-47F6-4BD2-903A-D90DF00332B8}" type="datetimeFigureOut">
              <a:rPr lang="en-GB" smtClean="0"/>
              <a:t>12/03/2020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17D0A-0CD6-4A0D-8F17-D441997245EC}" type="slidenum">
              <a:rPr lang="en-GB" smtClean="0"/>
              <a:t>‹#›</a:t>
            </a:fld>
            <a:endParaRPr lang="en-GB"/>
          </a:p>
        </p:txBody>
      </p:sp>
    </p:spTree>
    <p:extLst>
      <p:ext uri="{BB962C8B-B14F-4D97-AF65-F5344CB8AC3E}">
        <p14:creationId xmlns:p14="http://schemas.microsoft.com/office/powerpoint/2010/main" val="3397927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5A00F84-47F6-4BD2-903A-D90DF00332B8}" type="datetimeFigureOut">
              <a:rPr lang="en-GB" smtClean="0"/>
              <a:t>12/03/2020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917D0A-0CD6-4A0D-8F17-D441997245EC}" type="slidenum">
              <a:rPr lang="en-GB" smtClean="0"/>
              <a:t>‹#›</a:t>
            </a:fld>
            <a:endParaRPr lang="en-GB"/>
          </a:p>
        </p:txBody>
      </p:sp>
    </p:spTree>
    <p:extLst>
      <p:ext uri="{BB962C8B-B14F-4D97-AF65-F5344CB8AC3E}">
        <p14:creationId xmlns:p14="http://schemas.microsoft.com/office/powerpoint/2010/main" val="101567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5A00F84-47F6-4BD2-903A-D90DF00332B8}" type="datetimeFigureOut">
              <a:rPr lang="en-GB" smtClean="0"/>
              <a:t>12/03/2020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6917D0A-0CD6-4A0D-8F17-D441997245EC}" type="slidenum">
              <a:rPr lang="en-GB" smtClean="0"/>
              <a:t>‹#›</a:t>
            </a:fld>
            <a:endParaRPr lang="en-GB"/>
          </a:p>
        </p:txBody>
      </p:sp>
    </p:spTree>
    <p:extLst>
      <p:ext uri="{BB962C8B-B14F-4D97-AF65-F5344CB8AC3E}">
        <p14:creationId xmlns:p14="http://schemas.microsoft.com/office/powerpoint/2010/main" val="4255460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5A00F84-47F6-4BD2-903A-D90DF00332B8}" type="datetimeFigureOut">
              <a:rPr lang="en-GB" smtClean="0"/>
              <a:t>12/03/2020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6917D0A-0CD6-4A0D-8F17-D441997245EC}" type="slidenum">
              <a:rPr lang="en-GB" smtClean="0"/>
              <a:t>‹#›</a:t>
            </a:fld>
            <a:endParaRPr lang="en-GB"/>
          </a:p>
        </p:txBody>
      </p:sp>
    </p:spTree>
    <p:extLst>
      <p:ext uri="{BB962C8B-B14F-4D97-AF65-F5344CB8AC3E}">
        <p14:creationId xmlns:p14="http://schemas.microsoft.com/office/powerpoint/2010/main" val="1814801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A00F84-47F6-4BD2-903A-D90DF00332B8}" type="datetimeFigureOut">
              <a:rPr lang="en-GB" smtClean="0"/>
              <a:t>12/03/2020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6917D0A-0CD6-4A0D-8F17-D441997245EC}" type="slidenum">
              <a:rPr lang="en-GB" smtClean="0"/>
              <a:t>‹#›</a:t>
            </a:fld>
            <a:endParaRPr lang="en-GB"/>
          </a:p>
        </p:txBody>
      </p:sp>
    </p:spTree>
    <p:extLst>
      <p:ext uri="{BB962C8B-B14F-4D97-AF65-F5344CB8AC3E}">
        <p14:creationId xmlns:p14="http://schemas.microsoft.com/office/powerpoint/2010/main" val="3804700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5A00F84-47F6-4BD2-903A-D90DF00332B8}" type="datetimeFigureOut">
              <a:rPr lang="en-GB" smtClean="0"/>
              <a:t>12/03/2020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917D0A-0CD6-4A0D-8F17-D441997245EC}" type="slidenum">
              <a:rPr lang="en-GB" smtClean="0"/>
              <a:t>‹#›</a:t>
            </a:fld>
            <a:endParaRPr lang="en-GB"/>
          </a:p>
        </p:txBody>
      </p:sp>
    </p:spTree>
    <p:extLst>
      <p:ext uri="{BB962C8B-B14F-4D97-AF65-F5344CB8AC3E}">
        <p14:creationId xmlns:p14="http://schemas.microsoft.com/office/powerpoint/2010/main" val="36055047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5A00F84-47F6-4BD2-903A-D90DF00332B8}" type="datetimeFigureOut">
              <a:rPr lang="en-GB" smtClean="0"/>
              <a:t>12/03/2020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917D0A-0CD6-4A0D-8F17-D441997245EC}" type="slidenum">
              <a:rPr lang="en-GB" smtClean="0"/>
              <a:t>‹#›</a:t>
            </a:fld>
            <a:endParaRPr lang="en-GB"/>
          </a:p>
        </p:txBody>
      </p:sp>
    </p:spTree>
    <p:extLst>
      <p:ext uri="{BB962C8B-B14F-4D97-AF65-F5344CB8AC3E}">
        <p14:creationId xmlns:p14="http://schemas.microsoft.com/office/powerpoint/2010/main" val="3037125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5A00F84-47F6-4BD2-903A-D90DF00332B8}" type="datetimeFigureOut">
              <a:rPr lang="en-GB" smtClean="0"/>
              <a:t>12/03/2020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17D0A-0CD6-4A0D-8F17-D441997245EC}" type="slidenum">
              <a:rPr lang="en-GB" smtClean="0"/>
              <a:t>‹#›</a:t>
            </a:fld>
            <a:endParaRPr lang="en-GB"/>
          </a:p>
        </p:txBody>
      </p:sp>
    </p:spTree>
    <p:extLst>
      <p:ext uri="{BB962C8B-B14F-4D97-AF65-F5344CB8AC3E}">
        <p14:creationId xmlns:p14="http://schemas.microsoft.com/office/powerpoint/2010/main" val="55066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5A00F84-47F6-4BD2-903A-D90DF00332B8}" type="datetimeFigureOut">
              <a:rPr lang="en-GB" smtClean="0"/>
              <a:t>12/03/2020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917D0A-0CD6-4A0D-8F17-D441997245EC}" type="slidenum">
              <a:rPr lang="en-GB" smtClean="0"/>
              <a:t>‹#›</a:t>
            </a:fld>
            <a:endParaRPr lang="en-GB"/>
          </a:p>
        </p:txBody>
      </p:sp>
    </p:spTree>
    <p:extLst>
      <p:ext uri="{BB962C8B-B14F-4D97-AF65-F5344CB8AC3E}">
        <p14:creationId xmlns:p14="http://schemas.microsoft.com/office/powerpoint/2010/main" val="4198629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A00F84-47F6-4BD2-903A-D90DF00332B8}" type="datetimeFigureOut">
              <a:rPr lang="en-GB" smtClean="0"/>
              <a:t>12/03/2020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917D0A-0CD6-4A0D-8F17-D441997245EC}" type="slidenum">
              <a:rPr lang="en-GB" smtClean="0"/>
              <a:t>‹#›</a:t>
            </a:fld>
            <a:endParaRPr lang="en-GB"/>
          </a:p>
        </p:txBody>
      </p:sp>
    </p:spTree>
    <p:extLst>
      <p:ext uri="{BB962C8B-B14F-4D97-AF65-F5344CB8AC3E}">
        <p14:creationId xmlns:p14="http://schemas.microsoft.com/office/powerpoint/2010/main" val="9770559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5400" b="1" dirty="0" smtClean="0"/>
              <a:t>Performance Indicators in </a:t>
            </a:r>
            <a:br>
              <a:rPr lang="en-GB" sz="5400" b="1" dirty="0" smtClean="0"/>
            </a:br>
            <a:r>
              <a:rPr lang="en-GB" sz="5400" b="1" dirty="0" smtClean="0"/>
              <a:t>Energy Management</a:t>
            </a:r>
            <a:endParaRPr lang="en-GB" sz="5400" b="1" dirty="0"/>
          </a:p>
        </p:txBody>
      </p:sp>
      <p:sp>
        <p:nvSpPr>
          <p:cNvPr id="3" name="Subtitle 2"/>
          <p:cNvSpPr>
            <a:spLocks noGrp="1"/>
          </p:cNvSpPr>
          <p:nvPr>
            <p:ph type="subTitle" idx="1"/>
          </p:nvPr>
        </p:nvSpPr>
        <p:spPr/>
        <p:txBody>
          <a:bodyPr>
            <a:normAutofit/>
          </a:bodyPr>
          <a:lstStyle/>
          <a:p>
            <a:r>
              <a:rPr lang="en-GB" sz="3200" dirty="0" smtClean="0"/>
              <a:t>By</a:t>
            </a:r>
          </a:p>
          <a:p>
            <a:r>
              <a:rPr lang="en-GB" sz="3200" dirty="0" smtClean="0"/>
              <a:t>Andrew Thorn</a:t>
            </a:r>
            <a:endParaRPr lang="en-GB" sz="3200" dirty="0"/>
          </a:p>
        </p:txBody>
      </p:sp>
    </p:spTree>
    <p:extLst>
      <p:ext uri="{BB962C8B-B14F-4D97-AF65-F5344CB8AC3E}">
        <p14:creationId xmlns:p14="http://schemas.microsoft.com/office/powerpoint/2010/main" val="3259023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Performance Indicator</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pPr marL="0" indent="0">
                  <a:buNone/>
                </a:pPr>
                <a:r>
                  <a:rPr lang="en-GB" sz="3200" dirty="0" smtClean="0"/>
                  <a:t>Performance Indicator = </a:t>
                </a:r>
                <a14:m>
                  <m:oMath xmlns:m="http://schemas.openxmlformats.org/officeDocument/2006/math">
                    <m:f>
                      <m:fPr>
                        <m:ctrlPr>
                          <a:rPr lang="en-GB" sz="3200" i="1" smtClean="0">
                            <a:latin typeface="Cambria Math" panose="02040503050406030204" pitchFamily="18" charset="0"/>
                          </a:rPr>
                        </m:ctrlPr>
                      </m:fPr>
                      <m:num>
                        <m:r>
                          <a:rPr lang="en-GB" sz="3200" b="0" i="1" smtClean="0">
                            <a:latin typeface="Cambria Math" panose="02040503050406030204" pitchFamily="18" charset="0"/>
                          </a:rPr>
                          <m:t>𝐴𝑛𝑛𝑢𝑎𝑙</m:t>
                        </m:r>
                        <m:r>
                          <a:rPr lang="en-GB" sz="3200" b="0" i="1" smtClean="0">
                            <a:latin typeface="Cambria Math" panose="02040503050406030204" pitchFamily="18" charset="0"/>
                          </a:rPr>
                          <m:t> </m:t>
                        </m:r>
                        <m:r>
                          <a:rPr lang="en-GB" sz="3200" b="0" i="1" smtClean="0">
                            <a:latin typeface="Cambria Math" panose="02040503050406030204" pitchFamily="18" charset="0"/>
                          </a:rPr>
                          <m:t>𝐸𝑛𝑒𝑟𝑔𝑦</m:t>
                        </m:r>
                        <m:r>
                          <a:rPr lang="en-GB" sz="3200" b="0" i="1" smtClean="0">
                            <a:latin typeface="Cambria Math" panose="02040503050406030204" pitchFamily="18" charset="0"/>
                          </a:rPr>
                          <m:t> </m:t>
                        </m:r>
                        <m:r>
                          <a:rPr lang="en-GB" sz="3200" b="0" i="1" smtClean="0">
                            <a:latin typeface="Cambria Math" panose="02040503050406030204" pitchFamily="18" charset="0"/>
                          </a:rPr>
                          <m:t>𝐶𝑜𝑛𝑠𝑢𝑚𝑝𝑡𝑖𝑜𝑛</m:t>
                        </m:r>
                      </m:num>
                      <m:den>
                        <m:r>
                          <a:rPr lang="en-GB" sz="3200" b="0" i="1" smtClean="0">
                            <a:latin typeface="Cambria Math" panose="02040503050406030204" pitchFamily="18" charset="0"/>
                          </a:rPr>
                          <m:t>𝑇𝑟𝑒𝑎𝑡𝑒𝑑</m:t>
                        </m:r>
                        <m:r>
                          <a:rPr lang="en-GB" sz="3200" b="0" i="1" smtClean="0">
                            <a:latin typeface="Cambria Math" panose="02040503050406030204" pitchFamily="18" charset="0"/>
                          </a:rPr>
                          <m:t> </m:t>
                        </m:r>
                        <m:r>
                          <a:rPr lang="en-GB" sz="3200" b="0" i="1" smtClean="0">
                            <a:latin typeface="Cambria Math" panose="02040503050406030204" pitchFamily="18" charset="0"/>
                          </a:rPr>
                          <m:t>𝐹𝑙𝑜𝑜𝑟</m:t>
                        </m:r>
                        <m:r>
                          <a:rPr lang="en-GB" sz="3200" b="0" i="1" smtClean="0">
                            <a:latin typeface="Cambria Math" panose="02040503050406030204" pitchFamily="18" charset="0"/>
                          </a:rPr>
                          <m:t> </m:t>
                        </m:r>
                        <m:r>
                          <a:rPr lang="en-GB" sz="3200" b="0" i="1" smtClean="0">
                            <a:latin typeface="Cambria Math" panose="02040503050406030204" pitchFamily="18" charset="0"/>
                          </a:rPr>
                          <m:t>𝐴𝑟𝑒𝑎</m:t>
                        </m:r>
                      </m:den>
                    </m:f>
                  </m:oMath>
                </a14:m>
                <a:endParaRPr lang="en-GB" sz="3200" dirty="0" smtClean="0"/>
              </a:p>
              <a:p>
                <a:pPr marL="0" indent="0">
                  <a:buNone/>
                </a:pPr>
                <a:endParaRPr lang="en-GB" sz="3200" dirty="0"/>
              </a:p>
              <a:p>
                <a:pPr marL="0" indent="0">
                  <a:buNone/>
                </a:pPr>
                <a:r>
                  <a:rPr lang="en-GB" sz="3200" b="1" dirty="0" smtClean="0"/>
                  <a:t>Treated floor area</a:t>
                </a:r>
                <a:r>
                  <a:rPr lang="en-GB" sz="3200" dirty="0" smtClean="0"/>
                  <a:t>: - includes all areas apart from those that are not heated</a:t>
                </a:r>
              </a:p>
              <a:p>
                <a:pPr marL="0" indent="0">
                  <a:buNone/>
                </a:pPr>
                <a:r>
                  <a:rPr lang="en-GB" sz="3200" b="1" dirty="0" smtClean="0"/>
                  <a:t>AEC</a:t>
                </a:r>
                <a:r>
                  <a:rPr lang="en-GB" sz="3200" dirty="0" smtClean="0"/>
                  <a:t>: - refers to data from fuel invoices/bills</a:t>
                </a:r>
                <a:endParaRPr lang="en-GB" sz="3200" b="1"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507" t="-140"/>
                </a:stretch>
              </a:blipFill>
            </p:spPr>
            <p:txBody>
              <a:bodyPr/>
              <a:lstStyle/>
              <a:p>
                <a:r>
                  <a:rPr lang="en-GB">
                    <a:noFill/>
                  </a:rPr>
                  <a:t> </a:t>
                </a:r>
              </a:p>
            </p:txBody>
          </p:sp>
        </mc:Fallback>
      </mc:AlternateContent>
    </p:spTree>
    <p:extLst>
      <p:ext uri="{BB962C8B-B14F-4D97-AF65-F5344CB8AC3E}">
        <p14:creationId xmlns:p14="http://schemas.microsoft.com/office/powerpoint/2010/main" val="16018998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Performance Indicators</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Use fuel accounts to arrive at a performance indicator</a:t>
            </a:r>
          </a:p>
          <a:p>
            <a:pPr marL="0" indent="0">
              <a:buNone/>
            </a:pPr>
            <a:r>
              <a:rPr lang="en-GB" sz="3200" dirty="0" smtClean="0"/>
              <a:t>Differences arise due to geographical location and also: -</a:t>
            </a:r>
          </a:p>
          <a:p>
            <a:pPr>
              <a:buFontTx/>
              <a:buChar char="-"/>
            </a:pPr>
            <a:r>
              <a:rPr lang="en-GB" sz="3200" dirty="0" smtClean="0"/>
              <a:t>Building size and shape</a:t>
            </a:r>
          </a:p>
          <a:p>
            <a:pPr>
              <a:buFontTx/>
              <a:buChar char="-"/>
            </a:pPr>
            <a:r>
              <a:rPr lang="en-GB" sz="3200" dirty="0" smtClean="0"/>
              <a:t>Level of engineering services</a:t>
            </a:r>
          </a:p>
          <a:p>
            <a:pPr>
              <a:buFontTx/>
              <a:buChar char="-"/>
            </a:pPr>
            <a:r>
              <a:rPr lang="en-GB" sz="3200" dirty="0" smtClean="0"/>
              <a:t>Occupancy pattern</a:t>
            </a:r>
          </a:p>
          <a:p>
            <a:pPr>
              <a:buFontTx/>
              <a:buChar char="-"/>
            </a:pPr>
            <a:r>
              <a:rPr lang="en-GB" sz="3200" dirty="0" smtClean="0"/>
              <a:t>Level of energy required for manufacturing processes</a:t>
            </a:r>
          </a:p>
          <a:p>
            <a:pPr>
              <a:buFontTx/>
              <a:buChar char="-"/>
            </a:pPr>
            <a:endParaRPr lang="en-GB" sz="3200" dirty="0"/>
          </a:p>
        </p:txBody>
      </p:sp>
    </p:spTree>
    <p:extLst>
      <p:ext uri="{BB962C8B-B14F-4D97-AF65-F5344CB8AC3E}">
        <p14:creationId xmlns:p14="http://schemas.microsoft.com/office/powerpoint/2010/main" val="23797581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Standard Performance Indicators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33996983"/>
              </p:ext>
            </p:extLst>
          </p:nvPr>
        </p:nvGraphicFramePr>
        <p:xfrm>
          <a:off x="838200" y="1825625"/>
          <a:ext cx="10515600" cy="3200400"/>
        </p:xfrm>
        <a:graphic>
          <a:graphicData uri="http://schemas.openxmlformats.org/drawingml/2006/table">
            <a:tbl>
              <a:tblPr firstRow="1" bandRow="1">
                <a:tableStyleId>{5C22544A-7EE6-4342-B048-85BDC9FD1C3A}</a:tableStyleId>
              </a:tblPr>
              <a:tblGrid>
                <a:gridCol w="2103120">
                  <a:extLst>
                    <a:ext uri="{9D8B030D-6E8A-4147-A177-3AD203B41FA5}">
                      <a16:colId xmlns:a16="http://schemas.microsoft.com/office/drawing/2014/main" val="549067729"/>
                    </a:ext>
                  </a:extLst>
                </a:gridCol>
                <a:gridCol w="2358044">
                  <a:extLst>
                    <a:ext uri="{9D8B030D-6E8A-4147-A177-3AD203B41FA5}">
                      <a16:colId xmlns:a16="http://schemas.microsoft.com/office/drawing/2014/main" val="3802474627"/>
                    </a:ext>
                  </a:extLst>
                </a:gridCol>
                <a:gridCol w="1848196">
                  <a:extLst>
                    <a:ext uri="{9D8B030D-6E8A-4147-A177-3AD203B41FA5}">
                      <a16:colId xmlns:a16="http://schemas.microsoft.com/office/drawing/2014/main" val="3745619268"/>
                    </a:ext>
                  </a:extLst>
                </a:gridCol>
                <a:gridCol w="2103120">
                  <a:extLst>
                    <a:ext uri="{9D8B030D-6E8A-4147-A177-3AD203B41FA5}">
                      <a16:colId xmlns:a16="http://schemas.microsoft.com/office/drawing/2014/main" val="1745434661"/>
                    </a:ext>
                  </a:extLst>
                </a:gridCol>
                <a:gridCol w="2103120">
                  <a:extLst>
                    <a:ext uri="{9D8B030D-6E8A-4147-A177-3AD203B41FA5}">
                      <a16:colId xmlns:a16="http://schemas.microsoft.com/office/drawing/2014/main" val="1602154022"/>
                    </a:ext>
                  </a:extLst>
                </a:gridCol>
              </a:tblGrid>
              <a:tr h="370840">
                <a:tc>
                  <a:txBody>
                    <a:bodyPr/>
                    <a:lstStyle/>
                    <a:p>
                      <a:r>
                        <a:rPr lang="en-GB" sz="2400" dirty="0" smtClean="0"/>
                        <a:t>Building type</a:t>
                      </a:r>
                      <a:endParaRPr lang="en-GB" sz="2400" dirty="0"/>
                    </a:p>
                  </a:txBody>
                  <a:tcPr/>
                </a:tc>
                <a:tc>
                  <a:txBody>
                    <a:bodyPr/>
                    <a:lstStyle/>
                    <a:p>
                      <a:r>
                        <a:rPr lang="en-GB" sz="2400" dirty="0" smtClean="0"/>
                        <a:t>Occupancy</a:t>
                      </a:r>
                      <a:endParaRPr lang="en-GB" sz="2400" dirty="0"/>
                    </a:p>
                  </a:txBody>
                  <a:tcPr/>
                </a:tc>
                <a:tc gridSpan="3">
                  <a:txBody>
                    <a:bodyPr/>
                    <a:lstStyle/>
                    <a:p>
                      <a:r>
                        <a:rPr lang="en-GB" sz="2400" dirty="0" smtClean="0"/>
                        <a:t>PI for stated classification</a:t>
                      </a:r>
                      <a:r>
                        <a:rPr lang="en-GB" sz="2400" baseline="0" dirty="0" smtClean="0"/>
                        <a:t> (GJ/m</a:t>
                      </a:r>
                      <a:r>
                        <a:rPr lang="en-GB" sz="2400" baseline="30000" dirty="0" smtClean="0"/>
                        <a:t>2</a:t>
                      </a:r>
                      <a:r>
                        <a:rPr lang="en-GB" sz="2400" baseline="0" dirty="0" smtClean="0"/>
                        <a:t>)</a:t>
                      </a:r>
                      <a:endParaRPr lang="en-GB" sz="2400" dirty="0"/>
                    </a:p>
                  </a:txBody>
                  <a:tcPr/>
                </a:tc>
                <a:tc hMerge="1">
                  <a:txBody>
                    <a:bodyPr/>
                    <a:lstStyle/>
                    <a:p>
                      <a:endParaRPr lang="en-GB" sz="2400" dirty="0"/>
                    </a:p>
                  </a:txBody>
                  <a:tcPr/>
                </a:tc>
                <a:tc hMerge="1">
                  <a:txBody>
                    <a:bodyPr/>
                    <a:lstStyle/>
                    <a:p>
                      <a:endParaRPr lang="en-GB" sz="2400" dirty="0"/>
                    </a:p>
                  </a:txBody>
                  <a:tcPr/>
                </a:tc>
                <a:extLst>
                  <a:ext uri="{0D108BD9-81ED-4DB2-BD59-A6C34878D82A}">
                    <a16:rowId xmlns:a16="http://schemas.microsoft.com/office/drawing/2014/main" val="2156865232"/>
                  </a:ext>
                </a:extLst>
              </a:tr>
              <a:tr h="370840">
                <a:tc gridSpan="2">
                  <a:txBody>
                    <a:bodyPr/>
                    <a:lstStyle/>
                    <a:p>
                      <a:endParaRPr lang="en-GB" sz="2400" dirty="0"/>
                    </a:p>
                  </a:txBody>
                  <a:tcPr/>
                </a:tc>
                <a:tc hMerge="1">
                  <a:txBody>
                    <a:bodyPr/>
                    <a:lstStyle/>
                    <a:p>
                      <a:endParaRPr lang="en-GB" sz="2400" dirty="0"/>
                    </a:p>
                  </a:txBody>
                  <a:tcPr/>
                </a:tc>
                <a:tc>
                  <a:txBody>
                    <a:bodyPr/>
                    <a:lstStyle/>
                    <a:p>
                      <a:pPr algn="ctr"/>
                      <a:r>
                        <a:rPr lang="en-GB" sz="2400" dirty="0" smtClean="0"/>
                        <a:t>Good</a:t>
                      </a:r>
                      <a:endParaRPr lang="en-GB" sz="2400" dirty="0"/>
                    </a:p>
                  </a:txBody>
                  <a:tcPr/>
                </a:tc>
                <a:tc>
                  <a:txBody>
                    <a:bodyPr/>
                    <a:lstStyle/>
                    <a:p>
                      <a:pPr algn="ctr"/>
                      <a:r>
                        <a:rPr lang="en-GB" sz="2400" dirty="0" smtClean="0"/>
                        <a:t>Satisfactory</a:t>
                      </a:r>
                      <a:endParaRPr lang="en-GB" sz="2400" dirty="0"/>
                    </a:p>
                  </a:txBody>
                  <a:tcPr/>
                </a:tc>
                <a:tc>
                  <a:txBody>
                    <a:bodyPr/>
                    <a:lstStyle/>
                    <a:p>
                      <a:pPr algn="ctr"/>
                      <a:r>
                        <a:rPr lang="en-GB" sz="2400" dirty="0" smtClean="0"/>
                        <a:t>Fair</a:t>
                      </a:r>
                      <a:endParaRPr lang="en-GB" sz="2400" dirty="0"/>
                    </a:p>
                  </a:txBody>
                  <a:tcPr/>
                </a:tc>
                <a:extLst>
                  <a:ext uri="{0D108BD9-81ED-4DB2-BD59-A6C34878D82A}">
                    <a16:rowId xmlns:a16="http://schemas.microsoft.com/office/drawing/2014/main" val="1841698597"/>
                  </a:ext>
                </a:extLst>
              </a:tr>
              <a:tr h="370840">
                <a:tc>
                  <a:txBody>
                    <a:bodyPr/>
                    <a:lstStyle/>
                    <a:p>
                      <a:r>
                        <a:rPr lang="en-GB" sz="2400" dirty="0" smtClean="0"/>
                        <a:t>Office</a:t>
                      </a:r>
                    </a:p>
                    <a:p>
                      <a:r>
                        <a:rPr lang="en-GB" sz="2400" dirty="0" smtClean="0"/>
                        <a:t>Factories</a:t>
                      </a:r>
                    </a:p>
                    <a:p>
                      <a:r>
                        <a:rPr lang="en-GB" sz="2400" dirty="0" smtClean="0"/>
                        <a:t>Warehouses</a:t>
                      </a:r>
                    </a:p>
                    <a:p>
                      <a:r>
                        <a:rPr lang="en-GB" sz="2400" dirty="0" smtClean="0"/>
                        <a:t>Schools</a:t>
                      </a:r>
                    </a:p>
                    <a:p>
                      <a:r>
                        <a:rPr lang="en-GB" sz="2400" dirty="0" smtClean="0"/>
                        <a:t>Shops</a:t>
                      </a:r>
                    </a:p>
                    <a:p>
                      <a:r>
                        <a:rPr lang="en-GB" sz="2400" dirty="0" smtClean="0"/>
                        <a:t>Hotels</a:t>
                      </a:r>
                      <a:endParaRPr lang="en-GB" sz="2400" dirty="0"/>
                    </a:p>
                  </a:txBody>
                  <a:tcPr/>
                </a:tc>
                <a:tc>
                  <a:txBody>
                    <a:bodyPr/>
                    <a:lstStyle/>
                    <a:p>
                      <a:r>
                        <a:rPr lang="en-GB" sz="2400" dirty="0" smtClean="0"/>
                        <a:t>S/S 5 day week</a:t>
                      </a:r>
                    </a:p>
                    <a:p>
                      <a:r>
                        <a:rPr lang="en-GB" sz="2400" dirty="0" smtClean="0"/>
                        <a:t>S/S 5/6 day week</a:t>
                      </a:r>
                    </a:p>
                    <a:p>
                      <a:r>
                        <a:rPr lang="en-GB" sz="2400" dirty="0" smtClean="0"/>
                        <a:t>S/S 5/6 day week</a:t>
                      </a:r>
                    </a:p>
                    <a:p>
                      <a:r>
                        <a:rPr lang="en-GB" sz="2400" dirty="0" smtClean="0"/>
                        <a:t>S/S 5 day week</a:t>
                      </a:r>
                    </a:p>
                    <a:p>
                      <a:r>
                        <a:rPr lang="en-GB" sz="2400" dirty="0" smtClean="0"/>
                        <a:t>S/S 6 day week</a:t>
                      </a:r>
                    </a:p>
                    <a:p>
                      <a:r>
                        <a:rPr lang="en-GB" sz="2400" dirty="0" smtClean="0"/>
                        <a:t>C 7 day week</a:t>
                      </a:r>
                      <a:endParaRPr lang="en-GB" sz="2400" dirty="0"/>
                    </a:p>
                  </a:txBody>
                  <a:tcPr/>
                </a:tc>
                <a:tc>
                  <a:txBody>
                    <a:bodyPr/>
                    <a:lstStyle/>
                    <a:p>
                      <a:pPr algn="ctr"/>
                      <a:r>
                        <a:rPr lang="en-GB" sz="2400" dirty="0" smtClean="0"/>
                        <a:t>&lt;0.7</a:t>
                      </a:r>
                    </a:p>
                    <a:p>
                      <a:pPr algn="ctr"/>
                      <a:r>
                        <a:rPr lang="en-GB" sz="2400" dirty="0" smtClean="0"/>
                        <a:t>&lt;0.8</a:t>
                      </a:r>
                    </a:p>
                    <a:p>
                      <a:pPr algn="ctr"/>
                      <a:r>
                        <a:rPr lang="en-GB" sz="2400" dirty="0" smtClean="0"/>
                        <a:t>&lt;0.7</a:t>
                      </a:r>
                    </a:p>
                    <a:p>
                      <a:pPr algn="ctr"/>
                      <a:r>
                        <a:rPr lang="en-GB" sz="2400" dirty="0" smtClean="0"/>
                        <a:t>&lt;0.7</a:t>
                      </a:r>
                    </a:p>
                    <a:p>
                      <a:pPr algn="ctr"/>
                      <a:r>
                        <a:rPr lang="en-GB" sz="2400" dirty="0" smtClean="0"/>
                        <a:t>&lt;0.7</a:t>
                      </a:r>
                    </a:p>
                    <a:p>
                      <a:pPr algn="ctr"/>
                      <a:r>
                        <a:rPr lang="en-GB" sz="2400" dirty="0" smtClean="0"/>
                        <a:t>&lt;1.3</a:t>
                      </a:r>
                      <a:endParaRPr lang="en-GB" sz="2400" dirty="0"/>
                    </a:p>
                  </a:txBody>
                  <a:tcPr/>
                </a:tc>
                <a:tc>
                  <a:txBody>
                    <a:bodyPr/>
                    <a:lstStyle/>
                    <a:p>
                      <a:pPr algn="ctr"/>
                      <a:r>
                        <a:rPr lang="en-GB" sz="2400" dirty="0" smtClean="0"/>
                        <a:t>0.7 – 0.8</a:t>
                      </a:r>
                    </a:p>
                    <a:p>
                      <a:pPr algn="ctr"/>
                      <a:r>
                        <a:rPr lang="en-GB" sz="2400" dirty="0" smtClean="0"/>
                        <a:t>0.8 – 1.0</a:t>
                      </a:r>
                    </a:p>
                    <a:p>
                      <a:pPr algn="ctr"/>
                      <a:r>
                        <a:rPr lang="en-GB" sz="2400" dirty="0" smtClean="0"/>
                        <a:t>0.7 – 0.8</a:t>
                      </a:r>
                    </a:p>
                    <a:p>
                      <a:pPr algn="ctr"/>
                      <a:r>
                        <a:rPr lang="en-GB" sz="2400" dirty="0" smtClean="0"/>
                        <a:t>0.7 – 0.8</a:t>
                      </a:r>
                    </a:p>
                    <a:p>
                      <a:pPr algn="ctr"/>
                      <a:r>
                        <a:rPr lang="en-GB" sz="2400" dirty="0" smtClean="0"/>
                        <a:t>0.7 – 0.8</a:t>
                      </a:r>
                    </a:p>
                    <a:p>
                      <a:pPr algn="ctr"/>
                      <a:r>
                        <a:rPr lang="en-GB" sz="2400" dirty="0" smtClean="0"/>
                        <a:t>1.3 – 1.5</a:t>
                      </a:r>
                      <a:endParaRPr lang="en-GB" sz="2400" dirty="0"/>
                    </a:p>
                  </a:txBody>
                  <a:tcPr/>
                </a:tc>
                <a:tc>
                  <a:txBody>
                    <a:bodyPr/>
                    <a:lstStyle/>
                    <a:p>
                      <a:pPr algn="ctr"/>
                      <a:r>
                        <a:rPr lang="en-GB" sz="2400" dirty="0" smtClean="0"/>
                        <a:t>0.8 – 1.0 </a:t>
                      </a:r>
                    </a:p>
                    <a:p>
                      <a:pPr algn="ctr"/>
                      <a:r>
                        <a:rPr lang="en-GB" sz="2400" dirty="0" smtClean="0"/>
                        <a:t>1.0 – 1.2</a:t>
                      </a:r>
                    </a:p>
                    <a:p>
                      <a:pPr algn="ctr"/>
                      <a:r>
                        <a:rPr lang="en-GB" sz="2400" dirty="0" smtClean="0"/>
                        <a:t>0.8 – 0.9</a:t>
                      </a:r>
                    </a:p>
                    <a:p>
                      <a:pPr algn="ctr"/>
                      <a:r>
                        <a:rPr lang="en-GB" sz="2400" dirty="0" smtClean="0"/>
                        <a:t>0.8 – 1.0</a:t>
                      </a:r>
                    </a:p>
                    <a:p>
                      <a:pPr algn="ctr"/>
                      <a:r>
                        <a:rPr lang="en-GB" sz="2400" dirty="0" smtClean="0"/>
                        <a:t>0.8 – 1.0</a:t>
                      </a:r>
                    </a:p>
                    <a:p>
                      <a:pPr algn="ctr"/>
                      <a:r>
                        <a:rPr lang="en-GB" sz="2400" dirty="0" smtClean="0"/>
                        <a:t>1.5 – 1.8</a:t>
                      </a:r>
                      <a:endParaRPr lang="en-GB" sz="2400" dirty="0"/>
                    </a:p>
                  </a:txBody>
                  <a:tcPr/>
                </a:tc>
                <a:extLst>
                  <a:ext uri="{0D108BD9-81ED-4DB2-BD59-A6C34878D82A}">
                    <a16:rowId xmlns:a16="http://schemas.microsoft.com/office/drawing/2014/main" val="4214850654"/>
                  </a:ext>
                </a:extLst>
              </a:tr>
            </a:tbl>
          </a:graphicData>
        </a:graphic>
      </p:graphicFrame>
    </p:spTree>
    <p:extLst>
      <p:ext uri="{BB962C8B-B14F-4D97-AF65-F5344CB8AC3E}">
        <p14:creationId xmlns:p14="http://schemas.microsoft.com/office/powerpoint/2010/main" val="37981433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Classification of Levels of Acceptance</a:t>
            </a:r>
            <a:endParaRPr lang="en-GB" dirty="0"/>
          </a:p>
        </p:txBody>
      </p:sp>
      <p:sp>
        <p:nvSpPr>
          <p:cNvPr id="3" name="Content Placeholder 2"/>
          <p:cNvSpPr>
            <a:spLocks noGrp="1"/>
          </p:cNvSpPr>
          <p:nvPr>
            <p:ph idx="1"/>
          </p:nvPr>
        </p:nvSpPr>
        <p:spPr/>
        <p:txBody>
          <a:bodyPr>
            <a:normAutofit/>
          </a:bodyPr>
          <a:lstStyle/>
          <a:p>
            <a:r>
              <a:rPr lang="en-GB" sz="3200" b="1" u="sng" dirty="0" smtClean="0"/>
              <a:t>Good</a:t>
            </a:r>
            <a:r>
              <a:rPr lang="en-GB" sz="3200" dirty="0" smtClean="0"/>
              <a:t>: - Low energy consumption; indicative of careful control and good energy management procedures</a:t>
            </a:r>
            <a:endParaRPr lang="en-GB" sz="3200" b="1" u="sng" dirty="0" smtClean="0"/>
          </a:p>
          <a:p>
            <a:r>
              <a:rPr lang="en-GB" sz="3200" b="1" u="sng" dirty="0" smtClean="0"/>
              <a:t>Satisfactory</a:t>
            </a:r>
            <a:r>
              <a:rPr lang="en-GB" sz="3200" dirty="0" smtClean="0"/>
              <a:t>: - Energy usage consistent with sensible operating procedures</a:t>
            </a:r>
            <a:endParaRPr lang="en-GB" sz="3200" b="1" u="sng" dirty="0" smtClean="0"/>
          </a:p>
          <a:p>
            <a:r>
              <a:rPr lang="en-GB" sz="3200" b="1" u="sng" dirty="0" smtClean="0"/>
              <a:t>Fair</a:t>
            </a:r>
            <a:r>
              <a:rPr lang="en-GB" sz="3200" dirty="0" smtClean="0"/>
              <a:t>: - Barely average performance, for typical situations significant savings should be </a:t>
            </a:r>
            <a:r>
              <a:rPr lang="en-GB" sz="3200" dirty="0" err="1" smtClean="0"/>
              <a:t>achieveable</a:t>
            </a:r>
            <a:endParaRPr lang="en-GB" sz="3200" b="1" u="sng" dirty="0"/>
          </a:p>
        </p:txBody>
      </p:sp>
    </p:spTree>
    <p:extLst>
      <p:ext uri="{BB962C8B-B14F-4D97-AF65-F5344CB8AC3E}">
        <p14:creationId xmlns:p14="http://schemas.microsoft.com/office/powerpoint/2010/main" val="1779162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Classification of Levels of Acceptance</a:t>
            </a:r>
            <a:endParaRPr lang="en-GB" dirty="0"/>
          </a:p>
        </p:txBody>
      </p:sp>
      <p:sp>
        <p:nvSpPr>
          <p:cNvPr id="3" name="Content Placeholder 2"/>
          <p:cNvSpPr>
            <a:spLocks noGrp="1"/>
          </p:cNvSpPr>
          <p:nvPr>
            <p:ph idx="1"/>
          </p:nvPr>
        </p:nvSpPr>
        <p:spPr/>
        <p:txBody>
          <a:bodyPr>
            <a:normAutofit/>
          </a:bodyPr>
          <a:lstStyle/>
          <a:p>
            <a:r>
              <a:rPr lang="en-GB" sz="3200" b="1" u="sng" dirty="0" smtClean="0"/>
              <a:t>Poor</a:t>
            </a:r>
            <a:r>
              <a:rPr lang="en-GB" sz="3200" dirty="0" smtClean="0"/>
              <a:t>: - Energy usage is high: - for typical situations indicative of significant heat losses in winter and/or poor control of energy use</a:t>
            </a:r>
          </a:p>
          <a:p>
            <a:pPr marL="0" indent="0">
              <a:buNone/>
            </a:pPr>
            <a:endParaRPr lang="en-GB" sz="3200" b="1" u="sng" dirty="0" smtClean="0"/>
          </a:p>
          <a:p>
            <a:r>
              <a:rPr lang="en-GB" sz="3200" b="1" u="sng" dirty="0" smtClean="0"/>
              <a:t>Very poor</a:t>
            </a:r>
            <a:r>
              <a:rPr lang="en-GB" sz="3200" dirty="0" smtClean="0"/>
              <a:t>: - Energy usage is excessive- immediate action should be taken to investigate and remedy</a:t>
            </a:r>
            <a:endParaRPr lang="en-GB" sz="3200" b="1" u="sng" dirty="0"/>
          </a:p>
        </p:txBody>
      </p:sp>
    </p:spTree>
    <p:extLst>
      <p:ext uri="{BB962C8B-B14F-4D97-AF65-F5344CB8AC3E}">
        <p14:creationId xmlns:p14="http://schemas.microsoft.com/office/powerpoint/2010/main" val="3913306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2346"/>
            <a:ext cx="10515600" cy="685800"/>
          </a:xfrm>
        </p:spPr>
        <p:txBody>
          <a:bodyPr>
            <a:normAutofit fontScale="90000"/>
          </a:bodyPr>
          <a:lstStyle/>
          <a:p>
            <a:pPr algn="ctr"/>
            <a:r>
              <a:rPr lang="en-GB" dirty="0" smtClean="0"/>
              <a:t>Correction Factors for SPI</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93669867"/>
              </p:ext>
            </p:extLst>
          </p:nvPr>
        </p:nvGraphicFramePr>
        <p:xfrm>
          <a:off x="838200" y="925080"/>
          <a:ext cx="10515600" cy="5303520"/>
        </p:xfrm>
        <a:graphic>
          <a:graphicData uri="http://schemas.openxmlformats.org/drawingml/2006/table">
            <a:tbl>
              <a:tblPr firstRow="1" bandRow="1">
                <a:tableStyleId>{5C22544A-7EE6-4342-B048-85BDC9FD1C3A}</a:tableStyleId>
              </a:tblPr>
              <a:tblGrid>
                <a:gridCol w="2597727">
                  <a:extLst>
                    <a:ext uri="{9D8B030D-6E8A-4147-A177-3AD203B41FA5}">
                      <a16:colId xmlns:a16="http://schemas.microsoft.com/office/drawing/2014/main" val="198684928"/>
                    </a:ext>
                  </a:extLst>
                </a:gridCol>
                <a:gridCol w="4412673">
                  <a:extLst>
                    <a:ext uri="{9D8B030D-6E8A-4147-A177-3AD203B41FA5}">
                      <a16:colId xmlns:a16="http://schemas.microsoft.com/office/drawing/2014/main" val="3336007718"/>
                    </a:ext>
                  </a:extLst>
                </a:gridCol>
                <a:gridCol w="3505200">
                  <a:extLst>
                    <a:ext uri="{9D8B030D-6E8A-4147-A177-3AD203B41FA5}">
                      <a16:colId xmlns:a16="http://schemas.microsoft.com/office/drawing/2014/main" val="3923645374"/>
                    </a:ext>
                  </a:extLst>
                </a:gridCol>
              </a:tblGrid>
              <a:tr h="370840">
                <a:tc>
                  <a:txBody>
                    <a:bodyPr/>
                    <a:lstStyle/>
                    <a:p>
                      <a:pPr algn="ctr"/>
                      <a:r>
                        <a:rPr lang="en-GB" sz="2400" dirty="0" smtClean="0"/>
                        <a:t>Item</a:t>
                      </a:r>
                    </a:p>
                  </a:txBody>
                  <a:tcPr/>
                </a:tc>
                <a:tc>
                  <a:txBody>
                    <a:bodyPr/>
                    <a:lstStyle/>
                    <a:p>
                      <a:pPr algn="ctr"/>
                      <a:r>
                        <a:rPr lang="en-GB" sz="2400" dirty="0" smtClean="0"/>
                        <a:t>Specification</a:t>
                      </a:r>
                      <a:endParaRPr lang="en-GB" sz="2400" dirty="0"/>
                    </a:p>
                  </a:txBody>
                  <a:tcPr/>
                </a:tc>
                <a:tc>
                  <a:txBody>
                    <a:bodyPr/>
                    <a:lstStyle/>
                    <a:p>
                      <a:pPr algn="ctr"/>
                      <a:r>
                        <a:rPr lang="en-GB" sz="2400" dirty="0" smtClean="0"/>
                        <a:t>Correction factor</a:t>
                      </a:r>
                      <a:endParaRPr lang="en-GB" sz="2400" dirty="0"/>
                    </a:p>
                  </a:txBody>
                  <a:tcPr/>
                </a:tc>
                <a:extLst>
                  <a:ext uri="{0D108BD9-81ED-4DB2-BD59-A6C34878D82A}">
                    <a16:rowId xmlns:a16="http://schemas.microsoft.com/office/drawing/2014/main" val="4092854101"/>
                  </a:ext>
                </a:extLst>
              </a:tr>
              <a:tr h="370840">
                <a:tc>
                  <a:txBody>
                    <a:bodyPr/>
                    <a:lstStyle/>
                    <a:p>
                      <a:r>
                        <a:rPr lang="en-GB" sz="2400" dirty="0" smtClean="0"/>
                        <a:t>Occupancy Period</a:t>
                      </a:r>
                    </a:p>
                    <a:p>
                      <a:endParaRPr lang="en-GB" sz="2400" dirty="0" smtClean="0"/>
                    </a:p>
                    <a:p>
                      <a:endParaRPr lang="en-GB" sz="2400" dirty="0" smtClean="0"/>
                    </a:p>
                    <a:p>
                      <a:endParaRPr lang="en-GB" sz="2400" dirty="0" smtClean="0"/>
                    </a:p>
                    <a:p>
                      <a:r>
                        <a:rPr lang="en-GB" sz="2400" dirty="0" smtClean="0"/>
                        <a:t>Engineering Services</a:t>
                      </a:r>
                    </a:p>
                    <a:p>
                      <a:endParaRPr lang="en-GB" sz="2400" dirty="0" smtClean="0"/>
                    </a:p>
                    <a:p>
                      <a:r>
                        <a:rPr lang="en-GB" sz="2400" dirty="0" smtClean="0"/>
                        <a:t>Location</a:t>
                      </a:r>
                    </a:p>
                    <a:p>
                      <a:endParaRPr lang="en-GB" sz="2400" dirty="0" smtClean="0"/>
                    </a:p>
                    <a:p>
                      <a:endParaRPr lang="en-GB" sz="2400" dirty="0" smtClean="0"/>
                    </a:p>
                    <a:p>
                      <a:r>
                        <a:rPr lang="en-GB" sz="2400" dirty="0" smtClean="0"/>
                        <a:t>Size</a:t>
                      </a:r>
                      <a:endParaRPr lang="en-GB" sz="2400" dirty="0"/>
                    </a:p>
                  </a:txBody>
                  <a:tcPr/>
                </a:tc>
                <a:tc>
                  <a:txBody>
                    <a:bodyPr/>
                    <a:lstStyle/>
                    <a:p>
                      <a:r>
                        <a:rPr lang="en-GB" sz="2400" dirty="0" smtClean="0"/>
                        <a:t>Single shift, 7-day Week</a:t>
                      </a:r>
                    </a:p>
                    <a:p>
                      <a:r>
                        <a:rPr lang="en-GB" sz="2400" dirty="0" smtClean="0"/>
                        <a:t>Double shift, 5- day Week</a:t>
                      </a:r>
                    </a:p>
                    <a:p>
                      <a:r>
                        <a:rPr lang="en-GB" sz="2400" dirty="0" smtClean="0"/>
                        <a:t>Double shift, 7-</a:t>
                      </a:r>
                      <a:r>
                        <a:rPr lang="en-GB" sz="2400" baseline="0" dirty="0" smtClean="0"/>
                        <a:t> day Week</a:t>
                      </a:r>
                    </a:p>
                    <a:p>
                      <a:r>
                        <a:rPr lang="en-GB" sz="2400" baseline="0" dirty="0" smtClean="0"/>
                        <a:t>Continuous</a:t>
                      </a:r>
                    </a:p>
                    <a:p>
                      <a:r>
                        <a:rPr lang="en-GB" sz="2400" baseline="0" dirty="0" smtClean="0"/>
                        <a:t>Air Conditioning</a:t>
                      </a:r>
                    </a:p>
                    <a:p>
                      <a:r>
                        <a:rPr lang="en-GB" sz="2400" baseline="0" dirty="0" smtClean="0"/>
                        <a:t>Mechanical Ventilation</a:t>
                      </a:r>
                    </a:p>
                    <a:p>
                      <a:r>
                        <a:rPr lang="en-GB" sz="2400" baseline="0" dirty="0" smtClean="0"/>
                        <a:t>Electrical Heating</a:t>
                      </a:r>
                    </a:p>
                    <a:p>
                      <a:r>
                        <a:rPr lang="en-GB" sz="2400" baseline="0" dirty="0" smtClean="0"/>
                        <a:t>Scotland/Exposed Sites</a:t>
                      </a:r>
                    </a:p>
                    <a:p>
                      <a:r>
                        <a:rPr lang="en-GB" sz="2400" baseline="0" dirty="0" smtClean="0"/>
                        <a:t>South-West England</a:t>
                      </a:r>
                    </a:p>
                    <a:p>
                      <a:r>
                        <a:rPr lang="en-GB" sz="2400" baseline="0" dirty="0" smtClean="0"/>
                        <a:t>Rest of UK</a:t>
                      </a:r>
                    </a:p>
                    <a:p>
                      <a:r>
                        <a:rPr lang="en-GB" sz="2400" baseline="0" dirty="0" smtClean="0"/>
                        <a:t>Floor area &lt;5000m</a:t>
                      </a:r>
                      <a:r>
                        <a:rPr lang="en-GB" sz="2400" baseline="30000" dirty="0" smtClean="0"/>
                        <a:t>2</a:t>
                      </a:r>
                      <a:endParaRPr lang="en-GB" sz="2400" baseline="0" dirty="0" smtClean="0"/>
                    </a:p>
                    <a:p>
                      <a:r>
                        <a:rPr lang="en-GB" sz="2400" baseline="0" dirty="0" smtClean="0"/>
                        <a:t>Floor area &gt;5000m</a:t>
                      </a:r>
                      <a:r>
                        <a:rPr lang="en-GB" sz="2400" baseline="30000" dirty="0" smtClean="0"/>
                        <a:t>2</a:t>
                      </a:r>
                      <a:endParaRPr lang="en-GB" sz="2400" baseline="0" dirty="0" smtClean="0"/>
                    </a:p>
                    <a:p>
                      <a:r>
                        <a:rPr lang="en-GB" sz="2400" baseline="0" dirty="0" smtClean="0"/>
                        <a:t>Floor area very large buildings</a:t>
                      </a:r>
                      <a:endParaRPr lang="en-GB" sz="2400" dirty="0"/>
                    </a:p>
                  </a:txBody>
                  <a:tcPr/>
                </a:tc>
                <a:tc>
                  <a:txBody>
                    <a:bodyPr/>
                    <a:lstStyle/>
                    <a:p>
                      <a:pPr algn="ctr"/>
                      <a:r>
                        <a:rPr lang="en-GB" sz="2400" dirty="0" smtClean="0"/>
                        <a:t>1.2</a:t>
                      </a:r>
                    </a:p>
                    <a:p>
                      <a:pPr algn="ctr"/>
                      <a:r>
                        <a:rPr lang="en-GB" sz="2400" dirty="0" smtClean="0"/>
                        <a:t>1.3</a:t>
                      </a:r>
                    </a:p>
                    <a:p>
                      <a:pPr algn="ctr"/>
                      <a:r>
                        <a:rPr lang="en-GB" sz="2400" dirty="0" smtClean="0"/>
                        <a:t>1.4</a:t>
                      </a:r>
                    </a:p>
                    <a:p>
                      <a:pPr algn="ctr"/>
                      <a:r>
                        <a:rPr lang="en-GB" sz="2400" dirty="0" smtClean="0"/>
                        <a:t>1.4</a:t>
                      </a:r>
                    </a:p>
                    <a:p>
                      <a:pPr algn="ctr"/>
                      <a:r>
                        <a:rPr lang="en-GB" sz="2400" dirty="0" smtClean="0"/>
                        <a:t>1.4</a:t>
                      </a:r>
                    </a:p>
                    <a:p>
                      <a:pPr algn="ctr"/>
                      <a:r>
                        <a:rPr lang="en-GB" sz="2400" dirty="0" smtClean="0"/>
                        <a:t>1.3</a:t>
                      </a:r>
                    </a:p>
                    <a:p>
                      <a:pPr algn="ctr"/>
                      <a:r>
                        <a:rPr lang="en-GB" sz="2400" dirty="0" smtClean="0"/>
                        <a:t>0.8</a:t>
                      </a:r>
                    </a:p>
                    <a:p>
                      <a:pPr algn="ctr"/>
                      <a:r>
                        <a:rPr lang="en-GB" sz="2400" dirty="0" smtClean="0"/>
                        <a:t>1.1</a:t>
                      </a:r>
                    </a:p>
                    <a:p>
                      <a:pPr algn="ctr"/>
                      <a:r>
                        <a:rPr lang="en-GB" sz="2400" dirty="0" smtClean="0"/>
                        <a:t>0.9</a:t>
                      </a:r>
                    </a:p>
                    <a:p>
                      <a:pPr algn="ctr"/>
                      <a:r>
                        <a:rPr lang="en-GB" sz="2400" dirty="0" smtClean="0"/>
                        <a:t>1.0</a:t>
                      </a:r>
                    </a:p>
                    <a:p>
                      <a:pPr algn="ctr"/>
                      <a:r>
                        <a:rPr lang="en-GB" sz="2400" dirty="0" smtClean="0"/>
                        <a:t>1.0</a:t>
                      </a:r>
                    </a:p>
                    <a:p>
                      <a:pPr algn="ctr"/>
                      <a:r>
                        <a:rPr lang="en-GB" sz="2400" dirty="0" smtClean="0"/>
                        <a:t>0.95</a:t>
                      </a:r>
                    </a:p>
                    <a:p>
                      <a:pPr algn="ctr"/>
                      <a:r>
                        <a:rPr lang="en-GB" sz="2400" dirty="0" smtClean="0"/>
                        <a:t>0.9</a:t>
                      </a:r>
                      <a:endParaRPr lang="en-GB" sz="2400" dirty="0"/>
                    </a:p>
                  </a:txBody>
                  <a:tcPr/>
                </a:tc>
                <a:extLst>
                  <a:ext uri="{0D108BD9-81ED-4DB2-BD59-A6C34878D82A}">
                    <a16:rowId xmlns:a16="http://schemas.microsoft.com/office/drawing/2014/main" val="1429796852"/>
                  </a:ext>
                </a:extLst>
              </a:tr>
            </a:tbl>
          </a:graphicData>
        </a:graphic>
      </p:graphicFrame>
    </p:spTree>
    <p:extLst>
      <p:ext uri="{BB962C8B-B14F-4D97-AF65-F5344CB8AC3E}">
        <p14:creationId xmlns:p14="http://schemas.microsoft.com/office/powerpoint/2010/main" val="2405712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Correction Factor for Energy Used</a:t>
            </a:r>
            <a:endParaRPr lang="en-GB" dirty="0"/>
          </a:p>
        </p:txBody>
      </p:sp>
      <p:sp>
        <p:nvSpPr>
          <p:cNvPr id="3" name="Content Placeholder 2"/>
          <p:cNvSpPr>
            <a:spLocks noGrp="1"/>
          </p:cNvSpPr>
          <p:nvPr>
            <p:ph idx="1"/>
          </p:nvPr>
        </p:nvSpPr>
        <p:spPr/>
        <p:txBody>
          <a:bodyPr>
            <a:normAutofit/>
          </a:bodyPr>
          <a:lstStyle/>
          <a:p>
            <a:r>
              <a:rPr lang="en-GB" sz="3200" dirty="0" smtClean="0"/>
              <a:t>Energy consumption for process and manufacturing is assumed to consist of more than 20% of the energy consumption for building services in the preparation of the SPIs</a:t>
            </a:r>
          </a:p>
          <a:p>
            <a:r>
              <a:rPr lang="en-GB" sz="3200" dirty="0" smtClean="0"/>
              <a:t>If it exceeds this proportion an adjustment should be made to the PI for the building before a comparison is made</a:t>
            </a:r>
            <a:endParaRPr lang="en-GB" sz="3200" dirty="0"/>
          </a:p>
        </p:txBody>
      </p:sp>
    </p:spTree>
    <p:extLst>
      <p:ext uri="{BB962C8B-B14F-4D97-AF65-F5344CB8AC3E}">
        <p14:creationId xmlns:p14="http://schemas.microsoft.com/office/powerpoint/2010/main" val="11258231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Example</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 factory located near Manchester has a treated floor area of 900m</a:t>
            </a:r>
            <a:r>
              <a:rPr lang="en-GB" sz="3200" baseline="30000" dirty="0" smtClean="0"/>
              <a:t>2</a:t>
            </a:r>
            <a:r>
              <a:rPr lang="en-GB" sz="3200" dirty="0" smtClean="0"/>
              <a:t> and works a six day week, single shift and has the following annual energy consumption</a:t>
            </a:r>
          </a:p>
          <a:p>
            <a:pPr marL="0" indent="0">
              <a:buNone/>
            </a:pPr>
            <a:endParaRPr lang="en-GB" sz="3200" dirty="0"/>
          </a:p>
          <a:p>
            <a:pPr marL="0" indent="0">
              <a:buNone/>
            </a:pPr>
            <a:r>
              <a:rPr lang="en-GB" sz="3200" dirty="0" smtClean="0"/>
              <a:t>Space heating AEC = 800 GJ</a:t>
            </a:r>
          </a:p>
          <a:p>
            <a:pPr marL="0" indent="0">
              <a:buNone/>
            </a:pPr>
            <a:r>
              <a:rPr lang="en-GB" sz="3200" dirty="0" smtClean="0"/>
              <a:t>Process and Manufacturing AEC = 350 GJ</a:t>
            </a:r>
          </a:p>
          <a:p>
            <a:pPr marL="0" indent="0">
              <a:buNone/>
            </a:pPr>
            <a:r>
              <a:rPr lang="en-GB" sz="3200" dirty="0" smtClean="0"/>
              <a:t>Determine the performance indicator for the factory and compare it with the equivalent SPI</a:t>
            </a:r>
            <a:endParaRPr lang="en-GB" sz="3200" dirty="0"/>
          </a:p>
        </p:txBody>
      </p:sp>
    </p:spTree>
    <p:extLst>
      <p:ext uri="{BB962C8B-B14F-4D97-AF65-F5344CB8AC3E}">
        <p14:creationId xmlns:p14="http://schemas.microsoft.com/office/powerpoint/2010/main" val="899791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sz="3200" dirty="0" smtClean="0"/>
              <a:t>The proportion of energy associated with process and manufacturing is</a:t>
            </a:r>
          </a:p>
          <a:p>
            <a:pPr marL="0" indent="0">
              <a:buNone/>
            </a:pPr>
            <a:r>
              <a:rPr lang="en-GB" sz="3200" dirty="0" smtClean="0"/>
              <a:t>(350/800) x 100 = 43.75% which is above the minimum of 20%</a:t>
            </a:r>
          </a:p>
          <a:p>
            <a:pPr marL="0" indent="0">
              <a:buNone/>
            </a:pPr>
            <a:r>
              <a:rPr lang="en-GB" sz="3200" dirty="0" smtClean="0"/>
              <a:t>Space heating + process x 20/80</a:t>
            </a:r>
          </a:p>
          <a:p>
            <a:pPr marL="0" indent="0">
              <a:buNone/>
            </a:pPr>
            <a:r>
              <a:rPr lang="en-GB" sz="3200" dirty="0" smtClean="0"/>
              <a:t>= 800 + 350 x 20/80</a:t>
            </a:r>
          </a:p>
          <a:p>
            <a:pPr marL="0" indent="0">
              <a:buNone/>
            </a:pPr>
            <a:r>
              <a:rPr lang="en-GB" sz="3200" dirty="0" smtClean="0"/>
              <a:t>AEC = 888 GJ</a:t>
            </a:r>
          </a:p>
          <a:p>
            <a:pPr marL="0" indent="0">
              <a:buNone/>
            </a:pPr>
            <a:r>
              <a:rPr lang="en-GB" sz="3200" dirty="0" smtClean="0"/>
              <a:t>PI for factory = AEC / Floor area</a:t>
            </a:r>
          </a:p>
          <a:p>
            <a:pPr marL="0" indent="0">
              <a:buNone/>
            </a:pPr>
            <a:r>
              <a:rPr lang="en-GB" sz="3200" dirty="0" smtClean="0"/>
              <a:t>PI = 888/900 = 0.987 GJ/m</a:t>
            </a:r>
            <a:r>
              <a:rPr lang="en-GB" sz="3200" baseline="30000" dirty="0" smtClean="0"/>
              <a:t>2</a:t>
            </a:r>
            <a:endParaRPr lang="en-GB" sz="3200" dirty="0"/>
          </a:p>
        </p:txBody>
      </p:sp>
    </p:spTree>
    <p:extLst>
      <p:ext uri="{BB962C8B-B14F-4D97-AF65-F5344CB8AC3E}">
        <p14:creationId xmlns:p14="http://schemas.microsoft.com/office/powerpoint/2010/main" val="26238895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Correction Factor for Air Conditioning</a:t>
            </a:r>
            <a:endParaRPr lang="en-GB" dirty="0"/>
          </a:p>
        </p:txBody>
      </p:sp>
      <p:sp>
        <p:nvSpPr>
          <p:cNvPr id="3" name="Content Placeholder 2"/>
          <p:cNvSpPr>
            <a:spLocks noGrp="1"/>
          </p:cNvSpPr>
          <p:nvPr>
            <p:ph idx="1"/>
          </p:nvPr>
        </p:nvSpPr>
        <p:spPr/>
        <p:txBody>
          <a:bodyPr>
            <a:normAutofit/>
          </a:bodyPr>
          <a:lstStyle/>
          <a:p>
            <a:r>
              <a:rPr lang="en-GB" sz="3200" dirty="0" smtClean="0"/>
              <a:t>The factors for air conditioning and mechanical ventilation should only be applied where the floor area served by the plant is at least 60% of the total floor area</a:t>
            </a:r>
          </a:p>
          <a:p>
            <a:r>
              <a:rPr lang="en-GB" sz="3200" dirty="0" smtClean="0"/>
              <a:t>These factors should be reduced pro rata when the floor area served is less than 60%</a:t>
            </a:r>
            <a:endParaRPr lang="en-GB" sz="3200" dirty="0"/>
          </a:p>
        </p:txBody>
      </p:sp>
    </p:spTree>
    <p:extLst>
      <p:ext uri="{BB962C8B-B14F-4D97-AF65-F5344CB8AC3E}">
        <p14:creationId xmlns:p14="http://schemas.microsoft.com/office/powerpoint/2010/main" val="2829048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Example</a:t>
            </a:r>
            <a:endParaRPr lang="en-GB" dirty="0"/>
          </a:p>
        </p:txBody>
      </p:sp>
      <p:sp>
        <p:nvSpPr>
          <p:cNvPr id="3" name="Content Placeholder 2"/>
          <p:cNvSpPr>
            <a:spLocks noGrp="1"/>
          </p:cNvSpPr>
          <p:nvPr>
            <p:ph idx="1"/>
          </p:nvPr>
        </p:nvSpPr>
        <p:spPr>
          <a:xfrm>
            <a:off x="1794164" y="1825625"/>
            <a:ext cx="8666018" cy="4351338"/>
          </a:xfrm>
        </p:spPr>
        <p:txBody>
          <a:bodyPr>
            <a:normAutofit/>
          </a:bodyPr>
          <a:lstStyle/>
          <a:p>
            <a:pPr marL="0" indent="0">
              <a:buNone/>
            </a:pPr>
            <a:r>
              <a:rPr lang="en-GB" sz="3200" dirty="0" smtClean="0"/>
              <a:t>Determine the correction factor which must be applied to the SPI for a plant in which the floor area served by the air conditioning plant is 35%.  The plant is located in Scotland and SDD is 2496</a:t>
            </a:r>
            <a:endParaRPr lang="en-GB" sz="3200" dirty="0"/>
          </a:p>
        </p:txBody>
      </p:sp>
    </p:spTree>
    <p:extLst>
      <p:ext uri="{BB962C8B-B14F-4D97-AF65-F5344CB8AC3E}">
        <p14:creationId xmlns:p14="http://schemas.microsoft.com/office/powerpoint/2010/main" val="1281697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Notes</a:t>
            </a:r>
            <a:endParaRPr lang="en-GB" dirty="0"/>
          </a:p>
        </p:txBody>
      </p:sp>
      <p:sp>
        <p:nvSpPr>
          <p:cNvPr id="3" name="Content Placeholder 2"/>
          <p:cNvSpPr>
            <a:spLocks noGrp="1"/>
          </p:cNvSpPr>
          <p:nvPr>
            <p:ph idx="1"/>
          </p:nvPr>
        </p:nvSpPr>
        <p:spPr/>
        <p:txBody>
          <a:bodyPr>
            <a:normAutofit/>
          </a:bodyPr>
          <a:lstStyle/>
          <a:p>
            <a:r>
              <a:rPr lang="en-GB" sz="3200" dirty="0" smtClean="0"/>
              <a:t>SPI’s quoted are based upon SDD of 2000</a:t>
            </a:r>
          </a:p>
          <a:p>
            <a:pPr marL="0" indent="0">
              <a:buNone/>
            </a:pPr>
            <a:endParaRPr lang="en-GB" sz="3200" dirty="0" smtClean="0"/>
          </a:p>
          <a:p>
            <a:r>
              <a:rPr lang="en-GB" sz="3200" dirty="0" smtClean="0"/>
              <a:t>If the SDD in the heating season differ by more than ± 10% of the product of 2000 x location correction factor</a:t>
            </a:r>
            <a:endParaRPr lang="en-GB" sz="3200" dirty="0"/>
          </a:p>
        </p:txBody>
      </p:sp>
    </p:spTree>
    <p:extLst>
      <p:ext uri="{BB962C8B-B14F-4D97-AF65-F5344CB8AC3E}">
        <p14:creationId xmlns:p14="http://schemas.microsoft.com/office/powerpoint/2010/main" val="2963345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 (1)</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sz="3200" dirty="0" smtClean="0"/>
              <a:t>Revised correction factor</a:t>
            </a:r>
          </a:p>
          <a:p>
            <a:pPr marL="0" indent="0">
              <a:buNone/>
            </a:pPr>
            <a:r>
              <a:rPr lang="en-GB" sz="3200" dirty="0" smtClean="0"/>
              <a:t>= Annual SDD/2000</a:t>
            </a:r>
          </a:p>
          <a:p>
            <a:pPr marL="0" indent="0">
              <a:buNone/>
            </a:pPr>
            <a:r>
              <a:rPr lang="en-GB" sz="3200" dirty="0" smtClean="0"/>
              <a:t>From Table 2 correction factor for location of building is 1.1</a:t>
            </a:r>
          </a:p>
          <a:p>
            <a:pPr marL="0" indent="0">
              <a:buNone/>
            </a:pPr>
            <a:r>
              <a:rPr lang="en-GB" sz="3200" dirty="0" smtClean="0"/>
              <a:t>Product of location factor and 2000 degree days is 1.1 x 2000</a:t>
            </a:r>
          </a:p>
          <a:p>
            <a:pPr marL="0" indent="0">
              <a:buNone/>
            </a:pPr>
            <a:r>
              <a:rPr lang="en-GB" sz="3200" dirty="0" smtClean="0"/>
              <a:t>= 2,200</a:t>
            </a:r>
          </a:p>
          <a:p>
            <a:pPr marL="0" indent="0">
              <a:buNone/>
            </a:pPr>
            <a:r>
              <a:rPr lang="en-GB" sz="3200" dirty="0" smtClean="0"/>
              <a:t>Percentage difference between this product and the annual SDD for the area is</a:t>
            </a:r>
          </a:p>
          <a:p>
            <a:pPr marL="0" indent="0">
              <a:buNone/>
            </a:pPr>
            <a:r>
              <a:rPr lang="en-GB" sz="3200" dirty="0" smtClean="0"/>
              <a:t>((2496 – 2200) /2200) x 100 = 13.45</a:t>
            </a:r>
            <a:endParaRPr lang="en-GB" sz="3200" dirty="0"/>
          </a:p>
        </p:txBody>
      </p:sp>
    </p:spTree>
    <p:extLst>
      <p:ext uri="{BB962C8B-B14F-4D97-AF65-F5344CB8AC3E}">
        <p14:creationId xmlns:p14="http://schemas.microsoft.com/office/powerpoint/2010/main" val="29045243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 (2)</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13.45% exceeds the 10% limit</a:t>
            </a:r>
          </a:p>
          <a:p>
            <a:pPr marL="0" indent="0">
              <a:buNone/>
            </a:pPr>
            <a:endParaRPr lang="en-GB" sz="3200" dirty="0"/>
          </a:p>
          <a:p>
            <a:pPr marL="0" indent="0">
              <a:buNone/>
            </a:pPr>
            <a:r>
              <a:rPr lang="en-GB" sz="3200" dirty="0" smtClean="0"/>
              <a:t>The correction factor for this location of the building will be:</a:t>
            </a:r>
          </a:p>
          <a:p>
            <a:pPr marL="0" indent="0">
              <a:buNone/>
            </a:pPr>
            <a:endParaRPr lang="en-GB" sz="3200" dirty="0"/>
          </a:p>
          <a:p>
            <a:pPr marL="0" indent="0">
              <a:buNone/>
            </a:pPr>
            <a:r>
              <a:rPr lang="en-GB" sz="3200" dirty="0" smtClean="0"/>
              <a:t>Correction factor = 2496 / 2000</a:t>
            </a:r>
          </a:p>
          <a:p>
            <a:pPr marL="0" indent="0">
              <a:buNone/>
            </a:pPr>
            <a:r>
              <a:rPr lang="en-GB" sz="3200" dirty="0"/>
              <a:t>	</a:t>
            </a:r>
            <a:r>
              <a:rPr lang="en-GB" sz="3200" dirty="0" smtClean="0"/>
              <a:t>		  = 1.25</a:t>
            </a:r>
            <a:endParaRPr lang="en-GB" sz="3200" dirty="0"/>
          </a:p>
        </p:txBody>
      </p:sp>
    </p:spTree>
    <p:extLst>
      <p:ext uri="{BB962C8B-B14F-4D97-AF65-F5344CB8AC3E}">
        <p14:creationId xmlns:p14="http://schemas.microsoft.com/office/powerpoint/2010/main" val="3364224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Correction Factor for Electric Space Heating</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Example</a:t>
            </a:r>
            <a:endParaRPr lang="en-GB" sz="3200" dirty="0" smtClean="0"/>
          </a:p>
          <a:p>
            <a:pPr marL="0" indent="0">
              <a:buNone/>
            </a:pPr>
            <a:r>
              <a:rPr lang="en-GB" sz="3200" dirty="0" smtClean="0"/>
              <a:t>A four-storey office block having a treated floor area of 500m per floor is located in the Plymouth area.  The ground floor is air conditioned and upper floors are heated by gas fired boiler serving radiators.  The occupancy pattern is single shift 7 days a week</a:t>
            </a:r>
          </a:p>
          <a:p>
            <a:pPr marL="0" indent="0">
              <a:buNone/>
            </a:pPr>
            <a:r>
              <a:rPr lang="en-GB" sz="3200" dirty="0" smtClean="0"/>
              <a:t>Determine the Standard Consumption Targets for the building</a:t>
            </a:r>
            <a:endParaRPr lang="en-GB" sz="3200" dirty="0"/>
          </a:p>
        </p:txBody>
      </p:sp>
    </p:spTree>
    <p:extLst>
      <p:ext uri="{BB962C8B-B14F-4D97-AF65-F5344CB8AC3E}">
        <p14:creationId xmlns:p14="http://schemas.microsoft.com/office/powerpoint/2010/main" val="33647944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 (1)</a:t>
            </a:r>
            <a:endParaRPr lang="en-GB" dirty="0"/>
          </a:p>
        </p:txBody>
      </p:sp>
      <p:sp>
        <p:nvSpPr>
          <p:cNvPr id="3" name="Content Placeholder 2"/>
          <p:cNvSpPr>
            <a:spLocks noGrp="1"/>
          </p:cNvSpPr>
          <p:nvPr>
            <p:ph idx="1"/>
          </p:nvPr>
        </p:nvSpPr>
        <p:spPr>
          <a:xfrm>
            <a:off x="838200" y="1825624"/>
            <a:ext cx="10515600" cy="4660235"/>
          </a:xfrm>
        </p:spPr>
        <p:txBody>
          <a:bodyPr>
            <a:normAutofit lnSpcReduction="10000"/>
          </a:bodyPr>
          <a:lstStyle/>
          <a:p>
            <a:pPr marL="0" indent="0">
              <a:buNone/>
            </a:pPr>
            <a:r>
              <a:rPr lang="en-GB" sz="3200" dirty="0" err="1" smtClean="0"/>
              <a:t>Corrction</a:t>
            </a:r>
            <a:r>
              <a:rPr lang="en-GB" sz="3200" dirty="0" smtClean="0"/>
              <a:t> factor for the occupancy pattern is 1.2</a:t>
            </a:r>
          </a:p>
          <a:p>
            <a:pPr marL="0" indent="0">
              <a:buNone/>
            </a:pPr>
            <a:r>
              <a:rPr lang="en-GB" sz="3200" dirty="0" smtClean="0"/>
              <a:t>Correction factor for the proportion of air conditioning, which is</a:t>
            </a:r>
          </a:p>
          <a:p>
            <a:pPr marL="0" indent="0">
              <a:buNone/>
            </a:pPr>
            <a:r>
              <a:rPr lang="en-GB" sz="3200" dirty="0" smtClean="0"/>
              <a:t>((500 / (500 x 4)) x 100 = 25%</a:t>
            </a:r>
          </a:p>
          <a:p>
            <a:pPr marL="0" indent="0">
              <a:buNone/>
            </a:pPr>
            <a:r>
              <a:rPr lang="en-GB" sz="3200" dirty="0" smtClean="0"/>
              <a:t>= (25/60) x 1.4 + (35/60) x 1.0</a:t>
            </a:r>
          </a:p>
          <a:p>
            <a:pPr marL="0" indent="0">
              <a:buNone/>
            </a:pPr>
            <a:r>
              <a:rPr lang="en-GB" sz="3200" dirty="0" smtClean="0"/>
              <a:t>= 1.17</a:t>
            </a:r>
          </a:p>
          <a:p>
            <a:pPr marL="0" indent="0">
              <a:buNone/>
            </a:pPr>
            <a:r>
              <a:rPr lang="en-GB" sz="3200" dirty="0" smtClean="0"/>
              <a:t>Annual SDD for Plymouth area is 1840</a:t>
            </a:r>
          </a:p>
          <a:p>
            <a:pPr marL="0" indent="0">
              <a:buNone/>
            </a:pPr>
            <a:r>
              <a:rPr lang="en-GB" sz="3200" dirty="0" smtClean="0"/>
              <a:t>This is below the SDD figure of 2000 used in producing SPI</a:t>
            </a:r>
          </a:p>
          <a:p>
            <a:pPr marL="0" indent="0">
              <a:buNone/>
            </a:pPr>
            <a:r>
              <a:rPr lang="en-GB" sz="3200" dirty="0" smtClean="0"/>
              <a:t>Correction factor for location is 0.9</a:t>
            </a:r>
            <a:endParaRPr lang="en-GB" sz="3200" dirty="0"/>
          </a:p>
        </p:txBody>
      </p:sp>
    </p:spTree>
    <p:extLst>
      <p:ext uri="{BB962C8B-B14F-4D97-AF65-F5344CB8AC3E}">
        <p14:creationId xmlns:p14="http://schemas.microsoft.com/office/powerpoint/2010/main" val="35465019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 (2)</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Product of 2000 x 0.9 is 1800</a:t>
            </a:r>
          </a:p>
          <a:p>
            <a:pPr marL="0" indent="0">
              <a:buNone/>
            </a:pPr>
            <a:r>
              <a:rPr lang="en-GB" sz="3200" dirty="0" smtClean="0"/>
              <a:t>The variation is ((1840 – 1800) / 1800) x 100 = 2.2% which is below the 10% limit.  Thus correction factor for location of 0.9 is used</a:t>
            </a:r>
          </a:p>
          <a:p>
            <a:pPr marL="0" indent="0">
              <a:buNone/>
            </a:pPr>
            <a:r>
              <a:rPr lang="en-GB" sz="3200" dirty="0" smtClean="0"/>
              <a:t>Correction factor for building size is 1.0</a:t>
            </a:r>
          </a:p>
          <a:p>
            <a:pPr marL="0" indent="0">
              <a:buNone/>
            </a:pPr>
            <a:r>
              <a:rPr lang="en-GB" sz="3200" dirty="0" smtClean="0"/>
              <a:t>Overall correction = 1.2 x 1.17 x 0.9 x 1.0 = 1.264</a:t>
            </a:r>
            <a:endParaRPr lang="en-GB" sz="3200" dirty="0"/>
          </a:p>
        </p:txBody>
      </p:sp>
    </p:spTree>
    <p:extLst>
      <p:ext uri="{BB962C8B-B14F-4D97-AF65-F5344CB8AC3E}">
        <p14:creationId xmlns:p14="http://schemas.microsoft.com/office/powerpoint/2010/main" val="5196206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Example</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 factory operating a double shift five-day week with a treated floor area of 50m x 20m and located near Birmingham has the following energy consumptions annually:</a:t>
            </a:r>
          </a:p>
          <a:p>
            <a:pPr marL="0" indent="0">
              <a:buNone/>
            </a:pPr>
            <a:r>
              <a:rPr lang="en-GB" sz="3200" dirty="0" smtClean="0"/>
              <a:t>Oil fired space heating</a:t>
            </a:r>
          </a:p>
          <a:p>
            <a:pPr marL="0" indent="0">
              <a:buNone/>
            </a:pPr>
            <a:r>
              <a:rPr lang="en-GB" sz="3200" dirty="0" smtClean="0"/>
              <a:t>Electric heating</a:t>
            </a:r>
          </a:p>
          <a:p>
            <a:pPr marL="0" indent="0">
              <a:buNone/>
            </a:pPr>
            <a:r>
              <a:rPr lang="en-GB" sz="3200" dirty="0" smtClean="0"/>
              <a:t>Process and manufacturing</a:t>
            </a:r>
          </a:p>
          <a:p>
            <a:pPr marL="0" indent="0">
              <a:buNone/>
            </a:pPr>
            <a:r>
              <a:rPr lang="en-GB" sz="3200" dirty="0" smtClean="0"/>
              <a:t>Determine the performance index for the factory and compare with the standard consumption targets</a:t>
            </a:r>
            <a:endParaRPr lang="en-GB" sz="3200" dirty="0"/>
          </a:p>
        </p:txBody>
      </p:sp>
    </p:spTree>
    <p:extLst>
      <p:ext uri="{BB962C8B-B14F-4D97-AF65-F5344CB8AC3E}">
        <p14:creationId xmlns:p14="http://schemas.microsoft.com/office/powerpoint/2010/main" val="16192206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 (1)</a:t>
            </a:r>
            <a:endParaRPr lang="en-GB" dirty="0"/>
          </a:p>
        </p:txBody>
      </p:sp>
      <p:sp>
        <p:nvSpPr>
          <p:cNvPr id="3" name="Content Placeholder 2"/>
          <p:cNvSpPr>
            <a:spLocks noGrp="1"/>
          </p:cNvSpPr>
          <p:nvPr>
            <p:ph idx="1"/>
          </p:nvPr>
        </p:nvSpPr>
        <p:spPr/>
        <p:txBody>
          <a:bodyPr>
            <a:normAutofit fontScale="92500"/>
          </a:bodyPr>
          <a:lstStyle/>
          <a:p>
            <a:pPr marL="0" indent="0">
              <a:buNone/>
            </a:pPr>
            <a:r>
              <a:rPr lang="en-GB" sz="3200" dirty="0" smtClean="0"/>
              <a:t>Total energy consumption = 900 + 400 + 600 = 1900 GJ</a:t>
            </a:r>
          </a:p>
          <a:p>
            <a:pPr marL="0" indent="0">
              <a:buNone/>
            </a:pPr>
            <a:r>
              <a:rPr lang="en-GB" sz="3200" dirty="0" smtClean="0"/>
              <a:t>Proportion attributed to process = (600/1900) x 100 = 32%</a:t>
            </a:r>
          </a:p>
          <a:p>
            <a:pPr marL="0" indent="0">
              <a:buNone/>
            </a:pPr>
            <a:r>
              <a:rPr lang="en-GB" sz="3200" dirty="0" smtClean="0"/>
              <a:t>The energy required for process is outside the 20% limit for use with SPIs</a:t>
            </a:r>
          </a:p>
          <a:p>
            <a:pPr marL="0" indent="0">
              <a:buNone/>
            </a:pPr>
            <a:r>
              <a:rPr lang="en-GB" sz="3200" dirty="0" smtClean="0"/>
              <a:t>Total energy consumption with a maximum of 20% process will be:</a:t>
            </a:r>
          </a:p>
          <a:p>
            <a:pPr marL="0" indent="0">
              <a:buNone/>
            </a:pPr>
            <a:r>
              <a:rPr lang="en-GB" sz="3200" dirty="0" smtClean="0"/>
              <a:t>Space heating + process = Minimum + Maximum</a:t>
            </a:r>
          </a:p>
          <a:p>
            <a:pPr marL="0" indent="0">
              <a:buNone/>
            </a:pPr>
            <a:r>
              <a:rPr lang="en-GB" sz="3200" dirty="0" smtClean="0"/>
              <a:t>1300 + 1300 x 20/8 = 1300 + 325</a:t>
            </a:r>
          </a:p>
          <a:p>
            <a:pPr marL="0" indent="0">
              <a:buNone/>
            </a:pPr>
            <a:r>
              <a:rPr lang="en-GB" sz="3200" dirty="0" smtClean="0"/>
              <a:t>= 1625 GJ</a:t>
            </a:r>
            <a:endParaRPr lang="en-GB" sz="3200" dirty="0"/>
          </a:p>
        </p:txBody>
      </p:sp>
    </p:spTree>
    <p:extLst>
      <p:ext uri="{BB962C8B-B14F-4D97-AF65-F5344CB8AC3E}">
        <p14:creationId xmlns:p14="http://schemas.microsoft.com/office/powerpoint/2010/main" val="18444783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 (2)</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The PI for the factory will be</a:t>
            </a:r>
          </a:p>
          <a:p>
            <a:pPr marL="0" indent="0">
              <a:buNone/>
            </a:pPr>
            <a:r>
              <a:rPr lang="en-GB" sz="3200" dirty="0" smtClean="0"/>
              <a:t>Annual energy consumption / floor area</a:t>
            </a:r>
          </a:p>
          <a:p>
            <a:pPr marL="0" indent="0">
              <a:buNone/>
            </a:pPr>
            <a:r>
              <a:rPr lang="en-GB" sz="3200" dirty="0" smtClean="0"/>
              <a:t>= 1625/(50 x 20) = 1,625 GJ/m</a:t>
            </a:r>
            <a:r>
              <a:rPr lang="en-GB" sz="3200" baseline="30000" dirty="0" smtClean="0"/>
              <a:t>2</a:t>
            </a:r>
            <a:endParaRPr lang="en-GB" sz="3200" dirty="0" smtClean="0"/>
          </a:p>
          <a:p>
            <a:pPr marL="0" indent="0">
              <a:buNone/>
            </a:pPr>
            <a:endParaRPr lang="en-GB" sz="3200" dirty="0"/>
          </a:p>
          <a:p>
            <a:pPr marL="0" indent="0">
              <a:buNone/>
            </a:pPr>
            <a:r>
              <a:rPr lang="en-GB" sz="3200" dirty="0" smtClean="0"/>
              <a:t>Following corrections for occupancy, engineering services and location</a:t>
            </a:r>
            <a:endParaRPr lang="en-GB" sz="3200" dirty="0"/>
          </a:p>
        </p:txBody>
      </p:sp>
    </p:spTree>
    <p:extLst>
      <p:ext uri="{BB962C8B-B14F-4D97-AF65-F5344CB8AC3E}">
        <p14:creationId xmlns:p14="http://schemas.microsoft.com/office/powerpoint/2010/main" val="27759137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 (3)</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Correction for occupancy pattern is 1.3</a:t>
            </a:r>
          </a:p>
          <a:p>
            <a:pPr marL="0" indent="0">
              <a:buNone/>
            </a:pPr>
            <a:r>
              <a:rPr lang="en-GB" sz="3200" dirty="0" smtClean="0"/>
              <a:t>Space heating by electricity represents (400/1300) x 100 = 31% of the energy consumption for space heating</a:t>
            </a:r>
          </a:p>
          <a:p>
            <a:pPr marL="0" indent="0">
              <a:buNone/>
            </a:pPr>
            <a:r>
              <a:rPr lang="en-GB" sz="3200" dirty="0" smtClean="0"/>
              <a:t>Correction for all electric space heating of 0.8 needs adjustment thus:</a:t>
            </a:r>
          </a:p>
          <a:p>
            <a:pPr marL="0" indent="0">
              <a:buNone/>
            </a:pPr>
            <a:r>
              <a:rPr lang="en-GB" sz="3200" dirty="0" smtClean="0"/>
              <a:t>Correction for engineering services</a:t>
            </a:r>
          </a:p>
          <a:p>
            <a:pPr marL="0" indent="0">
              <a:buNone/>
            </a:pPr>
            <a:r>
              <a:rPr lang="en-GB" sz="3200" dirty="0" smtClean="0"/>
              <a:t>= 0.31 x 0.8 + 0.69 x 1.0 = 0.94</a:t>
            </a:r>
            <a:endParaRPr lang="en-GB" sz="3200" dirty="0"/>
          </a:p>
        </p:txBody>
      </p:sp>
    </p:spTree>
    <p:extLst>
      <p:ext uri="{BB962C8B-B14F-4D97-AF65-F5344CB8AC3E}">
        <p14:creationId xmlns:p14="http://schemas.microsoft.com/office/powerpoint/2010/main" val="2713628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 (4)</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SDD for Birmingham is 2357 and correction for location is 1.0</a:t>
            </a:r>
          </a:p>
          <a:p>
            <a:pPr marL="0" indent="0">
              <a:buNone/>
            </a:pPr>
            <a:r>
              <a:rPr lang="en-GB" sz="3200" dirty="0" smtClean="0"/>
              <a:t>The variation will be ((2357-2000)/2000) x 100 = 17.85%</a:t>
            </a:r>
          </a:p>
          <a:p>
            <a:pPr marL="0" indent="0">
              <a:buNone/>
            </a:pPr>
            <a:r>
              <a:rPr lang="en-GB" sz="3200" dirty="0" smtClean="0"/>
              <a:t>This is greater than the 10% limit</a:t>
            </a:r>
          </a:p>
          <a:p>
            <a:pPr marL="0" indent="0">
              <a:buNone/>
            </a:pPr>
            <a:r>
              <a:rPr lang="en-GB" sz="3200" dirty="0" smtClean="0"/>
              <a:t>The revised correction is 2357/2000 = 1.18</a:t>
            </a:r>
          </a:p>
          <a:p>
            <a:pPr marL="0" indent="0">
              <a:buNone/>
            </a:pPr>
            <a:r>
              <a:rPr lang="en-GB" sz="3200" dirty="0" smtClean="0"/>
              <a:t>Correction for floor area is 1.0</a:t>
            </a:r>
          </a:p>
          <a:p>
            <a:pPr marL="0" indent="0">
              <a:buNone/>
            </a:pPr>
            <a:r>
              <a:rPr lang="en-GB" sz="3200" dirty="0" smtClean="0"/>
              <a:t>Overall correction for factory is</a:t>
            </a:r>
          </a:p>
          <a:p>
            <a:pPr marL="0" indent="0">
              <a:buNone/>
            </a:pPr>
            <a:r>
              <a:rPr lang="en-GB" sz="3200" dirty="0" smtClean="0"/>
              <a:t>= 1.3 x 0.94 x 1.18 x 1.0 = 1.44</a:t>
            </a:r>
            <a:endParaRPr lang="en-GB" sz="3200" dirty="0"/>
          </a:p>
        </p:txBody>
      </p:sp>
    </p:spTree>
    <p:extLst>
      <p:ext uri="{BB962C8B-B14F-4D97-AF65-F5344CB8AC3E}">
        <p14:creationId xmlns:p14="http://schemas.microsoft.com/office/powerpoint/2010/main" val="159421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 (5)</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42860500"/>
              </p:ext>
            </p:extLst>
          </p:nvPr>
        </p:nvGraphicFramePr>
        <p:xfrm>
          <a:off x="838200" y="1790182"/>
          <a:ext cx="9787270" cy="2011680"/>
        </p:xfrm>
        <a:graphic>
          <a:graphicData uri="http://schemas.openxmlformats.org/drawingml/2006/table">
            <a:tbl>
              <a:tblPr firstRow="1" bandRow="1">
                <a:tableStyleId>{5C22544A-7EE6-4342-B048-85BDC9FD1C3A}</a:tableStyleId>
              </a:tblPr>
              <a:tblGrid>
                <a:gridCol w="1835887">
                  <a:extLst>
                    <a:ext uri="{9D8B030D-6E8A-4147-A177-3AD203B41FA5}">
                      <a16:colId xmlns:a16="http://schemas.microsoft.com/office/drawing/2014/main" val="3666389673"/>
                    </a:ext>
                  </a:extLst>
                </a:gridCol>
                <a:gridCol w="1928037">
                  <a:extLst>
                    <a:ext uri="{9D8B030D-6E8A-4147-A177-3AD203B41FA5}">
                      <a16:colId xmlns:a16="http://schemas.microsoft.com/office/drawing/2014/main" val="3817135595"/>
                    </a:ext>
                  </a:extLst>
                </a:gridCol>
                <a:gridCol w="1970568">
                  <a:extLst>
                    <a:ext uri="{9D8B030D-6E8A-4147-A177-3AD203B41FA5}">
                      <a16:colId xmlns:a16="http://schemas.microsoft.com/office/drawing/2014/main" val="3825648878"/>
                    </a:ext>
                  </a:extLst>
                </a:gridCol>
                <a:gridCol w="1991832">
                  <a:extLst>
                    <a:ext uri="{9D8B030D-6E8A-4147-A177-3AD203B41FA5}">
                      <a16:colId xmlns:a16="http://schemas.microsoft.com/office/drawing/2014/main" val="1999401170"/>
                    </a:ext>
                  </a:extLst>
                </a:gridCol>
                <a:gridCol w="2060946">
                  <a:extLst>
                    <a:ext uri="{9D8B030D-6E8A-4147-A177-3AD203B41FA5}">
                      <a16:colId xmlns:a16="http://schemas.microsoft.com/office/drawing/2014/main" val="3443713700"/>
                    </a:ext>
                  </a:extLst>
                </a:gridCol>
              </a:tblGrid>
              <a:tr h="370840">
                <a:tc>
                  <a:txBody>
                    <a:bodyPr/>
                    <a:lstStyle/>
                    <a:p>
                      <a:r>
                        <a:rPr lang="en-GB" sz="2400" dirty="0" smtClean="0"/>
                        <a:t>SPI</a:t>
                      </a:r>
                      <a:endParaRPr lang="en-GB" sz="2400" dirty="0"/>
                    </a:p>
                  </a:txBody>
                  <a:tcPr/>
                </a:tc>
                <a:tc>
                  <a:txBody>
                    <a:bodyPr/>
                    <a:lstStyle/>
                    <a:p>
                      <a:pPr algn="ctr"/>
                      <a:r>
                        <a:rPr lang="en-GB" sz="2400" dirty="0" smtClean="0"/>
                        <a:t>Good</a:t>
                      </a:r>
                      <a:endParaRPr lang="en-GB" sz="2400" dirty="0"/>
                    </a:p>
                  </a:txBody>
                  <a:tcPr/>
                </a:tc>
                <a:tc>
                  <a:txBody>
                    <a:bodyPr/>
                    <a:lstStyle/>
                    <a:p>
                      <a:pPr algn="ctr"/>
                      <a:r>
                        <a:rPr lang="en-GB" sz="2400" dirty="0" smtClean="0"/>
                        <a:t>Satisfactory</a:t>
                      </a:r>
                      <a:endParaRPr lang="en-GB" sz="2400" dirty="0"/>
                    </a:p>
                  </a:txBody>
                  <a:tcPr/>
                </a:tc>
                <a:tc>
                  <a:txBody>
                    <a:bodyPr/>
                    <a:lstStyle/>
                    <a:p>
                      <a:pPr algn="ctr"/>
                      <a:r>
                        <a:rPr lang="en-GB" sz="2400" dirty="0" smtClean="0"/>
                        <a:t>Fair</a:t>
                      </a:r>
                      <a:endParaRPr lang="en-GB" sz="2400" dirty="0"/>
                    </a:p>
                  </a:txBody>
                  <a:tcPr/>
                </a:tc>
                <a:tc>
                  <a:txBody>
                    <a:bodyPr/>
                    <a:lstStyle/>
                    <a:p>
                      <a:pPr algn="ctr"/>
                      <a:r>
                        <a:rPr lang="en-GB" sz="2400" dirty="0" smtClean="0"/>
                        <a:t>Poor</a:t>
                      </a:r>
                      <a:endParaRPr lang="en-GB" sz="2400" dirty="0"/>
                    </a:p>
                  </a:txBody>
                  <a:tcPr/>
                </a:tc>
                <a:extLst>
                  <a:ext uri="{0D108BD9-81ED-4DB2-BD59-A6C34878D82A}">
                    <a16:rowId xmlns:a16="http://schemas.microsoft.com/office/drawing/2014/main" val="3127863884"/>
                  </a:ext>
                </a:extLst>
              </a:tr>
              <a:tr h="370840">
                <a:tc>
                  <a:txBody>
                    <a:bodyPr/>
                    <a:lstStyle/>
                    <a:p>
                      <a:r>
                        <a:rPr lang="en-GB" sz="2400" dirty="0" smtClean="0"/>
                        <a:t>Factories</a:t>
                      </a:r>
                    </a:p>
                    <a:p>
                      <a:r>
                        <a:rPr lang="en-GB" sz="2400" dirty="0" smtClean="0"/>
                        <a:t>Overall Correction</a:t>
                      </a:r>
                    </a:p>
                    <a:p>
                      <a:r>
                        <a:rPr lang="en-GB" sz="2400" dirty="0" smtClean="0"/>
                        <a:t>SCT</a:t>
                      </a:r>
                      <a:endParaRPr lang="en-GB" sz="2400" dirty="0"/>
                    </a:p>
                  </a:txBody>
                  <a:tcPr/>
                </a:tc>
                <a:tc>
                  <a:txBody>
                    <a:bodyPr/>
                    <a:lstStyle/>
                    <a:p>
                      <a:pPr algn="ctr"/>
                      <a:r>
                        <a:rPr lang="en-GB" sz="2400" dirty="0" smtClean="0"/>
                        <a:t>0.8</a:t>
                      </a:r>
                    </a:p>
                    <a:p>
                      <a:pPr algn="ctr"/>
                      <a:r>
                        <a:rPr lang="en-GB" sz="2400" dirty="0" smtClean="0"/>
                        <a:t>1.44</a:t>
                      </a:r>
                    </a:p>
                    <a:p>
                      <a:pPr algn="ctr"/>
                      <a:endParaRPr lang="en-GB" sz="2400" dirty="0" smtClean="0"/>
                    </a:p>
                    <a:p>
                      <a:pPr algn="ctr"/>
                      <a:r>
                        <a:rPr lang="en-GB" sz="2400" dirty="0" smtClean="0"/>
                        <a:t>1.15 – 1.44</a:t>
                      </a:r>
                      <a:endParaRPr lang="en-GB" sz="2400" dirty="0"/>
                    </a:p>
                  </a:txBody>
                  <a:tcPr/>
                </a:tc>
                <a:tc>
                  <a:txBody>
                    <a:bodyPr/>
                    <a:lstStyle/>
                    <a:p>
                      <a:pPr algn="ctr"/>
                      <a:r>
                        <a:rPr lang="en-GB" sz="2400" dirty="0" smtClean="0"/>
                        <a:t>0.8 – 1.0</a:t>
                      </a:r>
                    </a:p>
                    <a:p>
                      <a:pPr algn="ctr"/>
                      <a:r>
                        <a:rPr lang="en-GB" sz="2400" dirty="0" smtClean="0"/>
                        <a:t>1.44</a:t>
                      </a:r>
                    </a:p>
                    <a:p>
                      <a:pPr algn="ctr"/>
                      <a:endParaRPr lang="en-GB" sz="2400" dirty="0" smtClean="0"/>
                    </a:p>
                    <a:p>
                      <a:pPr algn="ctr"/>
                      <a:r>
                        <a:rPr lang="en-GB" sz="2400" dirty="0" smtClean="0"/>
                        <a:t>1.15 – 1.44</a:t>
                      </a:r>
                      <a:endParaRPr lang="en-GB" sz="2400" dirty="0"/>
                    </a:p>
                  </a:txBody>
                  <a:tcPr/>
                </a:tc>
                <a:tc>
                  <a:txBody>
                    <a:bodyPr/>
                    <a:lstStyle/>
                    <a:p>
                      <a:pPr algn="ctr"/>
                      <a:r>
                        <a:rPr lang="en-GB" sz="2400" dirty="0" smtClean="0"/>
                        <a:t>1.0 – 1.2</a:t>
                      </a:r>
                    </a:p>
                    <a:p>
                      <a:pPr algn="ctr"/>
                      <a:r>
                        <a:rPr lang="en-GB" sz="2400" dirty="0" smtClean="0"/>
                        <a:t>1.44</a:t>
                      </a:r>
                    </a:p>
                    <a:p>
                      <a:pPr algn="ctr"/>
                      <a:endParaRPr lang="en-GB" sz="2400" dirty="0" smtClean="0"/>
                    </a:p>
                    <a:p>
                      <a:pPr algn="ctr"/>
                      <a:r>
                        <a:rPr lang="en-GB" sz="2400" dirty="0" smtClean="0"/>
                        <a:t>1.44 – 1.73</a:t>
                      </a:r>
                      <a:endParaRPr lang="en-GB" sz="2400" dirty="0"/>
                    </a:p>
                  </a:txBody>
                  <a:tcPr/>
                </a:tc>
                <a:tc>
                  <a:txBody>
                    <a:bodyPr/>
                    <a:lstStyle/>
                    <a:p>
                      <a:pPr algn="ctr"/>
                      <a:r>
                        <a:rPr lang="en-GB" sz="2400" dirty="0" smtClean="0"/>
                        <a:t>1.2 – 1.5</a:t>
                      </a:r>
                    </a:p>
                    <a:p>
                      <a:pPr algn="ctr"/>
                      <a:r>
                        <a:rPr lang="en-GB" sz="2400" dirty="0" smtClean="0"/>
                        <a:t>1.44</a:t>
                      </a:r>
                    </a:p>
                    <a:p>
                      <a:pPr algn="ctr"/>
                      <a:endParaRPr lang="en-GB" sz="2400" dirty="0" smtClean="0"/>
                    </a:p>
                    <a:p>
                      <a:pPr algn="ctr"/>
                      <a:r>
                        <a:rPr lang="en-GB" sz="2400" dirty="0" smtClean="0"/>
                        <a:t>1.73 – 2.16</a:t>
                      </a:r>
                      <a:endParaRPr lang="en-GB" sz="2400" dirty="0"/>
                    </a:p>
                  </a:txBody>
                  <a:tcPr/>
                </a:tc>
                <a:extLst>
                  <a:ext uri="{0D108BD9-81ED-4DB2-BD59-A6C34878D82A}">
                    <a16:rowId xmlns:a16="http://schemas.microsoft.com/office/drawing/2014/main" val="1664843930"/>
                  </a:ext>
                </a:extLst>
              </a:tr>
            </a:tbl>
          </a:graphicData>
        </a:graphic>
      </p:graphicFrame>
      <p:sp>
        <p:nvSpPr>
          <p:cNvPr id="5" name="TextBox 4"/>
          <p:cNvSpPr txBox="1"/>
          <p:nvPr/>
        </p:nvSpPr>
        <p:spPr>
          <a:xfrm>
            <a:off x="838200" y="4330995"/>
            <a:ext cx="9787270" cy="1384995"/>
          </a:xfrm>
          <a:prstGeom prst="rect">
            <a:avLst/>
          </a:prstGeom>
          <a:noFill/>
        </p:spPr>
        <p:txBody>
          <a:bodyPr wrap="square" rtlCol="0">
            <a:spAutoFit/>
          </a:bodyPr>
          <a:lstStyle/>
          <a:p>
            <a:r>
              <a:rPr lang="en-GB" sz="2800" dirty="0" smtClean="0"/>
              <a:t>The PI for the factory was calculated as 1.625 GJ/m</a:t>
            </a:r>
            <a:r>
              <a:rPr lang="en-GB" sz="2800" baseline="30000" dirty="0" smtClean="0"/>
              <a:t>2</a:t>
            </a:r>
            <a:r>
              <a:rPr lang="en-GB" sz="2800" dirty="0" smtClean="0"/>
              <a:t>  This lies within the fair classification of STCs (1.44 – 1.73 which states barely average performance</a:t>
            </a:r>
            <a:endParaRPr lang="en-GB" sz="2800" dirty="0"/>
          </a:p>
        </p:txBody>
      </p:sp>
    </p:spTree>
    <p:extLst>
      <p:ext uri="{BB962C8B-B14F-4D97-AF65-F5344CB8AC3E}">
        <p14:creationId xmlns:p14="http://schemas.microsoft.com/office/powerpoint/2010/main" val="14766125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Example</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 general office in the Thames Valley works on a single shift, 5 days a week.  It is serviced with a space heating system and a tempered air mechanical ventilation system</a:t>
            </a:r>
          </a:p>
          <a:p>
            <a:pPr marL="0" indent="0">
              <a:buNone/>
            </a:pPr>
            <a:endParaRPr lang="en-GB" sz="3200" dirty="0"/>
          </a:p>
          <a:p>
            <a:pPr marL="0" indent="0">
              <a:buNone/>
            </a:pPr>
            <a:r>
              <a:rPr lang="en-GB" sz="3200" dirty="0" smtClean="0"/>
              <a:t>Determine the performance indicator for the building and compare it with the standard consumption target</a:t>
            </a:r>
            <a:endParaRPr lang="en-GB" sz="3200" dirty="0"/>
          </a:p>
        </p:txBody>
      </p:sp>
    </p:spTree>
    <p:extLst>
      <p:ext uri="{BB962C8B-B14F-4D97-AF65-F5344CB8AC3E}">
        <p14:creationId xmlns:p14="http://schemas.microsoft.com/office/powerpoint/2010/main" val="3871032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Example (Data)</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Annual consumption of gas 1050 GJ, annual consumption of electricity 97,300 kWh, treated floor area 1200m</a:t>
            </a:r>
          </a:p>
          <a:p>
            <a:pPr marL="0" indent="0">
              <a:buNone/>
            </a:pPr>
            <a:endParaRPr lang="en-GB" sz="3200" dirty="0"/>
          </a:p>
          <a:p>
            <a:pPr marL="0" indent="0">
              <a:buNone/>
            </a:pPr>
            <a:r>
              <a:rPr lang="en-GB" sz="3200" dirty="0" smtClean="0"/>
              <a:t>There is no correction factor for location, occupancy or floor area</a:t>
            </a:r>
          </a:p>
          <a:p>
            <a:pPr marL="0" indent="0">
              <a:buNone/>
            </a:pPr>
            <a:endParaRPr lang="en-GB" sz="3200" dirty="0"/>
          </a:p>
          <a:p>
            <a:pPr marL="0" indent="0">
              <a:buNone/>
            </a:pPr>
            <a:r>
              <a:rPr lang="en-GB" sz="3200" dirty="0" smtClean="0"/>
              <a:t>However, there is a correction for mechanical ventilation is 1.3</a:t>
            </a:r>
            <a:endParaRPr lang="en-GB" sz="3200" dirty="0"/>
          </a:p>
        </p:txBody>
      </p:sp>
    </p:spTree>
    <p:extLst>
      <p:ext uri="{BB962C8B-B14F-4D97-AF65-F5344CB8AC3E}">
        <p14:creationId xmlns:p14="http://schemas.microsoft.com/office/powerpoint/2010/main" val="115952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 (1)</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Annual gas consumption + Annual electricity consumption</a:t>
            </a:r>
          </a:p>
          <a:p>
            <a:pPr marL="0" indent="0">
              <a:buNone/>
            </a:pPr>
            <a:r>
              <a:rPr lang="en-GB" sz="3200" dirty="0"/>
              <a:t>	</a:t>
            </a:r>
            <a:r>
              <a:rPr lang="en-GB" sz="3200" dirty="0" smtClean="0"/>
              <a:t>	1050 + 97,300 (convert to GJ)</a:t>
            </a:r>
          </a:p>
          <a:p>
            <a:pPr marL="0" indent="0">
              <a:buNone/>
            </a:pPr>
            <a:r>
              <a:rPr lang="en-GB" sz="3200" dirty="0"/>
              <a:t>	</a:t>
            </a:r>
            <a:r>
              <a:rPr lang="en-GB" sz="3200" dirty="0" smtClean="0"/>
              <a:t>	1050 + 350</a:t>
            </a:r>
          </a:p>
          <a:p>
            <a:pPr marL="0" indent="0">
              <a:buNone/>
            </a:pPr>
            <a:r>
              <a:rPr lang="en-GB" sz="3200" dirty="0" smtClean="0"/>
              <a:t>Total energy consumption = 1,400 GJ</a:t>
            </a:r>
          </a:p>
          <a:p>
            <a:pPr marL="0" indent="0">
              <a:buNone/>
            </a:pPr>
            <a:r>
              <a:rPr lang="en-GB" sz="3200" dirty="0" smtClean="0"/>
              <a:t>Performance Indicator for the building</a:t>
            </a:r>
          </a:p>
          <a:p>
            <a:pPr marL="0" indent="0">
              <a:buNone/>
            </a:pPr>
            <a:r>
              <a:rPr lang="en-GB" sz="3200" dirty="0" smtClean="0"/>
              <a:t>= Annual energy consumption/ treated floor area</a:t>
            </a:r>
          </a:p>
          <a:p>
            <a:pPr marL="0" indent="0">
              <a:buNone/>
            </a:pPr>
            <a:r>
              <a:rPr lang="en-GB" sz="3200" dirty="0" smtClean="0"/>
              <a:t>PI = 1400 / 1200 = 1.167 GJ/m</a:t>
            </a:r>
            <a:r>
              <a:rPr lang="en-GB" sz="3200" baseline="30000" dirty="0" smtClean="0"/>
              <a:t>2</a:t>
            </a:r>
            <a:endParaRPr lang="en-GB" sz="3200" dirty="0"/>
          </a:p>
        </p:txBody>
      </p:sp>
    </p:spTree>
    <p:extLst>
      <p:ext uri="{BB962C8B-B14F-4D97-AF65-F5344CB8AC3E}">
        <p14:creationId xmlns:p14="http://schemas.microsoft.com/office/powerpoint/2010/main" val="36498138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 (2)</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9708216"/>
              </p:ext>
            </p:extLst>
          </p:nvPr>
        </p:nvGraphicFramePr>
        <p:xfrm>
          <a:off x="838200" y="1825625"/>
          <a:ext cx="10515600" cy="2011680"/>
        </p:xfrm>
        <a:graphic>
          <a:graphicData uri="http://schemas.openxmlformats.org/drawingml/2006/table">
            <a:tbl>
              <a:tblPr firstRow="1" bandRow="1">
                <a:tableStyleId>{5C22544A-7EE6-4342-B048-85BDC9FD1C3A}</a:tableStyleId>
              </a:tblPr>
              <a:tblGrid>
                <a:gridCol w="2103120">
                  <a:extLst>
                    <a:ext uri="{9D8B030D-6E8A-4147-A177-3AD203B41FA5}">
                      <a16:colId xmlns:a16="http://schemas.microsoft.com/office/drawing/2014/main" val="3245966684"/>
                    </a:ext>
                  </a:extLst>
                </a:gridCol>
                <a:gridCol w="2103120">
                  <a:extLst>
                    <a:ext uri="{9D8B030D-6E8A-4147-A177-3AD203B41FA5}">
                      <a16:colId xmlns:a16="http://schemas.microsoft.com/office/drawing/2014/main" val="2599851992"/>
                    </a:ext>
                  </a:extLst>
                </a:gridCol>
                <a:gridCol w="2103120">
                  <a:extLst>
                    <a:ext uri="{9D8B030D-6E8A-4147-A177-3AD203B41FA5}">
                      <a16:colId xmlns:a16="http://schemas.microsoft.com/office/drawing/2014/main" val="3328444655"/>
                    </a:ext>
                  </a:extLst>
                </a:gridCol>
                <a:gridCol w="2103120">
                  <a:extLst>
                    <a:ext uri="{9D8B030D-6E8A-4147-A177-3AD203B41FA5}">
                      <a16:colId xmlns:a16="http://schemas.microsoft.com/office/drawing/2014/main" val="281838005"/>
                    </a:ext>
                  </a:extLst>
                </a:gridCol>
                <a:gridCol w="2103120">
                  <a:extLst>
                    <a:ext uri="{9D8B030D-6E8A-4147-A177-3AD203B41FA5}">
                      <a16:colId xmlns:a16="http://schemas.microsoft.com/office/drawing/2014/main" val="2406654197"/>
                    </a:ext>
                  </a:extLst>
                </a:gridCol>
              </a:tblGrid>
              <a:tr h="370840">
                <a:tc>
                  <a:txBody>
                    <a:bodyPr/>
                    <a:lstStyle/>
                    <a:p>
                      <a:r>
                        <a:rPr lang="en-GB" sz="2400" dirty="0" smtClean="0"/>
                        <a:t>Building type</a:t>
                      </a:r>
                      <a:endParaRPr lang="en-GB" sz="2400" dirty="0"/>
                    </a:p>
                  </a:txBody>
                  <a:tcPr/>
                </a:tc>
                <a:tc>
                  <a:txBody>
                    <a:bodyPr/>
                    <a:lstStyle/>
                    <a:p>
                      <a:pPr algn="ctr"/>
                      <a:r>
                        <a:rPr lang="en-GB" sz="2400" dirty="0" smtClean="0"/>
                        <a:t>Good</a:t>
                      </a:r>
                      <a:endParaRPr lang="en-GB" sz="2400" dirty="0"/>
                    </a:p>
                  </a:txBody>
                  <a:tcPr/>
                </a:tc>
                <a:tc>
                  <a:txBody>
                    <a:bodyPr/>
                    <a:lstStyle/>
                    <a:p>
                      <a:pPr algn="ctr"/>
                      <a:r>
                        <a:rPr lang="en-GB" sz="2400" dirty="0" smtClean="0"/>
                        <a:t>Satisfactory</a:t>
                      </a:r>
                      <a:endParaRPr lang="en-GB" sz="2400" dirty="0"/>
                    </a:p>
                  </a:txBody>
                  <a:tcPr/>
                </a:tc>
                <a:tc>
                  <a:txBody>
                    <a:bodyPr/>
                    <a:lstStyle/>
                    <a:p>
                      <a:pPr algn="ctr"/>
                      <a:r>
                        <a:rPr lang="en-GB" sz="2400" dirty="0" smtClean="0"/>
                        <a:t>Fair</a:t>
                      </a:r>
                      <a:endParaRPr lang="en-GB" sz="2400" dirty="0"/>
                    </a:p>
                  </a:txBody>
                  <a:tcPr/>
                </a:tc>
                <a:tc>
                  <a:txBody>
                    <a:bodyPr/>
                    <a:lstStyle/>
                    <a:p>
                      <a:pPr algn="ctr"/>
                      <a:r>
                        <a:rPr lang="en-GB" sz="2400" dirty="0" smtClean="0"/>
                        <a:t>Poor</a:t>
                      </a:r>
                      <a:endParaRPr lang="en-GB" sz="2400" dirty="0"/>
                    </a:p>
                  </a:txBody>
                  <a:tcPr/>
                </a:tc>
                <a:extLst>
                  <a:ext uri="{0D108BD9-81ED-4DB2-BD59-A6C34878D82A}">
                    <a16:rowId xmlns:a16="http://schemas.microsoft.com/office/drawing/2014/main" val="1443339793"/>
                  </a:ext>
                </a:extLst>
              </a:tr>
              <a:tr h="370840">
                <a:tc>
                  <a:txBody>
                    <a:bodyPr/>
                    <a:lstStyle/>
                    <a:p>
                      <a:r>
                        <a:rPr lang="en-GB" sz="2400" dirty="0" smtClean="0"/>
                        <a:t>Office SPI</a:t>
                      </a:r>
                    </a:p>
                    <a:p>
                      <a:r>
                        <a:rPr lang="en-GB" sz="2400" dirty="0" smtClean="0"/>
                        <a:t>Overall Correction</a:t>
                      </a:r>
                    </a:p>
                    <a:p>
                      <a:r>
                        <a:rPr lang="en-GB" sz="2400" dirty="0" smtClean="0"/>
                        <a:t>Office SCT</a:t>
                      </a:r>
                      <a:endParaRPr lang="en-GB" sz="2400" dirty="0"/>
                    </a:p>
                  </a:txBody>
                  <a:tcPr/>
                </a:tc>
                <a:tc>
                  <a:txBody>
                    <a:bodyPr/>
                    <a:lstStyle/>
                    <a:p>
                      <a:pPr algn="ctr"/>
                      <a:r>
                        <a:rPr lang="en-GB" sz="2400" dirty="0" smtClean="0"/>
                        <a:t>&lt;0.7</a:t>
                      </a:r>
                    </a:p>
                    <a:p>
                      <a:pPr algn="ctr"/>
                      <a:r>
                        <a:rPr lang="en-GB" sz="2400" dirty="0" smtClean="0"/>
                        <a:t>1.3</a:t>
                      </a:r>
                    </a:p>
                    <a:p>
                      <a:pPr algn="ctr"/>
                      <a:endParaRPr lang="en-GB" sz="2400" dirty="0" smtClean="0"/>
                    </a:p>
                    <a:p>
                      <a:pPr algn="ctr"/>
                      <a:r>
                        <a:rPr lang="en-GB" sz="2400" dirty="0" smtClean="0"/>
                        <a:t>&lt;0.91</a:t>
                      </a:r>
                      <a:endParaRPr lang="en-GB" sz="2400" dirty="0"/>
                    </a:p>
                  </a:txBody>
                  <a:tcPr/>
                </a:tc>
                <a:tc>
                  <a:txBody>
                    <a:bodyPr/>
                    <a:lstStyle/>
                    <a:p>
                      <a:pPr algn="ctr"/>
                      <a:r>
                        <a:rPr lang="en-GB" sz="2400" dirty="0" smtClean="0"/>
                        <a:t>0.7 – 0.8</a:t>
                      </a:r>
                    </a:p>
                    <a:p>
                      <a:pPr algn="ctr"/>
                      <a:r>
                        <a:rPr lang="en-GB" sz="2400" dirty="0" smtClean="0"/>
                        <a:t>1.3</a:t>
                      </a:r>
                    </a:p>
                    <a:p>
                      <a:pPr algn="ctr"/>
                      <a:endParaRPr lang="en-GB" sz="2400" dirty="0" smtClean="0"/>
                    </a:p>
                    <a:p>
                      <a:pPr algn="ctr"/>
                      <a:r>
                        <a:rPr lang="en-GB" sz="2400" dirty="0" smtClean="0"/>
                        <a:t>0.91 – 1.04</a:t>
                      </a:r>
                      <a:endParaRPr lang="en-GB" sz="2400" dirty="0"/>
                    </a:p>
                  </a:txBody>
                  <a:tcPr/>
                </a:tc>
                <a:tc>
                  <a:txBody>
                    <a:bodyPr/>
                    <a:lstStyle/>
                    <a:p>
                      <a:pPr algn="ctr"/>
                      <a:r>
                        <a:rPr lang="en-GB" sz="2400" dirty="0" smtClean="0"/>
                        <a:t>0.8 – 1.0</a:t>
                      </a:r>
                    </a:p>
                    <a:p>
                      <a:pPr algn="ctr"/>
                      <a:r>
                        <a:rPr lang="en-GB" sz="2400" dirty="0" smtClean="0"/>
                        <a:t>1.3</a:t>
                      </a:r>
                    </a:p>
                    <a:p>
                      <a:pPr algn="ctr"/>
                      <a:endParaRPr lang="en-GB" sz="2400" dirty="0" smtClean="0"/>
                    </a:p>
                    <a:p>
                      <a:pPr algn="ctr"/>
                      <a:r>
                        <a:rPr lang="en-GB" sz="2400" dirty="0" smtClean="0"/>
                        <a:t>1.04 – 1.3</a:t>
                      </a:r>
                      <a:endParaRPr lang="en-GB" sz="2400" dirty="0"/>
                    </a:p>
                  </a:txBody>
                  <a:tcPr/>
                </a:tc>
                <a:tc>
                  <a:txBody>
                    <a:bodyPr/>
                    <a:lstStyle/>
                    <a:p>
                      <a:pPr algn="ctr"/>
                      <a:r>
                        <a:rPr lang="en-GB" sz="2400" dirty="0" smtClean="0"/>
                        <a:t>1.0 – 1.2</a:t>
                      </a:r>
                    </a:p>
                    <a:p>
                      <a:pPr algn="ctr"/>
                      <a:r>
                        <a:rPr lang="en-GB" sz="2400" dirty="0" smtClean="0"/>
                        <a:t>1.3</a:t>
                      </a:r>
                    </a:p>
                    <a:p>
                      <a:pPr algn="ctr"/>
                      <a:endParaRPr lang="en-GB" sz="2400" dirty="0" smtClean="0"/>
                    </a:p>
                    <a:p>
                      <a:pPr algn="ctr"/>
                      <a:r>
                        <a:rPr lang="en-GB" sz="2400" dirty="0" smtClean="0"/>
                        <a:t>1.3 – 1.56</a:t>
                      </a:r>
                      <a:endParaRPr lang="en-GB" sz="2400" dirty="0"/>
                    </a:p>
                  </a:txBody>
                  <a:tcPr/>
                </a:tc>
                <a:extLst>
                  <a:ext uri="{0D108BD9-81ED-4DB2-BD59-A6C34878D82A}">
                    <a16:rowId xmlns:a16="http://schemas.microsoft.com/office/drawing/2014/main" val="1215877000"/>
                  </a:ext>
                </a:extLst>
              </a:tr>
            </a:tbl>
          </a:graphicData>
        </a:graphic>
      </p:graphicFrame>
      <p:sp>
        <p:nvSpPr>
          <p:cNvPr id="5" name="TextBox 4"/>
          <p:cNvSpPr txBox="1"/>
          <p:nvPr/>
        </p:nvSpPr>
        <p:spPr>
          <a:xfrm>
            <a:off x="978195" y="4451498"/>
            <a:ext cx="10207256" cy="954107"/>
          </a:xfrm>
          <a:prstGeom prst="rect">
            <a:avLst/>
          </a:prstGeom>
          <a:noFill/>
        </p:spPr>
        <p:txBody>
          <a:bodyPr wrap="square" rtlCol="0">
            <a:spAutoFit/>
          </a:bodyPr>
          <a:lstStyle/>
          <a:p>
            <a:r>
              <a:rPr lang="en-GB" sz="2800" dirty="0" smtClean="0"/>
              <a:t>A value of 1.167 compared with PI with standard consumption targets shows the building as having a fair performance</a:t>
            </a:r>
            <a:endParaRPr lang="en-GB" sz="2800" dirty="0"/>
          </a:p>
        </p:txBody>
      </p:sp>
    </p:spTree>
    <p:extLst>
      <p:ext uri="{BB962C8B-B14F-4D97-AF65-F5344CB8AC3E}">
        <p14:creationId xmlns:p14="http://schemas.microsoft.com/office/powerpoint/2010/main" val="42120002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 (3)</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72164521"/>
              </p:ext>
            </p:extLst>
          </p:nvPr>
        </p:nvGraphicFramePr>
        <p:xfrm>
          <a:off x="838200" y="1825625"/>
          <a:ext cx="6377763" cy="2377440"/>
        </p:xfrm>
        <a:graphic>
          <a:graphicData uri="http://schemas.openxmlformats.org/drawingml/2006/table">
            <a:tbl>
              <a:tblPr firstRow="1" bandRow="1">
                <a:tableStyleId>{5C22544A-7EE6-4342-B048-85BDC9FD1C3A}</a:tableStyleId>
              </a:tblPr>
              <a:tblGrid>
                <a:gridCol w="1819940">
                  <a:extLst>
                    <a:ext uri="{9D8B030D-6E8A-4147-A177-3AD203B41FA5}">
                      <a16:colId xmlns:a16="http://schemas.microsoft.com/office/drawing/2014/main" val="3428035301"/>
                    </a:ext>
                  </a:extLst>
                </a:gridCol>
                <a:gridCol w="4557823">
                  <a:extLst>
                    <a:ext uri="{9D8B030D-6E8A-4147-A177-3AD203B41FA5}">
                      <a16:colId xmlns:a16="http://schemas.microsoft.com/office/drawing/2014/main" val="4175473632"/>
                    </a:ext>
                  </a:extLst>
                </a:gridCol>
              </a:tblGrid>
              <a:tr h="370840">
                <a:tc>
                  <a:txBody>
                    <a:bodyPr/>
                    <a:lstStyle/>
                    <a:p>
                      <a:r>
                        <a:rPr lang="en-GB" sz="2400" dirty="0" smtClean="0"/>
                        <a:t>Fuel</a:t>
                      </a:r>
                      <a:endParaRPr lang="en-GB" sz="2400" dirty="0"/>
                    </a:p>
                  </a:txBody>
                  <a:tcPr/>
                </a:tc>
                <a:tc>
                  <a:txBody>
                    <a:bodyPr/>
                    <a:lstStyle/>
                    <a:p>
                      <a:r>
                        <a:rPr lang="en-GB" sz="2400" dirty="0" smtClean="0"/>
                        <a:t>Carbon dioxide conversion factor (Kg CO</a:t>
                      </a:r>
                      <a:r>
                        <a:rPr lang="en-GB" sz="2400" baseline="-25000" dirty="0" smtClean="0"/>
                        <a:t>2</a:t>
                      </a:r>
                      <a:r>
                        <a:rPr lang="en-GB" sz="2400" dirty="0" smtClean="0"/>
                        <a:t> /kWh energy)</a:t>
                      </a:r>
                      <a:endParaRPr lang="en-GB" sz="2400" dirty="0"/>
                    </a:p>
                  </a:txBody>
                  <a:tcPr/>
                </a:tc>
                <a:extLst>
                  <a:ext uri="{0D108BD9-81ED-4DB2-BD59-A6C34878D82A}">
                    <a16:rowId xmlns:a16="http://schemas.microsoft.com/office/drawing/2014/main" val="4117542077"/>
                  </a:ext>
                </a:extLst>
              </a:tr>
              <a:tr h="370840">
                <a:tc>
                  <a:txBody>
                    <a:bodyPr/>
                    <a:lstStyle/>
                    <a:p>
                      <a:r>
                        <a:rPr lang="en-GB" sz="2400" dirty="0" smtClean="0"/>
                        <a:t>Gas</a:t>
                      </a:r>
                    </a:p>
                    <a:p>
                      <a:r>
                        <a:rPr lang="en-GB" sz="2400" dirty="0" smtClean="0"/>
                        <a:t>Oil</a:t>
                      </a:r>
                    </a:p>
                    <a:p>
                      <a:r>
                        <a:rPr lang="en-GB" sz="2400" dirty="0" smtClean="0"/>
                        <a:t>Coal</a:t>
                      </a:r>
                    </a:p>
                    <a:p>
                      <a:r>
                        <a:rPr lang="en-GB" sz="2400" dirty="0" smtClean="0"/>
                        <a:t>Electricity</a:t>
                      </a:r>
                      <a:endParaRPr lang="en-GB" sz="2400" dirty="0"/>
                    </a:p>
                  </a:txBody>
                  <a:tcPr/>
                </a:tc>
                <a:tc>
                  <a:txBody>
                    <a:bodyPr/>
                    <a:lstStyle/>
                    <a:p>
                      <a:pPr algn="ctr"/>
                      <a:r>
                        <a:rPr lang="en-GB" sz="2400" dirty="0" smtClean="0"/>
                        <a:t>0.20</a:t>
                      </a:r>
                    </a:p>
                    <a:p>
                      <a:pPr algn="ctr"/>
                      <a:r>
                        <a:rPr lang="en-GB" sz="2400" dirty="0" smtClean="0"/>
                        <a:t>0.29</a:t>
                      </a:r>
                    </a:p>
                    <a:p>
                      <a:pPr algn="ctr"/>
                      <a:r>
                        <a:rPr lang="en-GB" sz="2400" dirty="0" smtClean="0"/>
                        <a:t>0.32</a:t>
                      </a:r>
                    </a:p>
                    <a:p>
                      <a:pPr algn="ctr"/>
                      <a:r>
                        <a:rPr lang="en-GB" sz="2400" dirty="0" smtClean="0"/>
                        <a:t>0.70</a:t>
                      </a:r>
                      <a:endParaRPr lang="en-GB" sz="2400" dirty="0"/>
                    </a:p>
                  </a:txBody>
                  <a:tcPr/>
                </a:tc>
                <a:extLst>
                  <a:ext uri="{0D108BD9-81ED-4DB2-BD59-A6C34878D82A}">
                    <a16:rowId xmlns:a16="http://schemas.microsoft.com/office/drawing/2014/main" val="2396213203"/>
                  </a:ext>
                </a:extLst>
              </a:tr>
            </a:tbl>
          </a:graphicData>
        </a:graphic>
      </p:graphicFrame>
      <p:sp>
        <p:nvSpPr>
          <p:cNvPr id="5" name="TextBox 4"/>
          <p:cNvSpPr txBox="1"/>
          <p:nvPr/>
        </p:nvSpPr>
        <p:spPr>
          <a:xfrm>
            <a:off x="1197935" y="4727944"/>
            <a:ext cx="8924260" cy="1384995"/>
          </a:xfrm>
          <a:prstGeom prst="rect">
            <a:avLst/>
          </a:prstGeom>
          <a:noFill/>
        </p:spPr>
        <p:txBody>
          <a:bodyPr wrap="square" rtlCol="0">
            <a:spAutoFit/>
          </a:bodyPr>
          <a:lstStyle/>
          <a:p>
            <a:r>
              <a:rPr lang="en-GB" sz="2800" dirty="0" smtClean="0"/>
              <a:t>Annual gas consumption in kWh</a:t>
            </a:r>
          </a:p>
          <a:p>
            <a:r>
              <a:rPr lang="en-GB" sz="2800" dirty="0" smtClean="0"/>
              <a:t>= 1050 x 278</a:t>
            </a:r>
          </a:p>
          <a:p>
            <a:r>
              <a:rPr lang="en-GB" sz="2800" dirty="0" smtClean="0"/>
              <a:t>= 291,900 kWh</a:t>
            </a:r>
            <a:endParaRPr lang="en-GB" sz="2800" dirty="0"/>
          </a:p>
        </p:txBody>
      </p:sp>
    </p:spTree>
    <p:extLst>
      <p:ext uri="{BB962C8B-B14F-4D97-AF65-F5344CB8AC3E}">
        <p14:creationId xmlns:p14="http://schemas.microsoft.com/office/powerpoint/2010/main" val="16530016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Solution (4)</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Carbon dioxide emission from burning gas</a:t>
            </a:r>
          </a:p>
          <a:p>
            <a:pPr marL="0" indent="0">
              <a:buNone/>
            </a:pPr>
            <a:r>
              <a:rPr lang="en-GB" sz="3200" dirty="0" smtClean="0"/>
              <a:t>= 291,900 x 0.2 = 58,380 Kg</a:t>
            </a:r>
          </a:p>
          <a:p>
            <a:pPr marL="0" indent="0">
              <a:buNone/>
            </a:pPr>
            <a:r>
              <a:rPr lang="en-GB" sz="3200" dirty="0" smtClean="0"/>
              <a:t>Carbon dioxide emission from generating electricity</a:t>
            </a:r>
          </a:p>
          <a:p>
            <a:pPr marL="0" indent="0">
              <a:buNone/>
            </a:pPr>
            <a:r>
              <a:rPr lang="en-GB" sz="3200" dirty="0" smtClean="0"/>
              <a:t>= 93,700 x 0.7 = 68,110 Kg</a:t>
            </a:r>
          </a:p>
          <a:p>
            <a:pPr marL="0" indent="0">
              <a:buNone/>
            </a:pPr>
            <a:r>
              <a:rPr lang="en-GB" sz="3200" dirty="0" smtClean="0"/>
              <a:t>Total annual emissions = 126,490 Kg or 126.5 tonnes</a:t>
            </a:r>
          </a:p>
          <a:p>
            <a:pPr marL="0" indent="0">
              <a:buNone/>
            </a:pPr>
            <a:r>
              <a:rPr lang="en-GB" sz="3200" dirty="0" smtClean="0"/>
              <a:t>Annual emission = 126,490/1200 = 105.4 Kg/m</a:t>
            </a:r>
            <a:endParaRPr lang="en-GB" sz="3200" dirty="0"/>
          </a:p>
        </p:txBody>
      </p:sp>
    </p:spTree>
    <p:extLst>
      <p:ext uri="{BB962C8B-B14F-4D97-AF65-F5344CB8AC3E}">
        <p14:creationId xmlns:p14="http://schemas.microsoft.com/office/powerpoint/2010/main" val="25476084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Normalised Performance Indicators</a:t>
            </a:r>
            <a:endParaRPr lang="en-GB" dirty="0"/>
          </a:p>
        </p:txBody>
      </p:sp>
      <p:sp>
        <p:nvSpPr>
          <p:cNvPr id="3" name="Content Placeholder 2"/>
          <p:cNvSpPr>
            <a:spLocks noGrp="1"/>
          </p:cNvSpPr>
          <p:nvPr>
            <p:ph idx="1"/>
          </p:nvPr>
        </p:nvSpPr>
        <p:spPr>
          <a:xfrm>
            <a:off x="2091070" y="1825625"/>
            <a:ext cx="8002772" cy="4351338"/>
          </a:xfrm>
        </p:spPr>
        <p:txBody>
          <a:bodyPr>
            <a:normAutofit/>
          </a:bodyPr>
          <a:lstStyle/>
          <a:p>
            <a:pPr marL="0" indent="0">
              <a:buNone/>
            </a:pPr>
            <a:r>
              <a:rPr lang="en-GB" sz="3200" dirty="0" smtClean="0"/>
              <a:t>Take into account several factors that contribute to additional fuel usage</a:t>
            </a:r>
            <a:endParaRPr lang="en-GB" sz="3200" dirty="0"/>
          </a:p>
        </p:txBody>
      </p:sp>
    </p:spTree>
    <p:extLst>
      <p:ext uri="{BB962C8B-B14F-4D97-AF65-F5344CB8AC3E}">
        <p14:creationId xmlns:p14="http://schemas.microsoft.com/office/powerpoint/2010/main" val="34597853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Steps in Calculating Normalised </a:t>
            </a:r>
            <a:br>
              <a:rPr lang="en-GB" dirty="0" smtClean="0"/>
            </a:br>
            <a:r>
              <a:rPr lang="en-GB" dirty="0" smtClean="0"/>
              <a:t>Performance Indicators</a:t>
            </a:r>
            <a:endParaRPr lang="en-GB" dirty="0"/>
          </a:p>
        </p:txBody>
      </p:sp>
      <p:sp>
        <p:nvSpPr>
          <p:cNvPr id="3" name="Content Placeholder 2"/>
          <p:cNvSpPr>
            <a:spLocks noGrp="1"/>
          </p:cNvSpPr>
          <p:nvPr>
            <p:ph idx="1"/>
          </p:nvPr>
        </p:nvSpPr>
        <p:spPr>
          <a:xfrm>
            <a:off x="838200" y="1825625"/>
            <a:ext cx="10515600" cy="4716942"/>
          </a:xfrm>
        </p:spPr>
        <p:txBody>
          <a:bodyPr>
            <a:normAutofit/>
          </a:bodyPr>
          <a:lstStyle/>
          <a:p>
            <a:pPr marL="514350" indent="-514350">
              <a:buAutoNum type="arabicPeriod"/>
            </a:pPr>
            <a:r>
              <a:rPr lang="en-GB" sz="3200" dirty="0" smtClean="0"/>
              <a:t>Convert energy units to kWh</a:t>
            </a:r>
          </a:p>
          <a:p>
            <a:pPr marL="514350" indent="-514350">
              <a:buAutoNum type="arabicPeriod"/>
            </a:pPr>
            <a:r>
              <a:rPr lang="en-GB" sz="3200" dirty="0" smtClean="0"/>
              <a:t>Find the energy used for space heating</a:t>
            </a:r>
          </a:p>
          <a:p>
            <a:pPr marL="514350" indent="-514350">
              <a:buAutoNum type="arabicPeriod"/>
            </a:pPr>
            <a:r>
              <a:rPr lang="en-GB" sz="3200" dirty="0" smtClean="0"/>
              <a:t>Modify the space heating energy to account for weather</a:t>
            </a:r>
          </a:p>
          <a:p>
            <a:pPr marL="514350" indent="-514350">
              <a:buAutoNum type="arabicPeriod"/>
            </a:pPr>
            <a:r>
              <a:rPr lang="en-GB" sz="3200" dirty="0" smtClean="0"/>
              <a:t>Modify the space heating energy to account for exposure</a:t>
            </a:r>
          </a:p>
          <a:p>
            <a:pPr marL="514350" indent="-514350">
              <a:buAutoNum type="arabicPeriod"/>
            </a:pPr>
            <a:r>
              <a:rPr lang="en-GB" sz="3200" dirty="0" smtClean="0"/>
              <a:t>Add non-heating energy use</a:t>
            </a:r>
          </a:p>
          <a:p>
            <a:pPr marL="514350" indent="-514350">
              <a:buAutoNum type="arabicPeriod"/>
            </a:pPr>
            <a:r>
              <a:rPr lang="en-GB" sz="3200" dirty="0" smtClean="0"/>
              <a:t>Hours of use factor</a:t>
            </a:r>
          </a:p>
          <a:p>
            <a:pPr marL="514350" indent="-514350">
              <a:buAutoNum type="arabicPeriod"/>
            </a:pPr>
            <a:r>
              <a:rPr lang="en-GB" sz="3200" dirty="0" smtClean="0"/>
              <a:t>Convert the floor area into units of square metres</a:t>
            </a:r>
          </a:p>
          <a:p>
            <a:pPr marL="514350" indent="-514350">
              <a:buAutoNum type="arabicPeriod"/>
            </a:pPr>
            <a:r>
              <a:rPr lang="en-GB" sz="3200" dirty="0" smtClean="0"/>
              <a:t>Calculated the Normalised Performance Indicator (NPI)</a:t>
            </a:r>
          </a:p>
          <a:p>
            <a:pPr marL="514350" indent="-514350">
              <a:buAutoNum type="arabicPeriod"/>
            </a:pPr>
            <a:endParaRPr lang="en-GB" sz="3200" dirty="0" smtClean="0"/>
          </a:p>
          <a:p>
            <a:pPr marL="514350" indent="-514350">
              <a:buAutoNum type="arabicPeriod"/>
            </a:pPr>
            <a:endParaRPr lang="en-GB" sz="3200" dirty="0"/>
          </a:p>
        </p:txBody>
      </p:sp>
    </p:spTree>
    <p:extLst>
      <p:ext uri="{BB962C8B-B14F-4D97-AF65-F5344CB8AC3E}">
        <p14:creationId xmlns:p14="http://schemas.microsoft.com/office/powerpoint/2010/main" val="110663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Find the Energy Used for Space Heating</a:t>
            </a:r>
            <a:endParaRPr lang="en-GB" dirty="0"/>
          </a:p>
        </p:txBody>
      </p:sp>
      <p:sp>
        <p:nvSpPr>
          <p:cNvPr id="3" name="Content Placeholder 2"/>
          <p:cNvSpPr>
            <a:spLocks noGrp="1"/>
          </p:cNvSpPr>
          <p:nvPr>
            <p:ph idx="1"/>
          </p:nvPr>
        </p:nvSpPr>
        <p:spPr/>
        <p:txBody>
          <a:bodyPr>
            <a:normAutofit/>
          </a:bodyPr>
          <a:lstStyle/>
          <a:p>
            <a:r>
              <a:rPr lang="en-GB" sz="3200" dirty="0" smtClean="0"/>
              <a:t>Where central plant provides both space heating and domestic hot water then you will need to calculate the energy used for space heating from total fuel used by this plant</a:t>
            </a:r>
          </a:p>
          <a:p>
            <a:r>
              <a:rPr lang="en-GB" sz="3200" dirty="0" smtClean="0"/>
              <a:t>In the absence of a better estimate, a useful guide is to take 75% of the total fuel used by the combined space heating and hot water plant</a:t>
            </a:r>
            <a:endParaRPr lang="en-GB" sz="3200" dirty="0"/>
          </a:p>
        </p:txBody>
      </p:sp>
    </p:spTree>
    <p:extLst>
      <p:ext uri="{BB962C8B-B14F-4D97-AF65-F5344CB8AC3E}">
        <p14:creationId xmlns:p14="http://schemas.microsoft.com/office/powerpoint/2010/main" val="38360502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Modify the Space Heating Energy to Account for Weather</a:t>
            </a:r>
            <a:endParaRPr lang="en-GB" dirty="0"/>
          </a:p>
        </p:txBody>
      </p:sp>
      <p:sp>
        <p:nvSpPr>
          <p:cNvPr id="3" name="Content Placeholder 2"/>
          <p:cNvSpPr>
            <a:spLocks noGrp="1"/>
          </p:cNvSpPr>
          <p:nvPr>
            <p:ph idx="1"/>
          </p:nvPr>
        </p:nvSpPr>
        <p:spPr/>
        <p:txBody>
          <a:bodyPr>
            <a:normAutofit/>
          </a:bodyPr>
          <a:lstStyle/>
          <a:p>
            <a:r>
              <a:rPr lang="en-GB" sz="3200" dirty="0" smtClean="0"/>
              <a:t>In order that a reasonable comparison can be made with data from different years a correction factor is applied</a:t>
            </a:r>
          </a:p>
          <a:p>
            <a:r>
              <a:rPr lang="en-GB" sz="3200" dirty="0" smtClean="0"/>
              <a:t>This correction factor is derived from Degree Days information</a:t>
            </a:r>
          </a:p>
          <a:p>
            <a:r>
              <a:rPr lang="en-GB" sz="3200" dirty="0" smtClean="0"/>
              <a:t>Degree days indicate both the amount of time and the temperature below this base temperature, taken to be 15.5°C</a:t>
            </a:r>
            <a:endParaRPr lang="en-GB" sz="3200" dirty="0"/>
          </a:p>
        </p:txBody>
      </p:sp>
    </p:spTree>
    <p:extLst>
      <p:ext uri="{BB962C8B-B14F-4D97-AF65-F5344CB8AC3E}">
        <p14:creationId xmlns:p14="http://schemas.microsoft.com/office/powerpoint/2010/main" val="40301897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Modify the Space Heating Energy to Account for Weather</a:t>
            </a:r>
            <a:endParaRPr lang="en-GB" dirty="0"/>
          </a:p>
        </p:txBody>
      </p:sp>
      <p:sp>
        <p:nvSpPr>
          <p:cNvPr id="3" name="Content Placeholder 2"/>
          <p:cNvSpPr>
            <a:spLocks noGrp="1"/>
          </p:cNvSpPr>
          <p:nvPr>
            <p:ph idx="1"/>
          </p:nvPr>
        </p:nvSpPr>
        <p:spPr/>
        <p:txBody>
          <a:bodyPr>
            <a:normAutofit/>
          </a:bodyPr>
          <a:lstStyle/>
          <a:p>
            <a:r>
              <a:rPr lang="en-GB" sz="3200" dirty="0" smtClean="0"/>
              <a:t>As an example if, for one week the average outside air temperature was 12.5°C this would represent a severity of (15.5 – 12.5) x 7 = 21 degree days</a:t>
            </a:r>
          </a:p>
          <a:p>
            <a:r>
              <a:rPr lang="en-GB" sz="3200" dirty="0" smtClean="0"/>
              <a:t>In order to calculate the weather correction factor, the total degree days for a “standard year” are divided by the degree days for the year in which the energy data is to be considered</a:t>
            </a:r>
            <a:endParaRPr lang="en-GB" sz="3200" dirty="0"/>
          </a:p>
        </p:txBody>
      </p:sp>
    </p:spTree>
    <p:extLst>
      <p:ext uri="{BB962C8B-B14F-4D97-AF65-F5344CB8AC3E}">
        <p14:creationId xmlns:p14="http://schemas.microsoft.com/office/powerpoint/2010/main" val="5163697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Modify the Space Heating Energy to Account for Weather</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pPr marL="0" indent="0">
                  <a:buNone/>
                </a:pPr>
                <a:r>
                  <a:rPr lang="en-GB" sz="3200" dirty="0" smtClean="0"/>
                  <a:t>Weather Correction factor = </a:t>
                </a:r>
                <a14:m>
                  <m:oMath xmlns:m="http://schemas.openxmlformats.org/officeDocument/2006/math">
                    <m:f>
                      <m:fPr>
                        <m:ctrlPr>
                          <a:rPr lang="en-GB" sz="3200" i="1" smtClean="0">
                            <a:latin typeface="Cambria Math" panose="02040503050406030204" pitchFamily="18" charset="0"/>
                          </a:rPr>
                        </m:ctrlPr>
                      </m:fPr>
                      <m:num>
                        <m:r>
                          <a:rPr lang="en-GB" sz="3200" b="0" i="1" smtClean="0">
                            <a:latin typeface="Cambria Math" panose="02040503050406030204" pitchFamily="18" charset="0"/>
                          </a:rPr>
                          <m:t>𝑆𝑡𝑎𝑛𝑑𝑎𝑟𝑑</m:t>
                        </m:r>
                        <m:r>
                          <a:rPr lang="en-GB" sz="3200" b="0" i="1" smtClean="0">
                            <a:latin typeface="Cambria Math" panose="02040503050406030204" pitchFamily="18" charset="0"/>
                          </a:rPr>
                          <m:t> </m:t>
                        </m:r>
                        <m:r>
                          <a:rPr lang="en-GB" sz="3200" b="0" i="1" smtClean="0">
                            <a:latin typeface="Cambria Math" panose="02040503050406030204" pitchFamily="18" charset="0"/>
                          </a:rPr>
                          <m:t>𝐷𝑒𝑔𝑟𝑒𝑒</m:t>
                        </m:r>
                        <m:r>
                          <a:rPr lang="en-GB" sz="3200" b="0" i="1" smtClean="0">
                            <a:latin typeface="Cambria Math" panose="02040503050406030204" pitchFamily="18" charset="0"/>
                          </a:rPr>
                          <m:t> </m:t>
                        </m:r>
                        <m:r>
                          <a:rPr lang="en-GB" sz="3200" b="0" i="1" smtClean="0">
                            <a:latin typeface="Cambria Math" panose="02040503050406030204" pitchFamily="18" charset="0"/>
                          </a:rPr>
                          <m:t>𝐷𝑎𝑦𝑠</m:t>
                        </m:r>
                        <m:r>
                          <a:rPr lang="en-GB" sz="3200" b="0" i="1" smtClean="0">
                            <a:latin typeface="Cambria Math" panose="02040503050406030204" pitchFamily="18" charset="0"/>
                          </a:rPr>
                          <m:t> (2462)</m:t>
                        </m:r>
                      </m:num>
                      <m:den>
                        <m:r>
                          <a:rPr lang="en-GB" sz="3200" b="0" i="1" smtClean="0">
                            <a:latin typeface="Cambria Math" panose="02040503050406030204" pitchFamily="18" charset="0"/>
                          </a:rPr>
                          <m:t>𝐷𝑒𝑔𝑟𝑒𝑒</m:t>
                        </m:r>
                        <m:r>
                          <a:rPr lang="en-GB" sz="3200" b="0" i="1" smtClean="0">
                            <a:latin typeface="Cambria Math" panose="02040503050406030204" pitchFamily="18" charset="0"/>
                          </a:rPr>
                          <m:t> </m:t>
                        </m:r>
                        <m:r>
                          <a:rPr lang="en-GB" sz="3200" b="0" i="1" smtClean="0">
                            <a:latin typeface="Cambria Math" panose="02040503050406030204" pitchFamily="18" charset="0"/>
                          </a:rPr>
                          <m:t>𝑑𝑎𝑦𝑠</m:t>
                        </m:r>
                        <m:r>
                          <a:rPr lang="en-GB" sz="3200" b="0" i="1" smtClean="0">
                            <a:latin typeface="Cambria Math" panose="02040503050406030204" pitchFamily="18" charset="0"/>
                          </a:rPr>
                          <m:t> </m:t>
                        </m:r>
                        <m:r>
                          <a:rPr lang="en-GB" sz="3200" b="0" i="1" smtClean="0">
                            <a:latin typeface="Cambria Math" panose="02040503050406030204" pitchFamily="18" charset="0"/>
                          </a:rPr>
                          <m:t>𝑓𝑜𝑟</m:t>
                        </m:r>
                        <m:r>
                          <a:rPr lang="en-GB" sz="3200" b="0" i="1" smtClean="0">
                            <a:latin typeface="Cambria Math" panose="02040503050406030204" pitchFamily="18" charset="0"/>
                          </a:rPr>
                          <m:t> </m:t>
                        </m:r>
                        <m:r>
                          <a:rPr lang="en-GB" sz="3200" b="0" i="1" smtClean="0">
                            <a:latin typeface="Cambria Math" panose="02040503050406030204" pitchFamily="18" charset="0"/>
                          </a:rPr>
                          <m:t>𝑒𝑛𝑒𝑟𝑔𝑦</m:t>
                        </m:r>
                        <m:r>
                          <a:rPr lang="en-GB" sz="3200" b="0" i="1" smtClean="0">
                            <a:latin typeface="Cambria Math" panose="02040503050406030204" pitchFamily="18" charset="0"/>
                          </a:rPr>
                          <m:t> </m:t>
                        </m:r>
                        <m:r>
                          <a:rPr lang="en-GB" sz="3200" b="0" i="1" smtClean="0">
                            <a:latin typeface="Cambria Math" panose="02040503050406030204" pitchFamily="18" charset="0"/>
                          </a:rPr>
                          <m:t>𝑑𝑎𝑡𝑎</m:t>
                        </m:r>
                        <m:r>
                          <a:rPr lang="en-GB" sz="3200" b="0" i="1" smtClean="0">
                            <a:latin typeface="Cambria Math" panose="02040503050406030204" pitchFamily="18" charset="0"/>
                          </a:rPr>
                          <m:t> </m:t>
                        </m:r>
                        <m:r>
                          <a:rPr lang="en-GB" sz="3200" b="0" i="1" smtClean="0">
                            <a:latin typeface="Cambria Math" panose="02040503050406030204" pitchFamily="18" charset="0"/>
                          </a:rPr>
                          <m:t>𝑦𝑒𝑎𝑟</m:t>
                        </m:r>
                      </m:den>
                    </m:f>
                  </m:oMath>
                </a14:m>
                <a:endParaRPr lang="en-GB" sz="3200" dirty="0" smtClean="0"/>
              </a:p>
              <a:p>
                <a:pPr marL="0" indent="0">
                  <a:buNone/>
                </a:pPr>
                <a:endParaRPr lang="en-GB" sz="3200" dirty="0" smtClean="0"/>
              </a:p>
              <a:p>
                <a:r>
                  <a:rPr lang="en-GB" sz="3200" dirty="0" smtClean="0"/>
                  <a:t>If weather data cannot be obtained the value 1 will have to be assumed but this will result in a loss of accuracy of the final NPI</a:t>
                </a:r>
              </a:p>
              <a:p>
                <a:r>
                  <a:rPr lang="en-GB" sz="3200" dirty="0" smtClean="0"/>
                  <a:t>Your have at this point to multiply the annual space heating energy value obtained in Step 2 by the weather correction factor</a:t>
                </a:r>
                <a:endParaRPr lang="en-GB" sz="32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507" t="-140" b="-2101"/>
                </a:stretch>
              </a:blipFill>
            </p:spPr>
            <p:txBody>
              <a:bodyPr/>
              <a:lstStyle/>
              <a:p>
                <a:r>
                  <a:rPr lang="en-GB">
                    <a:noFill/>
                  </a:rPr>
                  <a:t> </a:t>
                </a:r>
              </a:p>
            </p:txBody>
          </p:sp>
        </mc:Fallback>
      </mc:AlternateContent>
    </p:spTree>
    <p:extLst>
      <p:ext uri="{BB962C8B-B14F-4D97-AF65-F5344CB8AC3E}">
        <p14:creationId xmlns:p14="http://schemas.microsoft.com/office/powerpoint/2010/main" val="29881531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Modify the Space Heating Energy to Account for Exposure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31976489"/>
              </p:ext>
            </p:extLst>
          </p:nvPr>
        </p:nvGraphicFramePr>
        <p:xfrm>
          <a:off x="838200" y="1825625"/>
          <a:ext cx="10515600" cy="3291840"/>
        </p:xfrm>
        <a:graphic>
          <a:graphicData uri="http://schemas.openxmlformats.org/drawingml/2006/table">
            <a:tbl>
              <a:tblPr firstRow="1" bandRow="1">
                <a:tableStyleId>{5C22544A-7EE6-4342-B048-85BDC9FD1C3A}</a:tableStyleId>
              </a:tblPr>
              <a:tblGrid>
                <a:gridCol w="8804564">
                  <a:extLst>
                    <a:ext uri="{9D8B030D-6E8A-4147-A177-3AD203B41FA5}">
                      <a16:colId xmlns:a16="http://schemas.microsoft.com/office/drawing/2014/main" val="3928982046"/>
                    </a:ext>
                  </a:extLst>
                </a:gridCol>
                <a:gridCol w="1711036">
                  <a:extLst>
                    <a:ext uri="{9D8B030D-6E8A-4147-A177-3AD203B41FA5}">
                      <a16:colId xmlns:a16="http://schemas.microsoft.com/office/drawing/2014/main" val="1393631162"/>
                    </a:ext>
                  </a:extLst>
                </a:gridCol>
              </a:tblGrid>
              <a:tr h="370840">
                <a:tc gridSpan="2">
                  <a:txBody>
                    <a:bodyPr/>
                    <a:lstStyle/>
                    <a:p>
                      <a:pPr algn="ctr"/>
                      <a:r>
                        <a:rPr lang="en-GB" sz="2400" dirty="0" smtClean="0"/>
                        <a:t>Exposure Factors</a:t>
                      </a:r>
                      <a:endParaRPr lang="en-GB" sz="2400" dirty="0"/>
                    </a:p>
                  </a:txBody>
                  <a:tcPr/>
                </a:tc>
                <a:tc hMerge="1">
                  <a:txBody>
                    <a:bodyPr/>
                    <a:lstStyle/>
                    <a:p>
                      <a:endParaRPr lang="en-GB" sz="2400" dirty="0"/>
                    </a:p>
                  </a:txBody>
                  <a:tcPr/>
                </a:tc>
                <a:extLst>
                  <a:ext uri="{0D108BD9-81ED-4DB2-BD59-A6C34878D82A}">
                    <a16:rowId xmlns:a16="http://schemas.microsoft.com/office/drawing/2014/main" val="2919223994"/>
                  </a:ext>
                </a:extLst>
              </a:tr>
              <a:tr h="370840">
                <a:tc>
                  <a:txBody>
                    <a:bodyPr/>
                    <a:lstStyle/>
                    <a:p>
                      <a:r>
                        <a:rPr lang="en-GB" sz="2400" b="1" u="sng" dirty="0" smtClean="0"/>
                        <a:t>Sheltered</a:t>
                      </a:r>
                      <a:r>
                        <a:rPr lang="en-GB" sz="2400" b="0" u="none" dirty="0" smtClean="0"/>
                        <a:t>.  The building is in a built-up area with other buildings of similar height or greater surrounding it.  This would apply to most</a:t>
                      </a:r>
                      <a:r>
                        <a:rPr lang="en-GB" sz="2400" b="0" u="none" baseline="0" dirty="0" smtClean="0"/>
                        <a:t> city centre locations</a:t>
                      </a:r>
                      <a:endParaRPr lang="en-GB" sz="2400" b="1" u="sng" dirty="0"/>
                    </a:p>
                  </a:txBody>
                  <a:tcPr/>
                </a:tc>
                <a:tc>
                  <a:txBody>
                    <a:bodyPr/>
                    <a:lstStyle/>
                    <a:p>
                      <a:pPr algn="ctr"/>
                      <a:endParaRPr lang="en-GB" sz="2400" dirty="0" smtClean="0"/>
                    </a:p>
                    <a:p>
                      <a:pPr algn="ctr"/>
                      <a:r>
                        <a:rPr lang="en-GB" sz="2400" dirty="0" smtClean="0"/>
                        <a:t>1.1</a:t>
                      </a:r>
                      <a:endParaRPr lang="en-GB" sz="2400" dirty="0"/>
                    </a:p>
                  </a:txBody>
                  <a:tcPr/>
                </a:tc>
                <a:extLst>
                  <a:ext uri="{0D108BD9-81ED-4DB2-BD59-A6C34878D82A}">
                    <a16:rowId xmlns:a16="http://schemas.microsoft.com/office/drawing/2014/main" val="2660593754"/>
                  </a:ext>
                </a:extLst>
              </a:tr>
              <a:tr h="370840">
                <a:tc>
                  <a:txBody>
                    <a:bodyPr/>
                    <a:lstStyle/>
                    <a:p>
                      <a:r>
                        <a:rPr lang="en-GB" sz="2400" b="1" u="sng" dirty="0" smtClean="0"/>
                        <a:t>Normal</a:t>
                      </a:r>
                      <a:r>
                        <a:rPr lang="en-GB" sz="2400" b="0" u="none" dirty="0" smtClean="0"/>
                        <a:t>.  The building is on level ground is urban and rural surroundings.  It would be normal to have some trees or adjacent building</a:t>
                      </a:r>
                      <a:endParaRPr lang="en-GB" sz="2400" b="1" u="sng" dirty="0"/>
                    </a:p>
                  </a:txBody>
                  <a:tcPr/>
                </a:tc>
                <a:tc>
                  <a:txBody>
                    <a:bodyPr/>
                    <a:lstStyle/>
                    <a:p>
                      <a:pPr algn="ctr"/>
                      <a:endParaRPr lang="en-GB" sz="2400" dirty="0" smtClean="0"/>
                    </a:p>
                    <a:p>
                      <a:pPr algn="ctr"/>
                      <a:r>
                        <a:rPr lang="en-GB" sz="2400" dirty="0" smtClean="0"/>
                        <a:t>1.0</a:t>
                      </a:r>
                      <a:endParaRPr lang="en-GB" sz="2400" dirty="0"/>
                    </a:p>
                  </a:txBody>
                  <a:tcPr/>
                </a:tc>
                <a:extLst>
                  <a:ext uri="{0D108BD9-81ED-4DB2-BD59-A6C34878D82A}">
                    <a16:rowId xmlns:a16="http://schemas.microsoft.com/office/drawing/2014/main" val="3878202442"/>
                  </a:ext>
                </a:extLst>
              </a:tr>
              <a:tr h="370840">
                <a:tc>
                  <a:txBody>
                    <a:bodyPr/>
                    <a:lstStyle/>
                    <a:p>
                      <a:r>
                        <a:rPr lang="en-GB" sz="2400" b="1" u="sng" dirty="0" smtClean="0"/>
                        <a:t>Exposed</a:t>
                      </a:r>
                      <a:r>
                        <a:rPr lang="en-GB" sz="2400" b="0" u="none" dirty="0" smtClean="0"/>
                        <a:t>.  Coastal and hilly sites with little or no adjacent Screening</a:t>
                      </a:r>
                      <a:endParaRPr lang="en-GB" sz="2400" b="1" u="sng" dirty="0"/>
                    </a:p>
                  </a:txBody>
                  <a:tcPr/>
                </a:tc>
                <a:tc>
                  <a:txBody>
                    <a:bodyPr/>
                    <a:lstStyle/>
                    <a:p>
                      <a:pPr algn="ctr"/>
                      <a:r>
                        <a:rPr lang="en-GB" sz="2400" dirty="0" smtClean="0"/>
                        <a:t>0.9</a:t>
                      </a:r>
                      <a:endParaRPr lang="en-GB" sz="2400" dirty="0"/>
                    </a:p>
                  </a:txBody>
                  <a:tcPr/>
                </a:tc>
                <a:extLst>
                  <a:ext uri="{0D108BD9-81ED-4DB2-BD59-A6C34878D82A}">
                    <a16:rowId xmlns:a16="http://schemas.microsoft.com/office/drawing/2014/main" val="3045773882"/>
                  </a:ext>
                </a:extLst>
              </a:tr>
            </a:tbl>
          </a:graphicData>
        </a:graphic>
      </p:graphicFrame>
    </p:spTree>
    <p:extLst>
      <p:ext uri="{BB962C8B-B14F-4D97-AF65-F5344CB8AC3E}">
        <p14:creationId xmlns:p14="http://schemas.microsoft.com/office/powerpoint/2010/main" val="18701554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Add Non-Heating Energy Use</a:t>
            </a:r>
            <a:endParaRPr lang="en-GB" dirty="0"/>
          </a:p>
        </p:txBody>
      </p:sp>
      <p:sp>
        <p:nvSpPr>
          <p:cNvPr id="3" name="Content Placeholder 2"/>
          <p:cNvSpPr>
            <a:spLocks noGrp="1"/>
          </p:cNvSpPr>
          <p:nvPr>
            <p:ph idx="1"/>
          </p:nvPr>
        </p:nvSpPr>
        <p:spPr/>
        <p:txBody>
          <a:bodyPr>
            <a:normAutofit/>
          </a:bodyPr>
          <a:lstStyle/>
          <a:p>
            <a:r>
              <a:rPr lang="en-GB" sz="3200" dirty="0" smtClean="0"/>
              <a:t>All other energy use in the building should now be added to the corrected space heating energy obtained previously</a:t>
            </a:r>
          </a:p>
          <a:p>
            <a:r>
              <a:rPr lang="en-GB" sz="3200" dirty="0" smtClean="0"/>
              <a:t>It is not necessary to normalise non-space heating data, since it is not significantly dependent on weather or exposure</a:t>
            </a:r>
          </a:p>
          <a:p>
            <a:r>
              <a:rPr lang="en-GB" sz="3200" dirty="0" smtClean="0"/>
              <a:t>Remember to add all energy used, including separately metered supplies for areas that may have been added to the original building but which were included in your area assessment</a:t>
            </a:r>
            <a:endParaRPr lang="en-GB" sz="3200" dirty="0"/>
          </a:p>
        </p:txBody>
      </p:sp>
    </p:spTree>
    <p:extLst>
      <p:ext uri="{BB962C8B-B14F-4D97-AF65-F5344CB8AC3E}">
        <p14:creationId xmlns:p14="http://schemas.microsoft.com/office/powerpoint/2010/main" val="26820152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Hours of Use Factor</a:t>
            </a:r>
            <a:endParaRPr lang="en-GB" dirty="0"/>
          </a:p>
        </p:txBody>
      </p:sp>
      <p:sp>
        <p:nvSpPr>
          <p:cNvPr id="3" name="Content Placeholder 2"/>
          <p:cNvSpPr>
            <a:spLocks noGrp="1"/>
          </p:cNvSpPr>
          <p:nvPr>
            <p:ph idx="1"/>
          </p:nvPr>
        </p:nvSpPr>
        <p:spPr/>
        <p:txBody>
          <a:bodyPr>
            <a:normAutofit/>
          </a:bodyPr>
          <a:lstStyle/>
          <a:p>
            <a:r>
              <a:rPr lang="en-GB" sz="3200" dirty="0" smtClean="0"/>
              <a:t>Not all educational buildings are used for the same length of time in a year, and variations in hours of use will occur between different buildings on the same campus</a:t>
            </a:r>
          </a:p>
          <a:p>
            <a:r>
              <a:rPr lang="en-GB" sz="3200" dirty="0" smtClean="0"/>
              <a:t>A correction can be made to annual energy consumption to allow for this</a:t>
            </a:r>
          </a:p>
          <a:p>
            <a:r>
              <a:rPr lang="en-GB" sz="3200" dirty="0" smtClean="0"/>
              <a:t>Choose the appropriate “standard hours” of use factor for you building type and divide this figure by the actual number of hours of use for your own buildings</a:t>
            </a:r>
            <a:endParaRPr lang="en-GB" sz="3200" dirty="0"/>
          </a:p>
        </p:txBody>
      </p:sp>
    </p:spTree>
    <p:extLst>
      <p:ext uri="{BB962C8B-B14F-4D97-AF65-F5344CB8AC3E}">
        <p14:creationId xmlns:p14="http://schemas.microsoft.com/office/powerpoint/2010/main" val="34281668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Hours of Use Factor</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05152234"/>
              </p:ext>
            </p:extLst>
          </p:nvPr>
        </p:nvGraphicFramePr>
        <p:xfrm>
          <a:off x="2618511" y="2026516"/>
          <a:ext cx="6213764" cy="2377440"/>
        </p:xfrm>
        <a:graphic>
          <a:graphicData uri="http://schemas.openxmlformats.org/drawingml/2006/table">
            <a:tbl>
              <a:tblPr firstRow="1" bandRow="1">
                <a:tableStyleId>{5C22544A-7EE6-4342-B048-85BDC9FD1C3A}</a:tableStyleId>
              </a:tblPr>
              <a:tblGrid>
                <a:gridCol w="4073236">
                  <a:extLst>
                    <a:ext uri="{9D8B030D-6E8A-4147-A177-3AD203B41FA5}">
                      <a16:colId xmlns:a16="http://schemas.microsoft.com/office/drawing/2014/main" val="4067171140"/>
                    </a:ext>
                  </a:extLst>
                </a:gridCol>
                <a:gridCol w="2140528">
                  <a:extLst>
                    <a:ext uri="{9D8B030D-6E8A-4147-A177-3AD203B41FA5}">
                      <a16:colId xmlns:a16="http://schemas.microsoft.com/office/drawing/2014/main" val="4020694366"/>
                    </a:ext>
                  </a:extLst>
                </a:gridCol>
              </a:tblGrid>
              <a:tr h="370840">
                <a:tc>
                  <a:txBody>
                    <a:bodyPr/>
                    <a:lstStyle/>
                    <a:p>
                      <a:pPr algn="ctr"/>
                      <a:r>
                        <a:rPr lang="en-GB" sz="2400" dirty="0" smtClean="0"/>
                        <a:t>Type of building</a:t>
                      </a:r>
                      <a:endParaRPr lang="en-GB" sz="2400" dirty="0"/>
                    </a:p>
                  </a:txBody>
                  <a:tcPr/>
                </a:tc>
                <a:tc>
                  <a:txBody>
                    <a:bodyPr/>
                    <a:lstStyle/>
                    <a:p>
                      <a:pPr algn="ctr"/>
                      <a:r>
                        <a:rPr lang="en-GB" sz="2400" dirty="0" smtClean="0"/>
                        <a:t>Hours of Use</a:t>
                      </a:r>
                      <a:endParaRPr lang="en-GB" sz="2400" dirty="0"/>
                    </a:p>
                  </a:txBody>
                  <a:tcPr/>
                </a:tc>
                <a:extLst>
                  <a:ext uri="{0D108BD9-81ED-4DB2-BD59-A6C34878D82A}">
                    <a16:rowId xmlns:a16="http://schemas.microsoft.com/office/drawing/2014/main" val="57687597"/>
                  </a:ext>
                </a:extLst>
              </a:tr>
              <a:tr h="370840">
                <a:tc>
                  <a:txBody>
                    <a:bodyPr/>
                    <a:lstStyle/>
                    <a:p>
                      <a:r>
                        <a:rPr lang="en-GB" sz="2400" dirty="0" smtClean="0"/>
                        <a:t>College of Further Education</a:t>
                      </a:r>
                    </a:p>
                    <a:p>
                      <a:r>
                        <a:rPr lang="en-GB" sz="2400" dirty="0" smtClean="0"/>
                        <a:t>Universities – Non residential</a:t>
                      </a:r>
                    </a:p>
                    <a:p>
                      <a:r>
                        <a:rPr lang="en-GB" sz="2400" dirty="0" smtClean="0"/>
                        <a:t>(teaching and Admin)</a:t>
                      </a:r>
                    </a:p>
                    <a:p>
                      <a:r>
                        <a:rPr lang="en-GB" sz="2400" dirty="0" smtClean="0"/>
                        <a:t>                     - Residential</a:t>
                      </a:r>
                    </a:p>
                    <a:p>
                      <a:r>
                        <a:rPr lang="en-GB" sz="2400" dirty="0" smtClean="0"/>
                        <a:t>                     - Overall</a:t>
                      </a:r>
                      <a:endParaRPr lang="en-GB" sz="2400" dirty="0"/>
                    </a:p>
                  </a:txBody>
                  <a:tcPr/>
                </a:tc>
                <a:tc>
                  <a:txBody>
                    <a:bodyPr/>
                    <a:lstStyle/>
                    <a:p>
                      <a:pPr algn="ctr"/>
                      <a:r>
                        <a:rPr lang="en-GB" sz="2400" dirty="0" smtClean="0"/>
                        <a:t>3,200</a:t>
                      </a:r>
                    </a:p>
                    <a:p>
                      <a:pPr algn="ctr"/>
                      <a:r>
                        <a:rPr lang="en-GB" sz="2400" dirty="0" smtClean="0"/>
                        <a:t>3,500</a:t>
                      </a:r>
                    </a:p>
                    <a:p>
                      <a:pPr algn="ctr"/>
                      <a:endParaRPr lang="en-GB" sz="2400" dirty="0" smtClean="0"/>
                    </a:p>
                    <a:p>
                      <a:pPr algn="ctr"/>
                      <a:r>
                        <a:rPr lang="en-GB" sz="2400" dirty="0" smtClean="0"/>
                        <a:t>6,000</a:t>
                      </a:r>
                    </a:p>
                    <a:p>
                      <a:pPr algn="ctr"/>
                      <a:r>
                        <a:rPr lang="en-GB" sz="2400" dirty="0" smtClean="0"/>
                        <a:t>4,250</a:t>
                      </a:r>
                      <a:endParaRPr lang="en-GB" sz="2400" dirty="0"/>
                    </a:p>
                  </a:txBody>
                  <a:tcPr/>
                </a:tc>
                <a:extLst>
                  <a:ext uri="{0D108BD9-81ED-4DB2-BD59-A6C34878D82A}">
                    <a16:rowId xmlns:a16="http://schemas.microsoft.com/office/drawing/2014/main" val="19831382"/>
                  </a:ext>
                </a:extLst>
              </a:tr>
            </a:tbl>
          </a:graphicData>
        </a:graphic>
      </p:graphicFrame>
      <mc:AlternateContent xmlns:mc="http://schemas.openxmlformats.org/markup-compatibility/2006" xmlns:a14="http://schemas.microsoft.com/office/drawing/2010/main">
        <mc:Choice Requires="a14">
          <p:sp>
            <p:nvSpPr>
              <p:cNvPr id="7" name="TextBox 6"/>
              <p:cNvSpPr txBox="1"/>
              <p:nvPr/>
            </p:nvSpPr>
            <p:spPr>
              <a:xfrm>
                <a:off x="1323109" y="5043055"/>
                <a:ext cx="6746527" cy="670055"/>
              </a:xfrm>
              <a:prstGeom prst="rect">
                <a:avLst/>
              </a:prstGeom>
              <a:noFill/>
            </p:spPr>
            <p:txBody>
              <a:bodyPr wrap="none" rtlCol="0">
                <a:spAutoFit/>
              </a:bodyPr>
              <a:lstStyle/>
              <a:p>
                <a:r>
                  <a:rPr lang="en-GB" sz="2400" dirty="0" smtClean="0"/>
                  <a:t>Hours of use factor = </a:t>
                </a:r>
                <a14:m>
                  <m:oMath xmlns:m="http://schemas.openxmlformats.org/officeDocument/2006/math">
                    <m:f>
                      <m:fPr>
                        <m:ctrlPr>
                          <a:rPr lang="en-GB" sz="2400" i="1" smtClean="0">
                            <a:latin typeface="Cambria Math" panose="02040503050406030204" pitchFamily="18" charset="0"/>
                          </a:rPr>
                        </m:ctrlPr>
                      </m:fPr>
                      <m:num>
                        <m:r>
                          <a:rPr lang="en-GB" sz="2400" b="0" i="1" smtClean="0">
                            <a:latin typeface="Cambria Math" panose="02040503050406030204" pitchFamily="18" charset="0"/>
                          </a:rPr>
                          <m:t>𝑆𝑡𝑎𝑛𝑑𝑎𝑟𝑑</m:t>
                        </m:r>
                        <m:r>
                          <a:rPr lang="en-GB" sz="2400" b="0" i="1" smtClean="0">
                            <a:latin typeface="Cambria Math" panose="02040503050406030204" pitchFamily="18" charset="0"/>
                          </a:rPr>
                          <m:t> </m:t>
                        </m:r>
                        <m:r>
                          <a:rPr lang="en-GB" sz="2400" b="0" i="1" smtClean="0">
                            <a:latin typeface="Cambria Math" panose="02040503050406030204" pitchFamily="18" charset="0"/>
                          </a:rPr>
                          <m:t>𝑁𝑜</m:t>
                        </m:r>
                        <m:r>
                          <a:rPr lang="en-GB" sz="2400" b="0" i="1" smtClean="0">
                            <a:latin typeface="Cambria Math" panose="02040503050406030204" pitchFamily="18" charset="0"/>
                          </a:rPr>
                          <m:t> </m:t>
                        </m:r>
                        <m:r>
                          <a:rPr lang="en-GB" sz="2400" b="0" i="1" smtClean="0">
                            <a:latin typeface="Cambria Math" panose="02040503050406030204" pitchFamily="18" charset="0"/>
                          </a:rPr>
                          <m:t>𝑜𝑓</m:t>
                        </m:r>
                        <m:r>
                          <a:rPr lang="en-GB" sz="2400" b="0" i="1" smtClean="0">
                            <a:latin typeface="Cambria Math" panose="02040503050406030204" pitchFamily="18" charset="0"/>
                          </a:rPr>
                          <m:t> </m:t>
                        </m:r>
                        <m:r>
                          <a:rPr lang="en-GB" sz="2400" b="0" i="1" smtClean="0">
                            <a:latin typeface="Cambria Math" panose="02040503050406030204" pitchFamily="18" charset="0"/>
                          </a:rPr>
                          <m:t>h𝑜𝑢𝑟𝑠</m:t>
                        </m:r>
                      </m:num>
                      <m:den>
                        <m:r>
                          <a:rPr lang="en-GB" sz="2400" b="0" i="1" smtClean="0">
                            <a:latin typeface="Cambria Math" panose="02040503050406030204" pitchFamily="18" charset="0"/>
                          </a:rPr>
                          <m:t>𝑁𝑜</m:t>
                        </m:r>
                        <m:r>
                          <a:rPr lang="en-GB" sz="2400" b="0" i="1" smtClean="0">
                            <a:latin typeface="Cambria Math" panose="02040503050406030204" pitchFamily="18" charset="0"/>
                          </a:rPr>
                          <m:t> </m:t>
                        </m:r>
                        <m:r>
                          <a:rPr lang="en-GB" sz="2400" b="0" i="1" smtClean="0">
                            <a:latin typeface="Cambria Math" panose="02040503050406030204" pitchFamily="18" charset="0"/>
                          </a:rPr>
                          <m:t>𝑜𝑓</m:t>
                        </m:r>
                        <m:r>
                          <a:rPr lang="en-GB" sz="2400" b="0" i="1" smtClean="0">
                            <a:latin typeface="Cambria Math" panose="02040503050406030204" pitchFamily="18" charset="0"/>
                          </a:rPr>
                          <m:t> </m:t>
                        </m:r>
                        <m:r>
                          <a:rPr lang="en-GB" sz="2400" b="0" i="1" smtClean="0">
                            <a:latin typeface="Cambria Math" panose="02040503050406030204" pitchFamily="18" charset="0"/>
                          </a:rPr>
                          <m:t>h𝑜𝑢𝑟𝑠</m:t>
                        </m:r>
                        <m:r>
                          <a:rPr lang="en-GB" sz="2400" b="0" i="1" smtClean="0">
                            <a:latin typeface="Cambria Math" panose="02040503050406030204" pitchFamily="18" charset="0"/>
                          </a:rPr>
                          <m:t> </m:t>
                        </m:r>
                        <m:r>
                          <a:rPr lang="en-GB" sz="2400" b="0" i="1" smtClean="0">
                            <a:latin typeface="Cambria Math" panose="02040503050406030204" pitchFamily="18" charset="0"/>
                          </a:rPr>
                          <m:t>𝑓𝑜𝑟</m:t>
                        </m:r>
                        <m:r>
                          <a:rPr lang="en-GB" sz="2400" b="0" i="1" smtClean="0">
                            <a:latin typeface="Cambria Math" panose="02040503050406030204" pitchFamily="18" charset="0"/>
                          </a:rPr>
                          <m:t> </m:t>
                        </m:r>
                        <m:r>
                          <a:rPr lang="en-GB" sz="2400" b="0" i="1" smtClean="0">
                            <a:latin typeface="Cambria Math" panose="02040503050406030204" pitchFamily="18" charset="0"/>
                          </a:rPr>
                          <m:t>𝑦𝑜𝑢𝑟</m:t>
                        </m:r>
                        <m:r>
                          <a:rPr lang="en-GB" sz="2400" b="0" i="1" smtClean="0">
                            <a:latin typeface="Cambria Math" panose="02040503050406030204" pitchFamily="18" charset="0"/>
                          </a:rPr>
                          <m:t> </m:t>
                        </m:r>
                        <m:r>
                          <a:rPr lang="en-GB" sz="2400" b="0" i="1" smtClean="0">
                            <a:latin typeface="Cambria Math" panose="02040503050406030204" pitchFamily="18" charset="0"/>
                          </a:rPr>
                          <m:t>𝑜𝑤𝑛</m:t>
                        </m:r>
                        <m:r>
                          <a:rPr lang="en-GB" sz="2400" b="0" i="1" smtClean="0">
                            <a:latin typeface="Cambria Math" panose="02040503050406030204" pitchFamily="18" charset="0"/>
                          </a:rPr>
                          <m:t> </m:t>
                        </m:r>
                        <m:r>
                          <a:rPr lang="en-GB" sz="2400" b="0" i="1" smtClean="0">
                            <a:latin typeface="Cambria Math" panose="02040503050406030204" pitchFamily="18" charset="0"/>
                          </a:rPr>
                          <m:t>𝑏𝑢𝑖𝑙𝑑𝑖𝑛𝑔</m:t>
                        </m:r>
                      </m:den>
                    </m:f>
                  </m:oMath>
                </a14:m>
                <a:endParaRPr lang="en-GB" sz="2400" dirty="0"/>
              </a:p>
            </p:txBody>
          </p:sp>
        </mc:Choice>
        <mc:Fallback xmlns="">
          <p:sp>
            <p:nvSpPr>
              <p:cNvPr id="7" name="TextBox 6"/>
              <p:cNvSpPr txBox="1">
                <a:spLocks noRot="1" noChangeAspect="1" noMove="1" noResize="1" noEditPoints="1" noAdjustHandles="1" noChangeArrowheads="1" noChangeShapeType="1" noTextEdit="1"/>
              </p:cNvSpPr>
              <p:nvPr/>
            </p:nvSpPr>
            <p:spPr>
              <a:xfrm>
                <a:off x="1323109" y="5043055"/>
                <a:ext cx="6746527" cy="670055"/>
              </a:xfrm>
              <a:prstGeom prst="rect">
                <a:avLst/>
              </a:prstGeom>
              <a:blipFill>
                <a:blip r:embed="rId2"/>
                <a:stretch>
                  <a:fillRect l="-1355" b="-2727"/>
                </a:stretch>
              </a:blipFill>
            </p:spPr>
            <p:txBody>
              <a:bodyPr/>
              <a:lstStyle/>
              <a:p>
                <a:r>
                  <a:rPr lang="en-GB">
                    <a:noFill/>
                  </a:rPr>
                  <a:t> </a:t>
                </a:r>
              </a:p>
            </p:txBody>
          </p:sp>
        </mc:Fallback>
      </mc:AlternateContent>
    </p:spTree>
    <p:extLst>
      <p:ext uri="{BB962C8B-B14F-4D97-AF65-F5344CB8AC3E}">
        <p14:creationId xmlns:p14="http://schemas.microsoft.com/office/powerpoint/2010/main" val="28027640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Hours of Use Factor</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r>
                  <a:rPr lang="en-GB" sz="3200" dirty="0" smtClean="0"/>
                  <a:t>To compare your NPI, use an aggregate hours of use factor based on the relative floor areas for the different usages</a:t>
                </a:r>
              </a:p>
              <a:p>
                <a:pPr marL="0" indent="0">
                  <a:buNone/>
                </a:pPr>
                <a:r>
                  <a:rPr lang="en-GB" sz="3200" dirty="0" smtClean="0"/>
                  <a:t>The example below is based on universities</a:t>
                </a:r>
              </a:p>
              <a:p>
                <a:pPr marL="0" indent="0">
                  <a:buNone/>
                </a:pPr>
                <a:endParaRPr lang="en-GB" sz="3200" dirty="0"/>
              </a:p>
              <a:p>
                <a:pPr marL="0" indent="0">
                  <a:buNone/>
                </a:pPr>
                <a:r>
                  <a:rPr lang="en-GB" sz="3200" dirty="0" smtClean="0"/>
                  <a:t>Aggregate hours = </a:t>
                </a:r>
                <a14:m>
                  <m:oMath xmlns:m="http://schemas.openxmlformats.org/officeDocument/2006/math">
                    <m:f>
                      <m:fPr>
                        <m:ctrlPr>
                          <a:rPr lang="en-GB" sz="3200" i="1" smtClean="0">
                            <a:latin typeface="Cambria Math" panose="02040503050406030204" pitchFamily="18" charset="0"/>
                          </a:rPr>
                        </m:ctrlPr>
                      </m:fPr>
                      <m:num>
                        <m:sSub>
                          <m:sSubPr>
                            <m:ctrlPr>
                              <a:rPr lang="en-GB" sz="3200" i="1" smtClean="0">
                                <a:latin typeface="Cambria Math" panose="02040503050406030204" pitchFamily="18" charset="0"/>
                              </a:rPr>
                            </m:ctrlPr>
                          </m:sSubPr>
                          <m:e>
                            <m:r>
                              <a:rPr lang="en-GB" sz="3200" b="0" i="1" smtClean="0">
                                <a:latin typeface="Cambria Math" panose="02040503050406030204" pitchFamily="18" charset="0"/>
                              </a:rPr>
                              <m:t>𝐴</m:t>
                            </m:r>
                          </m:e>
                          <m:sub>
                            <m:r>
                              <a:rPr lang="en-GB" sz="3200" b="0" i="1" smtClean="0">
                                <a:latin typeface="Cambria Math" panose="02040503050406030204" pitchFamily="18" charset="0"/>
                              </a:rPr>
                              <m:t>1</m:t>
                            </m:r>
                          </m:sub>
                        </m:sSub>
                        <m:r>
                          <a:rPr lang="en-GB" sz="3200" b="0" i="1" smtClean="0">
                            <a:latin typeface="Cambria Math" panose="02040503050406030204" pitchFamily="18" charset="0"/>
                          </a:rPr>
                          <m:t> </m:t>
                        </m:r>
                        <m:r>
                          <a:rPr lang="en-GB" sz="3200" b="0" i="1" smtClean="0">
                            <a:latin typeface="Cambria Math" panose="02040503050406030204" pitchFamily="18" charset="0"/>
                            <a:ea typeface="Cambria Math" panose="02040503050406030204" pitchFamily="18" charset="0"/>
                          </a:rPr>
                          <m:t>×0.82+ </m:t>
                        </m:r>
                        <m:sSub>
                          <m:sSubPr>
                            <m:ctrlPr>
                              <a:rPr lang="en-GB" sz="3200" b="0" i="1" smtClean="0">
                                <a:latin typeface="Cambria Math" panose="02040503050406030204" pitchFamily="18" charset="0"/>
                                <a:ea typeface="Cambria Math" panose="02040503050406030204" pitchFamily="18" charset="0"/>
                              </a:rPr>
                            </m:ctrlPr>
                          </m:sSubPr>
                          <m:e>
                            <m:r>
                              <a:rPr lang="en-GB" sz="3200" b="0" i="1" smtClean="0">
                                <a:latin typeface="Cambria Math" panose="02040503050406030204" pitchFamily="18" charset="0"/>
                                <a:ea typeface="Cambria Math" panose="02040503050406030204" pitchFamily="18" charset="0"/>
                              </a:rPr>
                              <m:t>𝐴</m:t>
                            </m:r>
                          </m:e>
                          <m:sub>
                            <m:r>
                              <a:rPr lang="en-GB" sz="3200" b="0" i="1" smtClean="0">
                                <a:latin typeface="Cambria Math" panose="02040503050406030204" pitchFamily="18" charset="0"/>
                                <a:ea typeface="Cambria Math" panose="02040503050406030204" pitchFamily="18" charset="0"/>
                              </a:rPr>
                              <m:t>2</m:t>
                            </m:r>
                          </m:sub>
                        </m:sSub>
                        <m:r>
                          <a:rPr lang="en-GB" sz="3200" b="0" i="1" smtClean="0">
                            <a:latin typeface="Cambria Math" panose="02040503050406030204" pitchFamily="18" charset="0"/>
                            <a:ea typeface="Cambria Math" panose="02040503050406030204" pitchFamily="18" charset="0"/>
                          </a:rPr>
                          <m:t> ×1.14+ </m:t>
                        </m:r>
                        <m:sSub>
                          <m:sSubPr>
                            <m:ctrlPr>
                              <a:rPr lang="en-GB" sz="3200" b="0" i="1" smtClean="0">
                                <a:latin typeface="Cambria Math" panose="02040503050406030204" pitchFamily="18" charset="0"/>
                                <a:ea typeface="Cambria Math" panose="02040503050406030204" pitchFamily="18" charset="0"/>
                              </a:rPr>
                            </m:ctrlPr>
                          </m:sSubPr>
                          <m:e>
                            <m:r>
                              <a:rPr lang="en-GB" sz="3200" b="0" i="1" smtClean="0">
                                <a:latin typeface="Cambria Math" panose="02040503050406030204" pitchFamily="18" charset="0"/>
                                <a:ea typeface="Cambria Math" panose="02040503050406030204" pitchFamily="18" charset="0"/>
                              </a:rPr>
                              <m:t>𝐴</m:t>
                            </m:r>
                          </m:e>
                          <m:sub>
                            <m:r>
                              <a:rPr lang="en-GB" sz="3200" b="0" i="1" smtClean="0">
                                <a:latin typeface="Cambria Math" panose="02040503050406030204" pitchFamily="18" charset="0"/>
                                <a:ea typeface="Cambria Math" panose="02040503050406030204" pitchFamily="18" charset="0"/>
                              </a:rPr>
                              <m:t>3</m:t>
                            </m:r>
                          </m:sub>
                        </m:sSub>
                        <m:r>
                          <a:rPr lang="en-GB" sz="3200" b="0" i="1" smtClean="0">
                            <a:latin typeface="Cambria Math" panose="02040503050406030204" pitchFamily="18" charset="0"/>
                            <a:ea typeface="Cambria Math" panose="02040503050406030204" pitchFamily="18" charset="0"/>
                          </a:rPr>
                          <m:t> × 2.1</m:t>
                        </m:r>
                      </m:num>
                      <m:den>
                        <m:r>
                          <a:rPr lang="en-GB" sz="3200" b="0" i="1" smtClean="0">
                            <a:latin typeface="Cambria Math" panose="02040503050406030204" pitchFamily="18" charset="0"/>
                          </a:rPr>
                          <m:t>𝑇𝑜𝑡𝑎𝑙</m:t>
                        </m:r>
                        <m:r>
                          <a:rPr lang="en-GB" sz="3200" b="0" i="1" smtClean="0">
                            <a:latin typeface="Cambria Math" panose="02040503050406030204" pitchFamily="18" charset="0"/>
                          </a:rPr>
                          <m:t> </m:t>
                        </m:r>
                        <m:r>
                          <a:rPr lang="en-GB" sz="3200" b="0" i="1" smtClean="0">
                            <a:latin typeface="Cambria Math" panose="02040503050406030204" pitchFamily="18" charset="0"/>
                          </a:rPr>
                          <m:t>𝑓𝑙𝑜𝑜𝑟</m:t>
                        </m:r>
                        <m:r>
                          <a:rPr lang="en-GB" sz="3200" b="0" i="1" smtClean="0">
                            <a:latin typeface="Cambria Math" panose="02040503050406030204" pitchFamily="18" charset="0"/>
                          </a:rPr>
                          <m:t> </m:t>
                        </m:r>
                        <m:r>
                          <a:rPr lang="en-GB" sz="3200" b="0" i="1" smtClean="0">
                            <a:latin typeface="Cambria Math" panose="02040503050406030204" pitchFamily="18" charset="0"/>
                          </a:rPr>
                          <m:t>𝑎𝑟𝑒𝑎</m:t>
                        </m:r>
                        <m:r>
                          <a:rPr lang="en-GB" sz="3200" b="0" i="1" smtClean="0">
                            <a:latin typeface="Cambria Math" panose="02040503050406030204" pitchFamily="18" charset="0"/>
                          </a:rPr>
                          <m:t> </m:t>
                        </m:r>
                        <m:r>
                          <a:rPr lang="en-GB" sz="3200" b="0" i="1" smtClean="0">
                            <a:latin typeface="Cambria Math" panose="02040503050406030204" pitchFamily="18" charset="0"/>
                          </a:rPr>
                          <m:t>𝑜𝑓</m:t>
                        </m:r>
                        <m:r>
                          <a:rPr lang="en-GB" sz="3200" b="0" i="1" smtClean="0">
                            <a:latin typeface="Cambria Math" panose="02040503050406030204" pitchFamily="18" charset="0"/>
                          </a:rPr>
                          <m:t> </m:t>
                        </m:r>
                        <m:r>
                          <a:rPr lang="en-GB" sz="3200" b="0" i="1" smtClean="0">
                            <a:latin typeface="Cambria Math" panose="02040503050406030204" pitchFamily="18" charset="0"/>
                          </a:rPr>
                          <m:t>𝑢𝑛𝑖𝑣𝑒𝑟𝑠𝑖𝑡𝑦</m:t>
                        </m:r>
                        <m:r>
                          <a:rPr lang="en-GB" sz="3200" b="0" i="1" smtClean="0">
                            <a:latin typeface="Cambria Math" panose="02040503050406030204" pitchFamily="18" charset="0"/>
                          </a:rPr>
                          <m:t> </m:t>
                        </m:r>
                        <m:r>
                          <a:rPr lang="en-GB" sz="3200" b="0" i="1" smtClean="0">
                            <a:latin typeface="Cambria Math" panose="02040503050406030204" pitchFamily="18" charset="0"/>
                          </a:rPr>
                          <m:t>𝑏𝑢𝑖𝑙𝑑𝑖𝑛𝑔𝑠</m:t>
                        </m:r>
                      </m:den>
                    </m:f>
                  </m:oMath>
                </a14:m>
                <a:r>
                  <a:rPr lang="en-GB" sz="3200" dirty="0" smtClean="0"/>
                  <a:t> </a:t>
                </a:r>
              </a:p>
              <a:p>
                <a:pPr marL="0" indent="0">
                  <a:buNone/>
                </a:pPr>
                <a:r>
                  <a:rPr lang="en-GB" sz="3200" dirty="0" smtClean="0"/>
                  <a:t>Of use factor</a:t>
                </a:r>
                <a:endParaRPr lang="en-GB" sz="32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507" t="-2941"/>
                </a:stretch>
              </a:blipFill>
            </p:spPr>
            <p:txBody>
              <a:bodyPr/>
              <a:lstStyle/>
              <a:p>
                <a:r>
                  <a:rPr lang="en-GB">
                    <a:noFill/>
                  </a:rPr>
                  <a:t> </a:t>
                </a:r>
              </a:p>
            </p:txBody>
          </p:sp>
        </mc:Fallback>
      </mc:AlternateContent>
    </p:spTree>
    <p:extLst>
      <p:ext uri="{BB962C8B-B14F-4D97-AF65-F5344CB8AC3E}">
        <p14:creationId xmlns:p14="http://schemas.microsoft.com/office/powerpoint/2010/main" val="5478531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Hours of Use Factor</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a:t>
            </a:r>
            <a:r>
              <a:rPr lang="en-GB" sz="3200" baseline="-25000" dirty="0" smtClean="0"/>
              <a:t>1</a:t>
            </a:r>
            <a:r>
              <a:rPr lang="en-GB" sz="3200" dirty="0" smtClean="0"/>
              <a:t> = Teaching laboratory and Admin areas (m</a:t>
            </a:r>
            <a:r>
              <a:rPr lang="en-GB" sz="3200" baseline="30000" dirty="0" smtClean="0"/>
              <a:t>2</a:t>
            </a:r>
            <a:r>
              <a:rPr lang="en-GB" sz="3200" dirty="0" smtClean="0"/>
              <a:t>)</a:t>
            </a:r>
          </a:p>
          <a:p>
            <a:pPr marL="0" indent="0">
              <a:buNone/>
            </a:pPr>
            <a:r>
              <a:rPr lang="en-GB" sz="3200" dirty="0" smtClean="0"/>
              <a:t>A</a:t>
            </a:r>
            <a:r>
              <a:rPr lang="en-GB" sz="3200" baseline="-25000" dirty="0" smtClean="0"/>
              <a:t>2</a:t>
            </a:r>
            <a:r>
              <a:rPr lang="en-GB" sz="3200" dirty="0" smtClean="0"/>
              <a:t> = Residential building area (m</a:t>
            </a:r>
            <a:r>
              <a:rPr lang="en-GB" sz="3200" baseline="30000" dirty="0" smtClean="0"/>
              <a:t>2</a:t>
            </a:r>
            <a:r>
              <a:rPr lang="en-GB" sz="3200" dirty="0" smtClean="0"/>
              <a:t>)</a:t>
            </a:r>
          </a:p>
          <a:p>
            <a:pPr marL="0" indent="0">
              <a:buNone/>
            </a:pPr>
            <a:r>
              <a:rPr lang="en-GB" sz="3200" dirty="0" smtClean="0"/>
              <a:t>A</a:t>
            </a:r>
            <a:r>
              <a:rPr lang="en-GB" sz="3200" baseline="-25000" dirty="0" smtClean="0"/>
              <a:t>3</a:t>
            </a:r>
            <a:r>
              <a:rPr lang="en-GB" sz="3200" dirty="0" smtClean="0"/>
              <a:t> = Continuously heated area (m</a:t>
            </a:r>
            <a:r>
              <a:rPr lang="en-GB" sz="3200" baseline="30000" dirty="0" smtClean="0"/>
              <a:t>2</a:t>
            </a:r>
            <a:r>
              <a:rPr lang="en-GB" sz="3200" dirty="0" smtClean="0"/>
              <a:t>)</a:t>
            </a:r>
          </a:p>
          <a:p>
            <a:pPr marL="0" indent="0">
              <a:buNone/>
            </a:pPr>
            <a:r>
              <a:rPr lang="en-GB" sz="3200" dirty="0" smtClean="0"/>
              <a:t>Based on average breakdown of 73% teaching, 25% residential and 2% continuously heated</a:t>
            </a:r>
          </a:p>
          <a:p>
            <a:pPr marL="0" indent="0">
              <a:buNone/>
            </a:pPr>
            <a:r>
              <a:rPr lang="en-GB" sz="3200" dirty="0" smtClean="0"/>
              <a:t>If the hours of use factor is greater than 1.33 or less than 0.67 the NPI calculation should be applied with caution as your site may not be comparable with the data available</a:t>
            </a:r>
            <a:endParaRPr lang="en-GB" sz="3200" dirty="0"/>
          </a:p>
        </p:txBody>
      </p:sp>
    </p:spTree>
    <p:extLst>
      <p:ext uri="{BB962C8B-B14F-4D97-AF65-F5344CB8AC3E}">
        <p14:creationId xmlns:p14="http://schemas.microsoft.com/office/powerpoint/2010/main" val="11116330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Hours of Use Factor</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pPr marL="0" indent="0">
                  <a:buNone/>
                </a:pPr>
                <a:r>
                  <a:rPr lang="en-GB" sz="3200" dirty="0" smtClean="0"/>
                  <a:t>The ‘Occupation factor’ used is equivalent to</a:t>
                </a:r>
              </a:p>
              <a:p>
                <a:pPr marL="0" indent="0">
                  <a:buNone/>
                </a:pPr>
                <a:endParaRPr lang="en-GB" sz="3200" dirty="0"/>
              </a:p>
              <a:p>
                <a:pPr marL="0" indent="0">
                  <a:buNone/>
                </a:pPr>
                <a:r>
                  <a:rPr lang="en-GB" sz="3200" dirty="0" smtClean="0"/>
                  <a:t>	</a:t>
                </a:r>
                <a14:m>
                  <m:oMath xmlns:m="http://schemas.openxmlformats.org/officeDocument/2006/math">
                    <m:f>
                      <m:fPr>
                        <m:ctrlPr>
                          <a:rPr lang="en-GB" sz="3200" i="1" smtClean="0">
                            <a:latin typeface="Cambria Math" panose="02040503050406030204" pitchFamily="18" charset="0"/>
                          </a:rPr>
                        </m:ctrlPr>
                      </m:fPr>
                      <m:num>
                        <m:sSub>
                          <m:sSubPr>
                            <m:ctrlPr>
                              <a:rPr lang="en-GB" sz="3200" b="0" i="1" smtClean="0">
                                <a:latin typeface="Cambria Math" panose="02040503050406030204" pitchFamily="18" charset="0"/>
                              </a:rPr>
                            </m:ctrlPr>
                          </m:sSubPr>
                          <m:e>
                            <m:r>
                              <a:rPr lang="en-GB" sz="3200" b="0" i="1" smtClean="0">
                                <a:latin typeface="Cambria Math" panose="02040503050406030204" pitchFamily="18" charset="0"/>
                              </a:rPr>
                              <m:t>𝐴</m:t>
                            </m:r>
                          </m:e>
                          <m:sub>
                            <m:r>
                              <a:rPr lang="en-GB" sz="3200" b="0" i="1" smtClean="0">
                                <a:latin typeface="Cambria Math" panose="02040503050406030204" pitchFamily="18" charset="0"/>
                              </a:rPr>
                              <m:t>1</m:t>
                            </m:r>
                          </m:sub>
                        </m:sSub>
                        <m:r>
                          <a:rPr lang="en-GB" sz="3200" b="0" i="1" smtClean="0">
                            <a:latin typeface="Cambria Math" panose="02040503050406030204" pitchFamily="18" charset="0"/>
                          </a:rPr>
                          <m:t>+</m:t>
                        </m:r>
                        <m:sSub>
                          <m:sSubPr>
                            <m:ctrlPr>
                              <a:rPr lang="en-GB" sz="3200" b="0" i="1" smtClean="0">
                                <a:latin typeface="Cambria Math" panose="02040503050406030204" pitchFamily="18" charset="0"/>
                              </a:rPr>
                            </m:ctrlPr>
                          </m:sSubPr>
                          <m:e>
                            <m:r>
                              <a:rPr lang="en-GB" sz="3200" b="0" i="1" smtClean="0">
                                <a:latin typeface="Cambria Math" panose="02040503050406030204" pitchFamily="18" charset="0"/>
                              </a:rPr>
                              <m:t>𝐴</m:t>
                            </m:r>
                          </m:e>
                          <m:sub>
                            <m:r>
                              <a:rPr lang="en-GB" sz="3200" b="0" i="1" smtClean="0">
                                <a:latin typeface="Cambria Math" panose="02040503050406030204" pitchFamily="18" charset="0"/>
                              </a:rPr>
                              <m:t>2</m:t>
                            </m:r>
                          </m:sub>
                        </m:sSub>
                        <m:r>
                          <a:rPr lang="en-GB" sz="3200" b="0" i="1" smtClean="0">
                            <a:latin typeface="Cambria Math" panose="02040503050406030204" pitchFamily="18" charset="0"/>
                          </a:rPr>
                          <m:t>+ </m:t>
                        </m:r>
                        <m:sSub>
                          <m:sSubPr>
                            <m:ctrlPr>
                              <a:rPr lang="en-GB" sz="3200" b="0" i="1" smtClean="0">
                                <a:latin typeface="Cambria Math" panose="02040503050406030204" pitchFamily="18" charset="0"/>
                              </a:rPr>
                            </m:ctrlPr>
                          </m:sSubPr>
                          <m:e>
                            <m:r>
                              <a:rPr lang="en-GB" sz="3200" b="0" i="1" smtClean="0">
                                <a:latin typeface="Cambria Math" panose="02040503050406030204" pitchFamily="18" charset="0"/>
                              </a:rPr>
                              <m:t>𝐴</m:t>
                            </m:r>
                          </m:e>
                          <m:sub>
                            <m:r>
                              <a:rPr lang="en-GB" sz="3200" b="0" i="1" smtClean="0">
                                <a:latin typeface="Cambria Math" panose="02040503050406030204" pitchFamily="18" charset="0"/>
                              </a:rPr>
                              <m:t>3</m:t>
                            </m:r>
                          </m:sub>
                        </m:sSub>
                      </m:num>
                      <m:den>
                        <m:sSub>
                          <m:sSubPr>
                            <m:ctrlPr>
                              <a:rPr lang="en-GB" sz="3200" b="0" i="1" smtClean="0">
                                <a:latin typeface="Cambria Math" panose="02040503050406030204" pitchFamily="18" charset="0"/>
                              </a:rPr>
                            </m:ctrlPr>
                          </m:sSubPr>
                          <m:e>
                            <m:r>
                              <a:rPr lang="en-GB" sz="3200" b="0" i="1" smtClean="0">
                                <a:latin typeface="Cambria Math" panose="02040503050406030204" pitchFamily="18" charset="0"/>
                              </a:rPr>
                              <m:t>𝐴</m:t>
                            </m:r>
                          </m:e>
                          <m:sub>
                            <m:r>
                              <a:rPr lang="en-GB" sz="3200" b="0" i="1" smtClean="0">
                                <a:latin typeface="Cambria Math" panose="02040503050406030204" pitchFamily="18" charset="0"/>
                              </a:rPr>
                              <m:t>1</m:t>
                            </m:r>
                          </m:sub>
                        </m:sSub>
                        <m:r>
                          <a:rPr lang="en-GB" sz="3200" b="0" i="1" smtClean="0">
                            <a:latin typeface="Cambria Math" panose="02040503050406030204" pitchFamily="18" charset="0"/>
                          </a:rPr>
                          <m:t>+1.35 </m:t>
                        </m:r>
                        <m:sSub>
                          <m:sSubPr>
                            <m:ctrlPr>
                              <a:rPr lang="en-GB" sz="3200" b="0" i="1" smtClean="0">
                                <a:latin typeface="Cambria Math" panose="02040503050406030204" pitchFamily="18" charset="0"/>
                              </a:rPr>
                            </m:ctrlPr>
                          </m:sSubPr>
                          <m:e>
                            <m:r>
                              <a:rPr lang="en-GB" sz="3200" b="0" i="1" smtClean="0">
                                <a:latin typeface="Cambria Math" panose="02040503050406030204" pitchFamily="18" charset="0"/>
                              </a:rPr>
                              <m:t>𝐴</m:t>
                            </m:r>
                          </m:e>
                          <m:sub>
                            <m:r>
                              <a:rPr lang="en-GB" sz="3200" b="0" i="1" smtClean="0">
                                <a:latin typeface="Cambria Math" panose="02040503050406030204" pitchFamily="18" charset="0"/>
                              </a:rPr>
                              <m:t>2</m:t>
                            </m:r>
                          </m:sub>
                        </m:sSub>
                        <m:r>
                          <a:rPr lang="en-GB" sz="3200" b="0" i="1" smtClean="0">
                            <a:latin typeface="Cambria Math" panose="02040503050406030204" pitchFamily="18" charset="0"/>
                          </a:rPr>
                          <m:t> +4.6 </m:t>
                        </m:r>
                        <m:sSub>
                          <m:sSubPr>
                            <m:ctrlPr>
                              <a:rPr lang="en-GB" sz="3200" b="0" i="1" smtClean="0">
                                <a:latin typeface="Cambria Math" panose="02040503050406030204" pitchFamily="18" charset="0"/>
                              </a:rPr>
                            </m:ctrlPr>
                          </m:sSubPr>
                          <m:e>
                            <m:r>
                              <a:rPr lang="en-GB" sz="3200" b="0" i="1" smtClean="0">
                                <a:latin typeface="Cambria Math" panose="02040503050406030204" pitchFamily="18" charset="0"/>
                              </a:rPr>
                              <m:t>𝐴</m:t>
                            </m:r>
                          </m:e>
                          <m:sub>
                            <m:r>
                              <a:rPr lang="en-GB" sz="3200" b="0" i="1" smtClean="0">
                                <a:latin typeface="Cambria Math" panose="02040503050406030204" pitchFamily="18" charset="0"/>
                              </a:rPr>
                              <m:t>3</m:t>
                            </m:r>
                          </m:sub>
                        </m:sSub>
                      </m:den>
                    </m:f>
                  </m:oMath>
                </a14:m>
                <a:endParaRPr lang="en-GB" sz="32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507" t="-2941"/>
                </a:stretch>
              </a:blipFill>
            </p:spPr>
            <p:txBody>
              <a:bodyPr/>
              <a:lstStyle/>
              <a:p>
                <a:r>
                  <a:rPr lang="en-GB">
                    <a:noFill/>
                  </a:rPr>
                  <a:t> </a:t>
                </a:r>
              </a:p>
            </p:txBody>
          </p:sp>
        </mc:Fallback>
      </mc:AlternateContent>
    </p:spTree>
    <p:extLst>
      <p:ext uri="{BB962C8B-B14F-4D97-AF65-F5344CB8AC3E}">
        <p14:creationId xmlns:p14="http://schemas.microsoft.com/office/powerpoint/2010/main" val="8578098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Calculate the Normalised Performance Indicator (NPI)  </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2614808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1450</TotalTime>
  <Words>2427</Words>
  <Application>Microsoft Office PowerPoint</Application>
  <PresentationFormat>Widescreen</PresentationFormat>
  <Paragraphs>359</Paragraphs>
  <Slides>44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Calibri Light</vt:lpstr>
      <vt:lpstr>Cambria Math</vt:lpstr>
      <vt:lpstr>Office Theme</vt:lpstr>
      <vt:lpstr>Performance Indicators in  Energy Management</vt:lpstr>
      <vt:lpstr>Performance Indicator</vt:lpstr>
      <vt:lpstr>Performance Indicators</vt:lpstr>
      <vt:lpstr>Standard Performance Indicators</vt:lpstr>
      <vt:lpstr>Classification of Levels of Acceptance</vt:lpstr>
      <vt:lpstr>Classification of Levels of Acceptance</vt:lpstr>
      <vt:lpstr>Correction Factors for SPI</vt:lpstr>
      <vt:lpstr>Correction Factor for Energy Used</vt:lpstr>
      <vt:lpstr>Example</vt:lpstr>
      <vt:lpstr>Solution</vt:lpstr>
      <vt:lpstr>Correction Factor for Air Conditioning</vt:lpstr>
      <vt:lpstr>Example</vt:lpstr>
      <vt:lpstr>Notes</vt:lpstr>
      <vt:lpstr>Solution (1)</vt:lpstr>
      <vt:lpstr>Solution (2)</vt:lpstr>
      <vt:lpstr>Correction Factor for Electric Space Heating</vt:lpstr>
      <vt:lpstr>Solution (1)</vt:lpstr>
      <vt:lpstr>Solution (2)</vt:lpstr>
      <vt:lpstr>Example</vt:lpstr>
      <vt:lpstr>Solution (1)</vt:lpstr>
      <vt:lpstr>Solution (2)</vt:lpstr>
      <vt:lpstr>Solution (3)</vt:lpstr>
      <vt:lpstr>Solution (4)</vt:lpstr>
      <vt:lpstr>Solution (5)</vt:lpstr>
      <vt:lpstr>Example</vt:lpstr>
      <vt:lpstr>Example (Data)</vt:lpstr>
      <vt:lpstr>Solution (1)</vt:lpstr>
      <vt:lpstr>Solution (2)</vt:lpstr>
      <vt:lpstr>Solution (3)</vt:lpstr>
      <vt:lpstr>Solution (4)</vt:lpstr>
      <vt:lpstr>Normalised Performance Indicators</vt:lpstr>
      <vt:lpstr>Steps in Calculating Normalised  Performance Indicators</vt:lpstr>
      <vt:lpstr>Find the Energy Used for Space Heating</vt:lpstr>
      <vt:lpstr>Modify the Space Heating Energy to Account for Weather</vt:lpstr>
      <vt:lpstr>Modify the Space Heating Energy to Account for Weather</vt:lpstr>
      <vt:lpstr>Modify the Space Heating Energy to Account for Weather</vt:lpstr>
      <vt:lpstr>Modify the Space Heating Energy to Account for Exposure</vt:lpstr>
      <vt:lpstr>Add Non-Heating Energy Use</vt:lpstr>
      <vt:lpstr>Hours of Use Factor</vt:lpstr>
      <vt:lpstr>Hours of Use Factor</vt:lpstr>
      <vt:lpstr>Hours of Use Factor</vt:lpstr>
      <vt:lpstr>Hours of Use Factor</vt:lpstr>
      <vt:lpstr>Hours of Use Factor</vt:lpstr>
      <vt:lpstr>Calculate the Normalised Performance Indicator (NPI)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Thorn</dc:creator>
  <cp:lastModifiedBy>Andrew Thorn</cp:lastModifiedBy>
  <cp:revision>41</cp:revision>
  <dcterms:created xsi:type="dcterms:W3CDTF">2020-03-04T12:23:45Z</dcterms:created>
  <dcterms:modified xsi:type="dcterms:W3CDTF">2020-03-12T15:12:43Z</dcterms:modified>
</cp:coreProperties>
</file>