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6" r:id="rId5"/>
    <p:sldId id="259" r:id="rId6"/>
    <p:sldId id="261" r:id="rId7"/>
    <p:sldId id="260" r:id="rId8"/>
    <p:sldId id="264"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00" d="100"/>
          <a:sy n="100" d="100"/>
        </p:scale>
        <p:origin x="954"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A79480-19D6-49AF-AF75-77D2ABEC945B}" type="datetimeFigureOut">
              <a:rPr lang="en-GB" smtClean="0"/>
              <a:t>23/01/2018</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1898356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A79480-19D6-49AF-AF75-77D2ABEC945B}" type="datetimeFigureOut">
              <a:rPr lang="en-GB" smtClean="0"/>
              <a:t>23/01/2018</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1106855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A79480-19D6-49AF-AF75-77D2ABEC945B}" type="datetimeFigureOut">
              <a:rPr lang="en-GB" smtClean="0"/>
              <a:t>23/01/2018</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1483579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A79480-19D6-49AF-AF75-77D2ABEC945B}" type="datetimeFigureOut">
              <a:rPr lang="en-GB" smtClean="0"/>
              <a:t>23/01/2018</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1703306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A79480-19D6-49AF-AF75-77D2ABEC945B}" type="datetimeFigureOut">
              <a:rPr lang="en-GB" smtClean="0"/>
              <a:t>23/01/2018</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92296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A79480-19D6-49AF-AF75-77D2ABEC945B}" type="datetimeFigureOut">
              <a:rPr lang="en-GB" smtClean="0"/>
              <a:t>23/01/2018</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600677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A79480-19D6-49AF-AF75-77D2ABEC945B}" type="datetimeFigureOut">
              <a:rPr lang="en-GB" smtClean="0"/>
              <a:t>23/01/2018</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7287172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A79480-19D6-49AF-AF75-77D2ABEC945B}" type="datetimeFigureOut">
              <a:rPr lang="en-GB" smtClean="0"/>
              <a:t>23/01/2018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1506540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A79480-19D6-49AF-AF75-77D2ABEC945B}" type="datetimeFigureOut">
              <a:rPr lang="en-GB" smtClean="0"/>
              <a:t>23/01/2018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3722657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A79480-19D6-49AF-AF75-77D2ABEC945B}" type="datetimeFigureOut">
              <a:rPr lang="en-GB" smtClean="0"/>
              <a:t>23/01/2018</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4102908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A79480-19D6-49AF-AF75-77D2ABEC945B}" type="datetimeFigureOut">
              <a:rPr lang="en-GB" smtClean="0"/>
              <a:t>23/01/2018</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468704-BA52-46DB-8140-DE672FFD53BD}"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533479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A79480-19D6-49AF-AF75-77D2ABEC945B}" type="datetimeFigureOut">
              <a:rPr lang="en-GB" smtClean="0"/>
              <a:t>23/01/2018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23526156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A79480-19D6-49AF-AF75-77D2ABEC945B}" type="datetimeFigureOut">
              <a:rPr lang="en-GB" smtClean="0"/>
              <a:t>23/01/2018</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468704-BA52-46DB-8140-DE672FFD53BD}"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463893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A79480-19D6-49AF-AF75-77D2ABEC945B}" type="datetimeFigureOut">
              <a:rPr lang="en-GB" smtClean="0"/>
              <a:t>23/01/2018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19788699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A79480-19D6-49AF-AF75-77D2ABEC945B}" type="datetimeFigureOut">
              <a:rPr lang="en-GB" smtClean="0"/>
              <a:t>23/01/2018</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17462833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A79480-19D6-49AF-AF75-77D2ABEC945B}" type="datetimeFigureOut">
              <a:rPr lang="en-GB" smtClean="0"/>
              <a:t>23/01/2018</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468704-BA52-46DB-8140-DE672FFD53BD}" type="slidenum">
              <a:rPr lang="en-GB" smtClean="0"/>
              <a:t>‹#›</a:t>
            </a:fld>
            <a:endParaRPr lang="en-GB"/>
          </a:p>
        </p:txBody>
      </p:sp>
    </p:spTree>
    <p:extLst>
      <p:ext uri="{BB962C8B-B14F-4D97-AF65-F5344CB8AC3E}">
        <p14:creationId xmlns:p14="http://schemas.microsoft.com/office/powerpoint/2010/main" val="1517582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6A79480-19D6-49AF-AF75-77D2ABEC945B}" type="datetimeFigureOut">
              <a:rPr lang="en-GB" smtClean="0"/>
              <a:t>23/01/2018</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A468704-BA52-46DB-8140-DE672FFD53BD}" type="slidenum">
              <a:rPr lang="en-GB" smtClean="0"/>
              <a:t>‹#›</a:t>
            </a:fld>
            <a:endParaRPr lang="en-GB"/>
          </a:p>
        </p:txBody>
      </p:sp>
    </p:spTree>
    <p:extLst>
      <p:ext uri="{BB962C8B-B14F-4D97-AF65-F5344CB8AC3E}">
        <p14:creationId xmlns:p14="http://schemas.microsoft.com/office/powerpoint/2010/main" val="19427703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E0D5-5C87-497D-913F-55833F3861F2}"/>
              </a:ext>
            </a:extLst>
          </p:cNvPr>
          <p:cNvSpPr>
            <a:spLocks noGrp="1"/>
          </p:cNvSpPr>
          <p:nvPr>
            <p:ph type="ctrTitle"/>
          </p:nvPr>
        </p:nvSpPr>
        <p:spPr>
          <a:xfrm>
            <a:off x="2589212" y="1973062"/>
            <a:ext cx="8915399" cy="2262781"/>
          </a:xfrm>
        </p:spPr>
        <p:txBody>
          <a:bodyPr>
            <a:noAutofit/>
          </a:bodyPr>
          <a:lstStyle/>
          <a:p>
            <a:r>
              <a:rPr lang="en-GB" sz="2400" dirty="0"/>
              <a:t>The Scarman Report concluded that the 1981 riots were the consequence of “complex political, social and economic factors” that produced “a disposition towards violent protest” in Britain’s inner cities. Explain the rationale behind Scarman’s conclusion, and assess the role of a) racial discrimination and b) police strategies in fostering the riots.</a:t>
            </a:r>
          </a:p>
        </p:txBody>
      </p:sp>
      <p:sp>
        <p:nvSpPr>
          <p:cNvPr id="3" name="Subtitle 2">
            <a:extLst>
              <a:ext uri="{FF2B5EF4-FFF2-40B4-BE49-F238E27FC236}">
                <a16:creationId xmlns:a16="http://schemas.microsoft.com/office/drawing/2014/main" id="{1954F40F-65D0-46F7-8F68-64BF496D944C}"/>
              </a:ext>
            </a:extLst>
          </p:cNvPr>
          <p:cNvSpPr>
            <a:spLocks noGrp="1"/>
          </p:cNvSpPr>
          <p:nvPr>
            <p:ph type="subTitle" idx="1"/>
          </p:nvPr>
        </p:nvSpPr>
        <p:spPr/>
        <p:txBody>
          <a:bodyPr>
            <a:normAutofit lnSpcReduction="10000"/>
          </a:bodyPr>
          <a:lstStyle/>
          <a:p>
            <a:r>
              <a:rPr lang="en-GB" dirty="0"/>
              <a:t>BA Conflict &amp; War</a:t>
            </a:r>
          </a:p>
          <a:p>
            <a:r>
              <a:rPr lang="en-GB" dirty="0"/>
              <a:t>AHHI6013: Civil Disobedience and State Control</a:t>
            </a:r>
          </a:p>
          <a:p>
            <a:r>
              <a:rPr lang="en-GB" dirty="0"/>
              <a:t>Jordan Edwards 1502326</a:t>
            </a:r>
          </a:p>
        </p:txBody>
      </p:sp>
    </p:spTree>
    <p:extLst>
      <p:ext uri="{BB962C8B-B14F-4D97-AF65-F5344CB8AC3E}">
        <p14:creationId xmlns:p14="http://schemas.microsoft.com/office/powerpoint/2010/main" val="25159917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0D1EA-79E8-4D52-97BB-ACAF272A9D57}"/>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25045F43-42B6-4311-B0AC-C2EE2BCE4238}"/>
              </a:ext>
            </a:extLst>
          </p:cNvPr>
          <p:cNvSpPr>
            <a:spLocks noGrp="1"/>
          </p:cNvSpPr>
          <p:nvPr>
            <p:ph idx="1"/>
          </p:nvPr>
        </p:nvSpPr>
        <p:spPr/>
        <p:txBody>
          <a:bodyPr/>
          <a:lstStyle/>
          <a:p>
            <a:r>
              <a:rPr lang="en-GB" dirty="0"/>
              <a:t>Question Approach</a:t>
            </a:r>
          </a:p>
          <a:p>
            <a:r>
              <a:rPr lang="en-GB" dirty="0"/>
              <a:t>Geography</a:t>
            </a:r>
          </a:p>
          <a:p>
            <a:r>
              <a:rPr lang="en-GB" dirty="0"/>
              <a:t>Historiography</a:t>
            </a:r>
          </a:p>
          <a:p>
            <a:r>
              <a:rPr lang="en-GB" dirty="0"/>
              <a:t>Source Material Comparison</a:t>
            </a:r>
          </a:p>
          <a:p>
            <a:r>
              <a:rPr lang="en-GB" dirty="0"/>
              <a:t>Main Arguments</a:t>
            </a:r>
          </a:p>
          <a:p>
            <a:r>
              <a:rPr lang="en-GB" dirty="0"/>
              <a:t>Analysis Outcome</a:t>
            </a:r>
          </a:p>
          <a:p>
            <a:r>
              <a:rPr lang="en-GB" dirty="0"/>
              <a:t>Conclusion</a:t>
            </a:r>
          </a:p>
          <a:p>
            <a:r>
              <a:rPr lang="en-GB" dirty="0"/>
              <a:t>Bibliography</a:t>
            </a:r>
          </a:p>
        </p:txBody>
      </p:sp>
    </p:spTree>
    <p:extLst>
      <p:ext uri="{BB962C8B-B14F-4D97-AF65-F5344CB8AC3E}">
        <p14:creationId xmlns:p14="http://schemas.microsoft.com/office/powerpoint/2010/main" val="5716937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69B1E-8424-4E68-8E28-D5ADF3FA3095}"/>
              </a:ext>
            </a:extLst>
          </p:cNvPr>
          <p:cNvSpPr>
            <a:spLocks noGrp="1"/>
          </p:cNvSpPr>
          <p:nvPr>
            <p:ph type="title"/>
          </p:nvPr>
        </p:nvSpPr>
        <p:spPr/>
        <p:txBody>
          <a:bodyPr/>
          <a:lstStyle/>
          <a:p>
            <a:r>
              <a:rPr lang="en-GB" dirty="0"/>
              <a:t>Question Approach</a:t>
            </a:r>
          </a:p>
        </p:txBody>
      </p:sp>
      <p:sp>
        <p:nvSpPr>
          <p:cNvPr id="3" name="Content Placeholder 2">
            <a:extLst>
              <a:ext uri="{FF2B5EF4-FFF2-40B4-BE49-F238E27FC236}">
                <a16:creationId xmlns:a16="http://schemas.microsoft.com/office/drawing/2014/main" id="{67F3B5A5-E1AF-40F7-94F4-9B8101ACF52F}"/>
              </a:ext>
            </a:extLst>
          </p:cNvPr>
          <p:cNvSpPr>
            <a:spLocks noGrp="1"/>
          </p:cNvSpPr>
          <p:nvPr>
            <p:ph idx="1"/>
          </p:nvPr>
        </p:nvSpPr>
        <p:spPr/>
        <p:txBody>
          <a:bodyPr/>
          <a:lstStyle/>
          <a:p>
            <a:r>
              <a:rPr lang="en-GB" dirty="0"/>
              <a:t>Introduction to Argument</a:t>
            </a:r>
          </a:p>
          <a:p>
            <a:r>
              <a:rPr lang="en-GB" dirty="0"/>
              <a:t>Overview of Scarman Report</a:t>
            </a:r>
          </a:p>
          <a:p>
            <a:r>
              <a:rPr lang="en-GB" dirty="0"/>
              <a:t>Relevant Historiography</a:t>
            </a:r>
          </a:p>
          <a:p>
            <a:r>
              <a:rPr lang="en-GB" dirty="0"/>
              <a:t>Political Factors</a:t>
            </a:r>
          </a:p>
          <a:p>
            <a:r>
              <a:rPr lang="en-GB" dirty="0"/>
              <a:t>Social Factors</a:t>
            </a:r>
          </a:p>
          <a:p>
            <a:r>
              <a:rPr lang="en-GB" dirty="0"/>
              <a:t>Economic Factors</a:t>
            </a:r>
          </a:p>
          <a:p>
            <a:r>
              <a:rPr lang="en-GB" dirty="0"/>
              <a:t>Assessment of Racial Discrimination</a:t>
            </a:r>
          </a:p>
          <a:p>
            <a:r>
              <a:rPr lang="en-GB" dirty="0"/>
              <a:t>Investigation into Police strategies and subsequent culpability</a:t>
            </a:r>
          </a:p>
          <a:p>
            <a:r>
              <a:rPr lang="en-GB" dirty="0"/>
              <a:t>Conclusion</a:t>
            </a:r>
          </a:p>
        </p:txBody>
      </p:sp>
    </p:spTree>
    <p:extLst>
      <p:ext uri="{BB962C8B-B14F-4D97-AF65-F5344CB8AC3E}">
        <p14:creationId xmlns:p14="http://schemas.microsoft.com/office/powerpoint/2010/main" val="3915295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01634-85CE-42CA-BC80-134B9E719B88}"/>
              </a:ext>
            </a:extLst>
          </p:cNvPr>
          <p:cNvSpPr>
            <a:spLocks noGrp="1"/>
          </p:cNvSpPr>
          <p:nvPr>
            <p:ph type="title"/>
          </p:nvPr>
        </p:nvSpPr>
        <p:spPr/>
        <p:txBody>
          <a:bodyPr/>
          <a:lstStyle/>
          <a:p>
            <a:r>
              <a:rPr lang="en-GB" dirty="0"/>
              <a:t>Geography</a:t>
            </a:r>
          </a:p>
        </p:txBody>
      </p:sp>
      <p:pic>
        <p:nvPicPr>
          <p:cNvPr id="4" name="Picture 3">
            <a:extLst>
              <a:ext uri="{FF2B5EF4-FFF2-40B4-BE49-F238E27FC236}">
                <a16:creationId xmlns:a16="http://schemas.microsoft.com/office/drawing/2014/main" id="{17B3D1DB-E80C-4FF3-8C52-ADEE81E7BFBA}"/>
              </a:ext>
            </a:extLst>
          </p:cNvPr>
          <p:cNvPicPr>
            <a:picLocks noChangeAspect="1"/>
          </p:cNvPicPr>
          <p:nvPr/>
        </p:nvPicPr>
        <p:blipFill rotWithShape="1">
          <a:blip r:embed="rId2"/>
          <a:srcRect l="21335" t="6343" r="13131" b="7443"/>
          <a:stretch/>
        </p:blipFill>
        <p:spPr>
          <a:xfrm>
            <a:off x="4544195" y="1264555"/>
            <a:ext cx="7190912" cy="5321275"/>
          </a:xfrm>
          <a:prstGeom prst="rect">
            <a:avLst/>
          </a:prstGeom>
        </p:spPr>
      </p:pic>
      <p:grpSp>
        <p:nvGrpSpPr>
          <p:cNvPr id="11" name="Group 10">
            <a:extLst>
              <a:ext uri="{FF2B5EF4-FFF2-40B4-BE49-F238E27FC236}">
                <a16:creationId xmlns:a16="http://schemas.microsoft.com/office/drawing/2014/main" id="{A9202F7E-EC24-4BAE-92E2-55BD0706F220}"/>
              </a:ext>
            </a:extLst>
          </p:cNvPr>
          <p:cNvGrpSpPr/>
          <p:nvPr/>
        </p:nvGrpSpPr>
        <p:grpSpPr>
          <a:xfrm>
            <a:off x="6819201" y="1421607"/>
            <a:ext cx="3050381" cy="3910012"/>
            <a:chOff x="5734050" y="1428750"/>
            <a:chExt cx="3050381" cy="3910012"/>
          </a:xfrm>
        </p:grpSpPr>
        <p:sp>
          <p:nvSpPr>
            <p:cNvPr id="6" name="Star: 5 Points 5">
              <a:extLst>
                <a:ext uri="{FF2B5EF4-FFF2-40B4-BE49-F238E27FC236}">
                  <a16:creationId xmlns:a16="http://schemas.microsoft.com/office/drawing/2014/main" id="{3FB2C1F3-BCE0-4F90-BFC6-6DD1C69E3C20}"/>
                </a:ext>
              </a:extLst>
            </p:cNvPr>
            <p:cNvSpPr/>
            <p:nvPr/>
          </p:nvSpPr>
          <p:spPr>
            <a:xfrm>
              <a:off x="6483350" y="1954212"/>
              <a:ext cx="98425" cy="95250"/>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7" name="Star: 5 Points 6">
              <a:extLst>
                <a:ext uri="{FF2B5EF4-FFF2-40B4-BE49-F238E27FC236}">
                  <a16:creationId xmlns:a16="http://schemas.microsoft.com/office/drawing/2014/main" id="{94BD99FF-C603-486E-8EC1-9747C832C619}"/>
                </a:ext>
              </a:extLst>
            </p:cNvPr>
            <p:cNvSpPr/>
            <p:nvPr/>
          </p:nvSpPr>
          <p:spPr>
            <a:xfrm>
              <a:off x="7169150" y="1428750"/>
              <a:ext cx="98425" cy="95250"/>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B677F668-4595-4025-80D7-CB7926006040}"/>
                </a:ext>
              </a:extLst>
            </p:cNvPr>
            <p:cNvSpPr/>
            <p:nvPr/>
          </p:nvSpPr>
          <p:spPr>
            <a:xfrm>
              <a:off x="6765925" y="3550443"/>
              <a:ext cx="98425" cy="95250"/>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9" name="Star: 5 Points 8">
              <a:extLst>
                <a:ext uri="{FF2B5EF4-FFF2-40B4-BE49-F238E27FC236}">
                  <a16:creationId xmlns:a16="http://schemas.microsoft.com/office/drawing/2014/main" id="{7D694AF4-B355-4465-8691-BCA6DEE2EF26}"/>
                </a:ext>
              </a:extLst>
            </p:cNvPr>
            <p:cNvSpPr/>
            <p:nvPr/>
          </p:nvSpPr>
          <p:spPr>
            <a:xfrm>
              <a:off x="8686006" y="5243512"/>
              <a:ext cx="98425" cy="95250"/>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0" name="Star: 5 Points 9">
              <a:extLst>
                <a:ext uri="{FF2B5EF4-FFF2-40B4-BE49-F238E27FC236}">
                  <a16:creationId xmlns:a16="http://schemas.microsoft.com/office/drawing/2014/main" id="{3947461F-4DC0-4790-BB3D-B598F8A24C00}"/>
                </a:ext>
              </a:extLst>
            </p:cNvPr>
            <p:cNvSpPr/>
            <p:nvPr/>
          </p:nvSpPr>
          <p:spPr>
            <a:xfrm>
              <a:off x="5734050" y="2081212"/>
              <a:ext cx="98425" cy="95250"/>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grpSp>
      <p:sp>
        <p:nvSpPr>
          <p:cNvPr id="12" name="Content Placeholder 2">
            <a:extLst>
              <a:ext uri="{FF2B5EF4-FFF2-40B4-BE49-F238E27FC236}">
                <a16:creationId xmlns:a16="http://schemas.microsoft.com/office/drawing/2014/main" id="{33CABD70-66B8-440A-9BBE-D03310B6A0B6}"/>
              </a:ext>
            </a:extLst>
          </p:cNvPr>
          <p:cNvSpPr>
            <a:spLocks noGrp="1"/>
          </p:cNvSpPr>
          <p:nvPr>
            <p:ph idx="1"/>
          </p:nvPr>
        </p:nvSpPr>
        <p:spPr>
          <a:xfrm>
            <a:off x="2324974" y="2149829"/>
            <a:ext cx="2289294" cy="3777622"/>
          </a:xfrm>
        </p:spPr>
        <p:txBody>
          <a:bodyPr>
            <a:normAutofit lnSpcReduction="10000"/>
          </a:bodyPr>
          <a:lstStyle/>
          <a:p>
            <a:r>
              <a:rPr lang="en-GB" dirty="0"/>
              <a:t>London – Brixton Riots</a:t>
            </a:r>
          </a:p>
          <a:p>
            <a:r>
              <a:rPr lang="en-GB" dirty="0"/>
              <a:t>Birmingham – Handsworth Riots</a:t>
            </a:r>
          </a:p>
          <a:p>
            <a:r>
              <a:rPr lang="en-GB" dirty="0"/>
              <a:t>Leeds – Chapeltown Riots</a:t>
            </a:r>
          </a:p>
          <a:p>
            <a:r>
              <a:rPr lang="en-GB" dirty="0"/>
              <a:t>Liverpool – Toxteth Riots</a:t>
            </a:r>
          </a:p>
          <a:p>
            <a:r>
              <a:rPr lang="en-GB" dirty="0"/>
              <a:t>Manchester – Moss Side Riots</a:t>
            </a:r>
          </a:p>
          <a:p>
            <a:endParaRPr lang="en-GB" dirty="0"/>
          </a:p>
        </p:txBody>
      </p:sp>
    </p:spTree>
    <p:extLst>
      <p:ext uri="{BB962C8B-B14F-4D97-AF65-F5344CB8AC3E}">
        <p14:creationId xmlns:p14="http://schemas.microsoft.com/office/powerpoint/2010/main" val="6920220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33444-F755-4D31-9AEC-E9DB25C09614}"/>
              </a:ext>
            </a:extLst>
          </p:cNvPr>
          <p:cNvSpPr>
            <a:spLocks noGrp="1"/>
          </p:cNvSpPr>
          <p:nvPr>
            <p:ph type="title"/>
          </p:nvPr>
        </p:nvSpPr>
        <p:spPr/>
        <p:txBody>
          <a:bodyPr/>
          <a:lstStyle/>
          <a:p>
            <a:r>
              <a:rPr lang="en-GB" dirty="0"/>
              <a:t>Historiography</a:t>
            </a:r>
          </a:p>
        </p:txBody>
      </p:sp>
      <p:sp>
        <p:nvSpPr>
          <p:cNvPr id="3" name="Content Placeholder 2">
            <a:extLst>
              <a:ext uri="{FF2B5EF4-FFF2-40B4-BE49-F238E27FC236}">
                <a16:creationId xmlns:a16="http://schemas.microsoft.com/office/drawing/2014/main" id="{AC8FB91F-6E0B-46C7-8604-F92FC096C98A}"/>
              </a:ext>
            </a:extLst>
          </p:cNvPr>
          <p:cNvSpPr>
            <a:spLocks noGrp="1"/>
          </p:cNvSpPr>
          <p:nvPr>
            <p:ph idx="1"/>
          </p:nvPr>
        </p:nvSpPr>
        <p:spPr>
          <a:xfrm>
            <a:off x="2589212" y="1609818"/>
            <a:ext cx="8915400" cy="2198703"/>
          </a:xfrm>
        </p:spPr>
        <p:txBody>
          <a:bodyPr/>
          <a:lstStyle/>
          <a:p>
            <a:r>
              <a:rPr lang="en-GB" dirty="0"/>
              <a:t>‘Complex political, social and economic factors’</a:t>
            </a:r>
          </a:p>
          <a:p>
            <a:r>
              <a:rPr lang="en-GB" dirty="0"/>
              <a:t>‘A disposition towards violent protest’</a:t>
            </a:r>
          </a:p>
          <a:p>
            <a:r>
              <a:rPr lang="en-GB" dirty="0"/>
              <a:t>Racial disadvantage – ‘endemic, ineradicable disease threatening the very survival of our society’</a:t>
            </a:r>
          </a:p>
          <a:p>
            <a:r>
              <a:rPr lang="en-GB" sz="1200" dirty="0" err="1"/>
              <a:t>Benyon</a:t>
            </a:r>
            <a:r>
              <a:rPr lang="en-GB" sz="1200" dirty="0"/>
              <a:t>, John. </a:t>
            </a:r>
            <a:r>
              <a:rPr lang="en-GB" sz="1200" i="1" dirty="0"/>
              <a:t>Scarman and After: Essays Reflecting on Lord Scarman’s Report, the Riots and their Aftermath </a:t>
            </a:r>
            <a:r>
              <a:rPr lang="en-GB" sz="1200" dirty="0"/>
              <a:t>(Oxford: </a:t>
            </a:r>
            <a:r>
              <a:rPr lang="en-GB" sz="1200" dirty="0" err="1"/>
              <a:t>Pergamon</a:t>
            </a:r>
            <a:r>
              <a:rPr lang="en-GB" sz="1200" dirty="0"/>
              <a:t>, 1984).</a:t>
            </a:r>
          </a:p>
          <a:p>
            <a:endParaRPr lang="en-GB" dirty="0"/>
          </a:p>
        </p:txBody>
      </p:sp>
      <p:sp>
        <p:nvSpPr>
          <p:cNvPr id="4" name="Content Placeholder 2">
            <a:extLst>
              <a:ext uri="{FF2B5EF4-FFF2-40B4-BE49-F238E27FC236}">
                <a16:creationId xmlns:a16="http://schemas.microsoft.com/office/drawing/2014/main" id="{5A0BCFB8-41C2-4C51-8A04-6F177D61EE8A}"/>
              </a:ext>
            </a:extLst>
          </p:cNvPr>
          <p:cNvSpPr txBox="1">
            <a:spLocks/>
          </p:cNvSpPr>
          <p:nvPr/>
        </p:nvSpPr>
        <p:spPr>
          <a:xfrm>
            <a:off x="2589212" y="3907941"/>
            <a:ext cx="8915400" cy="219870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dirty="0"/>
              <a:t>‘Police and Community’</a:t>
            </a:r>
          </a:p>
          <a:p>
            <a:r>
              <a:rPr lang="en-GB" dirty="0"/>
              <a:t>‘The Inner City’</a:t>
            </a:r>
          </a:p>
          <a:p>
            <a:r>
              <a:rPr lang="en-GB" dirty="0"/>
              <a:t>‘50 buildings had been burnt down and countless shops looted, 258 police needed hospital treatment and 160 people had been arrested’</a:t>
            </a:r>
          </a:p>
          <a:p>
            <a:r>
              <a:rPr lang="en-GB" sz="1200" dirty="0"/>
              <a:t>Frost, Diane and Richard Philips eds. </a:t>
            </a:r>
            <a:r>
              <a:rPr lang="en-GB" sz="1200" i="1" dirty="0"/>
              <a:t>Liverpool ‘81: Remembering the Riots </a:t>
            </a:r>
            <a:r>
              <a:rPr lang="en-GB" sz="1200" dirty="0"/>
              <a:t>(Liverpool: Liverpool University, 2011).</a:t>
            </a:r>
          </a:p>
          <a:p>
            <a:endParaRPr lang="en-GB" dirty="0"/>
          </a:p>
        </p:txBody>
      </p:sp>
    </p:spTree>
    <p:extLst>
      <p:ext uri="{BB962C8B-B14F-4D97-AF65-F5344CB8AC3E}">
        <p14:creationId xmlns:p14="http://schemas.microsoft.com/office/powerpoint/2010/main" val="2298965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90C8D-A8E3-445C-BB8E-7B2883D3CBAC}"/>
              </a:ext>
            </a:extLst>
          </p:cNvPr>
          <p:cNvSpPr>
            <a:spLocks noGrp="1"/>
          </p:cNvSpPr>
          <p:nvPr>
            <p:ph type="title"/>
          </p:nvPr>
        </p:nvSpPr>
        <p:spPr/>
        <p:txBody>
          <a:bodyPr/>
          <a:lstStyle/>
          <a:p>
            <a:r>
              <a:rPr lang="en-GB" dirty="0"/>
              <a:t>Main Arguments</a:t>
            </a:r>
          </a:p>
        </p:txBody>
      </p:sp>
      <p:sp>
        <p:nvSpPr>
          <p:cNvPr id="3" name="Content Placeholder 2">
            <a:extLst>
              <a:ext uri="{FF2B5EF4-FFF2-40B4-BE49-F238E27FC236}">
                <a16:creationId xmlns:a16="http://schemas.microsoft.com/office/drawing/2014/main" id="{4F738942-79A4-4023-967F-94F50047C01A}"/>
              </a:ext>
            </a:extLst>
          </p:cNvPr>
          <p:cNvSpPr>
            <a:spLocks noGrp="1"/>
          </p:cNvSpPr>
          <p:nvPr>
            <p:ph idx="1"/>
          </p:nvPr>
        </p:nvSpPr>
        <p:spPr>
          <a:xfrm>
            <a:off x="2589212" y="2133599"/>
            <a:ext cx="8915400" cy="3419475"/>
          </a:xfrm>
        </p:spPr>
        <p:txBody>
          <a:bodyPr/>
          <a:lstStyle/>
          <a:p>
            <a:r>
              <a:rPr lang="en-GB" dirty="0"/>
              <a:t>Operation Swamp 81 set the conditions for violent unrest.</a:t>
            </a:r>
          </a:p>
          <a:p>
            <a:r>
              <a:rPr lang="en-GB" dirty="0"/>
              <a:t>High unemployment was as a result of ‘positive discrimination’ towards Brixton’s African – Caribbean communities.’</a:t>
            </a:r>
          </a:p>
          <a:p>
            <a:r>
              <a:rPr lang="en-GB" dirty="0"/>
              <a:t>Institutional failure to address unemployment increased crime rates.</a:t>
            </a:r>
          </a:p>
          <a:p>
            <a:r>
              <a:rPr lang="en-GB" dirty="0"/>
              <a:t>Unrest was further exacerbated by poor housing and a lack of amenities. </a:t>
            </a:r>
          </a:p>
          <a:p>
            <a:r>
              <a:rPr lang="en-GB" dirty="0"/>
              <a:t>Role of Vagrancy Act 1984, informally referred to as ‘sus’ law, in enabling Police racial profiling.</a:t>
            </a:r>
          </a:p>
          <a:p>
            <a:r>
              <a:rPr lang="en-GB" dirty="0"/>
              <a:t>Alienation of Black and minority communities from wider society resulted in significantly narrowed opportunities. </a:t>
            </a:r>
          </a:p>
        </p:txBody>
      </p:sp>
      <p:sp>
        <p:nvSpPr>
          <p:cNvPr id="4" name="Content Placeholder 2">
            <a:extLst>
              <a:ext uri="{FF2B5EF4-FFF2-40B4-BE49-F238E27FC236}">
                <a16:creationId xmlns:a16="http://schemas.microsoft.com/office/drawing/2014/main" id="{A76E632E-0393-4A12-8142-26D4F411C2D1}"/>
              </a:ext>
            </a:extLst>
          </p:cNvPr>
          <p:cNvSpPr txBox="1">
            <a:spLocks/>
          </p:cNvSpPr>
          <p:nvPr/>
        </p:nvSpPr>
        <p:spPr>
          <a:xfrm>
            <a:off x="2368232" y="3474720"/>
            <a:ext cx="8915400" cy="7620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endParaRPr lang="en-GB" dirty="0"/>
          </a:p>
        </p:txBody>
      </p:sp>
      <p:sp>
        <p:nvSpPr>
          <p:cNvPr id="5" name="Content Placeholder 2">
            <a:extLst>
              <a:ext uri="{FF2B5EF4-FFF2-40B4-BE49-F238E27FC236}">
                <a16:creationId xmlns:a16="http://schemas.microsoft.com/office/drawing/2014/main" id="{90001A64-DC3D-40F8-BE3D-FFEF51BB3EE4}"/>
              </a:ext>
            </a:extLst>
          </p:cNvPr>
          <p:cNvSpPr txBox="1">
            <a:spLocks/>
          </p:cNvSpPr>
          <p:nvPr/>
        </p:nvSpPr>
        <p:spPr>
          <a:xfrm>
            <a:off x="2284412" y="5894070"/>
            <a:ext cx="9503728" cy="49911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1200" dirty="0"/>
              <a:t>'Kettle, Martin and Lucy Hodges. </a:t>
            </a:r>
            <a:r>
              <a:rPr lang="en-GB" sz="1200" i="1" dirty="0"/>
              <a:t>Uprising!: Police, the People and the Riots in Britain’s Cities</a:t>
            </a:r>
            <a:r>
              <a:rPr lang="en-GB" sz="1200" dirty="0"/>
              <a:t> (London: Macmillan, 1982), pp.52</a:t>
            </a:r>
          </a:p>
          <a:p>
            <a:endParaRPr lang="en-GB" dirty="0"/>
          </a:p>
        </p:txBody>
      </p:sp>
    </p:spTree>
    <p:extLst>
      <p:ext uri="{BB962C8B-B14F-4D97-AF65-F5344CB8AC3E}">
        <p14:creationId xmlns:p14="http://schemas.microsoft.com/office/powerpoint/2010/main" val="22320905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20154-1487-4259-AC41-DB0FCCF477EC}"/>
              </a:ext>
            </a:extLst>
          </p:cNvPr>
          <p:cNvSpPr>
            <a:spLocks noGrp="1"/>
          </p:cNvSpPr>
          <p:nvPr>
            <p:ph type="title"/>
          </p:nvPr>
        </p:nvSpPr>
        <p:spPr/>
        <p:txBody>
          <a:bodyPr/>
          <a:lstStyle/>
          <a:p>
            <a:r>
              <a:rPr lang="en-GB" dirty="0"/>
              <a:t>Source Material Comparison</a:t>
            </a:r>
          </a:p>
        </p:txBody>
      </p:sp>
      <p:sp>
        <p:nvSpPr>
          <p:cNvPr id="3" name="Content Placeholder 2">
            <a:extLst>
              <a:ext uri="{FF2B5EF4-FFF2-40B4-BE49-F238E27FC236}">
                <a16:creationId xmlns:a16="http://schemas.microsoft.com/office/drawing/2014/main" id="{8CD2A451-BF53-48C8-8A78-C78FEDD8AD4C}"/>
              </a:ext>
            </a:extLst>
          </p:cNvPr>
          <p:cNvSpPr>
            <a:spLocks noGrp="1"/>
          </p:cNvSpPr>
          <p:nvPr>
            <p:ph idx="1"/>
          </p:nvPr>
        </p:nvSpPr>
        <p:spPr>
          <a:xfrm>
            <a:off x="2589212" y="1707472"/>
            <a:ext cx="8915400" cy="3761173"/>
          </a:xfrm>
        </p:spPr>
        <p:txBody>
          <a:bodyPr/>
          <a:lstStyle/>
          <a:p>
            <a:r>
              <a:rPr lang="en-GB" b="1" dirty="0"/>
              <a:t>The Daily Mirror </a:t>
            </a:r>
            <a:r>
              <a:rPr lang="en-GB" dirty="0"/>
              <a:t>- ‘One of the great social documents of our time’</a:t>
            </a:r>
          </a:p>
          <a:p>
            <a:r>
              <a:rPr lang="en-GB" b="1" dirty="0"/>
              <a:t>The Guardian </a:t>
            </a:r>
            <a:r>
              <a:rPr lang="en-GB" dirty="0"/>
              <a:t>- ‘Failed to grasp various crucial nettles’</a:t>
            </a:r>
          </a:p>
          <a:p>
            <a:r>
              <a:rPr lang="en-GB" b="1" dirty="0"/>
              <a:t>The Daily Telegraph </a:t>
            </a:r>
            <a:r>
              <a:rPr lang="en-GB" dirty="0"/>
              <a:t>– ‘Vague liberal sentiments are all very well, but not likely to be effective when things turn nasty’</a:t>
            </a:r>
          </a:p>
          <a:p>
            <a:r>
              <a:rPr lang="en-GB" b="1" dirty="0"/>
              <a:t>The Times </a:t>
            </a:r>
            <a:r>
              <a:rPr lang="en-GB" dirty="0"/>
              <a:t>– ‘it could not, and it has not, come up with instructions either for politicians or for the general public on how to prevent riots’</a:t>
            </a:r>
          </a:p>
          <a:p>
            <a:r>
              <a:rPr lang="en-GB" b="1" dirty="0"/>
              <a:t>The Daily Mail </a:t>
            </a:r>
            <a:r>
              <a:rPr lang="en-GB" dirty="0"/>
              <a:t>– ‘This report is more what one might have expected from a representative of the National Council for Civil Liberties’</a:t>
            </a:r>
          </a:p>
          <a:p>
            <a:r>
              <a:rPr lang="en-GB" b="1" dirty="0"/>
              <a:t>The Sunday Times </a:t>
            </a:r>
            <a:r>
              <a:rPr lang="en-GB" dirty="0"/>
              <a:t>– ‘masterly … lucid and compelling’</a:t>
            </a:r>
          </a:p>
          <a:p>
            <a:r>
              <a:rPr lang="en-GB" b="1" dirty="0"/>
              <a:t>The Observer </a:t>
            </a:r>
            <a:r>
              <a:rPr lang="en-GB" dirty="0"/>
              <a:t>– ‘rational, optimistic and compelling’</a:t>
            </a:r>
          </a:p>
          <a:p>
            <a:endParaRPr lang="en-GB" dirty="0"/>
          </a:p>
          <a:p>
            <a:endParaRPr lang="en-GB" dirty="0"/>
          </a:p>
        </p:txBody>
      </p:sp>
      <p:sp>
        <p:nvSpPr>
          <p:cNvPr id="5" name="Content Placeholder 2">
            <a:extLst>
              <a:ext uri="{FF2B5EF4-FFF2-40B4-BE49-F238E27FC236}">
                <a16:creationId xmlns:a16="http://schemas.microsoft.com/office/drawing/2014/main" id="{86F05246-A11F-4016-B6C3-99669BEBE3E7}"/>
              </a:ext>
            </a:extLst>
          </p:cNvPr>
          <p:cNvSpPr txBox="1">
            <a:spLocks/>
          </p:cNvSpPr>
          <p:nvPr/>
        </p:nvSpPr>
        <p:spPr>
          <a:xfrm>
            <a:off x="2589212" y="5726097"/>
            <a:ext cx="8915400" cy="51490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sz="1200" dirty="0" err="1"/>
              <a:t>Benyon</a:t>
            </a:r>
            <a:r>
              <a:rPr lang="en-GB" sz="1200" dirty="0"/>
              <a:t>, John. </a:t>
            </a:r>
            <a:r>
              <a:rPr lang="en-GB" sz="1200" i="1" dirty="0"/>
              <a:t>Scarman and After: Essays Reflecting on Lord Scarman’s Report, the Riots and their Aftermath </a:t>
            </a:r>
            <a:r>
              <a:rPr lang="en-GB" sz="1200" dirty="0"/>
              <a:t>(Oxford: </a:t>
            </a:r>
            <a:r>
              <a:rPr lang="en-GB" sz="1200" dirty="0" err="1"/>
              <a:t>Pergamon</a:t>
            </a:r>
            <a:r>
              <a:rPr lang="en-GB" sz="1200" dirty="0"/>
              <a:t>, 1984), pp. 8-10</a:t>
            </a:r>
          </a:p>
          <a:p>
            <a:endParaRPr lang="en-GB" dirty="0"/>
          </a:p>
        </p:txBody>
      </p:sp>
    </p:spTree>
    <p:extLst>
      <p:ext uri="{BB962C8B-B14F-4D97-AF65-F5344CB8AC3E}">
        <p14:creationId xmlns:p14="http://schemas.microsoft.com/office/powerpoint/2010/main" val="68339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11AB0-F36F-41DF-BA14-388EF005AAFF}"/>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6FF33442-942A-4055-8245-99D9A389177F}"/>
              </a:ext>
            </a:extLst>
          </p:cNvPr>
          <p:cNvSpPr>
            <a:spLocks noGrp="1"/>
          </p:cNvSpPr>
          <p:nvPr>
            <p:ph idx="1"/>
          </p:nvPr>
        </p:nvSpPr>
        <p:spPr/>
        <p:txBody>
          <a:bodyPr/>
          <a:lstStyle/>
          <a:p>
            <a:r>
              <a:rPr lang="en-GB" dirty="0"/>
              <a:t>A coherent and structured approach will be utilised in answering the essay question.</a:t>
            </a:r>
          </a:p>
          <a:p>
            <a:r>
              <a:rPr lang="en-GB" dirty="0"/>
              <a:t>An awareness of the 1981 riots significant scale is crucial in understanding the effect on society.</a:t>
            </a:r>
          </a:p>
          <a:p>
            <a:r>
              <a:rPr lang="en-GB" dirty="0"/>
              <a:t>Generally, scholarship is in support of Lord Scarman’s findings.</a:t>
            </a:r>
          </a:p>
          <a:p>
            <a:r>
              <a:rPr lang="en-GB" dirty="0"/>
              <a:t>The presence of Racial discrimination was undeniable. </a:t>
            </a:r>
          </a:p>
          <a:p>
            <a:r>
              <a:rPr lang="en-GB" dirty="0"/>
              <a:t>Both Government and the Police hold significant culpability in the lead up to and their reaction in the face of unrest. </a:t>
            </a:r>
          </a:p>
          <a:p>
            <a:r>
              <a:rPr lang="en-GB" dirty="0"/>
              <a:t>Ultimately the 1981 riots accelerated social change.</a:t>
            </a:r>
          </a:p>
          <a:p>
            <a:endParaRPr lang="en-GB" dirty="0"/>
          </a:p>
          <a:p>
            <a:endParaRPr lang="en-GB" dirty="0"/>
          </a:p>
        </p:txBody>
      </p:sp>
    </p:spTree>
    <p:extLst>
      <p:ext uri="{BB962C8B-B14F-4D97-AF65-F5344CB8AC3E}">
        <p14:creationId xmlns:p14="http://schemas.microsoft.com/office/powerpoint/2010/main" val="1898654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7EC91-97BA-4419-BB91-3C7A50F7BF90}"/>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636B7F82-B54D-4E63-9036-5A408D054279}"/>
              </a:ext>
            </a:extLst>
          </p:cNvPr>
          <p:cNvSpPr>
            <a:spLocks noGrp="1"/>
          </p:cNvSpPr>
          <p:nvPr>
            <p:ph idx="1"/>
          </p:nvPr>
        </p:nvSpPr>
        <p:spPr>
          <a:xfrm>
            <a:off x="2589212" y="1349405"/>
            <a:ext cx="8915400" cy="5299970"/>
          </a:xfrm>
        </p:spPr>
        <p:txBody>
          <a:bodyPr>
            <a:normAutofit fontScale="85000" lnSpcReduction="10000"/>
          </a:bodyPr>
          <a:lstStyle/>
          <a:p>
            <a:r>
              <a:rPr lang="en-GB" sz="1400" dirty="0" err="1"/>
              <a:t>Benyon</a:t>
            </a:r>
            <a:r>
              <a:rPr lang="en-GB" sz="1400" dirty="0"/>
              <a:t>, John. </a:t>
            </a:r>
            <a:r>
              <a:rPr lang="en-GB" sz="1400" i="1" dirty="0"/>
              <a:t>Scarman and After: Essays Reflecting on Lord Scarman’s Report, the Riots and their Aftermath </a:t>
            </a:r>
            <a:r>
              <a:rPr lang="en-GB" sz="1400" dirty="0"/>
              <a:t>(Oxford: </a:t>
            </a:r>
            <a:r>
              <a:rPr lang="en-GB" sz="1400" dirty="0" err="1"/>
              <a:t>Pergamon</a:t>
            </a:r>
            <a:r>
              <a:rPr lang="en-GB" sz="1400" dirty="0"/>
              <a:t>, 1984).</a:t>
            </a:r>
          </a:p>
          <a:p>
            <a:r>
              <a:rPr lang="en-GB" sz="1400" dirty="0"/>
              <a:t>Crick, Michael. </a:t>
            </a:r>
            <a:r>
              <a:rPr lang="en-GB" sz="1400" i="1" dirty="0"/>
              <a:t>Militant</a:t>
            </a:r>
            <a:r>
              <a:rPr lang="en-GB" sz="1400" dirty="0"/>
              <a:t> (London: Faber 1984).</a:t>
            </a:r>
          </a:p>
          <a:p>
            <a:r>
              <a:rPr lang="en-GB" sz="1400" dirty="0"/>
              <a:t>Evans, Eric J. </a:t>
            </a:r>
            <a:r>
              <a:rPr lang="en-GB" sz="1400" i="1" dirty="0"/>
              <a:t>Thatcher and Thatcherism </a:t>
            </a:r>
            <a:r>
              <a:rPr lang="en-GB" sz="1400" dirty="0"/>
              <a:t>(London: Routledge, 1997).</a:t>
            </a:r>
          </a:p>
          <a:p>
            <a:r>
              <a:rPr lang="en-GB" sz="1400" dirty="0"/>
              <a:t>Frost, Diane and Peter North. </a:t>
            </a:r>
            <a:r>
              <a:rPr lang="en-GB" sz="1400" i="1" dirty="0"/>
              <a:t>Militant Liverpool: A City on the Edge.</a:t>
            </a:r>
            <a:r>
              <a:rPr lang="en-GB" sz="1400" dirty="0"/>
              <a:t> (Liverpool: Liverpool University, 2013).</a:t>
            </a:r>
          </a:p>
          <a:p>
            <a:r>
              <a:rPr lang="en-GB" sz="1400" dirty="0"/>
              <a:t>Frost, Diane and Richard Philips eds. </a:t>
            </a:r>
            <a:r>
              <a:rPr lang="en-GB" sz="1400" i="1" dirty="0"/>
              <a:t>Liverpool ‘81: Remembering the Riots </a:t>
            </a:r>
            <a:r>
              <a:rPr lang="en-GB" sz="1400" dirty="0"/>
              <a:t>(Liverpool: Liverpool University, 2011).</a:t>
            </a:r>
          </a:p>
          <a:p>
            <a:r>
              <a:rPr lang="en-GB" sz="1400" dirty="0"/>
              <a:t>Gamble, Andrew. </a:t>
            </a:r>
            <a:r>
              <a:rPr lang="en-GB" sz="1400" i="1" dirty="0"/>
              <a:t>The Free Economy and the Strong State : The Politics of Thatcherism</a:t>
            </a:r>
            <a:r>
              <a:rPr lang="en-GB" sz="1400" dirty="0"/>
              <a:t> (Basingstoke: Macmillan Education 1988)</a:t>
            </a:r>
          </a:p>
          <a:p>
            <a:r>
              <a:rPr lang="en-GB" sz="1400" dirty="0"/>
              <a:t>Gilmour, Ian. </a:t>
            </a:r>
            <a:r>
              <a:rPr lang="en-GB" sz="1400" i="1" dirty="0"/>
              <a:t>Dancing with Dogma: Britain under Thatcherism </a:t>
            </a:r>
            <a:r>
              <a:rPr lang="en-GB" sz="1400" dirty="0"/>
              <a:t>(London: Simon &amp; Schuster, 1992).</a:t>
            </a:r>
          </a:p>
          <a:p>
            <a:r>
              <a:rPr lang="en-GB" sz="1400" dirty="0"/>
              <a:t>Hall, Stuart. ‘Thatcherism: A New Stage?’ </a:t>
            </a:r>
            <a:r>
              <a:rPr lang="en-GB" sz="1400" i="1" dirty="0"/>
              <a:t>Marxism Today</a:t>
            </a:r>
            <a:r>
              <a:rPr lang="en-GB" sz="1400" dirty="0"/>
              <a:t>, February 1980.</a:t>
            </a:r>
          </a:p>
          <a:p>
            <a:r>
              <a:rPr lang="en-GB" sz="1400" dirty="0"/>
              <a:t>Kavanagh, Dennis and Anthony </a:t>
            </a:r>
            <a:r>
              <a:rPr lang="en-GB" sz="1400" dirty="0" err="1"/>
              <a:t>Seldon</a:t>
            </a:r>
            <a:r>
              <a:rPr lang="en-GB" sz="1400" dirty="0"/>
              <a:t>. </a:t>
            </a:r>
            <a:r>
              <a:rPr lang="en-GB" sz="1400" i="1" dirty="0"/>
              <a:t>The Thatcher Effect </a:t>
            </a:r>
            <a:r>
              <a:rPr lang="en-GB" sz="1400" dirty="0"/>
              <a:t>(Oxford: Clarendon, 1989).</a:t>
            </a:r>
          </a:p>
          <a:p>
            <a:r>
              <a:rPr lang="en-GB" sz="1400" dirty="0"/>
              <a:t>Kettle, Martin and Lucy Hodges. </a:t>
            </a:r>
            <a:r>
              <a:rPr lang="en-GB" sz="1400" i="1" dirty="0"/>
              <a:t>Uprising!: Police, the People and the Riots in Britain’s Cities</a:t>
            </a:r>
            <a:r>
              <a:rPr lang="en-GB" sz="1400" dirty="0"/>
              <a:t> (London: Macmillan, 1982).</a:t>
            </a:r>
          </a:p>
          <a:p>
            <a:r>
              <a:rPr lang="en-GB" sz="1400" dirty="0"/>
              <a:t>Riddell, Peter. </a:t>
            </a:r>
            <a:r>
              <a:rPr lang="en-GB" sz="1400" i="1" dirty="0"/>
              <a:t>The Thatcher Decade: How Britain has Changed during the 1980s</a:t>
            </a:r>
            <a:r>
              <a:rPr lang="en-GB" sz="1400" dirty="0"/>
              <a:t> (Oxford : Basil Blackwell 1989)</a:t>
            </a:r>
          </a:p>
          <a:p>
            <a:r>
              <a:rPr lang="en-GB" sz="1400" dirty="0"/>
              <a:t>Scarman, Leslie George. </a:t>
            </a:r>
            <a:r>
              <a:rPr lang="en-GB" sz="1400" i="1" dirty="0"/>
              <a:t>The Brixton Disorders 10–12 April 1981: Report of an Inquiry </a:t>
            </a:r>
            <a:r>
              <a:rPr lang="en-GB" sz="1400" dirty="0"/>
              <a:t>(London: HMSO, 1981).</a:t>
            </a:r>
          </a:p>
          <a:p>
            <a:r>
              <a:rPr lang="en-GB" sz="1400" dirty="0" err="1"/>
              <a:t>Scraton</a:t>
            </a:r>
            <a:r>
              <a:rPr lang="en-GB" sz="1400" dirty="0"/>
              <a:t>, Phil. ‘The Legacy of Hillsborough: Liberating Truth, Challenging Power,’ </a:t>
            </a:r>
            <a:r>
              <a:rPr lang="en-GB" sz="1400" i="1" dirty="0"/>
              <a:t>Race &amp; Class</a:t>
            </a:r>
            <a:r>
              <a:rPr lang="en-GB" sz="1400" dirty="0"/>
              <a:t>, Vol.55, No. 2, 2013, pp.1–27.</a:t>
            </a:r>
          </a:p>
          <a:p>
            <a:r>
              <a:rPr lang="en-GB" sz="1400" dirty="0" err="1"/>
              <a:t>Taafe</a:t>
            </a:r>
            <a:r>
              <a:rPr lang="en-GB" sz="1400" dirty="0"/>
              <a:t>, Peter and Tony </a:t>
            </a:r>
            <a:r>
              <a:rPr lang="en-GB" sz="1400" dirty="0" err="1"/>
              <a:t>Muhlearn</a:t>
            </a:r>
            <a:r>
              <a:rPr lang="en-GB" sz="1400" dirty="0"/>
              <a:t>. </a:t>
            </a:r>
            <a:r>
              <a:rPr lang="en-GB" sz="1400" i="1" dirty="0"/>
              <a:t>Liverpool: A City That Dared to Fight </a:t>
            </a:r>
            <a:r>
              <a:rPr lang="en-GB" sz="1400" dirty="0"/>
              <a:t>(London: Fortress Books, 1988).</a:t>
            </a:r>
          </a:p>
          <a:p>
            <a:r>
              <a:rPr lang="en-GB" sz="1400" dirty="0" err="1"/>
              <a:t>Tafari</a:t>
            </a:r>
            <a:r>
              <a:rPr lang="en-GB" sz="1400" dirty="0"/>
              <a:t>, Levi. </a:t>
            </a:r>
            <a:r>
              <a:rPr lang="en-GB" sz="1400" i="1" dirty="0"/>
              <a:t>Liverpool Experience: Collected Poems </a:t>
            </a:r>
            <a:r>
              <a:rPr lang="en-GB" sz="1400" dirty="0"/>
              <a:t>(Neustadt, Germany: Michael Schwinn, 1989).</a:t>
            </a:r>
          </a:p>
          <a:p>
            <a:r>
              <a:rPr lang="en-GB" sz="1400" dirty="0"/>
              <a:t>Zephaniah, Benjamin. </a:t>
            </a:r>
            <a:r>
              <a:rPr lang="en-GB" sz="1400" i="1" dirty="0"/>
              <a:t>Inna Liverpool</a:t>
            </a:r>
            <a:r>
              <a:rPr lang="en-GB" sz="1400" dirty="0"/>
              <a:t> (Stirling: AK Press, 1992).</a:t>
            </a:r>
          </a:p>
          <a:p>
            <a:endParaRPr lang="en-GB" sz="1000" dirty="0"/>
          </a:p>
        </p:txBody>
      </p:sp>
    </p:spTree>
    <p:extLst>
      <p:ext uri="{BB962C8B-B14F-4D97-AF65-F5344CB8AC3E}">
        <p14:creationId xmlns:p14="http://schemas.microsoft.com/office/powerpoint/2010/main" val="65902605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158</TotalTime>
  <Words>954</Words>
  <Application>Microsoft Office PowerPoint</Application>
  <PresentationFormat>Widescreen</PresentationFormat>
  <Paragraphs>79</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Century Gothic</vt:lpstr>
      <vt:lpstr>Wingdings 3</vt:lpstr>
      <vt:lpstr>Wisp</vt:lpstr>
      <vt:lpstr>The Scarman Report concluded that the 1981 riots were the consequence of “complex political, social and economic factors” that produced “a disposition towards violent protest” in Britain’s inner cities. Explain the rationale behind Scarman’s conclusion, and assess the role of a) racial discrimination and b) police strategies in fostering the riots.</vt:lpstr>
      <vt:lpstr>Introduction</vt:lpstr>
      <vt:lpstr>Question Approach</vt:lpstr>
      <vt:lpstr>Geography</vt:lpstr>
      <vt:lpstr>Historiography</vt:lpstr>
      <vt:lpstr>Main Arguments</vt:lpstr>
      <vt:lpstr>Source Material Comparison</vt:lpstr>
      <vt:lpstr>Conclusion</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 1984, Margaret Thatcher warned of the threat posed to British society by what she called “the enemy within.” Which individuals or social groups do you think Thatcher had in mind, and in what ways did state authorities seek to redress their supposed threat?  </dc:title>
  <dc:creator>Jordan Edwards</dc:creator>
  <cp:lastModifiedBy>Jordan Edwards</cp:lastModifiedBy>
  <cp:revision>21</cp:revision>
  <dcterms:created xsi:type="dcterms:W3CDTF">2018-01-22T15:59:01Z</dcterms:created>
  <dcterms:modified xsi:type="dcterms:W3CDTF">2018-01-23T20:36:12Z</dcterms:modified>
</cp:coreProperties>
</file>