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68" r:id="rId2"/>
    <p:sldId id="269" r:id="rId3"/>
    <p:sldId id="270" r:id="rId4"/>
    <p:sldId id="271" r:id="rId5"/>
    <p:sldId id="260" r:id="rId6"/>
    <p:sldId id="272" r:id="rId7"/>
    <p:sldId id="273" r:id="rId8"/>
    <p:sldId id="263" r:id="rId9"/>
    <p:sldId id="264" r:id="rId10"/>
    <p:sldId id="265" r:id="rId11"/>
    <p:sldId id="266" r:id="rId12"/>
    <p:sldId id="274" r:id="rId13"/>
  </p:sldIdLst>
  <p:sldSz cx="18288000" cy="10287000"/>
  <p:notesSz cx="6858000" cy="9144000"/>
  <p:embeddedFontLst>
    <p:embeddedFont>
      <p:font typeface="Harmattan" panose="020B0604020202020204" charset="-78"/>
      <p:regular r:id="rId15"/>
    </p:embeddedFont>
    <p:embeddedFont>
      <p:font typeface="Inter" panose="020B0604020202020204" charset="0"/>
      <p:regular r:id="rId16"/>
    </p:embeddedFont>
    <p:embeddedFont>
      <p:font typeface="Inter Bold" panose="020B0604020202020204" charset="0"/>
      <p:regular r:id="rId17"/>
    </p:embeddedFont>
    <p:embeddedFont>
      <p:font typeface="Intro" panose="02000000000000000000" charset="0"/>
      <p:regular r:id="rId18"/>
    </p:embeddedFont>
    <p:embeddedFont>
      <p:font typeface="Maragsa" panose="020B0604020202020204" charset="0"/>
      <p:regular r:id="rId19"/>
    </p:embeddedFont>
    <p:embeddedFont>
      <p:font typeface="Yaldevi Colombo" panose="020B0604020202020204" charset="0"/>
      <p:regular r:id="rId20"/>
    </p:embeddedFont>
    <p:embeddedFont>
      <p:font typeface="Yaldevi Colombo Bold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83577" autoAdjust="0"/>
  </p:normalViewPr>
  <p:slideViewPr>
    <p:cSldViewPr>
      <p:cViewPr varScale="1">
        <p:scale>
          <a:sx n="46" d="100"/>
          <a:sy n="46" d="100"/>
        </p:scale>
        <p:origin x="1186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31.10.2025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7886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9245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NHS Digital modernises care through efficiency and empowerment. However, its long-term success depends on inclusivity, integration, and maintaining trust in both digital and human aspects of healthcare.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856B58-96C8-08DA-73BC-A6946B4E59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971" y="1683544"/>
            <a:ext cx="6035040" cy="4806201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  <a:t>Component 2</a:t>
            </a:r>
            <a:b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  <a:t>NHS Digital</a:t>
            </a:r>
            <a:b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  <a:t>Online Medicine and Appointments</a:t>
            </a:r>
            <a:br>
              <a:rPr lang="en-US" sz="4500"/>
            </a:br>
            <a:endParaRPr lang="en-GB" sz="45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1A8A44-0D61-6367-0F3B-3D6D615904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971" y="7094758"/>
            <a:ext cx="7360229" cy="2253717"/>
          </a:xfrm>
        </p:spPr>
        <p:txBody>
          <a:bodyPr>
            <a:normAutofit fontScale="92500"/>
          </a:bodyPr>
          <a:lstStyle/>
          <a:p>
            <a:pPr algn="l"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Digital Transformation in the Health and Care Professions</a:t>
            </a:r>
          </a:p>
          <a:p>
            <a:pPr algn="l"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BMHP6026</a:t>
            </a:r>
          </a:p>
          <a:p>
            <a:pPr algn="l"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Patrisha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Devollaj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2223485</a:t>
            </a:r>
          </a:p>
          <a:p>
            <a:pPr algn="l"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Deadline: Thursday, 9th  November 2025</a:t>
            </a:r>
          </a:p>
          <a:p>
            <a:pPr algn="l">
              <a:lnSpc>
                <a:spcPct val="90000"/>
              </a:lnSpc>
            </a:pPr>
            <a:endParaRPr lang="en-GB" sz="17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39882" y="520187"/>
            <a:ext cx="219456" cy="10561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3" y="6820380"/>
            <a:ext cx="6035040" cy="27432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4" name="Picture 13" descr="Capsules and pills inside a glass bowl">
            <a:extLst>
              <a:ext uri="{FF2B5EF4-FFF2-40B4-BE49-F238E27FC236}">
                <a16:creationId xmlns:a16="http://schemas.microsoft.com/office/drawing/2014/main" id="{7CFE2A52-D669-D10D-D239-D0918D39CEA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4790"/>
          <a:stretch>
            <a:fillRect/>
          </a:stretch>
        </p:blipFill>
        <p:spPr>
          <a:xfrm>
            <a:off x="8874231" y="938524"/>
            <a:ext cx="7114906" cy="8183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455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AA58A-590F-6FC2-2A2D-D82BBBB68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7"/>
            <a:ext cx="15773400" cy="1988345"/>
          </a:xfrm>
        </p:spPr>
        <p:txBody>
          <a:bodyPr>
            <a:normAutofit/>
          </a:bodyPr>
          <a:lstStyle/>
          <a:p>
            <a:r>
              <a:rPr lang="en-GB" sz="8100" dirty="0"/>
              <a:t>INTRODUCTION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3554" y="2516059"/>
            <a:ext cx="16280892" cy="27432"/>
          </a:xfrm>
          <a:custGeom>
            <a:avLst/>
            <a:gdLst>
              <a:gd name="connsiteX0" fmla="*/ 0 w 16280892"/>
              <a:gd name="connsiteY0" fmla="*/ 0 h 27432"/>
              <a:gd name="connsiteX1" fmla="*/ 841179 w 16280892"/>
              <a:gd name="connsiteY1" fmla="*/ 0 h 27432"/>
              <a:gd name="connsiteX2" fmla="*/ 1682359 w 16280892"/>
              <a:gd name="connsiteY2" fmla="*/ 0 h 27432"/>
              <a:gd name="connsiteX3" fmla="*/ 2360729 w 16280892"/>
              <a:gd name="connsiteY3" fmla="*/ 0 h 27432"/>
              <a:gd name="connsiteX4" fmla="*/ 3039100 w 16280892"/>
              <a:gd name="connsiteY4" fmla="*/ 0 h 27432"/>
              <a:gd name="connsiteX5" fmla="*/ 3717470 w 16280892"/>
              <a:gd name="connsiteY5" fmla="*/ 0 h 27432"/>
              <a:gd name="connsiteX6" fmla="*/ 3907414 w 16280892"/>
              <a:gd name="connsiteY6" fmla="*/ 0 h 27432"/>
              <a:gd name="connsiteX7" fmla="*/ 4748593 w 16280892"/>
              <a:gd name="connsiteY7" fmla="*/ 0 h 27432"/>
              <a:gd name="connsiteX8" fmla="*/ 4938537 w 16280892"/>
              <a:gd name="connsiteY8" fmla="*/ 0 h 27432"/>
              <a:gd name="connsiteX9" fmla="*/ 5616908 w 16280892"/>
              <a:gd name="connsiteY9" fmla="*/ 0 h 27432"/>
              <a:gd name="connsiteX10" fmla="*/ 6620896 w 16280892"/>
              <a:gd name="connsiteY10" fmla="*/ 0 h 27432"/>
              <a:gd name="connsiteX11" fmla="*/ 7624884 w 16280892"/>
              <a:gd name="connsiteY11" fmla="*/ 0 h 27432"/>
              <a:gd name="connsiteX12" fmla="*/ 8466064 w 16280892"/>
              <a:gd name="connsiteY12" fmla="*/ 0 h 27432"/>
              <a:gd name="connsiteX13" fmla="*/ 8981625 w 16280892"/>
              <a:gd name="connsiteY13" fmla="*/ 0 h 27432"/>
              <a:gd name="connsiteX14" fmla="*/ 9171569 w 16280892"/>
              <a:gd name="connsiteY14" fmla="*/ 0 h 27432"/>
              <a:gd name="connsiteX15" fmla="*/ 9687131 w 16280892"/>
              <a:gd name="connsiteY15" fmla="*/ 0 h 27432"/>
              <a:gd name="connsiteX16" fmla="*/ 10528310 w 16280892"/>
              <a:gd name="connsiteY16" fmla="*/ 0 h 27432"/>
              <a:gd name="connsiteX17" fmla="*/ 11532298 w 16280892"/>
              <a:gd name="connsiteY17" fmla="*/ 0 h 27432"/>
              <a:gd name="connsiteX18" fmla="*/ 11722242 w 16280892"/>
              <a:gd name="connsiteY18" fmla="*/ 0 h 27432"/>
              <a:gd name="connsiteX19" fmla="*/ 11912186 w 16280892"/>
              <a:gd name="connsiteY19" fmla="*/ 0 h 27432"/>
              <a:gd name="connsiteX20" fmla="*/ 12916174 w 16280892"/>
              <a:gd name="connsiteY20" fmla="*/ 0 h 27432"/>
              <a:gd name="connsiteX21" fmla="*/ 13106118 w 16280892"/>
              <a:gd name="connsiteY21" fmla="*/ 0 h 27432"/>
              <a:gd name="connsiteX22" fmla="*/ 13784489 w 16280892"/>
              <a:gd name="connsiteY22" fmla="*/ 0 h 27432"/>
              <a:gd name="connsiteX23" fmla="*/ 14137241 w 16280892"/>
              <a:gd name="connsiteY23" fmla="*/ 0 h 27432"/>
              <a:gd name="connsiteX24" fmla="*/ 14489994 w 16280892"/>
              <a:gd name="connsiteY24" fmla="*/ 0 h 27432"/>
              <a:gd name="connsiteX25" fmla="*/ 14842747 w 16280892"/>
              <a:gd name="connsiteY25" fmla="*/ 0 h 27432"/>
              <a:gd name="connsiteX26" fmla="*/ 15195499 w 16280892"/>
              <a:gd name="connsiteY26" fmla="*/ 0 h 27432"/>
              <a:gd name="connsiteX27" fmla="*/ 16280892 w 16280892"/>
              <a:gd name="connsiteY27" fmla="*/ 0 h 27432"/>
              <a:gd name="connsiteX28" fmla="*/ 16280892 w 16280892"/>
              <a:gd name="connsiteY28" fmla="*/ 27432 h 27432"/>
              <a:gd name="connsiteX29" fmla="*/ 15765330 w 16280892"/>
              <a:gd name="connsiteY29" fmla="*/ 27432 h 27432"/>
              <a:gd name="connsiteX30" fmla="*/ 15412578 w 16280892"/>
              <a:gd name="connsiteY30" fmla="*/ 27432 h 27432"/>
              <a:gd name="connsiteX31" fmla="*/ 14571398 w 16280892"/>
              <a:gd name="connsiteY31" fmla="*/ 27432 h 27432"/>
              <a:gd name="connsiteX32" fmla="*/ 13567410 w 16280892"/>
              <a:gd name="connsiteY32" fmla="*/ 27432 h 27432"/>
              <a:gd name="connsiteX33" fmla="*/ 13051848 w 16280892"/>
              <a:gd name="connsiteY33" fmla="*/ 27432 h 27432"/>
              <a:gd name="connsiteX34" fmla="*/ 12047860 w 16280892"/>
              <a:gd name="connsiteY34" fmla="*/ 27432 h 27432"/>
              <a:gd name="connsiteX35" fmla="*/ 11369490 w 16280892"/>
              <a:gd name="connsiteY35" fmla="*/ 27432 h 27432"/>
              <a:gd name="connsiteX36" fmla="*/ 10365501 w 16280892"/>
              <a:gd name="connsiteY36" fmla="*/ 27432 h 27432"/>
              <a:gd name="connsiteX37" fmla="*/ 9361513 w 16280892"/>
              <a:gd name="connsiteY37" fmla="*/ 27432 h 27432"/>
              <a:gd name="connsiteX38" fmla="*/ 9008760 w 16280892"/>
              <a:gd name="connsiteY38" fmla="*/ 27432 h 27432"/>
              <a:gd name="connsiteX39" fmla="*/ 8493199 w 16280892"/>
              <a:gd name="connsiteY39" fmla="*/ 27432 h 27432"/>
              <a:gd name="connsiteX40" fmla="*/ 7814828 w 16280892"/>
              <a:gd name="connsiteY40" fmla="*/ 27432 h 27432"/>
              <a:gd name="connsiteX41" fmla="*/ 7136458 w 16280892"/>
              <a:gd name="connsiteY41" fmla="*/ 27432 h 27432"/>
              <a:gd name="connsiteX42" fmla="*/ 6295278 w 16280892"/>
              <a:gd name="connsiteY42" fmla="*/ 27432 h 27432"/>
              <a:gd name="connsiteX43" fmla="*/ 5942526 w 16280892"/>
              <a:gd name="connsiteY43" fmla="*/ 27432 h 27432"/>
              <a:gd name="connsiteX44" fmla="*/ 5589773 w 16280892"/>
              <a:gd name="connsiteY44" fmla="*/ 27432 h 27432"/>
              <a:gd name="connsiteX45" fmla="*/ 4585785 w 16280892"/>
              <a:gd name="connsiteY45" fmla="*/ 27432 h 27432"/>
              <a:gd name="connsiteX46" fmla="*/ 3581796 w 16280892"/>
              <a:gd name="connsiteY46" fmla="*/ 27432 h 27432"/>
              <a:gd name="connsiteX47" fmla="*/ 2903426 w 16280892"/>
              <a:gd name="connsiteY47" fmla="*/ 27432 h 27432"/>
              <a:gd name="connsiteX48" fmla="*/ 2713482 w 16280892"/>
              <a:gd name="connsiteY48" fmla="*/ 27432 h 27432"/>
              <a:gd name="connsiteX49" fmla="*/ 2523538 w 16280892"/>
              <a:gd name="connsiteY49" fmla="*/ 27432 h 27432"/>
              <a:gd name="connsiteX50" fmla="*/ 1519550 w 16280892"/>
              <a:gd name="connsiteY50" fmla="*/ 27432 h 27432"/>
              <a:gd name="connsiteX51" fmla="*/ 1003988 w 16280892"/>
              <a:gd name="connsiteY51" fmla="*/ 27432 h 27432"/>
              <a:gd name="connsiteX52" fmla="*/ 0 w 16280892"/>
              <a:gd name="connsiteY52" fmla="*/ 27432 h 27432"/>
              <a:gd name="connsiteX53" fmla="*/ 0 w 16280892"/>
              <a:gd name="connsiteY53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6280892" h="27432" fill="none" extrusionOk="0">
                <a:moveTo>
                  <a:pt x="0" y="0"/>
                </a:moveTo>
                <a:cubicBezTo>
                  <a:pt x="409643" y="37718"/>
                  <a:pt x="500439" y="-36667"/>
                  <a:pt x="841179" y="0"/>
                </a:cubicBezTo>
                <a:cubicBezTo>
                  <a:pt x="1181919" y="36667"/>
                  <a:pt x="1512729" y="-20894"/>
                  <a:pt x="1682359" y="0"/>
                </a:cubicBezTo>
                <a:cubicBezTo>
                  <a:pt x="1851989" y="20894"/>
                  <a:pt x="2107821" y="19681"/>
                  <a:pt x="2360729" y="0"/>
                </a:cubicBezTo>
                <a:cubicBezTo>
                  <a:pt x="2613637" y="-19681"/>
                  <a:pt x="2722918" y="17895"/>
                  <a:pt x="3039100" y="0"/>
                </a:cubicBezTo>
                <a:cubicBezTo>
                  <a:pt x="3355282" y="-17895"/>
                  <a:pt x="3419387" y="13801"/>
                  <a:pt x="3717470" y="0"/>
                </a:cubicBezTo>
                <a:cubicBezTo>
                  <a:pt x="4015553" y="-13801"/>
                  <a:pt x="3814431" y="7113"/>
                  <a:pt x="3907414" y="0"/>
                </a:cubicBezTo>
                <a:cubicBezTo>
                  <a:pt x="4000397" y="-7113"/>
                  <a:pt x="4537852" y="2053"/>
                  <a:pt x="4748593" y="0"/>
                </a:cubicBezTo>
                <a:cubicBezTo>
                  <a:pt x="4959334" y="-2053"/>
                  <a:pt x="4885146" y="651"/>
                  <a:pt x="4938537" y="0"/>
                </a:cubicBezTo>
                <a:cubicBezTo>
                  <a:pt x="4991928" y="-651"/>
                  <a:pt x="5331447" y="5729"/>
                  <a:pt x="5616908" y="0"/>
                </a:cubicBezTo>
                <a:cubicBezTo>
                  <a:pt x="5902369" y="-5729"/>
                  <a:pt x="6419677" y="15155"/>
                  <a:pt x="6620896" y="0"/>
                </a:cubicBezTo>
                <a:cubicBezTo>
                  <a:pt x="6822115" y="-15155"/>
                  <a:pt x="7129106" y="23573"/>
                  <a:pt x="7624884" y="0"/>
                </a:cubicBezTo>
                <a:cubicBezTo>
                  <a:pt x="8120662" y="-23573"/>
                  <a:pt x="8109589" y="-23431"/>
                  <a:pt x="8466064" y="0"/>
                </a:cubicBezTo>
                <a:cubicBezTo>
                  <a:pt x="8822539" y="23431"/>
                  <a:pt x="8773707" y="-19971"/>
                  <a:pt x="8981625" y="0"/>
                </a:cubicBezTo>
                <a:cubicBezTo>
                  <a:pt x="9189543" y="19971"/>
                  <a:pt x="9076883" y="-1357"/>
                  <a:pt x="9171569" y="0"/>
                </a:cubicBezTo>
                <a:cubicBezTo>
                  <a:pt x="9266255" y="1357"/>
                  <a:pt x="9482888" y="-9366"/>
                  <a:pt x="9687131" y="0"/>
                </a:cubicBezTo>
                <a:cubicBezTo>
                  <a:pt x="9891374" y="9366"/>
                  <a:pt x="10216856" y="36591"/>
                  <a:pt x="10528310" y="0"/>
                </a:cubicBezTo>
                <a:cubicBezTo>
                  <a:pt x="10839764" y="-36591"/>
                  <a:pt x="11327559" y="47801"/>
                  <a:pt x="11532298" y="0"/>
                </a:cubicBezTo>
                <a:cubicBezTo>
                  <a:pt x="11737037" y="-47801"/>
                  <a:pt x="11671078" y="-6214"/>
                  <a:pt x="11722242" y="0"/>
                </a:cubicBezTo>
                <a:cubicBezTo>
                  <a:pt x="11773406" y="6214"/>
                  <a:pt x="11836794" y="-8789"/>
                  <a:pt x="11912186" y="0"/>
                </a:cubicBezTo>
                <a:cubicBezTo>
                  <a:pt x="11987578" y="8789"/>
                  <a:pt x="12560026" y="-17178"/>
                  <a:pt x="12916174" y="0"/>
                </a:cubicBezTo>
                <a:cubicBezTo>
                  <a:pt x="13272322" y="17178"/>
                  <a:pt x="13066214" y="-8116"/>
                  <a:pt x="13106118" y="0"/>
                </a:cubicBezTo>
                <a:cubicBezTo>
                  <a:pt x="13146022" y="8116"/>
                  <a:pt x="13560520" y="-19828"/>
                  <a:pt x="13784489" y="0"/>
                </a:cubicBezTo>
                <a:cubicBezTo>
                  <a:pt x="14008458" y="19828"/>
                  <a:pt x="14029208" y="-693"/>
                  <a:pt x="14137241" y="0"/>
                </a:cubicBezTo>
                <a:cubicBezTo>
                  <a:pt x="14245274" y="693"/>
                  <a:pt x="14377822" y="7164"/>
                  <a:pt x="14489994" y="0"/>
                </a:cubicBezTo>
                <a:cubicBezTo>
                  <a:pt x="14602166" y="-7164"/>
                  <a:pt x="14759000" y="9517"/>
                  <a:pt x="14842747" y="0"/>
                </a:cubicBezTo>
                <a:cubicBezTo>
                  <a:pt x="14926494" y="-9517"/>
                  <a:pt x="15109709" y="2919"/>
                  <a:pt x="15195499" y="0"/>
                </a:cubicBezTo>
                <a:cubicBezTo>
                  <a:pt x="15281289" y="-2919"/>
                  <a:pt x="15925238" y="-21748"/>
                  <a:pt x="16280892" y="0"/>
                </a:cubicBezTo>
                <a:cubicBezTo>
                  <a:pt x="16281619" y="6650"/>
                  <a:pt x="16279930" y="15178"/>
                  <a:pt x="16280892" y="27432"/>
                </a:cubicBezTo>
                <a:cubicBezTo>
                  <a:pt x="16098512" y="48472"/>
                  <a:pt x="15881289" y="22250"/>
                  <a:pt x="15765330" y="27432"/>
                </a:cubicBezTo>
                <a:cubicBezTo>
                  <a:pt x="15649371" y="32614"/>
                  <a:pt x="15567326" y="15228"/>
                  <a:pt x="15412578" y="27432"/>
                </a:cubicBezTo>
                <a:cubicBezTo>
                  <a:pt x="15257830" y="39636"/>
                  <a:pt x="14785880" y="29504"/>
                  <a:pt x="14571398" y="27432"/>
                </a:cubicBezTo>
                <a:cubicBezTo>
                  <a:pt x="14356916" y="25360"/>
                  <a:pt x="13827427" y="61696"/>
                  <a:pt x="13567410" y="27432"/>
                </a:cubicBezTo>
                <a:cubicBezTo>
                  <a:pt x="13307393" y="-6832"/>
                  <a:pt x="13200066" y="1718"/>
                  <a:pt x="13051848" y="27432"/>
                </a:cubicBezTo>
                <a:cubicBezTo>
                  <a:pt x="12903630" y="53146"/>
                  <a:pt x="12400701" y="6921"/>
                  <a:pt x="12047860" y="27432"/>
                </a:cubicBezTo>
                <a:cubicBezTo>
                  <a:pt x="11695019" y="47943"/>
                  <a:pt x="11598024" y="51997"/>
                  <a:pt x="11369490" y="27432"/>
                </a:cubicBezTo>
                <a:cubicBezTo>
                  <a:pt x="11140956" y="2868"/>
                  <a:pt x="10761954" y="12862"/>
                  <a:pt x="10365501" y="27432"/>
                </a:cubicBezTo>
                <a:cubicBezTo>
                  <a:pt x="9969048" y="42002"/>
                  <a:pt x="9790411" y="328"/>
                  <a:pt x="9361513" y="27432"/>
                </a:cubicBezTo>
                <a:cubicBezTo>
                  <a:pt x="8932615" y="54536"/>
                  <a:pt x="9113926" y="34318"/>
                  <a:pt x="9008760" y="27432"/>
                </a:cubicBezTo>
                <a:cubicBezTo>
                  <a:pt x="8903594" y="20546"/>
                  <a:pt x="8614812" y="23184"/>
                  <a:pt x="8493199" y="27432"/>
                </a:cubicBezTo>
                <a:cubicBezTo>
                  <a:pt x="8371586" y="31680"/>
                  <a:pt x="8091918" y="43164"/>
                  <a:pt x="7814828" y="27432"/>
                </a:cubicBezTo>
                <a:cubicBezTo>
                  <a:pt x="7537738" y="11700"/>
                  <a:pt x="7462803" y="16870"/>
                  <a:pt x="7136458" y="27432"/>
                </a:cubicBezTo>
                <a:cubicBezTo>
                  <a:pt x="6810113" y="37995"/>
                  <a:pt x="6525162" y="52361"/>
                  <a:pt x="6295278" y="27432"/>
                </a:cubicBezTo>
                <a:cubicBezTo>
                  <a:pt x="6065394" y="2503"/>
                  <a:pt x="6069908" y="30755"/>
                  <a:pt x="5942526" y="27432"/>
                </a:cubicBezTo>
                <a:cubicBezTo>
                  <a:pt x="5815144" y="24109"/>
                  <a:pt x="5717369" y="11415"/>
                  <a:pt x="5589773" y="27432"/>
                </a:cubicBezTo>
                <a:cubicBezTo>
                  <a:pt x="5462177" y="43449"/>
                  <a:pt x="5013558" y="23556"/>
                  <a:pt x="4585785" y="27432"/>
                </a:cubicBezTo>
                <a:cubicBezTo>
                  <a:pt x="4158012" y="31308"/>
                  <a:pt x="3847085" y="18090"/>
                  <a:pt x="3581796" y="27432"/>
                </a:cubicBezTo>
                <a:cubicBezTo>
                  <a:pt x="3316507" y="36774"/>
                  <a:pt x="3154713" y="31771"/>
                  <a:pt x="2903426" y="27432"/>
                </a:cubicBezTo>
                <a:cubicBezTo>
                  <a:pt x="2652139" y="23094"/>
                  <a:pt x="2773806" y="35830"/>
                  <a:pt x="2713482" y="27432"/>
                </a:cubicBezTo>
                <a:cubicBezTo>
                  <a:pt x="2653158" y="19034"/>
                  <a:pt x="2600711" y="22540"/>
                  <a:pt x="2523538" y="27432"/>
                </a:cubicBezTo>
                <a:cubicBezTo>
                  <a:pt x="2446365" y="32324"/>
                  <a:pt x="1741229" y="20965"/>
                  <a:pt x="1519550" y="27432"/>
                </a:cubicBezTo>
                <a:cubicBezTo>
                  <a:pt x="1297871" y="33899"/>
                  <a:pt x="1125646" y="48277"/>
                  <a:pt x="1003988" y="27432"/>
                </a:cubicBezTo>
                <a:cubicBezTo>
                  <a:pt x="882330" y="6587"/>
                  <a:pt x="341133" y="60519"/>
                  <a:pt x="0" y="27432"/>
                </a:cubicBezTo>
                <a:cubicBezTo>
                  <a:pt x="-1251" y="16359"/>
                  <a:pt x="1039" y="7572"/>
                  <a:pt x="0" y="0"/>
                </a:cubicBezTo>
                <a:close/>
              </a:path>
              <a:path w="16280892" h="27432" stroke="0" extrusionOk="0">
                <a:moveTo>
                  <a:pt x="0" y="0"/>
                </a:moveTo>
                <a:cubicBezTo>
                  <a:pt x="132094" y="5368"/>
                  <a:pt x="295768" y="171"/>
                  <a:pt x="515562" y="0"/>
                </a:cubicBezTo>
                <a:cubicBezTo>
                  <a:pt x="735356" y="-171"/>
                  <a:pt x="631430" y="3629"/>
                  <a:pt x="705505" y="0"/>
                </a:cubicBezTo>
                <a:cubicBezTo>
                  <a:pt x="779580" y="-3629"/>
                  <a:pt x="1236188" y="21817"/>
                  <a:pt x="1709494" y="0"/>
                </a:cubicBezTo>
                <a:cubicBezTo>
                  <a:pt x="2182800" y="-21817"/>
                  <a:pt x="2009833" y="-8078"/>
                  <a:pt x="2225055" y="0"/>
                </a:cubicBezTo>
                <a:cubicBezTo>
                  <a:pt x="2440277" y="8078"/>
                  <a:pt x="2576987" y="-3690"/>
                  <a:pt x="2740617" y="0"/>
                </a:cubicBezTo>
                <a:cubicBezTo>
                  <a:pt x="2904247" y="3690"/>
                  <a:pt x="3320878" y="-23618"/>
                  <a:pt x="3744605" y="0"/>
                </a:cubicBezTo>
                <a:cubicBezTo>
                  <a:pt x="4168332" y="23618"/>
                  <a:pt x="3960785" y="-13202"/>
                  <a:pt x="4097358" y="0"/>
                </a:cubicBezTo>
                <a:cubicBezTo>
                  <a:pt x="4233931" y="13202"/>
                  <a:pt x="4707387" y="-19923"/>
                  <a:pt x="5101346" y="0"/>
                </a:cubicBezTo>
                <a:cubicBezTo>
                  <a:pt x="5495305" y="19923"/>
                  <a:pt x="5819839" y="-2146"/>
                  <a:pt x="6105334" y="0"/>
                </a:cubicBezTo>
                <a:cubicBezTo>
                  <a:pt x="6390829" y="2146"/>
                  <a:pt x="6451820" y="-10129"/>
                  <a:pt x="6783705" y="0"/>
                </a:cubicBezTo>
                <a:cubicBezTo>
                  <a:pt x="7115590" y="10129"/>
                  <a:pt x="7343272" y="6830"/>
                  <a:pt x="7787693" y="0"/>
                </a:cubicBezTo>
                <a:cubicBezTo>
                  <a:pt x="8232114" y="-6830"/>
                  <a:pt x="8084321" y="-8759"/>
                  <a:pt x="8303255" y="0"/>
                </a:cubicBezTo>
                <a:cubicBezTo>
                  <a:pt x="8522189" y="8759"/>
                  <a:pt x="8642548" y="10676"/>
                  <a:pt x="8818816" y="0"/>
                </a:cubicBezTo>
                <a:cubicBezTo>
                  <a:pt x="8995084" y="-10676"/>
                  <a:pt x="9419823" y="19068"/>
                  <a:pt x="9659996" y="0"/>
                </a:cubicBezTo>
                <a:cubicBezTo>
                  <a:pt x="9900169" y="-19068"/>
                  <a:pt x="9981281" y="-18291"/>
                  <a:pt x="10175557" y="0"/>
                </a:cubicBezTo>
                <a:cubicBezTo>
                  <a:pt x="10369833" y="18291"/>
                  <a:pt x="10761846" y="3543"/>
                  <a:pt x="11179546" y="0"/>
                </a:cubicBezTo>
                <a:cubicBezTo>
                  <a:pt x="11597246" y="-3543"/>
                  <a:pt x="11926388" y="33443"/>
                  <a:pt x="12183534" y="0"/>
                </a:cubicBezTo>
                <a:cubicBezTo>
                  <a:pt x="12440680" y="-33443"/>
                  <a:pt x="12684884" y="13168"/>
                  <a:pt x="12861905" y="0"/>
                </a:cubicBezTo>
                <a:cubicBezTo>
                  <a:pt x="13038926" y="-13168"/>
                  <a:pt x="13216637" y="-5124"/>
                  <a:pt x="13377466" y="0"/>
                </a:cubicBezTo>
                <a:cubicBezTo>
                  <a:pt x="13538295" y="5124"/>
                  <a:pt x="13493173" y="-3867"/>
                  <a:pt x="13567410" y="0"/>
                </a:cubicBezTo>
                <a:cubicBezTo>
                  <a:pt x="13641647" y="3867"/>
                  <a:pt x="13758514" y="-13877"/>
                  <a:pt x="13920163" y="0"/>
                </a:cubicBezTo>
                <a:cubicBezTo>
                  <a:pt x="14081812" y="13877"/>
                  <a:pt x="14124450" y="8909"/>
                  <a:pt x="14272915" y="0"/>
                </a:cubicBezTo>
                <a:cubicBezTo>
                  <a:pt x="14421380" y="-8909"/>
                  <a:pt x="14593413" y="-7184"/>
                  <a:pt x="14788477" y="0"/>
                </a:cubicBezTo>
                <a:cubicBezTo>
                  <a:pt x="14983541" y="7184"/>
                  <a:pt x="15709700" y="-55721"/>
                  <a:pt x="16280892" y="0"/>
                </a:cubicBezTo>
                <a:cubicBezTo>
                  <a:pt x="16282183" y="11478"/>
                  <a:pt x="16282086" y="14228"/>
                  <a:pt x="16280892" y="27432"/>
                </a:cubicBezTo>
                <a:cubicBezTo>
                  <a:pt x="16123730" y="31268"/>
                  <a:pt x="15899890" y="26679"/>
                  <a:pt x="15602522" y="27432"/>
                </a:cubicBezTo>
                <a:cubicBezTo>
                  <a:pt x="15305154" y="28186"/>
                  <a:pt x="15252307" y="20177"/>
                  <a:pt x="14924151" y="27432"/>
                </a:cubicBezTo>
                <a:cubicBezTo>
                  <a:pt x="14595995" y="34687"/>
                  <a:pt x="14662608" y="41537"/>
                  <a:pt x="14571398" y="27432"/>
                </a:cubicBezTo>
                <a:cubicBezTo>
                  <a:pt x="14480188" y="13327"/>
                  <a:pt x="14057344" y="27311"/>
                  <a:pt x="13730219" y="27432"/>
                </a:cubicBezTo>
                <a:cubicBezTo>
                  <a:pt x="13403094" y="27553"/>
                  <a:pt x="13479093" y="22044"/>
                  <a:pt x="13377466" y="27432"/>
                </a:cubicBezTo>
                <a:cubicBezTo>
                  <a:pt x="13275839" y="32820"/>
                  <a:pt x="12951162" y="1863"/>
                  <a:pt x="12536287" y="27432"/>
                </a:cubicBezTo>
                <a:cubicBezTo>
                  <a:pt x="12121412" y="53001"/>
                  <a:pt x="12410210" y="21673"/>
                  <a:pt x="12346343" y="27432"/>
                </a:cubicBezTo>
                <a:cubicBezTo>
                  <a:pt x="12282476" y="33191"/>
                  <a:pt x="11837570" y="67787"/>
                  <a:pt x="11505164" y="27432"/>
                </a:cubicBezTo>
                <a:cubicBezTo>
                  <a:pt x="11172758" y="-12923"/>
                  <a:pt x="11307286" y="21302"/>
                  <a:pt x="11152411" y="27432"/>
                </a:cubicBezTo>
                <a:cubicBezTo>
                  <a:pt x="10997536" y="33562"/>
                  <a:pt x="11042121" y="20479"/>
                  <a:pt x="10962467" y="27432"/>
                </a:cubicBezTo>
                <a:cubicBezTo>
                  <a:pt x="10882813" y="34385"/>
                  <a:pt x="10768155" y="17793"/>
                  <a:pt x="10609715" y="27432"/>
                </a:cubicBezTo>
                <a:cubicBezTo>
                  <a:pt x="10451275" y="37071"/>
                  <a:pt x="9983734" y="10056"/>
                  <a:pt x="9768535" y="27432"/>
                </a:cubicBezTo>
                <a:cubicBezTo>
                  <a:pt x="9553336" y="44808"/>
                  <a:pt x="9512715" y="24391"/>
                  <a:pt x="9415783" y="27432"/>
                </a:cubicBezTo>
                <a:cubicBezTo>
                  <a:pt x="9318851" y="30473"/>
                  <a:pt x="9302863" y="32409"/>
                  <a:pt x="9225839" y="27432"/>
                </a:cubicBezTo>
                <a:cubicBezTo>
                  <a:pt x="9148815" y="22455"/>
                  <a:pt x="9005247" y="27775"/>
                  <a:pt x="8873086" y="27432"/>
                </a:cubicBezTo>
                <a:cubicBezTo>
                  <a:pt x="8740925" y="27089"/>
                  <a:pt x="8597862" y="44957"/>
                  <a:pt x="8357525" y="27432"/>
                </a:cubicBezTo>
                <a:cubicBezTo>
                  <a:pt x="8117188" y="9907"/>
                  <a:pt x="7830326" y="336"/>
                  <a:pt x="7679154" y="27432"/>
                </a:cubicBezTo>
                <a:cubicBezTo>
                  <a:pt x="7527982" y="54528"/>
                  <a:pt x="7487877" y="41910"/>
                  <a:pt x="7326401" y="27432"/>
                </a:cubicBezTo>
                <a:cubicBezTo>
                  <a:pt x="7164925" y="12954"/>
                  <a:pt x="6715807" y="57076"/>
                  <a:pt x="6322413" y="27432"/>
                </a:cubicBezTo>
                <a:cubicBezTo>
                  <a:pt x="5929019" y="-2212"/>
                  <a:pt x="5917783" y="-2491"/>
                  <a:pt x="5644043" y="27432"/>
                </a:cubicBezTo>
                <a:cubicBezTo>
                  <a:pt x="5370303" y="57355"/>
                  <a:pt x="5045383" y="23003"/>
                  <a:pt x="4640054" y="27432"/>
                </a:cubicBezTo>
                <a:cubicBezTo>
                  <a:pt x="4234725" y="31861"/>
                  <a:pt x="4205736" y="15581"/>
                  <a:pt x="3798875" y="27432"/>
                </a:cubicBezTo>
                <a:cubicBezTo>
                  <a:pt x="3392014" y="39283"/>
                  <a:pt x="3451278" y="26782"/>
                  <a:pt x="3283313" y="27432"/>
                </a:cubicBezTo>
                <a:cubicBezTo>
                  <a:pt x="3115348" y="28082"/>
                  <a:pt x="2773067" y="64616"/>
                  <a:pt x="2442134" y="27432"/>
                </a:cubicBezTo>
                <a:cubicBezTo>
                  <a:pt x="2111201" y="-9752"/>
                  <a:pt x="2244120" y="15839"/>
                  <a:pt x="2089381" y="27432"/>
                </a:cubicBezTo>
                <a:cubicBezTo>
                  <a:pt x="1934642" y="39025"/>
                  <a:pt x="1619221" y="41603"/>
                  <a:pt x="1411011" y="27432"/>
                </a:cubicBezTo>
                <a:cubicBezTo>
                  <a:pt x="1202801" y="13262"/>
                  <a:pt x="1262505" y="27975"/>
                  <a:pt x="1221067" y="27432"/>
                </a:cubicBezTo>
                <a:cubicBezTo>
                  <a:pt x="1179629" y="26889"/>
                  <a:pt x="395550" y="-2351"/>
                  <a:pt x="0" y="27432"/>
                </a:cubicBezTo>
                <a:cubicBezTo>
                  <a:pt x="-1057" y="18241"/>
                  <a:pt x="670" y="12133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08E40-3ED9-0F04-3DA6-873DF4814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300" y="2894076"/>
            <a:ext cx="15659100" cy="3316224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NHS Digital’s NHS App as a key driver of healthcare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modernisation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Provides online appointments, repeat prescriptions, records, and test results.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Rapid adoption as 2 million users (2021) → 37 million users (2023) (NHS England, 2025).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Saves time and resources for both patients and healthcare staff.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Enhances efficiency, accessibility, and digital transformation across UK healthcare.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reeform 8">
            <a:extLst>
              <a:ext uri="{FF2B5EF4-FFF2-40B4-BE49-F238E27FC236}">
                <a16:creationId xmlns:a16="http://schemas.microsoft.com/office/drawing/2014/main" id="{90327E03-B09C-B0FA-2616-F262D70DAA33}"/>
              </a:ext>
            </a:extLst>
          </p:cNvPr>
          <p:cNvSpPr/>
          <p:nvPr/>
        </p:nvSpPr>
        <p:spPr>
          <a:xfrm>
            <a:off x="2752869" y="5257691"/>
            <a:ext cx="12777689" cy="4711773"/>
          </a:xfrm>
          <a:custGeom>
            <a:avLst/>
            <a:gdLst/>
            <a:ahLst/>
            <a:cxnLst/>
            <a:rect l="l" t="t" r="r" b="b"/>
            <a:pathLst>
              <a:path w="12777689" h="4711773">
                <a:moveTo>
                  <a:pt x="0" y="0"/>
                </a:moveTo>
                <a:lnTo>
                  <a:pt x="12777689" y="0"/>
                </a:lnTo>
                <a:lnTo>
                  <a:pt x="12777689" y="4711773"/>
                </a:lnTo>
                <a:lnTo>
                  <a:pt x="0" y="47117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11">
            <a:extLst>
              <a:ext uri="{FF2B5EF4-FFF2-40B4-BE49-F238E27FC236}">
                <a16:creationId xmlns:a16="http://schemas.microsoft.com/office/drawing/2014/main" id="{0D28B985-72B1-19C2-7C74-88F8FDF3B984}"/>
              </a:ext>
            </a:extLst>
          </p:cNvPr>
          <p:cNvSpPr txBox="1"/>
          <p:nvPr/>
        </p:nvSpPr>
        <p:spPr>
          <a:xfrm>
            <a:off x="12573000" y="9739313"/>
            <a:ext cx="4114800" cy="3327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Source: (NHS England, 2025)</a:t>
            </a:r>
          </a:p>
        </p:txBody>
      </p:sp>
    </p:spTree>
    <p:extLst>
      <p:ext uri="{BB962C8B-B14F-4D97-AF65-F5344CB8AC3E}">
        <p14:creationId xmlns:p14="http://schemas.microsoft.com/office/powerpoint/2010/main" val="4175676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313" y="0"/>
            <a:ext cx="16751171" cy="3028209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92" y="0"/>
            <a:ext cx="16733520" cy="301752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726C4-60AE-3664-F72F-1BFFC93AA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822960"/>
            <a:ext cx="15252192" cy="17693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6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TRANSFORMATION IN UK HEALTHCARE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8251" y="1138428"/>
            <a:ext cx="192024" cy="10561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7">
            <a:extLst>
              <a:ext uri="{FF2B5EF4-FFF2-40B4-BE49-F238E27FC236}">
                <a16:creationId xmlns:a16="http://schemas.microsoft.com/office/drawing/2014/main" id="{CDA4CBDB-699D-265B-47B8-32476BEC3F61}"/>
              </a:ext>
            </a:extLst>
          </p:cNvPr>
          <p:cNvSpPr txBox="1"/>
          <p:nvPr/>
        </p:nvSpPr>
        <p:spPr>
          <a:xfrm>
            <a:off x="1673352" y="3722914"/>
            <a:ext cx="15252192" cy="55425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The NHS Long Term Plan (2019) set a clear agenda to digitise health and social care services (GOV.UK, 2022).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Focus areas included: online consultations, e-prescriptions, and access to health records.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The COVID-19 pandemic dramatically accelerated digital adoption across the NHS.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Telemedicine and remote consultations surged during lockdowns and remain widely used.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By 2025, one-third of all GP appointments are conducted remotely (phone or online) (Newton, 2025).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NHS Digital innovations include the NHS App, electronic prescribing, e-triage tools, and video consultations.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These changes represent a permanent shift towards technology-enabled care in the UK healthcare system.</a:t>
            </a:r>
          </a:p>
        </p:txBody>
      </p:sp>
    </p:spTree>
    <p:extLst>
      <p:ext uri="{BB962C8B-B14F-4D97-AF65-F5344CB8AC3E}">
        <p14:creationId xmlns:p14="http://schemas.microsoft.com/office/powerpoint/2010/main" val="3304979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3">
            <a:extLst>
              <a:ext uri="{FF2B5EF4-FFF2-40B4-BE49-F238E27FC236}">
                <a16:creationId xmlns:a16="http://schemas.microsoft.com/office/drawing/2014/main" id="{2B74FC0B-5E25-5016-4A32-36F0A6FEA3C6}"/>
              </a:ext>
            </a:extLst>
          </p:cNvPr>
          <p:cNvSpPr txBox="1"/>
          <p:nvPr/>
        </p:nvSpPr>
        <p:spPr>
          <a:xfrm>
            <a:off x="0" y="586983"/>
            <a:ext cx="6139870" cy="613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39"/>
              </a:lnSpc>
            </a:pPr>
            <a:r>
              <a:rPr lang="en-US" sz="3599" b="1" dirty="0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WORKFORCE IMPACTS </a:t>
            </a:r>
          </a:p>
        </p:txBody>
      </p:sp>
      <p:grpSp>
        <p:nvGrpSpPr>
          <p:cNvPr id="3" name="Group 5">
            <a:extLst>
              <a:ext uri="{FF2B5EF4-FFF2-40B4-BE49-F238E27FC236}">
                <a16:creationId xmlns:a16="http://schemas.microsoft.com/office/drawing/2014/main" id="{045FC68B-BB5E-342A-EC63-B8EE0267DC70}"/>
              </a:ext>
            </a:extLst>
          </p:cNvPr>
          <p:cNvGrpSpPr/>
          <p:nvPr/>
        </p:nvGrpSpPr>
        <p:grpSpPr>
          <a:xfrm>
            <a:off x="570516" y="1593535"/>
            <a:ext cx="8421083" cy="4450735"/>
            <a:chOff x="0" y="0"/>
            <a:chExt cx="2126194" cy="1172210"/>
          </a:xfrm>
        </p:grpSpPr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44B40D36-23B8-7034-1E7A-484261EDBFC3}"/>
                </a:ext>
              </a:extLst>
            </p:cNvPr>
            <p:cNvSpPr/>
            <p:nvPr/>
          </p:nvSpPr>
          <p:spPr>
            <a:xfrm>
              <a:off x="0" y="0"/>
              <a:ext cx="2126194" cy="1172210"/>
            </a:xfrm>
            <a:custGeom>
              <a:avLst/>
              <a:gdLst/>
              <a:ahLst/>
              <a:cxnLst/>
              <a:rect l="l" t="t" r="r" b="b"/>
              <a:pathLst>
                <a:path w="2126194" h="1172210">
                  <a:moveTo>
                    <a:pt x="0" y="0"/>
                  </a:moveTo>
                  <a:lnTo>
                    <a:pt x="2126194" y="0"/>
                  </a:lnTo>
                  <a:lnTo>
                    <a:pt x="2126194" y="1172210"/>
                  </a:lnTo>
                  <a:lnTo>
                    <a:pt x="0" y="1172210"/>
                  </a:lnTo>
                  <a:close/>
                </a:path>
              </a:pathLst>
            </a:custGeom>
            <a:solidFill>
              <a:srgbClr val="DFD0B8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7">
              <a:extLst>
                <a:ext uri="{FF2B5EF4-FFF2-40B4-BE49-F238E27FC236}">
                  <a16:creationId xmlns:a16="http://schemas.microsoft.com/office/drawing/2014/main" id="{ACF87265-78C0-C103-3485-01BBE62AF049}"/>
                </a:ext>
              </a:extLst>
            </p:cNvPr>
            <p:cNvSpPr txBox="1"/>
            <p:nvPr/>
          </p:nvSpPr>
          <p:spPr>
            <a:xfrm>
              <a:off x="0" y="-28575"/>
              <a:ext cx="2126194" cy="12007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12">
            <a:extLst>
              <a:ext uri="{FF2B5EF4-FFF2-40B4-BE49-F238E27FC236}">
                <a16:creationId xmlns:a16="http://schemas.microsoft.com/office/drawing/2014/main" id="{5AE8AC25-49F9-FD63-37BA-D6828BC1E1D9}"/>
              </a:ext>
            </a:extLst>
          </p:cNvPr>
          <p:cNvSpPr txBox="1"/>
          <p:nvPr/>
        </p:nvSpPr>
        <p:spPr>
          <a:xfrm>
            <a:off x="582141" y="1639703"/>
            <a:ext cx="7532266" cy="39653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3"/>
              </a:lnSpc>
            </a:pPr>
            <a:r>
              <a:rPr lang="en-US" sz="2400" b="1" dirty="0">
                <a:solidFill>
                  <a:srgbClr val="230E0E"/>
                </a:solidFill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  <a:t>Clinical Roles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600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GPs and nurses now balance face-to-face care with remote consultations.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600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Increased involvement in digital administration such as e-prescriptions and triage.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600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Shift towards a hybrid model of digital and in-person care delivery.</a:t>
            </a:r>
          </a:p>
        </p:txBody>
      </p:sp>
      <p:grpSp>
        <p:nvGrpSpPr>
          <p:cNvPr id="7" name="Group 8">
            <a:extLst>
              <a:ext uri="{FF2B5EF4-FFF2-40B4-BE49-F238E27FC236}">
                <a16:creationId xmlns:a16="http://schemas.microsoft.com/office/drawing/2014/main" id="{FA6B0C5C-2974-7B2F-DB27-06496004E8E8}"/>
              </a:ext>
            </a:extLst>
          </p:cNvPr>
          <p:cNvGrpSpPr/>
          <p:nvPr/>
        </p:nvGrpSpPr>
        <p:grpSpPr>
          <a:xfrm>
            <a:off x="508760" y="6592077"/>
            <a:ext cx="17550640" cy="2742424"/>
            <a:chOff x="0" y="0"/>
            <a:chExt cx="3429828" cy="840299"/>
          </a:xfrm>
        </p:grpSpPr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B6DD2FE0-A373-470A-E136-9E865BFFA897}"/>
                </a:ext>
              </a:extLst>
            </p:cNvPr>
            <p:cNvSpPr/>
            <p:nvPr/>
          </p:nvSpPr>
          <p:spPr>
            <a:xfrm>
              <a:off x="0" y="0"/>
              <a:ext cx="3429828" cy="840299"/>
            </a:xfrm>
            <a:custGeom>
              <a:avLst/>
              <a:gdLst/>
              <a:ahLst/>
              <a:cxnLst/>
              <a:rect l="l" t="t" r="r" b="b"/>
              <a:pathLst>
                <a:path w="3429828" h="840299">
                  <a:moveTo>
                    <a:pt x="0" y="0"/>
                  </a:moveTo>
                  <a:lnTo>
                    <a:pt x="3429828" y="0"/>
                  </a:lnTo>
                  <a:lnTo>
                    <a:pt x="3429828" y="840299"/>
                  </a:lnTo>
                  <a:lnTo>
                    <a:pt x="0" y="840299"/>
                  </a:lnTo>
                  <a:close/>
                </a:path>
              </a:pathLst>
            </a:custGeom>
            <a:solidFill>
              <a:srgbClr val="DFD0B8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10">
              <a:extLst>
                <a:ext uri="{FF2B5EF4-FFF2-40B4-BE49-F238E27FC236}">
                  <a16:creationId xmlns:a16="http://schemas.microsoft.com/office/drawing/2014/main" id="{C7167295-0658-6207-5A47-F64E7122E321}"/>
                </a:ext>
              </a:extLst>
            </p:cNvPr>
            <p:cNvSpPr txBox="1"/>
            <p:nvPr/>
          </p:nvSpPr>
          <p:spPr>
            <a:xfrm>
              <a:off x="0" y="-28575"/>
              <a:ext cx="3429828" cy="8688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4">
            <a:extLst>
              <a:ext uri="{FF2B5EF4-FFF2-40B4-BE49-F238E27FC236}">
                <a16:creationId xmlns:a16="http://schemas.microsoft.com/office/drawing/2014/main" id="{25EE3866-6BFE-ED62-B859-279CF26FF4A0}"/>
              </a:ext>
            </a:extLst>
          </p:cNvPr>
          <p:cNvSpPr txBox="1"/>
          <p:nvPr/>
        </p:nvSpPr>
        <p:spPr>
          <a:xfrm>
            <a:off x="779074" y="6689578"/>
            <a:ext cx="17000166" cy="22780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73"/>
              </a:lnSpc>
            </a:pPr>
            <a:r>
              <a:rPr lang="en-US" sz="2962" b="1" dirty="0">
                <a:solidFill>
                  <a:srgbClr val="230E0E"/>
                </a:solidFill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  <a:t>Administrative &amp; Digital Roles</a:t>
            </a:r>
          </a:p>
          <a:p>
            <a:pPr marL="639604" lvl="1" indent="-319802" algn="l">
              <a:lnSpc>
                <a:spcPts val="4473"/>
              </a:lnSpc>
              <a:buFont typeface="Arial"/>
              <a:buChar char="•"/>
            </a:pPr>
            <a:r>
              <a:rPr lang="en-US" sz="2962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Admin staff now manage online bookings and prescription requests.</a:t>
            </a:r>
          </a:p>
          <a:p>
            <a:pPr marL="639604" lvl="1" indent="-319802" algn="l">
              <a:lnSpc>
                <a:spcPts val="4473"/>
              </a:lnSpc>
              <a:buFont typeface="Arial"/>
              <a:buChar char="•"/>
            </a:pPr>
            <a:r>
              <a:rPr lang="en-US" sz="2962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98% of NHS personnel expect to enhance their digital skills in the next 5 years (NHS, 2025).</a:t>
            </a:r>
          </a:p>
          <a:p>
            <a:pPr marL="639604" lvl="1" indent="-319802" algn="l">
              <a:lnSpc>
                <a:spcPts val="4473"/>
              </a:lnSpc>
              <a:buFont typeface="Arial"/>
              <a:buChar char="•"/>
            </a:pPr>
            <a:r>
              <a:rPr lang="en-US" sz="2962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Demand for 32,000 additional digital/data roles projected by 2030 (NHS SBS, 2024).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1DA743DE-2386-E7A2-401B-0F9BC38815F6}"/>
              </a:ext>
            </a:extLst>
          </p:cNvPr>
          <p:cNvSpPr/>
          <p:nvPr/>
        </p:nvSpPr>
        <p:spPr>
          <a:xfrm>
            <a:off x="9144000" y="474650"/>
            <a:ext cx="8774778" cy="5569620"/>
          </a:xfrm>
          <a:custGeom>
            <a:avLst/>
            <a:gdLst/>
            <a:ahLst/>
            <a:cxnLst/>
            <a:rect l="l" t="t" r="r" b="b"/>
            <a:pathLst>
              <a:path w="8774778" h="5569620">
                <a:moveTo>
                  <a:pt x="0" y="0"/>
                </a:moveTo>
                <a:lnTo>
                  <a:pt x="8774778" y="0"/>
                </a:lnTo>
                <a:lnTo>
                  <a:pt x="8774778" y="5569620"/>
                </a:lnTo>
                <a:lnTo>
                  <a:pt x="0" y="55696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5">
            <a:extLst>
              <a:ext uri="{FF2B5EF4-FFF2-40B4-BE49-F238E27FC236}">
                <a16:creationId xmlns:a16="http://schemas.microsoft.com/office/drawing/2014/main" id="{5E2287AF-F61A-6EA7-BFFE-CE5895043A00}"/>
              </a:ext>
            </a:extLst>
          </p:cNvPr>
          <p:cNvSpPr txBox="1"/>
          <p:nvPr/>
        </p:nvSpPr>
        <p:spPr>
          <a:xfrm>
            <a:off x="11765264" y="6141653"/>
            <a:ext cx="2906879" cy="3327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Source: (Craske, 2025)</a:t>
            </a:r>
          </a:p>
        </p:txBody>
      </p:sp>
    </p:spTree>
    <p:extLst>
      <p:ext uri="{BB962C8B-B14F-4D97-AF65-F5344CB8AC3E}">
        <p14:creationId xmlns:p14="http://schemas.microsoft.com/office/powerpoint/2010/main" val="2424105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1" b="-3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064551" y="1646795"/>
            <a:ext cx="13764873" cy="3163791"/>
            <a:chOff x="0" y="0"/>
            <a:chExt cx="3625316" cy="83326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625316" cy="833262"/>
            </a:xfrm>
            <a:custGeom>
              <a:avLst/>
              <a:gdLst/>
              <a:ahLst/>
              <a:cxnLst/>
              <a:rect l="l" t="t" r="r" b="b"/>
              <a:pathLst>
                <a:path w="3625316" h="833262">
                  <a:moveTo>
                    <a:pt x="0" y="0"/>
                  </a:moveTo>
                  <a:lnTo>
                    <a:pt x="3625316" y="0"/>
                  </a:lnTo>
                  <a:lnTo>
                    <a:pt x="3625316" y="833262"/>
                  </a:lnTo>
                  <a:lnTo>
                    <a:pt x="0" y="833262"/>
                  </a:lnTo>
                  <a:close/>
                </a:path>
              </a:pathLst>
            </a:custGeom>
            <a:solidFill>
              <a:srgbClr val="D6EAF2"/>
            </a:solidFill>
            <a:ln w="38100" cap="sq">
              <a:solidFill>
                <a:srgbClr val="3C53A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3625316" cy="861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117064" y="5586479"/>
            <a:ext cx="13441306" cy="3163791"/>
            <a:chOff x="0" y="0"/>
            <a:chExt cx="3540097" cy="83326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540097" cy="833262"/>
            </a:xfrm>
            <a:custGeom>
              <a:avLst/>
              <a:gdLst/>
              <a:ahLst/>
              <a:cxnLst/>
              <a:rect l="l" t="t" r="r" b="b"/>
              <a:pathLst>
                <a:path w="3540097" h="833262">
                  <a:moveTo>
                    <a:pt x="0" y="0"/>
                  </a:moveTo>
                  <a:lnTo>
                    <a:pt x="3540097" y="0"/>
                  </a:lnTo>
                  <a:lnTo>
                    <a:pt x="3540097" y="833262"/>
                  </a:lnTo>
                  <a:lnTo>
                    <a:pt x="0" y="833262"/>
                  </a:lnTo>
                  <a:close/>
                </a:path>
              </a:pathLst>
            </a:custGeom>
            <a:solidFill>
              <a:srgbClr val="FFFDFA"/>
            </a:solidFill>
            <a:ln w="38100" cap="sq">
              <a:solidFill>
                <a:srgbClr val="3C53A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28575"/>
              <a:ext cx="3540097" cy="861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283095" y="1771375"/>
            <a:ext cx="13222762" cy="2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473"/>
              </a:lnSpc>
            </a:pPr>
            <a:r>
              <a:rPr lang="en-US" sz="2962" b="1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Efficiency Gains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5.7 million staff hours saved through reduced paperwork and automation (GOV.UK, 2025).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Digital workflows streamline booking, prescriptions, and triage.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Staff freed to focus more on direct patient care and clinical tasks.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Wider adoption shows clear productivity and cost savings for the NHS.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0" y="259320"/>
            <a:ext cx="6139870" cy="705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</a:pPr>
            <a:r>
              <a:rPr lang="en-US" sz="4099" b="1" dirty="0">
                <a:solidFill>
                  <a:srgbClr val="3C53AC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WORKFORCE PRESSURES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335607" y="5711059"/>
            <a:ext cx="13222762" cy="2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473"/>
              </a:lnSpc>
            </a:pPr>
            <a:r>
              <a:rPr lang="en-US" sz="2962" b="1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Challenges &amp; Risks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Increased screen time and reliance on digital systems add new stressors.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Regular software updates and system failures disrupt clinical routines.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Risk of digital fatigue and burnout among both clinical and admin staff.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Mixed staff feedback: some highlight efficiency, others report rising workload pressures.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4E77A-B4EF-39D6-0BF9-BF5E936B1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18" y="1085847"/>
            <a:ext cx="9003165" cy="22431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6000" b="1">
                <a:sym typeface="Maragsa"/>
              </a:rPr>
              <a:t>Service Delivery</a:t>
            </a:r>
            <a:br>
              <a:rPr lang="en-US" sz="6000">
                <a:sym typeface="Maragsa"/>
              </a:rPr>
            </a:br>
            <a:endParaRPr lang="en-US" sz="6000"/>
          </a:p>
        </p:txBody>
      </p:sp>
      <p:sp>
        <p:nvSpPr>
          <p:cNvPr id="4" name="TextBox 10">
            <a:extLst>
              <a:ext uri="{FF2B5EF4-FFF2-40B4-BE49-F238E27FC236}">
                <a16:creationId xmlns:a16="http://schemas.microsoft.com/office/drawing/2014/main" id="{1D7B6C12-271B-D818-5045-CC575B833413}"/>
              </a:ext>
            </a:extLst>
          </p:cNvPr>
          <p:cNvSpPr txBox="1"/>
          <p:nvPr/>
        </p:nvSpPr>
        <p:spPr>
          <a:xfrm>
            <a:off x="714041" y="2705100"/>
            <a:ext cx="9003165" cy="6781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By 2025, 87% of hospitals are connected to the NHS App (PIF, 2025).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The Electronic Prescription Service (EPS) has reduced reliance on paper scripts (Sudarsono et al., 2025).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Patients can now order, track, and collect prescriptions digitally, cutting delays.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Remote triage processes have become more efficient, easing reception pressures.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These changes have saved millions of clinical and administrative staff hours.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However, regional differences in adoption affect service consistency across the UK.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Lack of integration between systems continues to create inefficiencies and patient frustration.</a:t>
            </a:r>
          </a:p>
        </p:txBody>
      </p:sp>
      <p:sp>
        <p:nvSpPr>
          <p:cNvPr id="5" name="Freeform 11">
            <a:extLst>
              <a:ext uri="{FF2B5EF4-FFF2-40B4-BE49-F238E27FC236}">
                <a16:creationId xmlns:a16="http://schemas.microsoft.com/office/drawing/2014/main" id="{18460C87-9E5E-D3EA-F619-78660D4BA0EA}"/>
              </a:ext>
            </a:extLst>
          </p:cNvPr>
          <p:cNvSpPr/>
          <p:nvPr/>
        </p:nvSpPr>
        <p:spPr>
          <a:xfrm>
            <a:off x="10134600" y="2327023"/>
            <a:ext cx="6546745" cy="5632954"/>
          </a:xfrm>
          <a:custGeom>
            <a:avLst/>
            <a:gdLst/>
            <a:ahLst/>
            <a:cxnLst/>
            <a:rect l="l" t="t" r="r" b="b"/>
            <a:pathLst>
              <a:path w="6546745" h="5632954">
                <a:moveTo>
                  <a:pt x="0" y="0"/>
                </a:moveTo>
                <a:lnTo>
                  <a:pt x="6546745" y="0"/>
                </a:lnTo>
                <a:lnTo>
                  <a:pt x="6546745" y="5632954"/>
                </a:lnTo>
                <a:lnTo>
                  <a:pt x="0" y="56329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13">
            <a:extLst>
              <a:ext uri="{FF2B5EF4-FFF2-40B4-BE49-F238E27FC236}">
                <a16:creationId xmlns:a16="http://schemas.microsoft.com/office/drawing/2014/main" id="{5A869457-39FC-46B5-50D3-FD2C500BF148}"/>
              </a:ext>
            </a:extLst>
          </p:cNvPr>
          <p:cNvSpPr txBox="1"/>
          <p:nvPr/>
        </p:nvSpPr>
        <p:spPr>
          <a:xfrm>
            <a:off x="11582400" y="8267700"/>
            <a:ext cx="3652849" cy="3327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Source: (Crouch, 2018)</a:t>
            </a:r>
          </a:p>
        </p:txBody>
      </p:sp>
    </p:spTree>
    <p:extLst>
      <p:ext uri="{BB962C8B-B14F-4D97-AF65-F5344CB8AC3E}">
        <p14:creationId xmlns:p14="http://schemas.microsoft.com/office/powerpoint/2010/main" val="3766168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09B95-F442-17A7-D519-6F47A1CE9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7"/>
            <a:ext cx="15773400" cy="198834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900" b="1" spc="-284" dirty="0"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  <a:t>Continuity of Care: Trade-Offs</a:t>
            </a:r>
            <a:br>
              <a:rPr lang="en-US" sz="6900" b="1" spc="-284" dirty="0"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</a:br>
            <a:endParaRPr lang="en-GB" sz="6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3554" y="2516059"/>
            <a:ext cx="16280892" cy="27432"/>
          </a:xfrm>
          <a:custGeom>
            <a:avLst/>
            <a:gdLst>
              <a:gd name="connsiteX0" fmla="*/ 0 w 16280892"/>
              <a:gd name="connsiteY0" fmla="*/ 0 h 27432"/>
              <a:gd name="connsiteX1" fmla="*/ 841179 w 16280892"/>
              <a:gd name="connsiteY1" fmla="*/ 0 h 27432"/>
              <a:gd name="connsiteX2" fmla="*/ 1682359 w 16280892"/>
              <a:gd name="connsiteY2" fmla="*/ 0 h 27432"/>
              <a:gd name="connsiteX3" fmla="*/ 2360729 w 16280892"/>
              <a:gd name="connsiteY3" fmla="*/ 0 h 27432"/>
              <a:gd name="connsiteX4" fmla="*/ 3039100 w 16280892"/>
              <a:gd name="connsiteY4" fmla="*/ 0 h 27432"/>
              <a:gd name="connsiteX5" fmla="*/ 3717470 w 16280892"/>
              <a:gd name="connsiteY5" fmla="*/ 0 h 27432"/>
              <a:gd name="connsiteX6" fmla="*/ 3907414 w 16280892"/>
              <a:gd name="connsiteY6" fmla="*/ 0 h 27432"/>
              <a:gd name="connsiteX7" fmla="*/ 4748593 w 16280892"/>
              <a:gd name="connsiteY7" fmla="*/ 0 h 27432"/>
              <a:gd name="connsiteX8" fmla="*/ 4938537 w 16280892"/>
              <a:gd name="connsiteY8" fmla="*/ 0 h 27432"/>
              <a:gd name="connsiteX9" fmla="*/ 5616908 w 16280892"/>
              <a:gd name="connsiteY9" fmla="*/ 0 h 27432"/>
              <a:gd name="connsiteX10" fmla="*/ 6620896 w 16280892"/>
              <a:gd name="connsiteY10" fmla="*/ 0 h 27432"/>
              <a:gd name="connsiteX11" fmla="*/ 7624884 w 16280892"/>
              <a:gd name="connsiteY11" fmla="*/ 0 h 27432"/>
              <a:gd name="connsiteX12" fmla="*/ 8466064 w 16280892"/>
              <a:gd name="connsiteY12" fmla="*/ 0 h 27432"/>
              <a:gd name="connsiteX13" fmla="*/ 8981625 w 16280892"/>
              <a:gd name="connsiteY13" fmla="*/ 0 h 27432"/>
              <a:gd name="connsiteX14" fmla="*/ 9171569 w 16280892"/>
              <a:gd name="connsiteY14" fmla="*/ 0 h 27432"/>
              <a:gd name="connsiteX15" fmla="*/ 9687131 w 16280892"/>
              <a:gd name="connsiteY15" fmla="*/ 0 h 27432"/>
              <a:gd name="connsiteX16" fmla="*/ 10528310 w 16280892"/>
              <a:gd name="connsiteY16" fmla="*/ 0 h 27432"/>
              <a:gd name="connsiteX17" fmla="*/ 11532298 w 16280892"/>
              <a:gd name="connsiteY17" fmla="*/ 0 h 27432"/>
              <a:gd name="connsiteX18" fmla="*/ 11722242 w 16280892"/>
              <a:gd name="connsiteY18" fmla="*/ 0 h 27432"/>
              <a:gd name="connsiteX19" fmla="*/ 11912186 w 16280892"/>
              <a:gd name="connsiteY19" fmla="*/ 0 h 27432"/>
              <a:gd name="connsiteX20" fmla="*/ 12916174 w 16280892"/>
              <a:gd name="connsiteY20" fmla="*/ 0 h 27432"/>
              <a:gd name="connsiteX21" fmla="*/ 13106118 w 16280892"/>
              <a:gd name="connsiteY21" fmla="*/ 0 h 27432"/>
              <a:gd name="connsiteX22" fmla="*/ 13784489 w 16280892"/>
              <a:gd name="connsiteY22" fmla="*/ 0 h 27432"/>
              <a:gd name="connsiteX23" fmla="*/ 14137241 w 16280892"/>
              <a:gd name="connsiteY23" fmla="*/ 0 h 27432"/>
              <a:gd name="connsiteX24" fmla="*/ 14489994 w 16280892"/>
              <a:gd name="connsiteY24" fmla="*/ 0 h 27432"/>
              <a:gd name="connsiteX25" fmla="*/ 14842747 w 16280892"/>
              <a:gd name="connsiteY25" fmla="*/ 0 h 27432"/>
              <a:gd name="connsiteX26" fmla="*/ 15195499 w 16280892"/>
              <a:gd name="connsiteY26" fmla="*/ 0 h 27432"/>
              <a:gd name="connsiteX27" fmla="*/ 16280892 w 16280892"/>
              <a:gd name="connsiteY27" fmla="*/ 0 h 27432"/>
              <a:gd name="connsiteX28" fmla="*/ 16280892 w 16280892"/>
              <a:gd name="connsiteY28" fmla="*/ 27432 h 27432"/>
              <a:gd name="connsiteX29" fmla="*/ 15765330 w 16280892"/>
              <a:gd name="connsiteY29" fmla="*/ 27432 h 27432"/>
              <a:gd name="connsiteX30" fmla="*/ 15412578 w 16280892"/>
              <a:gd name="connsiteY30" fmla="*/ 27432 h 27432"/>
              <a:gd name="connsiteX31" fmla="*/ 14571398 w 16280892"/>
              <a:gd name="connsiteY31" fmla="*/ 27432 h 27432"/>
              <a:gd name="connsiteX32" fmla="*/ 13567410 w 16280892"/>
              <a:gd name="connsiteY32" fmla="*/ 27432 h 27432"/>
              <a:gd name="connsiteX33" fmla="*/ 13051848 w 16280892"/>
              <a:gd name="connsiteY33" fmla="*/ 27432 h 27432"/>
              <a:gd name="connsiteX34" fmla="*/ 12047860 w 16280892"/>
              <a:gd name="connsiteY34" fmla="*/ 27432 h 27432"/>
              <a:gd name="connsiteX35" fmla="*/ 11369490 w 16280892"/>
              <a:gd name="connsiteY35" fmla="*/ 27432 h 27432"/>
              <a:gd name="connsiteX36" fmla="*/ 10365501 w 16280892"/>
              <a:gd name="connsiteY36" fmla="*/ 27432 h 27432"/>
              <a:gd name="connsiteX37" fmla="*/ 9361513 w 16280892"/>
              <a:gd name="connsiteY37" fmla="*/ 27432 h 27432"/>
              <a:gd name="connsiteX38" fmla="*/ 9008760 w 16280892"/>
              <a:gd name="connsiteY38" fmla="*/ 27432 h 27432"/>
              <a:gd name="connsiteX39" fmla="*/ 8493199 w 16280892"/>
              <a:gd name="connsiteY39" fmla="*/ 27432 h 27432"/>
              <a:gd name="connsiteX40" fmla="*/ 7814828 w 16280892"/>
              <a:gd name="connsiteY40" fmla="*/ 27432 h 27432"/>
              <a:gd name="connsiteX41" fmla="*/ 7136458 w 16280892"/>
              <a:gd name="connsiteY41" fmla="*/ 27432 h 27432"/>
              <a:gd name="connsiteX42" fmla="*/ 6295278 w 16280892"/>
              <a:gd name="connsiteY42" fmla="*/ 27432 h 27432"/>
              <a:gd name="connsiteX43" fmla="*/ 5942526 w 16280892"/>
              <a:gd name="connsiteY43" fmla="*/ 27432 h 27432"/>
              <a:gd name="connsiteX44" fmla="*/ 5589773 w 16280892"/>
              <a:gd name="connsiteY44" fmla="*/ 27432 h 27432"/>
              <a:gd name="connsiteX45" fmla="*/ 4585785 w 16280892"/>
              <a:gd name="connsiteY45" fmla="*/ 27432 h 27432"/>
              <a:gd name="connsiteX46" fmla="*/ 3581796 w 16280892"/>
              <a:gd name="connsiteY46" fmla="*/ 27432 h 27432"/>
              <a:gd name="connsiteX47" fmla="*/ 2903426 w 16280892"/>
              <a:gd name="connsiteY47" fmla="*/ 27432 h 27432"/>
              <a:gd name="connsiteX48" fmla="*/ 2713482 w 16280892"/>
              <a:gd name="connsiteY48" fmla="*/ 27432 h 27432"/>
              <a:gd name="connsiteX49" fmla="*/ 2523538 w 16280892"/>
              <a:gd name="connsiteY49" fmla="*/ 27432 h 27432"/>
              <a:gd name="connsiteX50" fmla="*/ 1519550 w 16280892"/>
              <a:gd name="connsiteY50" fmla="*/ 27432 h 27432"/>
              <a:gd name="connsiteX51" fmla="*/ 1003988 w 16280892"/>
              <a:gd name="connsiteY51" fmla="*/ 27432 h 27432"/>
              <a:gd name="connsiteX52" fmla="*/ 0 w 16280892"/>
              <a:gd name="connsiteY52" fmla="*/ 27432 h 27432"/>
              <a:gd name="connsiteX53" fmla="*/ 0 w 16280892"/>
              <a:gd name="connsiteY53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6280892" h="27432" fill="none" extrusionOk="0">
                <a:moveTo>
                  <a:pt x="0" y="0"/>
                </a:moveTo>
                <a:cubicBezTo>
                  <a:pt x="409643" y="37718"/>
                  <a:pt x="500439" y="-36667"/>
                  <a:pt x="841179" y="0"/>
                </a:cubicBezTo>
                <a:cubicBezTo>
                  <a:pt x="1181919" y="36667"/>
                  <a:pt x="1512729" y="-20894"/>
                  <a:pt x="1682359" y="0"/>
                </a:cubicBezTo>
                <a:cubicBezTo>
                  <a:pt x="1851989" y="20894"/>
                  <a:pt x="2107821" y="19681"/>
                  <a:pt x="2360729" y="0"/>
                </a:cubicBezTo>
                <a:cubicBezTo>
                  <a:pt x="2613637" y="-19681"/>
                  <a:pt x="2722918" y="17895"/>
                  <a:pt x="3039100" y="0"/>
                </a:cubicBezTo>
                <a:cubicBezTo>
                  <a:pt x="3355282" y="-17895"/>
                  <a:pt x="3419387" y="13801"/>
                  <a:pt x="3717470" y="0"/>
                </a:cubicBezTo>
                <a:cubicBezTo>
                  <a:pt x="4015553" y="-13801"/>
                  <a:pt x="3814431" y="7113"/>
                  <a:pt x="3907414" y="0"/>
                </a:cubicBezTo>
                <a:cubicBezTo>
                  <a:pt x="4000397" y="-7113"/>
                  <a:pt x="4537852" y="2053"/>
                  <a:pt x="4748593" y="0"/>
                </a:cubicBezTo>
                <a:cubicBezTo>
                  <a:pt x="4959334" y="-2053"/>
                  <a:pt x="4885146" y="651"/>
                  <a:pt x="4938537" y="0"/>
                </a:cubicBezTo>
                <a:cubicBezTo>
                  <a:pt x="4991928" y="-651"/>
                  <a:pt x="5331447" y="5729"/>
                  <a:pt x="5616908" y="0"/>
                </a:cubicBezTo>
                <a:cubicBezTo>
                  <a:pt x="5902369" y="-5729"/>
                  <a:pt x="6419677" y="15155"/>
                  <a:pt x="6620896" y="0"/>
                </a:cubicBezTo>
                <a:cubicBezTo>
                  <a:pt x="6822115" y="-15155"/>
                  <a:pt x="7129106" y="23573"/>
                  <a:pt x="7624884" y="0"/>
                </a:cubicBezTo>
                <a:cubicBezTo>
                  <a:pt x="8120662" y="-23573"/>
                  <a:pt x="8109589" y="-23431"/>
                  <a:pt x="8466064" y="0"/>
                </a:cubicBezTo>
                <a:cubicBezTo>
                  <a:pt x="8822539" y="23431"/>
                  <a:pt x="8773707" y="-19971"/>
                  <a:pt x="8981625" y="0"/>
                </a:cubicBezTo>
                <a:cubicBezTo>
                  <a:pt x="9189543" y="19971"/>
                  <a:pt x="9076883" y="-1357"/>
                  <a:pt x="9171569" y="0"/>
                </a:cubicBezTo>
                <a:cubicBezTo>
                  <a:pt x="9266255" y="1357"/>
                  <a:pt x="9482888" y="-9366"/>
                  <a:pt x="9687131" y="0"/>
                </a:cubicBezTo>
                <a:cubicBezTo>
                  <a:pt x="9891374" y="9366"/>
                  <a:pt x="10216856" y="36591"/>
                  <a:pt x="10528310" y="0"/>
                </a:cubicBezTo>
                <a:cubicBezTo>
                  <a:pt x="10839764" y="-36591"/>
                  <a:pt x="11327559" y="47801"/>
                  <a:pt x="11532298" y="0"/>
                </a:cubicBezTo>
                <a:cubicBezTo>
                  <a:pt x="11737037" y="-47801"/>
                  <a:pt x="11671078" y="-6214"/>
                  <a:pt x="11722242" y="0"/>
                </a:cubicBezTo>
                <a:cubicBezTo>
                  <a:pt x="11773406" y="6214"/>
                  <a:pt x="11836794" y="-8789"/>
                  <a:pt x="11912186" y="0"/>
                </a:cubicBezTo>
                <a:cubicBezTo>
                  <a:pt x="11987578" y="8789"/>
                  <a:pt x="12560026" y="-17178"/>
                  <a:pt x="12916174" y="0"/>
                </a:cubicBezTo>
                <a:cubicBezTo>
                  <a:pt x="13272322" y="17178"/>
                  <a:pt x="13066214" y="-8116"/>
                  <a:pt x="13106118" y="0"/>
                </a:cubicBezTo>
                <a:cubicBezTo>
                  <a:pt x="13146022" y="8116"/>
                  <a:pt x="13560520" y="-19828"/>
                  <a:pt x="13784489" y="0"/>
                </a:cubicBezTo>
                <a:cubicBezTo>
                  <a:pt x="14008458" y="19828"/>
                  <a:pt x="14029208" y="-693"/>
                  <a:pt x="14137241" y="0"/>
                </a:cubicBezTo>
                <a:cubicBezTo>
                  <a:pt x="14245274" y="693"/>
                  <a:pt x="14377822" y="7164"/>
                  <a:pt x="14489994" y="0"/>
                </a:cubicBezTo>
                <a:cubicBezTo>
                  <a:pt x="14602166" y="-7164"/>
                  <a:pt x="14759000" y="9517"/>
                  <a:pt x="14842747" y="0"/>
                </a:cubicBezTo>
                <a:cubicBezTo>
                  <a:pt x="14926494" y="-9517"/>
                  <a:pt x="15109709" y="2919"/>
                  <a:pt x="15195499" y="0"/>
                </a:cubicBezTo>
                <a:cubicBezTo>
                  <a:pt x="15281289" y="-2919"/>
                  <a:pt x="15925238" y="-21748"/>
                  <a:pt x="16280892" y="0"/>
                </a:cubicBezTo>
                <a:cubicBezTo>
                  <a:pt x="16281619" y="6650"/>
                  <a:pt x="16279930" y="15178"/>
                  <a:pt x="16280892" y="27432"/>
                </a:cubicBezTo>
                <a:cubicBezTo>
                  <a:pt x="16098512" y="48472"/>
                  <a:pt x="15881289" y="22250"/>
                  <a:pt x="15765330" y="27432"/>
                </a:cubicBezTo>
                <a:cubicBezTo>
                  <a:pt x="15649371" y="32614"/>
                  <a:pt x="15567326" y="15228"/>
                  <a:pt x="15412578" y="27432"/>
                </a:cubicBezTo>
                <a:cubicBezTo>
                  <a:pt x="15257830" y="39636"/>
                  <a:pt x="14785880" y="29504"/>
                  <a:pt x="14571398" y="27432"/>
                </a:cubicBezTo>
                <a:cubicBezTo>
                  <a:pt x="14356916" y="25360"/>
                  <a:pt x="13827427" y="61696"/>
                  <a:pt x="13567410" y="27432"/>
                </a:cubicBezTo>
                <a:cubicBezTo>
                  <a:pt x="13307393" y="-6832"/>
                  <a:pt x="13200066" y="1718"/>
                  <a:pt x="13051848" y="27432"/>
                </a:cubicBezTo>
                <a:cubicBezTo>
                  <a:pt x="12903630" y="53146"/>
                  <a:pt x="12400701" y="6921"/>
                  <a:pt x="12047860" y="27432"/>
                </a:cubicBezTo>
                <a:cubicBezTo>
                  <a:pt x="11695019" y="47943"/>
                  <a:pt x="11598024" y="51997"/>
                  <a:pt x="11369490" y="27432"/>
                </a:cubicBezTo>
                <a:cubicBezTo>
                  <a:pt x="11140956" y="2868"/>
                  <a:pt x="10761954" y="12862"/>
                  <a:pt x="10365501" y="27432"/>
                </a:cubicBezTo>
                <a:cubicBezTo>
                  <a:pt x="9969048" y="42002"/>
                  <a:pt x="9790411" y="328"/>
                  <a:pt x="9361513" y="27432"/>
                </a:cubicBezTo>
                <a:cubicBezTo>
                  <a:pt x="8932615" y="54536"/>
                  <a:pt x="9113926" y="34318"/>
                  <a:pt x="9008760" y="27432"/>
                </a:cubicBezTo>
                <a:cubicBezTo>
                  <a:pt x="8903594" y="20546"/>
                  <a:pt x="8614812" y="23184"/>
                  <a:pt x="8493199" y="27432"/>
                </a:cubicBezTo>
                <a:cubicBezTo>
                  <a:pt x="8371586" y="31680"/>
                  <a:pt x="8091918" y="43164"/>
                  <a:pt x="7814828" y="27432"/>
                </a:cubicBezTo>
                <a:cubicBezTo>
                  <a:pt x="7537738" y="11700"/>
                  <a:pt x="7462803" y="16870"/>
                  <a:pt x="7136458" y="27432"/>
                </a:cubicBezTo>
                <a:cubicBezTo>
                  <a:pt x="6810113" y="37995"/>
                  <a:pt x="6525162" y="52361"/>
                  <a:pt x="6295278" y="27432"/>
                </a:cubicBezTo>
                <a:cubicBezTo>
                  <a:pt x="6065394" y="2503"/>
                  <a:pt x="6069908" y="30755"/>
                  <a:pt x="5942526" y="27432"/>
                </a:cubicBezTo>
                <a:cubicBezTo>
                  <a:pt x="5815144" y="24109"/>
                  <a:pt x="5717369" y="11415"/>
                  <a:pt x="5589773" y="27432"/>
                </a:cubicBezTo>
                <a:cubicBezTo>
                  <a:pt x="5462177" y="43449"/>
                  <a:pt x="5013558" y="23556"/>
                  <a:pt x="4585785" y="27432"/>
                </a:cubicBezTo>
                <a:cubicBezTo>
                  <a:pt x="4158012" y="31308"/>
                  <a:pt x="3847085" y="18090"/>
                  <a:pt x="3581796" y="27432"/>
                </a:cubicBezTo>
                <a:cubicBezTo>
                  <a:pt x="3316507" y="36774"/>
                  <a:pt x="3154713" y="31771"/>
                  <a:pt x="2903426" y="27432"/>
                </a:cubicBezTo>
                <a:cubicBezTo>
                  <a:pt x="2652139" y="23094"/>
                  <a:pt x="2773806" y="35830"/>
                  <a:pt x="2713482" y="27432"/>
                </a:cubicBezTo>
                <a:cubicBezTo>
                  <a:pt x="2653158" y="19034"/>
                  <a:pt x="2600711" y="22540"/>
                  <a:pt x="2523538" y="27432"/>
                </a:cubicBezTo>
                <a:cubicBezTo>
                  <a:pt x="2446365" y="32324"/>
                  <a:pt x="1741229" y="20965"/>
                  <a:pt x="1519550" y="27432"/>
                </a:cubicBezTo>
                <a:cubicBezTo>
                  <a:pt x="1297871" y="33899"/>
                  <a:pt x="1125646" y="48277"/>
                  <a:pt x="1003988" y="27432"/>
                </a:cubicBezTo>
                <a:cubicBezTo>
                  <a:pt x="882330" y="6587"/>
                  <a:pt x="341133" y="60519"/>
                  <a:pt x="0" y="27432"/>
                </a:cubicBezTo>
                <a:cubicBezTo>
                  <a:pt x="-1251" y="16359"/>
                  <a:pt x="1039" y="7572"/>
                  <a:pt x="0" y="0"/>
                </a:cubicBezTo>
                <a:close/>
              </a:path>
              <a:path w="16280892" h="27432" stroke="0" extrusionOk="0">
                <a:moveTo>
                  <a:pt x="0" y="0"/>
                </a:moveTo>
                <a:cubicBezTo>
                  <a:pt x="132094" y="5368"/>
                  <a:pt x="295768" y="171"/>
                  <a:pt x="515562" y="0"/>
                </a:cubicBezTo>
                <a:cubicBezTo>
                  <a:pt x="735356" y="-171"/>
                  <a:pt x="631430" y="3629"/>
                  <a:pt x="705505" y="0"/>
                </a:cubicBezTo>
                <a:cubicBezTo>
                  <a:pt x="779580" y="-3629"/>
                  <a:pt x="1236188" y="21817"/>
                  <a:pt x="1709494" y="0"/>
                </a:cubicBezTo>
                <a:cubicBezTo>
                  <a:pt x="2182800" y="-21817"/>
                  <a:pt x="2009833" y="-8078"/>
                  <a:pt x="2225055" y="0"/>
                </a:cubicBezTo>
                <a:cubicBezTo>
                  <a:pt x="2440277" y="8078"/>
                  <a:pt x="2576987" y="-3690"/>
                  <a:pt x="2740617" y="0"/>
                </a:cubicBezTo>
                <a:cubicBezTo>
                  <a:pt x="2904247" y="3690"/>
                  <a:pt x="3320878" y="-23618"/>
                  <a:pt x="3744605" y="0"/>
                </a:cubicBezTo>
                <a:cubicBezTo>
                  <a:pt x="4168332" y="23618"/>
                  <a:pt x="3960785" y="-13202"/>
                  <a:pt x="4097358" y="0"/>
                </a:cubicBezTo>
                <a:cubicBezTo>
                  <a:pt x="4233931" y="13202"/>
                  <a:pt x="4707387" y="-19923"/>
                  <a:pt x="5101346" y="0"/>
                </a:cubicBezTo>
                <a:cubicBezTo>
                  <a:pt x="5495305" y="19923"/>
                  <a:pt x="5819839" y="-2146"/>
                  <a:pt x="6105334" y="0"/>
                </a:cubicBezTo>
                <a:cubicBezTo>
                  <a:pt x="6390829" y="2146"/>
                  <a:pt x="6451820" y="-10129"/>
                  <a:pt x="6783705" y="0"/>
                </a:cubicBezTo>
                <a:cubicBezTo>
                  <a:pt x="7115590" y="10129"/>
                  <a:pt x="7343272" y="6830"/>
                  <a:pt x="7787693" y="0"/>
                </a:cubicBezTo>
                <a:cubicBezTo>
                  <a:pt x="8232114" y="-6830"/>
                  <a:pt x="8084321" y="-8759"/>
                  <a:pt x="8303255" y="0"/>
                </a:cubicBezTo>
                <a:cubicBezTo>
                  <a:pt x="8522189" y="8759"/>
                  <a:pt x="8642548" y="10676"/>
                  <a:pt x="8818816" y="0"/>
                </a:cubicBezTo>
                <a:cubicBezTo>
                  <a:pt x="8995084" y="-10676"/>
                  <a:pt x="9419823" y="19068"/>
                  <a:pt x="9659996" y="0"/>
                </a:cubicBezTo>
                <a:cubicBezTo>
                  <a:pt x="9900169" y="-19068"/>
                  <a:pt x="9981281" y="-18291"/>
                  <a:pt x="10175557" y="0"/>
                </a:cubicBezTo>
                <a:cubicBezTo>
                  <a:pt x="10369833" y="18291"/>
                  <a:pt x="10761846" y="3543"/>
                  <a:pt x="11179546" y="0"/>
                </a:cubicBezTo>
                <a:cubicBezTo>
                  <a:pt x="11597246" y="-3543"/>
                  <a:pt x="11926388" y="33443"/>
                  <a:pt x="12183534" y="0"/>
                </a:cubicBezTo>
                <a:cubicBezTo>
                  <a:pt x="12440680" y="-33443"/>
                  <a:pt x="12684884" y="13168"/>
                  <a:pt x="12861905" y="0"/>
                </a:cubicBezTo>
                <a:cubicBezTo>
                  <a:pt x="13038926" y="-13168"/>
                  <a:pt x="13216637" y="-5124"/>
                  <a:pt x="13377466" y="0"/>
                </a:cubicBezTo>
                <a:cubicBezTo>
                  <a:pt x="13538295" y="5124"/>
                  <a:pt x="13493173" y="-3867"/>
                  <a:pt x="13567410" y="0"/>
                </a:cubicBezTo>
                <a:cubicBezTo>
                  <a:pt x="13641647" y="3867"/>
                  <a:pt x="13758514" y="-13877"/>
                  <a:pt x="13920163" y="0"/>
                </a:cubicBezTo>
                <a:cubicBezTo>
                  <a:pt x="14081812" y="13877"/>
                  <a:pt x="14124450" y="8909"/>
                  <a:pt x="14272915" y="0"/>
                </a:cubicBezTo>
                <a:cubicBezTo>
                  <a:pt x="14421380" y="-8909"/>
                  <a:pt x="14593413" y="-7184"/>
                  <a:pt x="14788477" y="0"/>
                </a:cubicBezTo>
                <a:cubicBezTo>
                  <a:pt x="14983541" y="7184"/>
                  <a:pt x="15709700" y="-55721"/>
                  <a:pt x="16280892" y="0"/>
                </a:cubicBezTo>
                <a:cubicBezTo>
                  <a:pt x="16282183" y="11478"/>
                  <a:pt x="16282086" y="14228"/>
                  <a:pt x="16280892" y="27432"/>
                </a:cubicBezTo>
                <a:cubicBezTo>
                  <a:pt x="16123730" y="31268"/>
                  <a:pt x="15899890" y="26679"/>
                  <a:pt x="15602522" y="27432"/>
                </a:cubicBezTo>
                <a:cubicBezTo>
                  <a:pt x="15305154" y="28186"/>
                  <a:pt x="15252307" y="20177"/>
                  <a:pt x="14924151" y="27432"/>
                </a:cubicBezTo>
                <a:cubicBezTo>
                  <a:pt x="14595995" y="34687"/>
                  <a:pt x="14662608" y="41537"/>
                  <a:pt x="14571398" y="27432"/>
                </a:cubicBezTo>
                <a:cubicBezTo>
                  <a:pt x="14480188" y="13327"/>
                  <a:pt x="14057344" y="27311"/>
                  <a:pt x="13730219" y="27432"/>
                </a:cubicBezTo>
                <a:cubicBezTo>
                  <a:pt x="13403094" y="27553"/>
                  <a:pt x="13479093" y="22044"/>
                  <a:pt x="13377466" y="27432"/>
                </a:cubicBezTo>
                <a:cubicBezTo>
                  <a:pt x="13275839" y="32820"/>
                  <a:pt x="12951162" y="1863"/>
                  <a:pt x="12536287" y="27432"/>
                </a:cubicBezTo>
                <a:cubicBezTo>
                  <a:pt x="12121412" y="53001"/>
                  <a:pt x="12410210" y="21673"/>
                  <a:pt x="12346343" y="27432"/>
                </a:cubicBezTo>
                <a:cubicBezTo>
                  <a:pt x="12282476" y="33191"/>
                  <a:pt x="11837570" y="67787"/>
                  <a:pt x="11505164" y="27432"/>
                </a:cubicBezTo>
                <a:cubicBezTo>
                  <a:pt x="11172758" y="-12923"/>
                  <a:pt x="11307286" y="21302"/>
                  <a:pt x="11152411" y="27432"/>
                </a:cubicBezTo>
                <a:cubicBezTo>
                  <a:pt x="10997536" y="33562"/>
                  <a:pt x="11042121" y="20479"/>
                  <a:pt x="10962467" y="27432"/>
                </a:cubicBezTo>
                <a:cubicBezTo>
                  <a:pt x="10882813" y="34385"/>
                  <a:pt x="10768155" y="17793"/>
                  <a:pt x="10609715" y="27432"/>
                </a:cubicBezTo>
                <a:cubicBezTo>
                  <a:pt x="10451275" y="37071"/>
                  <a:pt x="9983734" y="10056"/>
                  <a:pt x="9768535" y="27432"/>
                </a:cubicBezTo>
                <a:cubicBezTo>
                  <a:pt x="9553336" y="44808"/>
                  <a:pt x="9512715" y="24391"/>
                  <a:pt x="9415783" y="27432"/>
                </a:cubicBezTo>
                <a:cubicBezTo>
                  <a:pt x="9318851" y="30473"/>
                  <a:pt x="9302863" y="32409"/>
                  <a:pt x="9225839" y="27432"/>
                </a:cubicBezTo>
                <a:cubicBezTo>
                  <a:pt x="9148815" y="22455"/>
                  <a:pt x="9005247" y="27775"/>
                  <a:pt x="8873086" y="27432"/>
                </a:cubicBezTo>
                <a:cubicBezTo>
                  <a:pt x="8740925" y="27089"/>
                  <a:pt x="8597862" y="44957"/>
                  <a:pt x="8357525" y="27432"/>
                </a:cubicBezTo>
                <a:cubicBezTo>
                  <a:pt x="8117188" y="9907"/>
                  <a:pt x="7830326" y="336"/>
                  <a:pt x="7679154" y="27432"/>
                </a:cubicBezTo>
                <a:cubicBezTo>
                  <a:pt x="7527982" y="54528"/>
                  <a:pt x="7487877" y="41910"/>
                  <a:pt x="7326401" y="27432"/>
                </a:cubicBezTo>
                <a:cubicBezTo>
                  <a:pt x="7164925" y="12954"/>
                  <a:pt x="6715807" y="57076"/>
                  <a:pt x="6322413" y="27432"/>
                </a:cubicBezTo>
                <a:cubicBezTo>
                  <a:pt x="5929019" y="-2212"/>
                  <a:pt x="5917783" y="-2491"/>
                  <a:pt x="5644043" y="27432"/>
                </a:cubicBezTo>
                <a:cubicBezTo>
                  <a:pt x="5370303" y="57355"/>
                  <a:pt x="5045383" y="23003"/>
                  <a:pt x="4640054" y="27432"/>
                </a:cubicBezTo>
                <a:cubicBezTo>
                  <a:pt x="4234725" y="31861"/>
                  <a:pt x="4205736" y="15581"/>
                  <a:pt x="3798875" y="27432"/>
                </a:cubicBezTo>
                <a:cubicBezTo>
                  <a:pt x="3392014" y="39283"/>
                  <a:pt x="3451278" y="26782"/>
                  <a:pt x="3283313" y="27432"/>
                </a:cubicBezTo>
                <a:cubicBezTo>
                  <a:pt x="3115348" y="28082"/>
                  <a:pt x="2773067" y="64616"/>
                  <a:pt x="2442134" y="27432"/>
                </a:cubicBezTo>
                <a:cubicBezTo>
                  <a:pt x="2111201" y="-9752"/>
                  <a:pt x="2244120" y="15839"/>
                  <a:pt x="2089381" y="27432"/>
                </a:cubicBezTo>
                <a:cubicBezTo>
                  <a:pt x="1934642" y="39025"/>
                  <a:pt x="1619221" y="41603"/>
                  <a:pt x="1411011" y="27432"/>
                </a:cubicBezTo>
                <a:cubicBezTo>
                  <a:pt x="1202801" y="13262"/>
                  <a:pt x="1262505" y="27975"/>
                  <a:pt x="1221067" y="27432"/>
                </a:cubicBezTo>
                <a:cubicBezTo>
                  <a:pt x="1179629" y="26889"/>
                  <a:pt x="395550" y="-2351"/>
                  <a:pt x="0" y="27432"/>
                </a:cubicBezTo>
                <a:cubicBezTo>
                  <a:pt x="-1057" y="18241"/>
                  <a:pt x="670" y="12133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8065DAF8-1C65-0A0D-2AD2-3AA0DE270D36}"/>
              </a:ext>
            </a:extLst>
          </p:cNvPr>
          <p:cNvSpPr txBox="1"/>
          <p:nvPr/>
        </p:nvSpPr>
        <p:spPr>
          <a:xfrm>
            <a:off x="1065547" y="3076616"/>
            <a:ext cx="8627952" cy="65552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472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While Digital services enhance access and convenience, they introduce challenges for continuity of care.</a:t>
            </a:r>
          </a:p>
          <a:p>
            <a:pPr marL="457200" indent="-457200" algn="l">
              <a:lnSpc>
                <a:spcPts val="472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Fragmented IT systems can slow down treatment and frustrate patients, while reliance on remote consultations risks undermining diagnostic accuracy and the patient–clinician relationship (Schutz et al., 2022). </a:t>
            </a:r>
          </a:p>
          <a:p>
            <a:pPr marL="457200" indent="-457200" algn="l">
              <a:lnSpc>
                <a:spcPts val="472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Unless carefully managed, overdependence on digital platforms may worsen inequalities for vulnerable groups who struggle to access or use these services.</a:t>
            </a:r>
          </a:p>
        </p:txBody>
      </p:sp>
      <p:sp>
        <p:nvSpPr>
          <p:cNvPr id="6" name="Freeform 2">
            <a:extLst>
              <a:ext uri="{FF2B5EF4-FFF2-40B4-BE49-F238E27FC236}">
                <a16:creationId xmlns:a16="http://schemas.microsoft.com/office/drawing/2014/main" id="{B6141FD0-48C8-C4DA-2832-AA90438E38A4}"/>
              </a:ext>
            </a:extLst>
          </p:cNvPr>
          <p:cNvSpPr/>
          <p:nvPr/>
        </p:nvSpPr>
        <p:spPr>
          <a:xfrm>
            <a:off x="10918671" y="3076616"/>
            <a:ext cx="6139151" cy="5916817"/>
          </a:xfrm>
          <a:custGeom>
            <a:avLst/>
            <a:gdLst/>
            <a:ahLst/>
            <a:cxnLst/>
            <a:rect l="l" t="t" r="r" b="b"/>
            <a:pathLst>
              <a:path w="8013573" h="8229600">
                <a:moveTo>
                  <a:pt x="0" y="0"/>
                </a:moveTo>
                <a:lnTo>
                  <a:pt x="8013573" y="0"/>
                </a:lnTo>
                <a:lnTo>
                  <a:pt x="801357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7A7DF1-FCF5-820D-474A-693B573A4FC1}"/>
              </a:ext>
            </a:extLst>
          </p:cNvPr>
          <p:cNvSpPr txBox="1"/>
          <p:nvPr/>
        </p:nvSpPr>
        <p:spPr>
          <a:xfrm>
            <a:off x="12446761" y="3543300"/>
            <a:ext cx="4551651" cy="6634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4"/>
              </a:lnSpc>
              <a:spcBef>
                <a:spcPct val="0"/>
              </a:spcBef>
            </a:pPr>
            <a:r>
              <a:rPr lang="en-US" sz="4782" spc="-358" dirty="0">
                <a:solidFill>
                  <a:srgbClr val="FAF6E6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QUICKER ACCESS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BA925A43-0645-37BE-493F-F6778E8195A7}"/>
              </a:ext>
            </a:extLst>
          </p:cNvPr>
          <p:cNvSpPr txBox="1"/>
          <p:nvPr/>
        </p:nvSpPr>
        <p:spPr>
          <a:xfrm>
            <a:off x="11492784" y="5288951"/>
            <a:ext cx="3675616" cy="1311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4"/>
              </a:lnSpc>
              <a:spcBef>
                <a:spcPct val="0"/>
              </a:spcBef>
            </a:pPr>
            <a:r>
              <a:rPr lang="en-US" sz="4782" spc="-358" dirty="0">
                <a:solidFill>
                  <a:srgbClr val="FAF6E6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FRAGMENTED SYSTEMS </a:t>
            </a:r>
          </a:p>
        </p:txBody>
      </p:sp>
      <p:sp>
        <p:nvSpPr>
          <p:cNvPr id="14" name="TextBox 8">
            <a:extLst>
              <a:ext uri="{FF2B5EF4-FFF2-40B4-BE49-F238E27FC236}">
                <a16:creationId xmlns:a16="http://schemas.microsoft.com/office/drawing/2014/main" id="{F70CF34F-D9AF-F498-3212-39C71C9DA3E9}"/>
              </a:ext>
            </a:extLst>
          </p:cNvPr>
          <p:cNvSpPr txBox="1"/>
          <p:nvPr/>
        </p:nvSpPr>
        <p:spPr>
          <a:xfrm>
            <a:off x="12209849" y="7353300"/>
            <a:ext cx="4376444" cy="1311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4"/>
              </a:lnSpc>
              <a:spcBef>
                <a:spcPct val="0"/>
              </a:spcBef>
            </a:pPr>
            <a:r>
              <a:rPr lang="en-US" sz="4782" spc="-358" dirty="0">
                <a:solidFill>
                  <a:srgbClr val="FAF6E6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REMOTE CONSULTATIONS</a:t>
            </a:r>
          </a:p>
        </p:txBody>
      </p:sp>
      <p:sp>
        <p:nvSpPr>
          <p:cNvPr id="16" name="Freeform 3">
            <a:extLst>
              <a:ext uri="{FF2B5EF4-FFF2-40B4-BE49-F238E27FC236}">
                <a16:creationId xmlns:a16="http://schemas.microsoft.com/office/drawing/2014/main" id="{CA0EF814-6B7C-6DE6-05A3-A31084CCEA74}"/>
              </a:ext>
            </a:extLst>
          </p:cNvPr>
          <p:cNvSpPr/>
          <p:nvPr/>
        </p:nvSpPr>
        <p:spPr>
          <a:xfrm>
            <a:off x="685800" y="114843"/>
            <a:ext cx="1978226" cy="2854032"/>
          </a:xfrm>
          <a:custGeom>
            <a:avLst/>
            <a:gdLst/>
            <a:ahLst/>
            <a:cxnLst/>
            <a:rect l="l" t="t" r="r" b="b"/>
            <a:pathLst>
              <a:path w="2967799" h="4114800">
                <a:moveTo>
                  <a:pt x="0" y="0"/>
                </a:moveTo>
                <a:lnTo>
                  <a:pt x="2967799" y="0"/>
                </a:lnTo>
                <a:lnTo>
                  <a:pt x="296779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5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82179" y="1175070"/>
            <a:ext cx="10117503" cy="4356592"/>
            <a:chOff x="0" y="0"/>
            <a:chExt cx="3155387" cy="13587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55387" cy="1358708"/>
            </a:xfrm>
            <a:custGeom>
              <a:avLst/>
              <a:gdLst/>
              <a:ahLst/>
              <a:cxnLst/>
              <a:rect l="l" t="t" r="r" b="b"/>
              <a:pathLst>
                <a:path w="3155387" h="1358708">
                  <a:moveTo>
                    <a:pt x="11478" y="0"/>
                  </a:moveTo>
                  <a:lnTo>
                    <a:pt x="3143909" y="0"/>
                  </a:lnTo>
                  <a:cubicBezTo>
                    <a:pt x="3146953" y="0"/>
                    <a:pt x="3149873" y="1209"/>
                    <a:pt x="3152025" y="3362"/>
                  </a:cubicBezTo>
                  <a:cubicBezTo>
                    <a:pt x="3154178" y="5514"/>
                    <a:pt x="3155387" y="8434"/>
                    <a:pt x="3155387" y="11478"/>
                  </a:cubicBezTo>
                  <a:lnTo>
                    <a:pt x="3155387" y="1347230"/>
                  </a:lnTo>
                  <a:cubicBezTo>
                    <a:pt x="3155387" y="1350274"/>
                    <a:pt x="3154178" y="1353194"/>
                    <a:pt x="3152025" y="1355346"/>
                  </a:cubicBezTo>
                  <a:cubicBezTo>
                    <a:pt x="3149873" y="1357499"/>
                    <a:pt x="3146953" y="1358708"/>
                    <a:pt x="3143909" y="1358708"/>
                  </a:cubicBezTo>
                  <a:lnTo>
                    <a:pt x="11478" y="1358708"/>
                  </a:lnTo>
                  <a:cubicBezTo>
                    <a:pt x="8434" y="1358708"/>
                    <a:pt x="5514" y="1357499"/>
                    <a:pt x="3362" y="1355346"/>
                  </a:cubicBezTo>
                  <a:cubicBezTo>
                    <a:pt x="1209" y="1353194"/>
                    <a:pt x="0" y="1350274"/>
                    <a:pt x="0" y="1347230"/>
                  </a:cubicBezTo>
                  <a:lnTo>
                    <a:pt x="0" y="11478"/>
                  </a:lnTo>
                  <a:cubicBezTo>
                    <a:pt x="0" y="8434"/>
                    <a:pt x="1209" y="5514"/>
                    <a:pt x="3362" y="3362"/>
                  </a:cubicBezTo>
                  <a:cubicBezTo>
                    <a:pt x="5514" y="1209"/>
                    <a:pt x="8434" y="0"/>
                    <a:pt x="11478" y="0"/>
                  </a:cubicBezTo>
                  <a:close/>
                </a:path>
              </a:pathLst>
            </a:custGeom>
            <a:solidFill>
              <a:srgbClr val="FAF6E6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155387" cy="13968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540931" y="5747956"/>
            <a:ext cx="11946371" cy="3827118"/>
            <a:chOff x="0" y="0"/>
            <a:chExt cx="3725763" cy="11935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725763" cy="1193579"/>
            </a:xfrm>
            <a:custGeom>
              <a:avLst/>
              <a:gdLst/>
              <a:ahLst/>
              <a:cxnLst/>
              <a:rect l="l" t="t" r="r" b="b"/>
              <a:pathLst>
                <a:path w="3725763" h="1193579">
                  <a:moveTo>
                    <a:pt x="9721" y="0"/>
                  </a:moveTo>
                  <a:lnTo>
                    <a:pt x="3716043" y="0"/>
                  </a:lnTo>
                  <a:cubicBezTo>
                    <a:pt x="3718621" y="0"/>
                    <a:pt x="3721093" y="1024"/>
                    <a:pt x="3722916" y="2847"/>
                  </a:cubicBezTo>
                  <a:cubicBezTo>
                    <a:pt x="3724739" y="4670"/>
                    <a:pt x="3725763" y="7143"/>
                    <a:pt x="3725763" y="9721"/>
                  </a:cubicBezTo>
                  <a:lnTo>
                    <a:pt x="3725763" y="1183858"/>
                  </a:lnTo>
                  <a:cubicBezTo>
                    <a:pt x="3725763" y="1186436"/>
                    <a:pt x="3724739" y="1188909"/>
                    <a:pt x="3722916" y="1190732"/>
                  </a:cubicBezTo>
                  <a:cubicBezTo>
                    <a:pt x="3721093" y="1192555"/>
                    <a:pt x="3718621" y="1193579"/>
                    <a:pt x="3716043" y="1193579"/>
                  </a:cubicBezTo>
                  <a:lnTo>
                    <a:pt x="9721" y="1193579"/>
                  </a:lnTo>
                  <a:cubicBezTo>
                    <a:pt x="7143" y="1193579"/>
                    <a:pt x="4670" y="1192555"/>
                    <a:pt x="2847" y="1190732"/>
                  </a:cubicBezTo>
                  <a:cubicBezTo>
                    <a:pt x="1024" y="1188909"/>
                    <a:pt x="0" y="1186436"/>
                    <a:pt x="0" y="1183858"/>
                  </a:cubicBezTo>
                  <a:lnTo>
                    <a:pt x="0" y="9721"/>
                  </a:lnTo>
                  <a:cubicBezTo>
                    <a:pt x="0" y="7143"/>
                    <a:pt x="1024" y="4670"/>
                    <a:pt x="2847" y="2847"/>
                  </a:cubicBezTo>
                  <a:cubicBezTo>
                    <a:pt x="4670" y="1024"/>
                    <a:pt x="7143" y="0"/>
                    <a:pt x="9721" y="0"/>
                  </a:cubicBezTo>
                  <a:close/>
                </a:path>
              </a:pathLst>
            </a:custGeom>
            <a:solidFill>
              <a:srgbClr val="FAF6E6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725763" cy="1231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599682" y="342425"/>
            <a:ext cx="7489677" cy="4801075"/>
          </a:xfrm>
          <a:custGeom>
            <a:avLst/>
            <a:gdLst/>
            <a:ahLst/>
            <a:cxnLst/>
            <a:rect l="l" t="t" r="r" b="b"/>
            <a:pathLst>
              <a:path w="7489677" h="4801075">
                <a:moveTo>
                  <a:pt x="0" y="0"/>
                </a:moveTo>
                <a:lnTo>
                  <a:pt x="7489678" y="0"/>
                </a:lnTo>
                <a:lnTo>
                  <a:pt x="7489678" y="4801075"/>
                </a:lnTo>
                <a:lnTo>
                  <a:pt x="0" y="480107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377015" y="5747956"/>
            <a:ext cx="4325677" cy="4114800"/>
          </a:xfrm>
          <a:custGeom>
            <a:avLst/>
            <a:gdLst/>
            <a:ahLst/>
            <a:cxnLst/>
            <a:rect l="l" t="t" r="r" b="b"/>
            <a:pathLst>
              <a:path w="4325677" h="4114800">
                <a:moveTo>
                  <a:pt x="0" y="0"/>
                </a:moveTo>
                <a:lnTo>
                  <a:pt x="4325677" y="0"/>
                </a:lnTo>
                <a:lnTo>
                  <a:pt x="43256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594590" y="1269332"/>
            <a:ext cx="9876924" cy="4073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4"/>
              </a:lnSpc>
            </a:pPr>
            <a:r>
              <a:rPr lang="en-US" sz="2499" b="1">
                <a:solidFill>
                  <a:srgbClr val="06370B"/>
                </a:solidFill>
                <a:latin typeface="Inter Bold"/>
                <a:ea typeface="Inter Bold"/>
                <a:cs typeface="Inter Bold"/>
                <a:sym typeface="Inter Bold"/>
              </a:rPr>
              <a:t>Digital Exclusion &amp; Accessibility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Elderly, rural, and socioeconomically disadvantaged groups face higher risk of exclusion.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50% of over-75s not online in the last 3 months; 1/3 have never used the internet (Age UK, 2024).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Poor broadband and digital literacy deepen barriers to healthcare access.</a:t>
            </a:r>
          </a:p>
          <a:p>
            <a:pPr marL="539749" lvl="1" indent="-269875" algn="just">
              <a:lnSpc>
                <a:spcPts val="4074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Vulnerable groups risk being left behind in a digital-first NHS.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66376" y="372508"/>
            <a:ext cx="6197832" cy="5257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103"/>
              </a:lnSpc>
            </a:pPr>
            <a:r>
              <a:rPr lang="en-US" sz="4400" b="1" spc="-284" dirty="0"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  <a:t>Patient Challenges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673661" y="5842219"/>
            <a:ext cx="11662304" cy="3559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074"/>
              </a:lnSpc>
            </a:pPr>
            <a:r>
              <a:rPr lang="en-US" sz="2499" b="1">
                <a:solidFill>
                  <a:srgbClr val="06370B"/>
                </a:solidFill>
                <a:latin typeface="Inter Bold"/>
                <a:ea typeface="Inter Bold"/>
                <a:cs typeface="Inter Bold"/>
                <a:sym typeface="Inter Bold"/>
              </a:rPr>
              <a:t>Trust, Safety &amp; Impersonality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23% of patients reported mistakes in medical records, reducing confidence (Rodziewicz et al., 2024).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Ongoing concerns over data privacy and cybersecurity.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Remote consultations can feel impersonal and less reassuring.</a:t>
            </a:r>
          </a:p>
          <a:p>
            <a:pPr marL="539749" lvl="1" indent="-269875" algn="just">
              <a:lnSpc>
                <a:spcPts val="4074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Risks of diagnostic errors when care is delivered without face-to-face contact.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030200" y="5237629"/>
            <a:ext cx="4279202" cy="3327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6370B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Source: (Healthwatch , 2025)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1" b="-3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04192" y="5143500"/>
            <a:ext cx="15513762" cy="4377802"/>
            <a:chOff x="0" y="0"/>
            <a:chExt cx="5062709" cy="142863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062709" cy="1428637"/>
            </a:xfrm>
            <a:custGeom>
              <a:avLst/>
              <a:gdLst/>
              <a:ahLst/>
              <a:cxnLst/>
              <a:rect l="l" t="t" r="r" b="b"/>
              <a:pathLst>
                <a:path w="5062709" h="1428637">
                  <a:moveTo>
                    <a:pt x="7486" y="0"/>
                  </a:moveTo>
                  <a:lnTo>
                    <a:pt x="5055223" y="0"/>
                  </a:lnTo>
                  <a:cubicBezTo>
                    <a:pt x="5059357" y="0"/>
                    <a:pt x="5062709" y="3351"/>
                    <a:pt x="5062709" y="7486"/>
                  </a:cubicBezTo>
                  <a:lnTo>
                    <a:pt x="5062709" y="1421152"/>
                  </a:lnTo>
                  <a:cubicBezTo>
                    <a:pt x="5062709" y="1425286"/>
                    <a:pt x="5059357" y="1428637"/>
                    <a:pt x="5055223" y="1428637"/>
                  </a:cubicBezTo>
                  <a:lnTo>
                    <a:pt x="7486" y="1428637"/>
                  </a:lnTo>
                  <a:cubicBezTo>
                    <a:pt x="3351" y="1428637"/>
                    <a:pt x="0" y="1425286"/>
                    <a:pt x="0" y="1421152"/>
                  </a:cubicBezTo>
                  <a:lnTo>
                    <a:pt x="0" y="7486"/>
                  </a:lnTo>
                  <a:cubicBezTo>
                    <a:pt x="0" y="3351"/>
                    <a:pt x="3351" y="0"/>
                    <a:pt x="7486" y="0"/>
                  </a:cubicBezTo>
                  <a:close/>
                </a:path>
              </a:pathLst>
            </a:custGeom>
            <a:solidFill>
              <a:srgbClr val="D6EAF2"/>
            </a:solidFill>
            <a:ln w="38100" cap="sq">
              <a:solidFill>
                <a:srgbClr val="3C53A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5062709" cy="14667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-2308977" y="414020"/>
            <a:ext cx="11452977" cy="614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999" spc="-299">
                <a:solidFill>
                  <a:srgbClr val="3C53AC"/>
                </a:solidFill>
                <a:latin typeface="Intro"/>
                <a:ea typeface="Intro"/>
                <a:cs typeface="Intro"/>
                <a:sym typeface="Intro"/>
              </a:rPr>
              <a:t>PATIENT PERSPECTIVES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04192" y="5294305"/>
            <a:ext cx="14893710" cy="39618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8" lvl="1" indent="-302259" algn="just">
              <a:lnSpc>
                <a:spcPts val="4563"/>
              </a:lnSpc>
              <a:buFont typeface="Arial"/>
              <a:buChar char="•"/>
            </a:pPr>
            <a:r>
              <a:rPr lang="en-US" sz="2799" b="1">
                <a:solidFill>
                  <a:srgbClr val="4A64B8"/>
                </a:solidFill>
                <a:latin typeface="Inter Bold"/>
                <a:ea typeface="Inter Bold"/>
                <a:cs typeface="Inter Bold"/>
                <a:sym typeface="Inter Bold"/>
              </a:rPr>
              <a:t>The NHS App has transformed patient experiences by offering convenience and empowerment through online appointments, prescriptions, and access to records.</a:t>
            </a:r>
          </a:p>
          <a:p>
            <a:pPr marL="604518" lvl="1" indent="-302259" algn="just">
              <a:lnSpc>
                <a:spcPts val="4563"/>
              </a:lnSpc>
              <a:buFont typeface="Arial"/>
              <a:buChar char="•"/>
            </a:pPr>
            <a:r>
              <a:rPr lang="en-US" sz="2799" b="1">
                <a:solidFill>
                  <a:srgbClr val="4A64B8"/>
                </a:solidFill>
                <a:latin typeface="Inter Bold"/>
                <a:ea typeface="Inter Bold"/>
                <a:cs typeface="Inter Bold"/>
                <a:sym typeface="Inter Bold"/>
              </a:rPr>
              <a:t>Surveys show 78% of patients use the app, with most finding it easy to use and valuable (TPA, 2024). </a:t>
            </a:r>
          </a:p>
          <a:p>
            <a:pPr marL="604518" lvl="1" indent="-302259" algn="just">
              <a:lnSpc>
                <a:spcPts val="4563"/>
              </a:lnSpc>
              <a:buFont typeface="Arial"/>
              <a:buChar char="•"/>
            </a:pPr>
            <a:r>
              <a:rPr lang="en-US" sz="2799" b="1">
                <a:solidFill>
                  <a:srgbClr val="4A64B8"/>
                </a:solidFill>
                <a:latin typeface="Inter Bold"/>
                <a:ea typeface="Inter Bold"/>
                <a:cs typeface="Inter Bold"/>
                <a:sym typeface="Inter Bold"/>
              </a:rPr>
              <a:t>For those with long-term conditions, it supports self-management by providing direct access to results and records without needing constant GP contact.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73130" y="1112697"/>
            <a:ext cx="16006797" cy="8061605"/>
          </a:xfrm>
          <a:custGeom>
            <a:avLst/>
            <a:gdLst/>
            <a:ahLst/>
            <a:cxnLst/>
            <a:rect l="l" t="t" r="r" b="b"/>
            <a:pathLst>
              <a:path w="16006797" h="8061605">
                <a:moveTo>
                  <a:pt x="0" y="0"/>
                </a:moveTo>
                <a:lnTo>
                  <a:pt x="16006797" y="0"/>
                </a:lnTo>
                <a:lnTo>
                  <a:pt x="16006797" y="8061606"/>
                </a:lnTo>
                <a:lnTo>
                  <a:pt x="0" y="806160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12225" y="2693662"/>
            <a:ext cx="14981979" cy="6298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Rural communities benefit from reduced travel for prescriptions and appointments.</a:t>
            </a:r>
          </a:p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Over 30 million app sign-ups by 2023, showing wide community adoption (Soni, 2023).</a:t>
            </a:r>
          </a:p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Carers and families experience reduced burden in managing appointments and medicines.</a:t>
            </a:r>
          </a:p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Public health gains such as better data collection supports early diagnosis and planning.</a:t>
            </a:r>
          </a:p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Risks such as deprived and minority ethnic groups show lower uptake and awareness.</a:t>
            </a:r>
          </a:p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Without intervention, digital healthcare could widen health inequalities.</a:t>
            </a:r>
          </a:p>
        </p:txBody>
      </p:sp>
      <p:sp>
        <p:nvSpPr>
          <p:cNvPr id="4" name="Freeform 4"/>
          <p:cNvSpPr/>
          <p:nvPr/>
        </p:nvSpPr>
        <p:spPr>
          <a:xfrm>
            <a:off x="14317161" y="5909702"/>
            <a:ext cx="4315365" cy="4603056"/>
          </a:xfrm>
          <a:custGeom>
            <a:avLst/>
            <a:gdLst/>
            <a:ahLst/>
            <a:cxnLst/>
            <a:rect l="l" t="t" r="r" b="b"/>
            <a:pathLst>
              <a:path w="4315365" h="4603056">
                <a:moveTo>
                  <a:pt x="0" y="0"/>
                </a:moveTo>
                <a:lnTo>
                  <a:pt x="4315366" y="0"/>
                </a:lnTo>
                <a:lnTo>
                  <a:pt x="4315366" y="4603056"/>
                </a:lnTo>
                <a:lnTo>
                  <a:pt x="0" y="460305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857226" y="1460038"/>
            <a:ext cx="12236978" cy="809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97"/>
              </a:lnSpc>
            </a:pPr>
            <a:r>
              <a:rPr lang="en-US" sz="5414" b="1">
                <a:solidFill>
                  <a:srgbClr val="7B1E1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 COMMUNITY &amp; PUBLIC HEALTH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76004" y="1670036"/>
            <a:ext cx="14424297" cy="7179769"/>
            <a:chOff x="0" y="0"/>
            <a:chExt cx="4498564" cy="18414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498564" cy="1841483"/>
            </a:xfrm>
            <a:custGeom>
              <a:avLst/>
              <a:gdLst/>
              <a:ahLst/>
              <a:cxnLst/>
              <a:rect l="l" t="t" r="r" b="b"/>
              <a:pathLst>
                <a:path w="4498564" h="1841483">
                  <a:moveTo>
                    <a:pt x="8051" y="0"/>
                  </a:moveTo>
                  <a:lnTo>
                    <a:pt x="4490513" y="0"/>
                  </a:lnTo>
                  <a:cubicBezTo>
                    <a:pt x="4492649" y="0"/>
                    <a:pt x="4494696" y="848"/>
                    <a:pt x="4496206" y="2358"/>
                  </a:cubicBezTo>
                  <a:cubicBezTo>
                    <a:pt x="4497716" y="3868"/>
                    <a:pt x="4498564" y="5916"/>
                    <a:pt x="4498564" y="8051"/>
                  </a:cubicBezTo>
                  <a:lnTo>
                    <a:pt x="4498564" y="1833432"/>
                  </a:lnTo>
                  <a:cubicBezTo>
                    <a:pt x="4498564" y="1835567"/>
                    <a:pt x="4497716" y="1837615"/>
                    <a:pt x="4496206" y="1839125"/>
                  </a:cubicBezTo>
                  <a:cubicBezTo>
                    <a:pt x="4494696" y="1840634"/>
                    <a:pt x="4492649" y="1841483"/>
                    <a:pt x="4490513" y="1841483"/>
                  </a:cubicBezTo>
                  <a:lnTo>
                    <a:pt x="8051" y="1841483"/>
                  </a:lnTo>
                  <a:cubicBezTo>
                    <a:pt x="5916" y="1841483"/>
                    <a:pt x="3868" y="1840634"/>
                    <a:pt x="2358" y="1839125"/>
                  </a:cubicBezTo>
                  <a:cubicBezTo>
                    <a:pt x="848" y="1837615"/>
                    <a:pt x="0" y="1835567"/>
                    <a:pt x="0" y="1833432"/>
                  </a:cubicBezTo>
                  <a:lnTo>
                    <a:pt x="0" y="8051"/>
                  </a:lnTo>
                  <a:cubicBezTo>
                    <a:pt x="0" y="5916"/>
                    <a:pt x="848" y="3868"/>
                    <a:pt x="2358" y="2358"/>
                  </a:cubicBezTo>
                  <a:cubicBezTo>
                    <a:pt x="3868" y="848"/>
                    <a:pt x="5916" y="0"/>
                    <a:pt x="8051" y="0"/>
                  </a:cubicBezTo>
                  <a:close/>
                </a:path>
              </a:pathLst>
            </a:custGeom>
            <a:solidFill>
              <a:srgbClr val="D6EAF2"/>
            </a:solidFill>
            <a:ln w="38100" cap="sq">
              <a:solidFill>
                <a:srgbClr val="3C53A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4498564" cy="18700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481887" y="2039284"/>
            <a:ext cx="13812530" cy="62084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NHS Digital has 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modernised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 healthcare through efficiency, accessibility, and convenience.</a:t>
            </a:r>
          </a:p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The NHS App has delivered major time savings and reduced missed appointments.</a:t>
            </a:r>
          </a:p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Patients value the empowerment and self-management digital tools provide.</a:t>
            </a:r>
          </a:p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Workforce benefits exist, but digital workloads and burnout risks must be addressed.</a:t>
            </a:r>
          </a:p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Communities gain from better data and access, but inequalities persist.</a:t>
            </a:r>
          </a:p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The future depends on inclusive design, strong integration, and ongoing research.</a:t>
            </a:r>
          </a:p>
          <a:p>
            <a:pPr algn="l">
              <a:lnSpc>
                <a:spcPts val="4889"/>
              </a:lnSpc>
              <a:spcBef>
                <a:spcPct val="0"/>
              </a:spcBef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 “NHS Digital shows how technology can transform healthcare, but its success depends on ensuring inclusivity, trust, and balance between digital and face-to-face care.”</a:t>
            </a:r>
          </a:p>
        </p:txBody>
      </p:sp>
      <p:sp>
        <p:nvSpPr>
          <p:cNvPr id="6" name="Freeform 6"/>
          <p:cNvSpPr/>
          <p:nvPr/>
        </p:nvSpPr>
        <p:spPr>
          <a:xfrm>
            <a:off x="14020800" y="6743700"/>
            <a:ext cx="4225545" cy="3344025"/>
          </a:xfrm>
          <a:custGeom>
            <a:avLst/>
            <a:gdLst/>
            <a:ahLst/>
            <a:cxnLst/>
            <a:rect l="l" t="t" r="r" b="b"/>
            <a:pathLst>
              <a:path w="7412186" h="4407246">
                <a:moveTo>
                  <a:pt x="0" y="0"/>
                </a:moveTo>
                <a:lnTo>
                  <a:pt x="7412186" y="0"/>
                </a:lnTo>
                <a:lnTo>
                  <a:pt x="7412186" y="4407246"/>
                </a:lnTo>
                <a:lnTo>
                  <a:pt x="0" y="440724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867320" y="446983"/>
            <a:ext cx="12236978" cy="809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97"/>
              </a:lnSpc>
            </a:pPr>
            <a:r>
              <a:rPr lang="en-US" sz="5414" b="1">
                <a:solidFill>
                  <a:srgbClr val="3C53AC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Conclusion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8287542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" y="0"/>
            <a:ext cx="18287543" cy="10287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479DA-1FBF-344E-937D-8BC9F9E3E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1943" y="408021"/>
            <a:ext cx="4953000" cy="942318"/>
          </a:xfrm>
        </p:spPr>
        <p:txBody>
          <a:bodyPr anchor="b">
            <a:no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  <a:t>Reference list</a:t>
            </a:r>
            <a:br>
              <a:rPr lang="en-US" sz="3200" b="1" dirty="0">
                <a:solidFill>
                  <a:srgbClr val="000000"/>
                </a:solidFill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</a:br>
            <a:endParaRPr lang="en-GB" sz="3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434835" y="0"/>
            <a:ext cx="5853165" cy="3574465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7024006"/>
            <a:ext cx="4348423" cy="3262992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2">
            <a:extLst>
              <a:ext uri="{FF2B5EF4-FFF2-40B4-BE49-F238E27FC236}">
                <a16:creationId xmlns:a16="http://schemas.microsoft.com/office/drawing/2014/main" id="{B0AF24D0-1BCD-9B2E-BA81-F41764081F25}"/>
              </a:ext>
            </a:extLst>
          </p:cNvPr>
          <p:cNvSpPr txBox="1"/>
          <p:nvPr/>
        </p:nvSpPr>
        <p:spPr>
          <a:xfrm>
            <a:off x="380393" y="1028700"/>
            <a:ext cx="17526755" cy="8637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Age UK (2024). More than 1 in 3 over 65s (4.7 million) Lack the Basic Skills to Use the Internet Successfully. [online] Age UK. Available at: https://www.ageuk.org.uk/latest-press/articles/2024/more-than-1-in-3-over-65s-4.7-million-lack-the-basic-skills-to-use-the-internet-successfully/.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Craske, B. (2025). NHS Overhauls Technology Strategy in 10 Year Health plan. [online] Bizclikmedia.net. Available at: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 https://assets.bizclikmedia.net/668/5e6f49597078a41b063d421c11b547a2:726e1ecd4603ac2743c660d1c61f6bb9/nhs-10-year-plan-1.webp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Crouch, H. (2018). Free NHS App to be available to all ‘by December’ following beta tests. [online] Digital Health. Available at: https://www.digitalhealth.net/2018/07/nhs-app-available-to-all-december-2018/.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GOV.UK (2022). A Plan for Digital Health and Social Care. [online] GOV.UK. Available at: https://www.gov.uk/government/publications/a-plan-for-digital-health-and-social-care/a-plan-for-digital-health-and-social-care.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GOV.UK (2025). Major NHS App expansion cuts waiting times. [online] GOV.UK. Available at: https://www.gov.uk/government/news/major-nhs-app-expansion-cuts-waiting-times.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Healthwatch (2025). The extent and impact of inaccurate NHS patient records. [online] Healthwatch.co.uk. Available at: https://www.healthwatch.co.uk/sites/healthwatch.co.uk/files/2025-04/1.png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Newton, S. (2025). Why an increasing number of GP appointments are taking place remotely. [online] The Independent. Available at: https://www.independent.co.uk/news/health/one-third-gp-appointments-june-phone-online-b2801788.html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NHS (2025). The NHS Digital Academy’s contribution to the ‘Analogue to Digital’ shift | Workforce, training and education | NHS England. [online] NHS England | Workforce, training and education | Digital Transformation. Available at: https://digital-transformation.hee.nhs.uk/news/the-nhs-digital-academys-contribution-to-the-analogue-to-digital-shift.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NHS England (2025). NHS England» NHS Long Term Workforce Plan. [online] England.nhs.uk. Available at: https://www.england.nhs.uk/wp-content/uploads/2023/07/Figure-1-Drivers-of-NHS-workforce-demand-and-supply.png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NHS SBS (2024). Unique contract to help upskill the NHS workforce. [online] NHS SBS. Available at: https://www.sbs.nhs.uk/news/unique-contract-to-help-upskill-the-nhs-workforce/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PIF (2025). Major milestone as NHS App saves 1.5 million hospital appointments - Patient Information Forum. [online] Patient Information Forum. Available at: https://pifonline.org.uk/news/nhs-app-hospital-appointments-medical-record-errors-vital-patient-groups/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Rodziewicz, T.L., Houseman, B.,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Vaqar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, S. and Hipskind, J.E. (2024). Medical error reduction and prevention. [online] National Library of Medicine. Available at: https://www.ncbi.nlm.nih.gov/books/NBK499956/.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Schutz, S., Walthall, H., Snowball, J., Vagner, R., Fernandez, N., Bartram, E. and Merriman, C. (2022). Patient and clinician experiences of remote consultation during the SARS-CoV-2 pandemic: A service evaluation. DIGITAL HEALTH, 8, p.205520762211150.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doi:https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://doi.org/10.1177/20552076221115022.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Soni, A. (2023). Meta’s Threads swiftly signs up 30 million users, in clear threat to Musk-owned Twitter. Reuters. [online] 6 Jul. Available at: https://www.reuters.com/technology/metas-threads-is-true-threat-musk-owned-twitter-analysts-say-2023-07-06/.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Sudarsono, J.,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Satibi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, S.,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Lazuardi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, L. and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Widayanti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, A.W. (2025). Healthcare professionals’ perceptions of electronic prescription systems in outpatient services: a qualitative study at UNS hospital. Cost Effectiveness and Resource Allocation, 23(1).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doi:https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://doi.org/10.1186/s12962-025-00639-3.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TPA (2024). Patients value NHS App but not all users able to access information they want, finds latest Digital Coalition report. [online] The Patients Association. Available at: https://www.patients-association.org.uk/news/patients-value-nhs-app-but-not-all-users-able-to-access-information-they-want-finds-new-report-from-the-digital-coalition.</a:t>
            </a:r>
          </a:p>
        </p:txBody>
      </p:sp>
    </p:spTree>
    <p:extLst>
      <p:ext uri="{BB962C8B-B14F-4D97-AF65-F5344CB8AC3E}">
        <p14:creationId xmlns:p14="http://schemas.microsoft.com/office/powerpoint/2010/main" val="715120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1898</Words>
  <Application>Microsoft Office PowerPoint</Application>
  <PresentationFormat>Custom</PresentationFormat>
  <Paragraphs>120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Inter</vt:lpstr>
      <vt:lpstr>Yaldevi Colombo Bold</vt:lpstr>
      <vt:lpstr>Maragsa</vt:lpstr>
      <vt:lpstr>Harmattan</vt:lpstr>
      <vt:lpstr>Yaldevi Colombo</vt:lpstr>
      <vt:lpstr>Intro</vt:lpstr>
      <vt:lpstr>Arial</vt:lpstr>
      <vt:lpstr>Inter Bold</vt:lpstr>
      <vt:lpstr>Calibri</vt:lpstr>
      <vt:lpstr>Office Theme</vt:lpstr>
      <vt:lpstr>Component 2  NHS Digital  Online Medicine and Appointments </vt:lpstr>
      <vt:lpstr>INTRODUCTION</vt:lpstr>
      <vt:lpstr>DIGITAL TRANSFORMATION IN UK HEALTHCARE</vt:lpstr>
      <vt:lpstr>PowerPoint Presentation</vt:lpstr>
      <vt:lpstr>PowerPoint Presentation</vt:lpstr>
      <vt:lpstr>Service Delivery </vt:lpstr>
      <vt:lpstr>Continuity of Care: Trade-Offs </vt:lpstr>
      <vt:lpstr>PowerPoint Presentation</vt:lpstr>
      <vt:lpstr>PowerPoint Presentation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Dell</dc:creator>
  <cp:lastModifiedBy>Alex Ddevollajj</cp:lastModifiedBy>
  <cp:revision>32</cp:revision>
  <dcterms:created xsi:type="dcterms:W3CDTF">2006-08-16T00:00:00Z</dcterms:created>
  <dcterms:modified xsi:type="dcterms:W3CDTF">2025-10-31T10:59:17Z</dcterms:modified>
  <dc:identifier>DAG0YxiJaoI</dc:identifier>
</cp:coreProperties>
</file>