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webextensions/taskpanes.xml" ContentType="application/vnd.ms-office.webextensiontaskpanes+xml"/>
  <Override PartName="/ppt/webextensions/webextension1.xml" ContentType="application/vnd.ms-office.webextension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3"/>
  </p:notesMasterIdLst>
  <p:handoutMasterIdLst>
    <p:handoutMasterId r:id="rId14"/>
  </p:handoutMasterIdLst>
  <p:sldIdLst>
    <p:sldId id="277" r:id="rId2"/>
    <p:sldId id="471" r:id="rId3"/>
    <p:sldId id="472" r:id="rId4"/>
    <p:sldId id="473" r:id="rId5"/>
    <p:sldId id="474" r:id="rId6"/>
    <p:sldId id="475" r:id="rId7"/>
    <p:sldId id="476" r:id="rId8"/>
    <p:sldId id="477" r:id="rId9"/>
    <p:sldId id="478" r:id="rId10"/>
    <p:sldId id="479" r:id="rId11"/>
    <p:sldId id="480" r:id="rId12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8080"/>
    <a:srgbClr val="C0C0C0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456" autoAdjust="0"/>
    <p:restoredTop sz="94576" autoAdjust="0"/>
  </p:normalViewPr>
  <p:slideViewPr>
    <p:cSldViewPr>
      <p:cViewPr varScale="1">
        <p:scale>
          <a:sx n="82" d="100"/>
          <a:sy n="82" d="100"/>
        </p:scale>
        <p:origin x="1301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ion Dainti-Ann Graham (2441800)" userId="ba8a59f6-2efe-4664-9d0f-d7eb3d9937e4" providerId="ADAL" clId="{8C0532D1-40D3-4596-B951-C3796BFE11D2}"/>
    <pc:docChg chg="modSld">
      <pc:chgData name="Dion Dainti-Ann Graham (2441800)" userId="ba8a59f6-2efe-4664-9d0f-d7eb3d9937e4" providerId="ADAL" clId="{8C0532D1-40D3-4596-B951-C3796BFE11D2}" dt="2026-08-13T21:11:22.623" v="7" actId="20577"/>
      <pc:docMkLst>
        <pc:docMk/>
      </pc:docMkLst>
      <pc:sldChg chg="modSp mod">
        <pc:chgData name="Dion Dainti-Ann Graham (2441800)" userId="ba8a59f6-2efe-4664-9d0f-d7eb3d9937e4" providerId="ADAL" clId="{8C0532D1-40D3-4596-B951-C3796BFE11D2}" dt="2026-08-13T21:11:22.623" v="7" actId="20577"/>
        <pc:sldMkLst>
          <pc:docMk/>
          <pc:sldMk cId="0" sldId="277"/>
        </pc:sldMkLst>
        <pc:spChg chg="mod">
          <ac:chgData name="Dion Dainti-Ann Graham (2441800)" userId="ba8a59f6-2efe-4664-9d0f-d7eb3d9937e4" providerId="ADAL" clId="{8C0532D1-40D3-4596-B951-C3796BFE11D2}" dt="2026-08-13T21:11:22.623" v="7" actId="20577"/>
          <ac:spMkLst>
            <pc:docMk/>
            <pc:sldMk cId="0" sldId="277"/>
            <ac:spMk id="6147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87097033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95623889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FCBBD8-CF39-48F7-8656-50407EDD0B37}" type="datetime1">
              <a:rPr lang="en-GB" altLang="en-US"/>
              <a:pPr>
                <a:defRPr/>
              </a:pPr>
              <a:t>13/08/2026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3D31F-598B-47EE-BA37-93F097A3D676}" type="datetime1">
              <a:rPr lang="en-GB" altLang="en-US"/>
              <a:pPr>
                <a:defRPr/>
              </a:pPr>
              <a:t>13/08/2026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7525B8-0A1E-48CE-AA7A-94CA5D59C5A5}" type="datetime1">
              <a:rPr lang="en-GB" altLang="en-US"/>
              <a:pPr>
                <a:defRPr/>
              </a:pPr>
              <a:t>13/08/2026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614AD2-EBEE-4B9C-B8EB-7B45076136C4}" type="datetime1">
              <a:rPr lang="en-GB" altLang="en-US"/>
              <a:pPr>
                <a:defRPr/>
              </a:pPr>
              <a:t>13/08/2026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53B735-BACA-4CF9-84E6-D7AD67CD6A41}" type="datetime1">
              <a:rPr lang="en-GB" altLang="en-US"/>
              <a:pPr>
                <a:defRPr/>
              </a:pPr>
              <a:t>13/08/2026</a:t>
            </a:fld>
            <a:endParaRPr lang="en-GB" alt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8B45E6-64D3-4C5F-BDB6-A1B894EEEA29}" type="datetime1">
              <a:rPr lang="en-GB" altLang="en-US"/>
              <a:pPr>
                <a:defRPr/>
              </a:pPr>
              <a:t>13/08/2026</a:t>
            </a:fld>
            <a:endParaRPr lang="en-GB" alt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0023C4-5528-489E-A726-D14A340FF59E}" type="datetime1">
              <a:rPr lang="en-GB" altLang="en-US"/>
              <a:pPr>
                <a:defRPr/>
              </a:pPr>
              <a:t>13/08/2026</a:t>
            </a:fld>
            <a:endParaRPr lang="en-GB" alt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F297A0-C124-4ADC-9EF2-B843F7980417}" type="datetime1">
              <a:rPr lang="en-GB" altLang="en-US"/>
              <a:pPr>
                <a:defRPr/>
              </a:pPr>
              <a:t>13/08/2026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7C81-BC59-49C4-B970-6020E639505B}" type="datetime1">
              <a:rPr lang="en-GB" altLang="en-US"/>
              <a:pPr>
                <a:defRPr/>
              </a:pPr>
              <a:t>13/08/2026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EEDF0-64B3-49F7-80EF-7E736BE598CD}" type="datetime1">
              <a:rPr lang="en-GB" altLang="en-US"/>
              <a:pPr>
                <a:defRPr/>
              </a:pPr>
              <a:t>13/08/2026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471B8D-6ACC-4BC6-87AC-49C3135EE585}" type="datetime1">
              <a:rPr lang="en-GB" altLang="en-US"/>
              <a:pPr>
                <a:defRPr/>
              </a:pPr>
              <a:t>13/08/2026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9480EC-F3F6-4006-B02E-8C8A54398A24}" type="datetime1">
              <a:rPr lang="en-GB" altLang="en-US"/>
              <a:pPr>
                <a:defRPr/>
              </a:pPr>
              <a:t>13/08/2026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bing.com/search?q=%22https%3A%2F%2Fwww.nhs.uk%2Fconditions%2Fconsent-to-treatment%2F%22&amp;utm_source=copilot.com" TargetMode="External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www.bing.com/search?q=%22https%3A%2F%2Fwww.nhs.uk%2Fconditions%2Fcarpal-tunnel-syndrome%2F%22&amp;utm_source=copilot.com" TargetMode="External"/><Relationship Id="rId12" Type="http://schemas.openxmlformats.org/officeDocument/2006/relationships/image" Target="../media/image3.png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6" Type="http://schemas.openxmlformats.org/officeDocument/2006/relationships/hyperlink" Target="https://www.bing.com/search?q=%22https%3A%2F%2Fwww.nhs.uk%2Flive-well%2Fhealthy-weight%2Fbmi-calculator%2F%22&amp;utm_source=copilot.com" TargetMode="External"/><Relationship Id="rId11" Type="http://schemas.openxmlformats.org/officeDocument/2006/relationships/hyperlink" Target="https://www.handeducation.com/?utm_source=copilot.com" TargetMode="External"/><Relationship Id="rId5" Type="http://schemas.openxmlformats.org/officeDocument/2006/relationships/hyperlink" Target="https://www.health.harvard.edu/?utm_source=copilot.com" TargetMode="External"/><Relationship Id="rId10" Type="http://schemas.openxmlformats.org/officeDocument/2006/relationships/hyperlink" Target="https://www.nice.org.uk/guidance/?utm_source=copilot.com" TargetMode="External"/><Relationship Id="rId4" Type="http://schemas.openxmlformats.org/officeDocument/2006/relationships/hyperlink" Target="https://www.bhf.org.uk/?utm_source=copilot.com" TargetMode="External"/><Relationship Id="rId9" Type="http://schemas.openxmlformats.org/officeDocument/2006/relationships/hyperlink" Target="https://www.nice.org.uk/?utm_source=copilot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549275" y="1340768"/>
            <a:ext cx="8050709" cy="1584176"/>
          </a:xfrm>
        </p:spPr>
        <p:txBody>
          <a:bodyPr/>
          <a:lstStyle/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Student ID:2441800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Student name: Dion Graham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Lecturer Name: </a:t>
            </a:r>
            <a:r>
              <a:rPr lang="en-GB" b="1" dirty="0">
                <a:solidFill>
                  <a:schemeClr val="bg1"/>
                </a:solidFill>
              </a:rPr>
              <a:t>Dr Soban Sadiq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Title: BMHP5023 Introduction to Physiology</a:t>
            </a:r>
          </a:p>
          <a:p>
            <a:pPr algn="l" eaLnBrk="1" hangingPunct="1"/>
            <a:r>
              <a:rPr lang="en-GB" altLang="en-US" sz="2800" b="1" dirty="0">
                <a:solidFill>
                  <a:schemeClr val="bg1"/>
                </a:solidFill>
              </a:rPr>
              <a:t>Component 2 – Presentation </a:t>
            </a:r>
          </a:p>
          <a:p>
            <a:pPr algn="l" eaLnBrk="1" hangingPunct="1"/>
            <a:r>
              <a:rPr lang="en-GB" altLang="en-US" sz="2800" b="1">
                <a:solidFill>
                  <a:schemeClr val="bg1"/>
                </a:solidFill>
              </a:rPr>
              <a:t>Care Plan</a:t>
            </a:r>
            <a:endParaRPr lang="en-GB" altLang="en-US" sz="2800" b="1" dirty="0">
              <a:solidFill>
                <a:schemeClr val="bg1"/>
              </a:solidFill>
            </a:endParaRPr>
          </a:p>
          <a:p>
            <a:pPr algn="l" eaLnBrk="1" hangingPunct="1"/>
            <a:endParaRPr lang="en-GB" altLang="en-US" sz="2800" b="1" dirty="0">
              <a:solidFill>
                <a:schemeClr val="bg1"/>
              </a:solidFill>
            </a:endParaRPr>
          </a:p>
        </p:txBody>
      </p:sp>
      <p:sp>
        <p:nvSpPr>
          <p:cNvPr id="6149" name="Slide Number Placeholder 5"/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6282CF4-F11D-4118-ADBB-5F84001E3BD5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 dirty="0">
              <a:solidFill>
                <a:srgbClr val="898989"/>
              </a:solidFill>
            </a:endParaRPr>
          </a:p>
        </p:txBody>
      </p:sp>
      <p:pic>
        <p:nvPicPr>
          <p:cNvPr id="45" name="Audio 44">
            <a:hlinkClick r:id="" action="ppaction://media"/>
            <a:extLst>
              <a:ext uri="{FF2B5EF4-FFF2-40B4-BE49-F238E27FC236}">
                <a16:creationId xmlns:a16="http://schemas.microsoft.com/office/drawing/2014/main" id="{27BB8BFE-FB61-3C3A-2150-D7D547AD509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9C3CB7-D278-A2A4-CAD1-A290CF81F7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756592" y="-315416"/>
            <a:ext cx="6696744" cy="1008112"/>
          </a:xfrm>
        </p:spPr>
        <p:txBody>
          <a:bodyPr/>
          <a:lstStyle/>
          <a:p>
            <a:r>
              <a:rPr lang="en-GB" sz="3200" b="1" dirty="0"/>
              <a:t>Introduction</a:t>
            </a:r>
            <a:r>
              <a:rPr lang="en-GB" sz="2000" b="1" dirty="0"/>
              <a:t> </a:t>
            </a: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to Case Study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63D4A8-101E-12D0-65B2-FF0482C77A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97208" y="-459432"/>
            <a:ext cx="4464496" cy="5400600"/>
          </a:xfrm>
        </p:spPr>
        <p:txBody>
          <a:bodyPr anchor="ctr" anchorCtr="0"/>
          <a:lstStyle/>
          <a:p>
            <a:pPr marL="0" lv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Fictional patient: Sarah, 46, administrative assistant</a:t>
            </a:r>
          </a:p>
          <a:p>
            <a:pPr marL="0" lv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Main condition: Carpal Tunnel Syndrome (CTS)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(NHS, 2024)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lv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Caused by median nerve compression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(NHS, 2024)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Symptoms: pain, tingling, numbness, weak grip </a:t>
            </a:r>
          </a:p>
          <a:p>
            <a:pPr marL="0" lv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Covers anatomy, lifestyle, risks &amp; care plan</a:t>
            </a:r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1AD01A-35D6-54F1-21E7-C950B3125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2</a:t>
            </a:fld>
            <a:endParaRPr lang="en-GB" altLang="en-US" dirty="0"/>
          </a:p>
        </p:txBody>
      </p:sp>
      <p:pic>
        <p:nvPicPr>
          <p:cNvPr id="34" name="Audio 33">
            <a:hlinkClick r:id="" action="ppaction://media"/>
            <a:extLst>
              <a:ext uri="{FF2B5EF4-FFF2-40B4-BE49-F238E27FC236}">
                <a16:creationId xmlns:a16="http://schemas.microsoft.com/office/drawing/2014/main" id="{9F64AF60-BF29-FA9B-7F3F-43BDDED066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  <p:pic>
        <p:nvPicPr>
          <p:cNvPr id="50" name="Picture 49" descr="Carpal Tunnel Syndrome - Hand Education">
            <a:extLst>
              <a:ext uri="{FF2B5EF4-FFF2-40B4-BE49-F238E27FC236}">
                <a16:creationId xmlns:a16="http://schemas.microsoft.com/office/drawing/2014/main" id="{C0F825A2-BCBA-48D9-6266-E8584DD6616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7504" y="692696"/>
            <a:ext cx="4464496" cy="489654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15491E1-D627-57CF-A6B3-39536882CDFD}"/>
              </a:ext>
            </a:extLst>
          </p:cNvPr>
          <p:cNvSpPr txBox="1"/>
          <p:nvPr/>
        </p:nvSpPr>
        <p:spPr>
          <a:xfrm>
            <a:off x="3051110" y="6111551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856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4"/>
                </p:tgtEl>
              </p:cMediaNode>
            </p:audio>
          </p:childTnLst>
        </p:cTn>
      </p:par>
    </p:tnLst>
  </p:timing>
  <p:extLst>
    <p:ext uri="{E180D4A7-C9FB-4DFB-919C-405C955672EB}">
      <p14:showEvtLst xmlns:p14="http://schemas.microsoft.com/office/powerpoint/2010/main">
        <p14:playEvt time="757" objId="13"/>
        <p14:stopEvt time="3577" objId="13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21B7D8-FAFA-459E-E97E-26762F0675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82296"/>
            <a:ext cx="8229600" cy="754416"/>
          </a:xfrm>
        </p:spPr>
        <p:txBody>
          <a:bodyPr/>
          <a:lstStyle/>
          <a:p>
            <a:pPr algn="just"/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Information about Sarah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880F13-35A9-9D38-4535-EF0C49E1491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 anchorCtr="0"/>
          <a:lstStyle/>
          <a:p>
            <a:pPr marL="0" indent="0">
              <a:spcBef>
                <a:spcPts val="1200"/>
              </a:spcBef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Age 46, female, office worker 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Lives with partner + 2 children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BP: 138/86 (high normal)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(BHF, 2023)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BMI: 29 (overweight)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(NHS, 2023)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Glucose: 5.9 mmol/L (upper normal) 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Reduced grip strength, pain 6/10 </a:t>
            </a:r>
          </a:p>
          <a:p>
            <a:pPr marL="0" indent="0">
              <a:spcBef>
                <a:spcPts val="1200"/>
              </a:spcBef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Several measurements above healthy ranges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(NICE, 2022)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1200"/>
              </a:spcBef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spcBef>
                <a:spcPts val="1200"/>
              </a:spcBef>
              <a:buNone/>
            </a:pPr>
            <a:endParaRPr lang="en-GB" sz="20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1A468CE-6AEE-EAD3-595F-267F232355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3</a:t>
            </a:fld>
            <a:endParaRPr lang="en-GB" altLang="en-US" dirty="0"/>
          </a:p>
        </p:txBody>
      </p:sp>
      <p:pic>
        <p:nvPicPr>
          <p:cNvPr id="36" name="Audio 35">
            <a:hlinkClick r:id="" action="ppaction://media"/>
            <a:extLst>
              <a:ext uri="{FF2B5EF4-FFF2-40B4-BE49-F238E27FC236}">
                <a16:creationId xmlns:a16="http://schemas.microsoft.com/office/drawing/2014/main" id="{BF91513A-FE94-3830-997A-734D3901E8A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323019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92088"/>
          </a:xfrm>
        </p:spPr>
        <p:txBody>
          <a:bodyPr/>
          <a:lstStyle/>
          <a:p>
            <a:pPr marL="0" indent="0">
              <a:buNone/>
            </a:pPr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Musculoskeletal &amp; Nervous System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1C35443-F263-7B57-2247-B900E4E8B7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4968553"/>
          </a:xfrm>
        </p:spPr>
        <p:txBody>
          <a:bodyPr anchor="ctr" anchorCtr="0"/>
          <a:lstStyle/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Carpal tunnel: bones + transverse ligament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(Marieb &amp; Hoehn, 2019)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Contains median nerve + flexor tendons </a:t>
            </a: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Median nerve controls thumb + fingers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(Marieb &amp; Hoehn, 2019)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Inflammation reduces tunnel space </a:t>
            </a: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Nerve compression → pain, numbness, weakness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(NHS, 2024)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8" name="Audio 17">
            <a:hlinkClick r:id="" action="ppaction://media"/>
            <a:extLst>
              <a:ext uri="{FF2B5EF4-FFF2-40B4-BE49-F238E27FC236}">
                <a16:creationId xmlns:a16="http://schemas.microsoft.com/office/drawing/2014/main" id="{6EA4B1B9-B197-AE77-5237-E5D8CC4DA3E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446427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8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B924A3-1440-EE2D-BFA7-E4E87ED069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Care Plan (1/3)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434F549-6873-A292-8A34-6B47A51402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248473"/>
          </a:xfrm>
        </p:spPr>
        <p:txBody>
          <a:bodyPr anchor="ctr" anchorCtr="0"/>
          <a:lstStyle/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Diet high in processed foods → inflammation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(Harvard Health, 2022)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Low physical activity </a:t>
            </a: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BMI 29 increases CTS risk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(NHS, 2023)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Sleep disrupted by pain </a:t>
            </a: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Evidence: weight, diet, exercise affect symptoms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(NICE, 2022)</a:t>
            </a:r>
            <a:endParaRPr lang="en-GB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400"/>
              </a:spcBef>
              <a:buFont typeface="Arial"/>
              <a:buChar char="•"/>
            </a:pPr>
            <a:endParaRPr lang="en-GB" sz="1600" i="1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CEB692-B9B5-A7EC-175D-C55FD2A65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6DEE0F-0A02-6D68-23C0-0B77EC1F30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5</a:t>
            </a:fld>
            <a:endParaRPr lang="en-GB" altLang="en-US" dirty="0"/>
          </a:p>
        </p:txBody>
      </p:sp>
      <p:pic>
        <p:nvPicPr>
          <p:cNvPr id="16" name="Audio 15">
            <a:hlinkClick r:id="" action="ppaction://media"/>
            <a:extLst>
              <a:ext uri="{FF2B5EF4-FFF2-40B4-BE49-F238E27FC236}">
                <a16:creationId xmlns:a16="http://schemas.microsoft.com/office/drawing/2014/main" id="{B302F8EC-8B2B-3425-9F6C-E195381C987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04203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6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69B926-B65F-3EB5-92BB-DC40BD793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14300"/>
            <a:ext cx="8229600" cy="722412"/>
          </a:xfrm>
        </p:spPr>
        <p:txBody>
          <a:bodyPr/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Care Plan (2/3)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D4FB70-B25A-602C-D334-08F645D206D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4536505"/>
          </a:xfrm>
        </p:spPr>
        <p:txBody>
          <a:bodyPr anchor="ctr" anchorCtr="0"/>
          <a:lstStyle/>
          <a:p>
            <a:pPr marL="0" indent="0">
              <a:spcBef>
                <a:spcPts val="1400"/>
              </a:spcBef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Morning numbness + tingling </a:t>
            </a:r>
          </a:p>
          <a:p>
            <a:pPr marL="0" indent="0">
              <a:spcBef>
                <a:spcPts val="1400"/>
              </a:spcBef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Repetitive typing all day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(NICE, 2022)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spcBef>
                <a:spcPts val="1400"/>
              </a:spcBef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Poor workstation ergonomics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(NICE, 2022)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spcBef>
                <a:spcPts val="1400"/>
              </a:spcBef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Pain increases by the afternoon</a:t>
            </a:r>
          </a:p>
          <a:p>
            <a:pPr marL="0" indent="0">
              <a:spcBef>
                <a:spcPts val="1400"/>
              </a:spcBef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Home tasks worsen symptoms </a:t>
            </a:r>
          </a:p>
          <a:p>
            <a:pPr marL="0" indent="0">
              <a:spcBef>
                <a:spcPts val="1400"/>
              </a:spcBef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Needs breaks, ergonomic changes, splinting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(NICE, 2022)</a:t>
            </a:r>
            <a:endParaRPr lang="en-GB" sz="28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290F66-9B7A-D4EF-7AC0-B0C0F1F98F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0F15D2E-B843-1BFC-9C28-E4C39C9B0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6</a:t>
            </a:fld>
            <a:endParaRPr lang="en-GB" altLang="en-US" dirty="0"/>
          </a:p>
        </p:txBody>
      </p:sp>
      <p:pic>
        <p:nvPicPr>
          <p:cNvPr id="25" name="Audio 24">
            <a:hlinkClick r:id="" action="ppaction://media"/>
            <a:extLst>
              <a:ext uri="{FF2B5EF4-FFF2-40B4-BE49-F238E27FC236}">
                <a16:creationId xmlns:a16="http://schemas.microsoft.com/office/drawing/2014/main" id="{5B4D022D-98D8-E7D9-B43E-3D02C838D7D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773911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FE0124-C10B-2C22-8E26-7781C9788D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/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Care Plan (3/3)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8DB334-A7AC-B263-B902-D885AE203F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320481"/>
          </a:xfrm>
        </p:spPr>
        <p:txBody>
          <a:bodyPr anchor="ctr" anchorCtr="0"/>
          <a:lstStyle/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Clear, supportive communication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(NHS, 2024)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Consent for sharing info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(NHS, 2024)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Respect confidentiality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(NHS, 2024)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Promote autonomy + dignity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(NICE, 2022)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• NHS/NICE: person‑centred care &amp; shared decisions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(NICE, 2022)</a:t>
            </a: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4193C0-9C37-D32B-C845-058D81A006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2ED7D4-D58E-B110-D734-7BC6B27314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7</a:t>
            </a:fld>
            <a:endParaRPr lang="en-GB" altLang="en-US" dirty="0"/>
          </a:p>
        </p:txBody>
      </p:sp>
      <p:pic>
        <p:nvPicPr>
          <p:cNvPr id="17" name="Audio 16">
            <a:hlinkClick r:id="" action="ppaction://media"/>
            <a:extLst>
              <a:ext uri="{FF2B5EF4-FFF2-40B4-BE49-F238E27FC236}">
                <a16:creationId xmlns:a16="http://schemas.microsoft.com/office/drawing/2014/main" id="{3A786DE1-44F5-ACF7-7B31-1831E5EC5D3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8016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7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20080"/>
          </a:xfrm>
        </p:spPr>
        <p:txBody>
          <a:bodyPr/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Risk factors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B6307EA7-00DA-7750-8609-7051118EDC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4752529"/>
          </a:xfrm>
        </p:spPr>
        <p:txBody>
          <a:bodyPr anchor="ctr" anchorCtr="0"/>
          <a:lstStyle/>
          <a:p>
            <a:pPr marL="0" lv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Repetitive wrist movements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(NHS, 2024)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lv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Poor ergonomics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(NICE, 2022)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lv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Overweight (BMI 29)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(NHS, 2023)</a:t>
            </a:r>
          </a:p>
          <a:p>
            <a:pPr marL="0" lv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Female, age 46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(NHS, 2024)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lv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Hormonal factors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(NHS, 2024)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lv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Manageable risks: ergonomics, breaks, weight, exercises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(NICE, 2022)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3" name="Audio 12">
            <a:hlinkClick r:id="" action="ppaction://media"/>
            <a:extLst>
              <a:ext uri="{FF2B5EF4-FFF2-40B4-BE49-F238E27FC236}">
                <a16:creationId xmlns:a16="http://schemas.microsoft.com/office/drawing/2014/main" id="{87B267CE-43CC-F5F1-78AE-9FF0F67341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642543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E0FCB6-E8B5-E668-6859-562592213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Recommendations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EB34A5C-AEA4-8C87-D5EF-1CD835079D1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 anchorCtr="0"/>
          <a:lstStyle/>
          <a:p>
            <a:pPr marL="0" lvl="0" indent="0">
              <a:buNone/>
            </a:pPr>
            <a:r>
              <a:rPr lang="en-GB" sz="2800" dirty="0"/>
              <a:t>• Ergonomic workstation adjustments </a:t>
            </a:r>
            <a:r>
              <a:rPr lang="en-GB" sz="2800" i="1" dirty="0"/>
              <a:t>(NICE, 2022)</a:t>
            </a:r>
            <a:r>
              <a:rPr lang="en-GB" sz="2800" dirty="0"/>
              <a:t> • Regular breaks + task rotation </a:t>
            </a:r>
            <a:r>
              <a:rPr lang="en-GB" sz="2800" i="1" dirty="0"/>
              <a:t>(NICE, 2022)</a:t>
            </a:r>
            <a:r>
              <a:rPr lang="en-GB" sz="2800" dirty="0"/>
              <a:t> </a:t>
            </a:r>
          </a:p>
          <a:p>
            <a:pPr marL="0" lvl="0" indent="0">
              <a:buNone/>
            </a:pPr>
            <a:r>
              <a:rPr lang="en-GB" sz="2800" dirty="0"/>
              <a:t>• Wrist splint at night </a:t>
            </a:r>
            <a:r>
              <a:rPr lang="en-GB" sz="2800" i="1" dirty="0"/>
              <a:t>(NICE, 2022)</a:t>
            </a:r>
          </a:p>
          <a:p>
            <a:pPr marL="0" lvl="0" indent="0">
              <a:buNone/>
            </a:pPr>
            <a:r>
              <a:rPr lang="en-GB" sz="2800" dirty="0"/>
              <a:t>• Nerve‑gliding exercises </a:t>
            </a:r>
            <a:r>
              <a:rPr lang="en-GB" sz="2800" i="1" dirty="0"/>
              <a:t>(NICE, 2022)</a:t>
            </a:r>
            <a:r>
              <a:rPr lang="en-GB" sz="2800" dirty="0"/>
              <a:t> </a:t>
            </a:r>
          </a:p>
          <a:p>
            <a:pPr marL="0" lvl="0" indent="0">
              <a:buNone/>
            </a:pPr>
            <a:r>
              <a:rPr lang="en-GB" sz="2800" dirty="0"/>
              <a:t>• Weight management + anti‑inflammatory diet </a:t>
            </a:r>
            <a:r>
              <a:rPr lang="en-GB" sz="2800" i="1" dirty="0"/>
              <a:t>(Harvard Health, 2022)</a:t>
            </a:r>
          </a:p>
          <a:p>
            <a:pPr marL="0" lvl="0" indent="0">
              <a:buNone/>
            </a:pPr>
            <a:r>
              <a:rPr lang="en-GB" sz="2800" dirty="0"/>
              <a:t>• Supported by NHS/NICE CTS guidance </a:t>
            </a:r>
            <a:r>
              <a:rPr lang="en-GB" sz="2800" i="1" dirty="0"/>
              <a:t>(NHS, 2024; NICE, 2022)</a:t>
            </a:r>
            <a:endParaRPr lang="en-GB" sz="1400" i="1" dirty="0">
              <a:solidFill>
                <a:schemeClr val="tx1"/>
              </a:solidFill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DC4459-B578-A402-DCF4-CAC2307B75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en-GB" alt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61D60C8-0E6D-5493-15CC-220B5D39BE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9</a:t>
            </a:fld>
            <a:endParaRPr lang="en-GB" altLang="en-US" dirty="0"/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D8A59499-F7A0-1E40-25BA-BACF4B2560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976972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68604B-AC6B-0846-C825-2BEC86565B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Conclusion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68C4224-F958-CB66-7629-688D5AD53A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608513"/>
          </a:xfrm>
        </p:spPr>
        <p:txBody>
          <a:bodyPr anchor="ctr" anchorCtr="0"/>
          <a:lstStyle/>
          <a:p>
            <a:pPr marL="0" lvl="0" indent="0">
              <a:buNone/>
            </a:pPr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lv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CTS caused by median nerve compression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(NHS, 2024)</a:t>
            </a:r>
          </a:p>
          <a:p>
            <a:pPr marL="0" lv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Impacts daily life + work tasks </a:t>
            </a:r>
          </a:p>
          <a:p>
            <a:pPr marL="0" lv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Lifestyle + routine changes reduce symptoms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(NICE, 2022)</a:t>
            </a: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lv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Understanding anatomy guides care planning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(Marieb &amp; Hoehn, 2019)</a:t>
            </a:r>
          </a:p>
          <a:p>
            <a:pPr marL="0" lvl="0" indent="0">
              <a:buNone/>
            </a:pPr>
            <a:r>
              <a:rPr lang="en-GB" sz="2800" dirty="0">
                <a:latin typeface="Arial" panose="020B0604020202020204" pitchFamily="34" charset="0"/>
                <a:cs typeface="Arial" panose="020B0604020202020204" pitchFamily="34" charset="0"/>
              </a:rPr>
              <a:t>• Person‑centred approach improves outcomes </a:t>
            </a:r>
            <a:r>
              <a:rPr lang="en-GB" sz="2800" i="1" dirty="0">
                <a:latin typeface="Arial" panose="020B0604020202020204" pitchFamily="34" charset="0"/>
                <a:cs typeface="Arial" panose="020B0604020202020204" pitchFamily="34" charset="0"/>
              </a:rPr>
              <a:t>(NICE, 2022)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ED03137-7AB2-2A5E-B86B-FAB9F630A6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10</a:t>
            </a:fld>
            <a:endParaRPr lang="en-GB" altLang="en-US" dirty="0"/>
          </a:p>
        </p:txBody>
      </p:sp>
      <p:pic>
        <p:nvPicPr>
          <p:cNvPr id="14" name="Audio 13">
            <a:hlinkClick r:id="" action="ppaction://media"/>
            <a:extLst>
              <a:ext uri="{FF2B5EF4-FFF2-40B4-BE49-F238E27FC236}">
                <a16:creationId xmlns:a16="http://schemas.microsoft.com/office/drawing/2014/main" id="{70C39B56-A872-7DD1-1281-0B9D13B3B2B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515865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739">
        <p14:reveal/>
      </p:transition>
    </mc:Choice>
    <mc:Fallback xmlns="">
      <p:transition spd="slow" advTm="7073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61046"/>
          </a:xfrm>
        </p:spPr>
        <p:txBody>
          <a:bodyPr/>
          <a:lstStyle/>
          <a:p>
            <a:r>
              <a:rPr lang="en-GB" sz="3200" b="1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4085575-4426-A9AB-0F8A-7A51209EE3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anchor="ctr" anchorCtr="0"/>
          <a:lstStyle/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British Heart Foundation (2023)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Blood pressure ranges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4" tooltip="www.bhf.org.uk"/>
              </a:rPr>
              <a:t>https://www.bhf.org.uk/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09 July 2026).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Harvard Health Publishing (2022)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Inflammation: What you need to know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Harvard Medical School. 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5" tooltip="www.health.harvard.edu"/>
              </a:rPr>
              <a:t>https://www.health.harvard.edu/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09 July 2026).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Marieb, E. and Hoehn, K. (2019)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Human Anatomy &amp; Physiology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11th edn. Harlow: Pearson Education.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NHS (2023)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BMI healthy weight calculator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https://www.nhs.uk/live-well/healthy-weight/bmi-calculator/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6" tooltip="www.bing.com"/>
              </a:rPr>
              <a:t>(nhs.uk in Bing)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09 July 2026).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NHS (2024)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Carpal Tunnel Syndrome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https://www.nhs.uk/conditions/carpal-tunnel-syndrome/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7" tooltip="www.bing.com"/>
              </a:rPr>
              <a:t>(nhs.uk in Bing)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09 July 2026).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NHS (2024)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Consent to treatment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https://www.nhs.uk/conditions/consent-to-treatment/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8" tooltip="www.bing.com"/>
              </a:rPr>
              <a:t>(nhs.uk in Bing)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09 July 2026).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NICE (2022)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Carpal Tunnel Syndrome: Assessment and Management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National Institute for Health and Care Excellence. 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9" tooltip="www.nice.org.uk"/>
              </a:rPr>
              <a:t>https://www.nice.org.uk/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09 July 2026).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NICE (2022)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Workplace health: management practices for musculoskeletal conditions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10" tooltip="www.nice.org.uk"/>
              </a:rPr>
              <a:t>https://www.nice.org.uk/guidance/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09 July 2026).</a:t>
            </a:r>
          </a:p>
          <a:p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HandEducation (n.d.) </a:t>
            </a:r>
            <a:r>
              <a:rPr lang="en-GB" sz="1400" i="1" dirty="0">
                <a:latin typeface="Arial" panose="020B0604020202020204" pitchFamily="34" charset="0"/>
                <a:cs typeface="Arial" panose="020B0604020202020204" pitchFamily="34" charset="0"/>
              </a:rPr>
              <a:t>Carpal Tunnel Syndrome – Anatomy and Median Nerve Compression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. Available at: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11" tooltip="www.handeducation.com"/>
              </a:rPr>
              <a:t>https://www.handeducation.com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(Accessed: 12 August 2026).</a:t>
            </a:r>
          </a:p>
          <a:p>
            <a:endParaRPr lang="en-GB" sz="1400" dirty="0"/>
          </a:p>
          <a:p>
            <a:pPr lvl="0"/>
            <a:endParaRPr lang="en-GB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Bef>
                <a:spcPts val="1600"/>
              </a:spcBef>
              <a:buFont typeface="Arial"/>
              <a:buChar char="•"/>
            </a:pPr>
            <a:endParaRPr lang="en-GB" sz="1700" dirty="0">
              <a:solidFill>
                <a:schemeClr val="tx1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550E941-99E4-4403-A917-B30FF69A9617}" type="slidenum">
              <a:rPr lang="en-GB" altLang="en-US" smtClean="0"/>
              <a:pPr>
                <a:defRPr/>
              </a:pPr>
              <a:t>11</a:t>
            </a:fld>
            <a:endParaRPr lang="en-GB" altLang="en-US" dirty="0"/>
          </a:p>
        </p:txBody>
      </p:sp>
      <p:pic>
        <p:nvPicPr>
          <p:cNvPr id="23" name="Audio 22">
            <a:hlinkClick r:id="" action="ppaction://media"/>
            <a:extLst>
              <a:ext uri="{FF2B5EF4-FFF2-40B4-BE49-F238E27FC236}">
                <a16:creationId xmlns:a16="http://schemas.microsoft.com/office/drawing/2014/main" id="{8478044A-D4C0-6672-450D-890DCEB27F4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rcRect l="-161075" t="-161075" r="-161075" b="-161075"/>
          <a:stretch>
            <a:fillRect/>
          </a:stretch>
        </p:blipFill>
        <p:spPr>
          <a:xfrm>
            <a:off x="7004304" y="4718304"/>
            <a:ext cx="2057400" cy="2057400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2021817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10624">
        <p14:reveal/>
      </p:transition>
    </mc:Choice>
    <mc:Fallback xmlns="">
      <p:transition spd="slow" advTm="106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FFC000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0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CA845005-2D0A-7340-9158-F7C2EED21ECD}">
  <we:reference id="wa200010001" version="1.0.0.1" store="en-GB" storeType="OMEX"/>
  <we:alternateReferences>
    <we:reference id="WA200010001" version="1.0.0.1" store="WA200010001" storeType="OMEX"/>
  </we:alternateReferences>
  <we:properties>
    <we:property name="claude.fileId" value="&quot;75df47eb-6b36-49c2-aa41-49fbd7b0be1f&quot;"/>
  </we:properties>
  <we:bindings/>
  <we:snapshot xmlns:r="http://schemas.openxmlformats.org/officeDocument/2006/relationships"/>
</we:webextension>
</file>

<file path=docProps/app.xml><?xml version="1.0" encoding="utf-8"?>
<Properties xmlns="http://schemas.openxmlformats.org/officeDocument/2006/extended-properties" xmlns:vt="http://schemas.openxmlformats.org/officeDocument/2006/docPropsVTypes">
  <Template>Orange Experience</Template>
  <TotalTime>8655</TotalTime>
  <Words>904</Words>
  <Application>Microsoft Office PowerPoint</Application>
  <PresentationFormat>On-screen Show (4:3)</PresentationFormat>
  <Paragraphs>90</Paragraphs>
  <Slides>11</Slides>
  <Notes>0</Notes>
  <HiddenSlides>0</HiddenSlides>
  <MMClips>11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Myriad Pro</vt:lpstr>
      <vt:lpstr>Verdana</vt:lpstr>
      <vt:lpstr>20140311PresentationUWTSDTemplate</vt:lpstr>
      <vt:lpstr>PowerPoint Presentation</vt:lpstr>
      <vt:lpstr>Introduction to Case Study</vt:lpstr>
      <vt:lpstr>Information about Sarah</vt:lpstr>
      <vt:lpstr>Musculoskeletal &amp; Nervous System</vt:lpstr>
      <vt:lpstr>Care Plan (1/3)</vt:lpstr>
      <vt:lpstr>Care Plan (2/3)</vt:lpstr>
      <vt:lpstr>Care Plan (3/3) </vt:lpstr>
      <vt:lpstr>Risk factors</vt:lpstr>
      <vt:lpstr>Recommendations</vt:lpstr>
      <vt:lpstr>Conclusion</vt:lpstr>
      <vt:lpstr>References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Dion Dainti-Ann Graham (2441800)</cp:lastModifiedBy>
  <cp:revision>241</cp:revision>
  <cp:lastPrinted>2018-07-09T15:27:01Z</cp:lastPrinted>
  <dcterms:created xsi:type="dcterms:W3CDTF">2002-10-07T19:43:58Z</dcterms:created>
  <dcterms:modified xsi:type="dcterms:W3CDTF">2026-08-13T21:11:23Z</dcterms:modified>
</cp:coreProperties>
</file>