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304" r:id="rId2"/>
    <p:sldId id="258" r:id="rId3"/>
    <p:sldId id="285" r:id="rId4"/>
    <p:sldId id="292" r:id="rId5"/>
    <p:sldId id="298" r:id="rId6"/>
    <p:sldId id="279" r:id="rId7"/>
    <p:sldId id="262" r:id="rId8"/>
    <p:sldId id="264" r:id="rId9"/>
    <p:sldId id="265" r:id="rId10"/>
    <p:sldId id="291" r:id="rId11"/>
    <p:sldId id="284" r:id="rId12"/>
    <p:sldId id="289" r:id="rId13"/>
    <p:sldId id="271" r:id="rId14"/>
    <p:sldId id="274" r:id="rId15"/>
    <p:sldId id="296" r:id="rId16"/>
    <p:sldId id="293" r:id="rId17"/>
    <p:sldId id="294" r:id="rId18"/>
    <p:sldId id="295" r:id="rId19"/>
    <p:sldId id="297" r:id="rId20"/>
    <p:sldId id="299" r:id="rId21"/>
    <p:sldId id="275" r:id="rId22"/>
    <p:sldId id="276" r:id="rId23"/>
    <p:sldId id="277" r:id="rId24"/>
    <p:sldId id="278" r:id="rId25"/>
    <p:sldId id="300" r:id="rId26"/>
    <p:sldId id="280" r:id="rId27"/>
    <p:sldId id="288"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63" d="100"/>
          <a:sy n="63" d="100"/>
        </p:scale>
        <p:origin x="1440" y="56"/>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04/10/2024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2</a:t>
            </a:fld>
            <a:endParaRPr lang="en-US" dirty="0"/>
          </a:p>
        </p:txBody>
      </p:sp>
    </p:spTree>
    <p:extLst>
      <p:ext uri="{BB962C8B-B14F-4D97-AF65-F5344CB8AC3E}">
        <p14:creationId xmlns:p14="http://schemas.microsoft.com/office/powerpoint/2010/main" val="1213447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4</a:t>
            </a:fld>
            <a:endParaRPr lang="en-US" dirty="0"/>
          </a:p>
        </p:txBody>
      </p:sp>
    </p:spTree>
    <p:extLst>
      <p:ext uri="{BB962C8B-B14F-4D97-AF65-F5344CB8AC3E}">
        <p14:creationId xmlns:p14="http://schemas.microsoft.com/office/powerpoint/2010/main" val="1213447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6</a:t>
            </a:fld>
            <a:endParaRPr lang="en-US" dirty="0"/>
          </a:p>
        </p:txBody>
      </p:sp>
    </p:spTree>
    <p:extLst>
      <p:ext uri="{BB962C8B-B14F-4D97-AF65-F5344CB8AC3E}">
        <p14:creationId xmlns:p14="http://schemas.microsoft.com/office/powerpoint/2010/main" val="537683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7</a:t>
            </a:fld>
            <a:endParaRPr lang="en-US" dirty="0"/>
          </a:p>
        </p:txBody>
      </p:sp>
    </p:spTree>
    <p:extLst>
      <p:ext uri="{BB962C8B-B14F-4D97-AF65-F5344CB8AC3E}">
        <p14:creationId xmlns:p14="http://schemas.microsoft.com/office/powerpoint/2010/main" val="3288749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8</a:t>
            </a:fld>
            <a:endParaRPr lang="en-US" dirty="0"/>
          </a:p>
        </p:txBody>
      </p:sp>
    </p:spTree>
    <p:extLst>
      <p:ext uri="{BB962C8B-B14F-4D97-AF65-F5344CB8AC3E}">
        <p14:creationId xmlns:p14="http://schemas.microsoft.com/office/powerpoint/2010/main" val="4184148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t>Tuckman says that all teams go through these development stages.</a:t>
            </a:r>
          </a:p>
          <a:p>
            <a:pPr>
              <a:spcBef>
                <a:spcPct val="0"/>
              </a:spcBef>
            </a:pPr>
            <a:endParaRPr lang="en-US"/>
          </a:p>
          <a:p>
            <a:pPr>
              <a:spcBef>
                <a:spcPct val="0"/>
              </a:spcBef>
            </a:pPr>
            <a:r>
              <a:rPr lang="en-US"/>
              <a:t>What do you think about these?  Have you seen these?  Or experienced these?</a:t>
            </a:r>
          </a:p>
          <a:p>
            <a:pPr>
              <a:spcBef>
                <a:spcPct val="0"/>
              </a:spcBef>
            </a:pPr>
            <a:r>
              <a:rPr lang="en-US"/>
              <a:t>Forming – when we are all very polite, like today?</a:t>
            </a:r>
          </a:p>
          <a:p>
            <a:pPr>
              <a:spcBef>
                <a:spcPct val="0"/>
              </a:spcBef>
            </a:pPr>
            <a:r>
              <a:rPr lang="en-US"/>
              <a:t>Storming – in a couple of weeks when we start to question how we do things round here and bring in more of our own opinion!!!</a:t>
            </a:r>
          </a:p>
          <a:p>
            <a:pPr>
              <a:spcBef>
                <a:spcPct val="0"/>
              </a:spcBef>
            </a:pPr>
            <a:endParaRPr lang="en-US"/>
          </a:p>
          <a:p>
            <a:pPr>
              <a:spcBef>
                <a:spcPct val="0"/>
              </a:spcBef>
            </a:pPr>
            <a:r>
              <a:rPr lang="en-US"/>
              <a:t>Tuckman says this is a natural development – </a:t>
            </a:r>
          </a:p>
          <a:p>
            <a:pPr>
              <a:spcBef>
                <a:spcPct val="0"/>
              </a:spcBef>
            </a:pPr>
            <a:r>
              <a:rPr lang="en-US"/>
              <a:t>	We can get stuck and awareness helps us to label the behaviours, work with them and move on.</a:t>
            </a:r>
          </a:p>
          <a:p>
            <a:pPr>
              <a:spcBef>
                <a:spcPct val="0"/>
              </a:spcBef>
            </a:pPr>
            <a:endParaRPr lang="en-US"/>
          </a:p>
          <a:p>
            <a:pPr>
              <a:spcBef>
                <a:spcPct val="0"/>
              </a:spcBef>
            </a:pPr>
            <a:r>
              <a:rPr lang="en-US"/>
              <a:t>In my experience sometimes teams can go through this cycle several times ;</a:t>
            </a:r>
          </a:p>
          <a:p>
            <a:pPr>
              <a:spcBef>
                <a:spcPct val="0"/>
              </a:spcBef>
            </a:pPr>
            <a:r>
              <a:rPr lang="en-US"/>
              <a:t>	new members</a:t>
            </a:r>
          </a:p>
          <a:p>
            <a:pPr>
              <a:spcBef>
                <a:spcPct val="0"/>
              </a:spcBef>
            </a:pPr>
            <a:r>
              <a:rPr lang="en-US"/>
              <a:t>	external crisis</a:t>
            </a:r>
          </a:p>
          <a:p>
            <a:pPr>
              <a:spcBef>
                <a:spcPct val="0"/>
              </a:spcBef>
            </a:pPr>
            <a:r>
              <a:rPr lang="en-US"/>
              <a:t>	new phase of the project</a:t>
            </a:r>
          </a:p>
          <a:p>
            <a:pPr>
              <a:spcBef>
                <a:spcPct val="0"/>
              </a:spcBef>
            </a:pPr>
            <a:endParaRPr lang="en-US"/>
          </a:p>
          <a:p>
            <a:pPr>
              <a:spcBef>
                <a:spcPct val="0"/>
              </a:spcBef>
            </a:pPr>
            <a:endParaRPr lang="en-US"/>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nstantia" pitchFamily="18" charset="0"/>
              </a:defRPr>
            </a:lvl1pPr>
            <a:lvl2pPr marL="742950" indent="-285750">
              <a:defRPr>
                <a:solidFill>
                  <a:schemeClr val="tx1"/>
                </a:solidFill>
                <a:latin typeface="Constantia" pitchFamily="18" charset="0"/>
              </a:defRPr>
            </a:lvl2pPr>
            <a:lvl3pPr marL="1143000" indent="-228600">
              <a:defRPr>
                <a:solidFill>
                  <a:schemeClr val="tx1"/>
                </a:solidFill>
                <a:latin typeface="Constantia" pitchFamily="18" charset="0"/>
              </a:defRPr>
            </a:lvl3pPr>
            <a:lvl4pPr marL="1600200" indent="-228600">
              <a:defRPr>
                <a:solidFill>
                  <a:schemeClr val="tx1"/>
                </a:solidFill>
                <a:latin typeface="Constantia" pitchFamily="18" charset="0"/>
              </a:defRPr>
            </a:lvl4pPr>
            <a:lvl5pPr marL="2057400" indent="-228600">
              <a:defRPr>
                <a:solidFill>
                  <a:schemeClr val="tx1"/>
                </a:solidFill>
                <a:latin typeface="Constantia" pitchFamily="18" charset="0"/>
              </a:defRPr>
            </a:lvl5pPr>
            <a:lvl6pPr marL="2514600" indent="-228600" fontAlgn="base">
              <a:spcBef>
                <a:spcPct val="0"/>
              </a:spcBef>
              <a:spcAft>
                <a:spcPct val="0"/>
              </a:spcAft>
              <a:defRPr>
                <a:solidFill>
                  <a:schemeClr val="tx1"/>
                </a:solidFill>
                <a:latin typeface="Constantia" pitchFamily="18" charset="0"/>
              </a:defRPr>
            </a:lvl6pPr>
            <a:lvl7pPr marL="2971800" indent="-228600" fontAlgn="base">
              <a:spcBef>
                <a:spcPct val="0"/>
              </a:spcBef>
              <a:spcAft>
                <a:spcPct val="0"/>
              </a:spcAft>
              <a:defRPr>
                <a:solidFill>
                  <a:schemeClr val="tx1"/>
                </a:solidFill>
                <a:latin typeface="Constantia" pitchFamily="18" charset="0"/>
              </a:defRPr>
            </a:lvl7pPr>
            <a:lvl8pPr marL="3429000" indent="-228600" fontAlgn="base">
              <a:spcBef>
                <a:spcPct val="0"/>
              </a:spcBef>
              <a:spcAft>
                <a:spcPct val="0"/>
              </a:spcAft>
              <a:defRPr>
                <a:solidFill>
                  <a:schemeClr val="tx1"/>
                </a:solidFill>
                <a:latin typeface="Constantia" pitchFamily="18" charset="0"/>
              </a:defRPr>
            </a:lvl8pPr>
            <a:lvl9pPr marL="3886200" indent="-228600" fontAlgn="base">
              <a:spcBef>
                <a:spcPct val="0"/>
              </a:spcBef>
              <a:spcAft>
                <a:spcPct val="0"/>
              </a:spcAft>
              <a:defRPr>
                <a:solidFill>
                  <a:schemeClr val="tx1"/>
                </a:solidFill>
                <a:latin typeface="Constantia" pitchFamily="18" charset="0"/>
              </a:defRPr>
            </a:lvl9pPr>
          </a:lstStyle>
          <a:p>
            <a:pPr fontAlgn="base">
              <a:spcBef>
                <a:spcPct val="0"/>
              </a:spcBef>
              <a:spcAft>
                <a:spcPct val="0"/>
              </a:spcAft>
            </a:pPr>
            <a:fld id="{3617FA4E-7987-49AA-A9F1-21A77F5AA45F}" type="slidenum">
              <a:rPr lang="en-US">
                <a:latin typeface="Calibri" pitchFamily="34" charset="0"/>
              </a:rPr>
              <a:pPr fontAlgn="base">
                <a:spcBef>
                  <a:spcPct val="0"/>
                </a:spcBef>
                <a:spcAft>
                  <a:spcPct val="0"/>
                </a:spcAft>
              </a:pPr>
              <a:t>10</a:t>
            </a:fld>
            <a:endParaRPr lang="en-US">
              <a:latin typeface="Calibri" pitchFamily="34" charset="0"/>
            </a:endParaRPr>
          </a:p>
        </p:txBody>
      </p:sp>
    </p:spTree>
    <p:extLst>
      <p:ext uri="{BB962C8B-B14F-4D97-AF65-F5344CB8AC3E}">
        <p14:creationId xmlns:p14="http://schemas.microsoft.com/office/powerpoint/2010/main" val="3422921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8805-97BB-8248-9286-86E777550D4F}" type="slidenum">
              <a:rPr lang="en-US" smtClean="0"/>
              <a:t>11</a:t>
            </a:fld>
            <a:endParaRPr lang="en-US" dirty="0"/>
          </a:p>
        </p:txBody>
      </p:sp>
    </p:spTree>
    <p:extLst>
      <p:ext uri="{BB962C8B-B14F-4D97-AF65-F5344CB8AC3E}">
        <p14:creationId xmlns:p14="http://schemas.microsoft.com/office/powerpoint/2010/main" val="488935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ahead to our tutorial</a:t>
            </a:r>
          </a:p>
        </p:txBody>
      </p:sp>
      <p:sp>
        <p:nvSpPr>
          <p:cNvPr id="4" name="Slide Number Placeholder 3"/>
          <p:cNvSpPr>
            <a:spLocks noGrp="1"/>
          </p:cNvSpPr>
          <p:nvPr>
            <p:ph type="sldNum" sz="quarter" idx="10"/>
          </p:nvPr>
        </p:nvSpPr>
        <p:spPr/>
        <p:txBody>
          <a:bodyPr/>
          <a:lstStyle/>
          <a:p>
            <a:fld id="{0C0E8805-97BB-8248-9286-86E777550D4F}" type="slidenum">
              <a:rPr lang="en-US" smtClean="0"/>
              <a:t>13</a:t>
            </a:fld>
            <a:endParaRPr lang="en-US" dirty="0"/>
          </a:p>
        </p:txBody>
      </p:sp>
    </p:spTree>
    <p:extLst>
      <p:ext uri="{BB962C8B-B14F-4D97-AF65-F5344CB8AC3E}">
        <p14:creationId xmlns:p14="http://schemas.microsoft.com/office/powerpoint/2010/main" val="4220535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14</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15</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16</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17</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18</a:t>
            </a:fld>
            <a:endParaRPr lang="en-US" dirty="0"/>
          </a:p>
        </p:txBody>
      </p:sp>
    </p:spTree>
    <p:extLst>
      <p:ext uri="{BB962C8B-B14F-4D97-AF65-F5344CB8AC3E}">
        <p14:creationId xmlns:p14="http://schemas.microsoft.com/office/powerpoint/2010/main" val="286623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0E8805-97BB-8248-9286-86E777550D4F}" type="slidenum">
              <a:rPr lang="en-US" smtClean="0"/>
              <a:t>19</a:t>
            </a:fld>
            <a:endParaRPr lang="en-US" dirty="0"/>
          </a:p>
        </p:txBody>
      </p:sp>
    </p:spTree>
    <p:extLst>
      <p:ext uri="{BB962C8B-B14F-4D97-AF65-F5344CB8AC3E}">
        <p14:creationId xmlns:p14="http://schemas.microsoft.com/office/powerpoint/2010/main" val="3274914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10/4/2024</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10/4/2024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10/4/2024</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10/4/2024</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10/4/2024</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10/4/2024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10/4/2024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10/4/2024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10/4/2024</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effectivenessinstitute.com/artic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a:solidFill>
                  <a:schemeClr val="accent2">
                    <a:lumMod val="20000"/>
                    <a:lumOff val="80000"/>
                  </a:schemeClr>
                </a:solidFill>
              </a:rPr>
              <a:t>Human Capital </a:t>
            </a:r>
            <a:r>
              <a:rPr lang="en-GB" sz="3600" b="1" dirty="0">
                <a:solidFill>
                  <a:schemeClr val="accent2">
                    <a:lumMod val="20000"/>
                    <a:lumOff val="80000"/>
                  </a:schemeClr>
                </a:solidFill>
              </a:rPr>
              <a:t>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sz="3600" dirty="0"/>
              <a:t>International Team Management</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926976"/>
          </a:xfrm>
        </p:spPr>
        <p:txBody>
          <a:bodyPr>
            <a:normAutofit/>
          </a:bodyPr>
          <a:lstStyle/>
          <a:p>
            <a:pPr algn="ctr"/>
            <a:r>
              <a:rPr lang="en-US" sz="4000" dirty="0"/>
              <a:t>What is a Team?</a:t>
            </a:r>
          </a:p>
        </p:txBody>
      </p:sp>
      <p:sp>
        <p:nvSpPr>
          <p:cNvPr id="3" name="Content Placeholder 2"/>
          <p:cNvSpPr>
            <a:spLocks noGrp="1"/>
          </p:cNvSpPr>
          <p:nvPr>
            <p:ph idx="1"/>
          </p:nvPr>
        </p:nvSpPr>
        <p:spPr/>
        <p:txBody>
          <a:bodyPr/>
          <a:lstStyle/>
          <a:p>
            <a:pPr>
              <a:buClr>
                <a:schemeClr val="accent1"/>
              </a:buClr>
            </a:pPr>
            <a:r>
              <a:rPr lang="en-GB" sz="2000" dirty="0">
                <a:latin typeface="Arial"/>
                <a:cs typeface="Arial"/>
              </a:rPr>
              <a:t>“A </a:t>
            </a:r>
            <a:r>
              <a:rPr lang="en-GB" sz="2000" b="1" dirty="0">
                <a:solidFill>
                  <a:srgbClr val="FF0000"/>
                </a:solidFill>
                <a:latin typeface="Arial"/>
                <a:cs typeface="Arial"/>
              </a:rPr>
              <a:t>group</a:t>
            </a:r>
            <a:r>
              <a:rPr lang="en-GB" sz="2000" dirty="0">
                <a:latin typeface="Arial"/>
                <a:cs typeface="Arial"/>
              </a:rPr>
              <a:t> of people who work together and have </a:t>
            </a:r>
            <a:r>
              <a:rPr lang="en-GB" sz="2000" u="sng" dirty="0">
                <a:latin typeface="Arial"/>
                <a:cs typeface="Arial"/>
              </a:rPr>
              <a:t>shared goals</a:t>
            </a:r>
            <a:r>
              <a:rPr lang="en-GB" sz="2000" dirty="0">
                <a:latin typeface="Arial"/>
                <a:cs typeface="Arial"/>
              </a:rPr>
              <a:t>, </a:t>
            </a:r>
            <a:r>
              <a:rPr lang="en-GB" sz="2000" u="sng" dirty="0">
                <a:latin typeface="Arial"/>
                <a:cs typeface="Arial"/>
              </a:rPr>
              <a:t>co-operating</a:t>
            </a:r>
            <a:r>
              <a:rPr lang="en-GB" sz="2000" dirty="0">
                <a:latin typeface="Arial"/>
                <a:cs typeface="Arial"/>
              </a:rPr>
              <a:t> and working towards achieving their goals” </a:t>
            </a:r>
          </a:p>
          <a:p>
            <a:pPr>
              <a:buClr>
                <a:schemeClr val="accent1"/>
              </a:buClr>
            </a:pPr>
            <a:endParaRPr lang="en-GB" sz="800" dirty="0">
              <a:latin typeface="Arial"/>
              <a:cs typeface="Arial"/>
            </a:endParaRPr>
          </a:p>
          <a:p>
            <a:pPr>
              <a:buClr>
                <a:schemeClr val="accent1"/>
              </a:buClr>
            </a:pPr>
            <a:endParaRPr lang="en-GB" sz="800" dirty="0">
              <a:latin typeface="Arial"/>
              <a:cs typeface="Arial"/>
            </a:endParaRPr>
          </a:p>
          <a:p>
            <a:pPr>
              <a:buClr>
                <a:schemeClr val="accent1"/>
              </a:buClr>
            </a:pPr>
            <a:endParaRPr lang="en-GB" sz="800" dirty="0">
              <a:latin typeface="Arial"/>
              <a:cs typeface="Arial"/>
            </a:endParaRPr>
          </a:p>
          <a:p>
            <a:pPr>
              <a:buClr>
                <a:schemeClr val="accent1"/>
              </a:buClr>
            </a:pPr>
            <a:r>
              <a:rPr lang="en-GB" sz="2000" dirty="0">
                <a:latin typeface="Arial"/>
                <a:cs typeface="Arial"/>
              </a:rPr>
              <a:t>“Everyone has a role and a </a:t>
            </a:r>
            <a:r>
              <a:rPr lang="en-GB" sz="2000" u="sng" dirty="0">
                <a:latin typeface="Arial"/>
                <a:cs typeface="Arial"/>
              </a:rPr>
              <a:t>contribution</a:t>
            </a:r>
            <a:r>
              <a:rPr lang="en-GB" sz="2000" dirty="0">
                <a:latin typeface="Arial"/>
                <a:cs typeface="Arial"/>
              </a:rPr>
              <a:t> to make, and co-operation is critical to achieving the shared objective” </a:t>
            </a:r>
          </a:p>
          <a:p>
            <a:pPr marL="0" indent="0" algn="r">
              <a:buClr>
                <a:schemeClr val="accent1"/>
              </a:buClr>
              <a:buNone/>
            </a:pPr>
            <a:r>
              <a:rPr lang="en-GB" sz="1800" dirty="0">
                <a:latin typeface="Arial"/>
                <a:cs typeface="Arial"/>
              </a:rPr>
              <a:t>(Smith et al, 2012, p 79).</a:t>
            </a:r>
          </a:p>
          <a:p>
            <a:pPr marL="0" indent="0">
              <a:buClr>
                <a:schemeClr val="accent1"/>
              </a:buClr>
              <a:buNone/>
            </a:pPr>
            <a:endParaRPr lang="en-GB" sz="800" dirty="0">
              <a:latin typeface="Arial"/>
              <a:cs typeface="Arial"/>
            </a:endParaRPr>
          </a:p>
          <a:p>
            <a:pPr marL="0" indent="0">
              <a:buClr>
                <a:schemeClr val="accent1"/>
              </a:buClr>
              <a:buNone/>
            </a:pPr>
            <a:endParaRPr lang="en-GB" sz="800" dirty="0">
              <a:latin typeface="Arial"/>
              <a:cs typeface="Arial"/>
            </a:endParaRPr>
          </a:p>
          <a:p>
            <a:pPr marL="0" indent="0">
              <a:buClr>
                <a:schemeClr val="accent1"/>
              </a:buClr>
              <a:buNone/>
            </a:pPr>
            <a:endParaRPr lang="en-GB" sz="800" dirty="0">
              <a:latin typeface="Arial"/>
              <a:cs typeface="Arial"/>
            </a:endParaRPr>
          </a:p>
          <a:p>
            <a:pPr>
              <a:buClr>
                <a:schemeClr val="accent1"/>
              </a:buClr>
            </a:pPr>
            <a:r>
              <a:rPr lang="en-GB" sz="2000" i="1" dirty="0">
                <a:latin typeface="Arial"/>
                <a:cs typeface="Arial"/>
              </a:rPr>
              <a:t> </a:t>
            </a:r>
            <a:r>
              <a:rPr lang="en-GB" sz="2000" dirty="0">
                <a:latin typeface="Arial"/>
                <a:cs typeface="Arial"/>
              </a:rPr>
              <a:t>“</a:t>
            </a:r>
            <a:r>
              <a:rPr lang="en-GB" sz="2000" u="sng" dirty="0">
                <a:latin typeface="Arial"/>
                <a:cs typeface="Arial"/>
              </a:rPr>
              <a:t>Collective Responsibility</a:t>
            </a:r>
            <a:r>
              <a:rPr lang="en-GB" sz="2000" dirty="0">
                <a:latin typeface="Arial"/>
                <a:cs typeface="Arial"/>
              </a:rPr>
              <a:t>” = emotional link and common purpose “Bounded” – it is clear who is in the team and who is out  </a:t>
            </a:r>
          </a:p>
          <a:p>
            <a:pPr marL="0" indent="0" algn="r">
              <a:buNone/>
            </a:pPr>
            <a:r>
              <a:rPr lang="en-GB" sz="1800" dirty="0">
                <a:latin typeface="Arial"/>
                <a:cs typeface="Arial"/>
              </a:rPr>
              <a:t>(Coutu, 2009)</a:t>
            </a:r>
          </a:p>
          <a:p>
            <a:pPr marL="667512" lvl="2" indent="0">
              <a:buNone/>
            </a:pPr>
            <a:endParaRPr lang="en-US" sz="2400" dirty="0"/>
          </a:p>
        </p:txBody>
      </p:sp>
    </p:spTree>
    <p:extLst>
      <p:ext uri="{BB962C8B-B14F-4D97-AF65-F5344CB8AC3E}">
        <p14:creationId xmlns:p14="http://schemas.microsoft.com/office/powerpoint/2010/main" val="8321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8229600" cy="650336"/>
          </a:xfrm>
        </p:spPr>
        <p:txBody>
          <a:bodyPr>
            <a:normAutofit fontScale="90000"/>
          </a:bodyPr>
          <a:lstStyle/>
          <a:p>
            <a:pPr algn="ctr"/>
            <a:r>
              <a:rPr lang="en-US" sz="4400" dirty="0"/>
              <a:t>Group vs Team</a:t>
            </a:r>
          </a:p>
        </p:txBody>
      </p:sp>
      <p:sp>
        <p:nvSpPr>
          <p:cNvPr id="3" name="Content Placeholder 2"/>
          <p:cNvSpPr>
            <a:spLocks noGrp="1"/>
          </p:cNvSpPr>
          <p:nvPr>
            <p:ph idx="1"/>
          </p:nvPr>
        </p:nvSpPr>
        <p:spPr>
          <a:xfrm>
            <a:off x="395536" y="1484784"/>
            <a:ext cx="8229600" cy="4922520"/>
          </a:xfrm>
        </p:spPr>
        <p:txBody>
          <a:bodyPr>
            <a:normAutofit lnSpcReduction="10000"/>
          </a:bodyPr>
          <a:lstStyle/>
          <a:p>
            <a:pPr>
              <a:buClr>
                <a:schemeClr val="accent1"/>
              </a:buClr>
            </a:pPr>
            <a:r>
              <a:rPr lang="en-US" sz="1800" b="1" dirty="0">
                <a:latin typeface="Arial"/>
                <a:cs typeface="Arial"/>
              </a:rPr>
              <a:t>Groups : </a:t>
            </a:r>
            <a:r>
              <a:rPr lang="en-US" sz="1800" dirty="0">
                <a:latin typeface="Arial"/>
                <a:cs typeface="Arial"/>
              </a:rPr>
              <a:t>The essential feature is that its members regard themselves as belonging to a group.  A group may be defined in terms of any number of people who</a:t>
            </a:r>
          </a:p>
          <a:p>
            <a:pPr marL="736092" lvl="1" indent="-342900">
              <a:buFont typeface="+mj-lt"/>
              <a:buAutoNum type="arabicPeriod"/>
            </a:pPr>
            <a:r>
              <a:rPr lang="en-US" sz="1600" dirty="0">
                <a:latin typeface="Arial"/>
                <a:cs typeface="Arial"/>
              </a:rPr>
              <a:t>interact with one another</a:t>
            </a:r>
          </a:p>
          <a:p>
            <a:pPr marL="736092" lvl="1" indent="-342900">
              <a:buFont typeface="+mj-lt"/>
              <a:buAutoNum type="arabicPeriod"/>
            </a:pPr>
            <a:r>
              <a:rPr lang="en-US" sz="1600" dirty="0">
                <a:latin typeface="Arial"/>
                <a:cs typeface="Arial"/>
              </a:rPr>
              <a:t>are psychologically aware of one another</a:t>
            </a:r>
          </a:p>
          <a:p>
            <a:pPr marL="736092" lvl="1" indent="-342900">
              <a:buFont typeface="+mj-lt"/>
              <a:buAutoNum type="arabicPeriod"/>
            </a:pPr>
            <a:r>
              <a:rPr lang="en-US" sz="1600" dirty="0">
                <a:latin typeface="Arial"/>
                <a:cs typeface="Arial"/>
              </a:rPr>
              <a:t>perceive themselves to be a group</a:t>
            </a:r>
            <a:r>
              <a:rPr lang="en-US" sz="1800" dirty="0">
                <a:latin typeface="Arial"/>
                <a:cs typeface="Arial"/>
              </a:rPr>
              <a:t>.</a:t>
            </a:r>
          </a:p>
          <a:p>
            <a:pPr marL="736092" lvl="1" indent="-342900">
              <a:buFont typeface="+mj-lt"/>
              <a:buAutoNum type="arabicPeriod"/>
            </a:pPr>
            <a:endParaRPr lang="en-US" sz="1800" dirty="0">
              <a:latin typeface="Arial"/>
              <a:cs typeface="Arial"/>
            </a:endParaRPr>
          </a:p>
          <a:p>
            <a:pPr marL="393192" lvl="1" indent="0" algn="r">
              <a:buNone/>
            </a:pPr>
            <a:r>
              <a:rPr lang="en-US" sz="1400" dirty="0">
                <a:latin typeface="Arial"/>
                <a:cs typeface="Arial"/>
              </a:rPr>
              <a:t>Schein (1998)</a:t>
            </a:r>
          </a:p>
          <a:p>
            <a:pPr marL="27432" indent="0">
              <a:buNone/>
            </a:pPr>
            <a:endParaRPr lang="en-US" sz="1200" dirty="0">
              <a:latin typeface="Arial"/>
              <a:cs typeface="Arial"/>
            </a:endParaRPr>
          </a:p>
          <a:p>
            <a:pPr marL="313182" indent="-285750"/>
            <a:r>
              <a:rPr lang="en-US" sz="1800" b="1" dirty="0">
                <a:latin typeface="Arial"/>
                <a:cs typeface="Arial"/>
              </a:rPr>
              <a:t>Teams </a:t>
            </a:r>
            <a:r>
              <a:rPr lang="en-US" sz="1800" dirty="0">
                <a:latin typeface="Arial"/>
                <a:cs typeface="Arial"/>
              </a:rPr>
              <a:t>occur when a number of people have a common goal and </a:t>
            </a:r>
            <a:r>
              <a:rPr lang="en-US" sz="1800" dirty="0" err="1">
                <a:latin typeface="Arial"/>
                <a:cs typeface="Arial"/>
              </a:rPr>
              <a:t>recognise</a:t>
            </a:r>
            <a:r>
              <a:rPr lang="en-US" sz="1800" dirty="0">
                <a:latin typeface="Arial"/>
                <a:cs typeface="Arial"/>
              </a:rPr>
              <a:t> that their personal success is dependent upon the success of others. They are all interdependent. In practice, this means that in most teams people will contribute individual skills many of which will be different.</a:t>
            </a:r>
          </a:p>
          <a:p>
            <a:pPr marL="27432" indent="0" algn="r">
              <a:buNone/>
            </a:pPr>
            <a:endParaRPr lang="en-US" sz="1400" dirty="0">
              <a:latin typeface="Arial"/>
              <a:cs typeface="Arial"/>
            </a:endParaRPr>
          </a:p>
          <a:p>
            <a:pPr marL="27432" indent="0" algn="r">
              <a:buNone/>
            </a:pPr>
            <a:r>
              <a:rPr lang="en-US" sz="1400" dirty="0" err="1">
                <a:latin typeface="Arial"/>
                <a:cs typeface="Arial"/>
              </a:rPr>
              <a:t>Crainer</a:t>
            </a:r>
            <a:r>
              <a:rPr lang="en-US" sz="1400" dirty="0">
                <a:latin typeface="Arial"/>
                <a:cs typeface="Arial"/>
              </a:rPr>
              <a:t> (1998)</a:t>
            </a:r>
          </a:p>
          <a:p>
            <a:pPr marL="27432" indent="0" algn="r">
              <a:buNone/>
            </a:pPr>
            <a:endParaRPr lang="en-US" sz="1200" dirty="0">
              <a:latin typeface="Arial"/>
              <a:cs typeface="Arial"/>
            </a:endParaRPr>
          </a:p>
          <a:p>
            <a:pPr marL="27432" indent="0">
              <a:buNone/>
            </a:pPr>
            <a:r>
              <a:rPr lang="en-US" sz="1800" dirty="0">
                <a:latin typeface="Arial"/>
                <a:cs typeface="Arial"/>
              </a:rPr>
              <a:t>By definition, all teams are groups but it does not necessarily follow that all groups are teams.</a:t>
            </a:r>
          </a:p>
          <a:p>
            <a:pPr marL="27432" indent="0" algn="r">
              <a:buNone/>
            </a:pPr>
            <a:r>
              <a:rPr lang="en-US" sz="1400" dirty="0">
                <a:latin typeface="Arial"/>
                <a:cs typeface="Arial"/>
              </a:rPr>
              <a:t>Mullins (2010)</a:t>
            </a:r>
          </a:p>
        </p:txBody>
      </p:sp>
    </p:spTree>
    <p:extLst>
      <p:ext uri="{BB962C8B-B14F-4D97-AF65-F5344CB8AC3E}">
        <p14:creationId xmlns:p14="http://schemas.microsoft.com/office/powerpoint/2010/main" val="145307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a:t>Characteristics of a Team</a:t>
            </a:r>
          </a:p>
        </p:txBody>
      </p:sp>
      <p:sp>
        <p:nvSpPr>
          <p:cNvPr id="3" name="Content Placeholder 2"/>
          <p:cNvSpPr>
            <a:spLocks noGrp="1"/>
          </p:cNvSpPr>
          <p:nvPr>
            <p:ph idx="1"/>
          </p:nvPr>
        </p:nvSpPr>
        <p:spPr/>
        <p:txBody>
          <a:bodyPr>
            <a:normAutofit fontScale="92500" lnSpcReduction="20000"/>
          </a:bodyPr>
          <a:lstStyle/>
          <a:p>
            <a:endParaRPr lang="en-GB" sz="2000" dirty="0">
              <a:latin typeface="Arial"/>
              <a:cs typeface="Arial"/>
            </a:endParaRPr>
          </a:p>
          <a:p>
            <a:pPr marL="457200" lvl="0" indent="-457200">
              <a:buFont typeface="+mj-lt"/>
              <a:buAutoNum type="arabicPeriod"/>
            </a:pPr>
            <a:r>
              <a:rPr lang="en-GB" sz="2000" dirty="0">
                <a:latin typeface="Arial"/>
                <a:cs typeface="Arial"/>
              </a:rPr>
              <a:t>Clear and shared goals</a:t>
            </a:r>
          </a:p>
          <a:p>
            <a:pPr marL="457200" lvl="0" indent="-457200">
              <a:buFont typeface="+mj-lt"/>
              <a:buAutoNum type="arabicPeriod"/>
            </a:pPr>
            <a:r>
              <a:rPr lang="en-GB" sz="2000" dirty="0">
                <a:latin typeface="Arial"/>
                <a:cs typeface="Arial"/>
              </a:rPr>
              <a:t>Open communication between team members</a:t>
            </a:r>
          </a:p>
          <a:p>
            <a:pPr marL="457200" lvl="0" indent="-457200">
              <a:buFont typeface="+mj-lt"/>
              <a:buAutoNum type="arabicPeriod"/>
            </a:pPr>
            <a:r>
              <a:rPr lang="en-GB" sz="2000" dirty="0">
                <a:latin typeface="Arial"/>
                <a:cs typeface="Arial"/>
              </a:rPr>
              <a:t>Agreed ways of working</a:t>
            </a:r>
          </a:p>
          <a:p>
            <a:pPr marL="457200" lvl="0" indent="-457200">
              <a:buFont typeface="+mj-lt"/>
              <a:buAutoNum type="arabicPeriod"/>
            </a:pPr>
            <a:r>
              <a:rPr lang="en-GB" sz="2000" dirty="0">
                <a:latin typeface="Arial"/>
                <a:cs typeface="Arial"/>
              </a:rPr>
              <a:t>Co-operation and support rather than point-scoring</a:t>
            </a:r>
          </a:p>
          <a:p>
            <a:pPr marL="457200" lvl="0" indent="-457200">
              <a:buFont typeface="+mj-lt"/>
              <a:buAutoNum type="arabicPeriod"/>
            </a:pPr>
            <a:r>
              <a:rPr lang="en-GB" sz="2000" dirty="0">
                <a:latin typeface="Arial"/>
                <a:cs typeface="Arial"/>
              </a:rPr>
              <a:t>Effective listening</a:t>
            </a:r>
          </a:p>
          <a:p>
            <a:pPr marL="457200" lvl="0" indent="-457200">
              <a:buFont typeface="+mj-lt"/>
              <a:buAutoNum type="arabicPeriod"/>
            </a:pPr>
            <a:r>
              <a:rPr lang="en-GB" sz="2000" dirty="0">
                <a:latin typeface="Arial"/>
                <a:cs typeface="Arial"/>
              </a:rPr>
              <a:t>Arrangements in place for monitoring progress and correcting things</a:t>
            </a:r>
          </a:p>
          <a:p>
            <a:pPr marL="457200" lvl="0" indent="-457200">
              <a:buFont typeface="+mj-lt"/>
              <a:buAutoNum type="arabicPeriod"/>
            </a:pPr>
            <a:r>
              <a:rPr lang="en-GB" sz="2000" dirty="0">
                <a:latin typeface="Arial"/>
                <a:cs typeface="Arial"/>
              </a:rPr>
              <a:t>Awareness of deadlines</a:t>
            </a:r>
          </a:p>
          <a:p>
            <a:pPr marL="457200" lvl="0" indent="-457200">
              <a:buFont typeface="+mj-lt"/>
              <a:buAutoNum type="arabicPeriod"/>
            </a:pPr>
            <a:r>
              <a:rPr lang="en-GB" sz="2000" dirty="0">
                <a:latin typeface="Arial"/>
                <a:cs typeface="Arial"/>
              </a:rPr>
              <a:t>Enthusiasm and motivation</a:t>
            </a:r>
          </a:p>
          <a:p>
            <a:pPr marL="457200" lvl="0" indent="-457200">
              <a:buFont typeface="+mj-lt"/>
              <a:buAutoNum type="arabicPeriod"/>
            </a:pPr>
            <a:r>
              <a:rPr lang="en-GB" sz="2000" dirty="0">
                <a:latin typeface="Arial"/>
                <a:cs typeface="Arial"/>
              </a:rPr>
              <a:t>Reviewing outcomes and changing actions where necessary for future team efforts.  </a:t>
            </a:r>
          </a:p>
          <a:p>
            <a:pPr marL="0" lvl="0" indent="0" algn="r">
              <a:buNone/>
            </a:pPr>
            <a:endParaRPr lang="en-GB" sz="1600" dirty="0">
              <a:latin typeface="Arial"/>
              <a:cs typeface="Arial"/>
            </a:endParaRPr>
          </a:p>
          <a:p>
            <a:pPr marL="0" lvl="0" indent="0" algn="r">
              <a:buNone/>
            </a:pPr>
            <a:r>
              <a:rPr lang="en-GB" sz="1600" dirty="0">
                <a:latin typeface="Arial"/>
                <a:cs typeface="Arial"/>
              </a:rPr>
              <a:t>(Smith et al, </a:t>
            </a:r>
            <a:r>
              <a:rPr lang="en-US" sz="1600" dirty="0">
                <a:latin typeface="Arial"/>
                <a:cs typeface="Arial"/>
              </a:rPr>
              <a:t>Chapter 5)</a:t>
            </a:r>
          </a:p>
          <a:p>
            <a:pPr marL="667512" lvl="2" indent="0">
              <a:buNone/>
            </a:pPr>
            <a:endParaRPr lang="en-US" sz="2400" dirty="0"/>
          </a:p>
        </p:txBody>
      </p:sp>
    </p:spTree>
    <p:extLst>
      <p:ext uri="{BB962C8B-B14F-4D97-AF65-F5344CB8AC3E}">
        <p14:creationId xmlns:p14="http://schemas.microsoft.com/office/powerpoint/2010/main" val="1239226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itle 1"/>
          <p:cNvSpPr txBox="1">
            <a:spLocks noGrp="1"/>
          </p:cNvSpPr>
          <p:nvPr>
            <p:ph type="title"/>
          </p:nvPr>
        </p:nvSpPr>
        <p:spPr>
          <a:xfrm>
            <a:off x="457200" y="704087"/>
            <a:ext cx="8229600" cy="1143001"/>
          </a:xfrm>
          <a:prstGeom prst="rect">
            <a:avLst/>
          </a:prstGeom>
        </p:spPr>
        <p:txBody>
          <a:bodyPr/>
          <a:lstStyle>
            <a:lvl1pPr algn="ctr">
              <a:defRPr sz="3600"/>
            </a:lvl1pPr>
          </a:lstStyle>
          <a:p>
            <a:r>
              <a:t>The Role of the Team Leader</a:t>
            </a:r>
          </a:p>
        </p:txBody>
      </p:sp>
      <p:sp>
        <p:nvSpPr>
          <p:cNvPr id="123" name="Content Placeholder 2"/>
          <p:cNvSpPr txBox="1">
            <a:spLocks noGrp="1"/>
          </p:cNvSpPr>
          <p:nvPr>
            <p:ph type="body" idx="1"/>
          </p:nvPr>
        </p:nvSpPr>
        <p:spPr>
          <a:xfrm>
            <a:off x="457200" y="1988839"/>
            <a:ext cx="8229600" cy="4335763"/>
          </a:xfrm>
          <a:prstGeom prst="rect">
            <a:avLst/>
          </a:prstGeom>
        </p:spPr>
        <p:txBody>
          <a:bodyPr/>
          <a:lstStyle/>
          <a:p>
            <a:pPr>
              <a:spcBef>
                <a:spcPts val="500"/>
              </a:spcBef>
              <a:defRPr sz="2000">
                <a:latin typeface="Arial"/>
                <a:ea typeface="Arial"/>
                <a:cs typeface="Arial"/>
                <a:sym typeface="Arial"/>
              </a:defRPr>
            </a:pPr>
            <a:endParaRPr/>
          </a:p>
          <a:p>
            <a:pPr>
              <a:spcBef>
                <a:spcPts val="400"/>
              </a:spcBef>
              <a:buClr>
                <a:schemeClr val="accent1"/>
              </a:buClr>
              <a:defRPr sz="1800">
                <a:latin typeface="Arial"/>
                <a:ea typeface="Arial"/>
                <a:cs typeface="Arial"/>
                <a:sym typeface="Arial"/>
              </a:defRPr>
            </a:pPr>
            <a:r>
              <a:t>Develops teamwork and co-operation whilst leading a group of people, </a:t>
            </a:r>
            <a:endParaRPr sz="2400"/>
          </a:p>
          <a:p>
            <a:pPr>
              <a:spcBef>
                <a:spcPts val="400"/>
              </a:spcBef>
              <a:buClr>
                <a:schemeClr val="accent1"/>
              </a:buClr>
              <a:defRPr sz="1800">
                <a:latin typeface="Arial"/>
                <a:ea typeface="Arial"/>
                <a:cs typeface="Arial"/>
                <a:sym typeface="Arial"/>
              </a:defRPr>
            </a:pPr>
            <a:r>
              <a:t>Articulates a mission or purpose for the group and motivates people to fulfill that purpose and accomplish results,</a:t>
            </a:r>
            <a:endParaRPr sz="2400"/>
          </a:p>
          <a:p>
            <a:pPr>
              <a:spcBef>
                <a:spcPts val="400"/>
              </a:spcBef>
              <a:buClr>
                <a:schemeClr val="accent1"/>
              </a:buClr>
              <a:defRPr sz="1800">
                <a:latin typeface="Arial"/>
                <a:ea typeface="Arial"/>
                <a:cs typeface="Arial"/>
                <a:sym typeface="Arial"/>
              </a:defRPr>
            </a:pPr>
            <a:r>
              <a:t>Gains commitment even when employees are resistive and hesitant to follow.</a:t>
            </a:r>
            <a:endParaRPr sz="2400"/>
          </a:p>
          <a:p>
            <a:pPr>
              <a:spcBef>
                <a:spcPts val="400"/>
              </a:spcBef>
              <a:buClr>
                <a:schemeClr val="accent1"/>
              </a:buClr>
              <a:defRPr sz="1800">
                <a:latin typeface="Arial"/>
                <a:ea typeface="Arial"/>
                <a:cs typeface="Arial"/>
                <a:sym typeface="Arial"/>
              </a:defRPr>
            </a:pPr>
            <a:r>
              <a:t>Ability to lead from the front and in training, coaching and counselling their team members to high standards of performance. </a:t>
            </a:r>
            <a:r>
              <a:rPr sz="1600" i="1"/>
              <a:t>(ACAS, 2007)</a:t>
            </a:r>
            <a:endParaRPr sz="2400"/>
          </a:p>
          <a:p>
            <a:pPr>
              <a:spcBef>
                <a:spcPts val="500"/>
              </a:spcBef>
              <a:buClr>
                <a:schemeClr val="accent1"/>
              </a:buClr>
              <a:defRPr sz="2400" i="1">
                <a:latin typeface="Arial"/>
                <a:ea typeface="Arial"/>
                <a:cs typeface="Arial"/>
                <a:sym typeface="Arial"/>
              </a:defRPr>
            </a:pPr>
            <a:endParaRPr sz="2400"/>
          </a:p>
          <a:p>
            <a:pPr marL="0" indent="0">
              <a:spcBef>
                <a:spcPts val="300"/>
              </a:spcBef>
              <a:buSzTx/>
              <a:buNone/>
              <a:defRPr sz="1600">
                <a:latin typeface="Arial"/>
                <a:ea typeface="Arial"/>
                <a:cs typeface="Arial"/>
                <a:sym typeface="Arial"/>
              </a:defRPr>
            </a:pPr>
            <a:r>
              <a:t>“A team rarely demonstrates more passion or behaves more positively than its leader.  Similarly, cynical leaders produce, and therefore deserve, cynical teams.  Innovative, creative and developmental leaders help to produce creative, innovative and developed followers.  A team that is enthusiastic, energetic and innovative will have at its heart a leader who is correspondingly so.” </a:t>
            </a:r>
            <a:r>
              <a:rPr i="1"/>
              <a:t>(Powell, 2007)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400" dirty="0" err="1"/>
              <a:t>Organisational</a:t>
            </a:r>
            <a:r>
              <a:rPr lang="en-US" sz="4400" dirty="0"/>
              <a:t> Positioning</a:t>
            </a:r>
          </a:p>
        </p:txBody>
      </p:sp>
      <p:sp>
        <p:nvSpPr>
          <p:cNvPr id="3" name="Content Placeholder 2"/>
          <p:cNvSpPr>
            <a:spLocks noGrp="1"/>
          </p:cNvSpPr>
          <p:nvPr>
            <p:ph idx="1"/>
          </p:nvPr>
        </p:nvSpPr>
        <p:spPr>
          <a:xfrm>
            <a:off x="1115616" y="2132856"/>
            <a:ext cx="7221488" cy="4389120"/>
          </a:xfrm>
        </p:spPr>
        <p:txBody>
          <a:bodyPr>
            <a:normAutofit/>
          </a:bodyPr>
          <a:lstStyle/>
          <a:p>
            <a:pPr marL="0" indent="0">
              <a:buNone/>
            </a:pPr>
            <a:r>
              <a:rPr lang="en-US" sz="2400" dirty="0">
                <a:latin typeface="Arial"/>
                <a:cs typeface="Arial"/>
              </a:rPr>
              <a:t>Teams exist at every level in an </a:t>
            </a:r>
            <a:r>
              <a:rPr lang="en-US" sz="2400" dirty="0" err="1">
                <a:latin typeface="Arial"/>
                <a:cs typeface="Arial"/>
              </a:rPr>
              <a:t>organisation</a:t>
            </a:r>
            <a:r>
              <a:rPr lang="en-US" sz="2000" dirty="0">
                <a:latin typeface="Arial"/>
                <a:cs typeface="Arial"/>
              </a:rPr>
              <a:t>.</a:t>
            </a:r>
          </a:p>
          <a:p>
            <a:pPr marL="0" indent="0">
              <a:buNone/>
            </a:pPr>
            <a:endParaRPr lang="en-US" sz="1900" dirty="0">
              <a:latin typeface="Arial"/>
              <a:cs typeface="Arial"/>
            </a:endParaRPr>
          </a:p>
          <a:p>
            <a:pPr marL="0" indent="0">
              <a:buNone/>
            </a:pPr>
            <a:r>
              <a:rPr lang="en-US" sz="1700" i="1" dirty="0">
                <a:latin typeface="Arial"/>
                <a:cs typeface="Arial"/>
              </a:rPr>
              <a:t>Examples of Team types:</a:t>
            </a:r>
          </a:p>
          <a:p>
            <a:pPr lvl="1"/>
            <a:r>
              <a:rPr lang="en-US" sz="1700" dirty="0">
                <a:latin typeface="Arial"/>
                <a:cs typeface="Arial"/>
              </a:rPr>
              <a:t>Project teams</a:t>
            </a:r>
          </a:p>
          <a:p>
            <a:pPr lvl="1"/>
            <a:r>
              <a:rPr lang="en-US" sz="1700" dirty="0">
                <a:latin typeface="Arial"/>
                <a:cs typeface="Arial"/>
              </a:rPr>
              <a:t>Sales Teams</a:t>
            </a:r>
          </a:p>
          <a:p>
            <a:pPr lvl="1"/>
            <a:r>
              <a:rPr lang="en-US" sz="1700" dirty="0">
                <a:latin typeface="Arial"/>
                <a:cs typeface="Arial"/>
              </a:rPr>
              <a:t>Departmental Teams</a:t>
            </a:r>
          </a:p>
          <a:p>
            <a:pPr lvl="1"/>
            <a:r>
              <a:rPr lang="en-US" sz="1700" dirty="0">
                <a:latin typeface="Arial"/>
                <a:cs typeface="Arial"/>
              </a:rPr>
              <a:t>Virtual Teams</a:t>
            </a:r>
          </a:p>
          <a:p>
            <a:pPr lvl="1"/>
            <a:r>
              <a:rPr lang="en-US" sz="1700" dirty="0">
                <a:latin typeface="Arial"/>
                <a:cs typeface="Arial"/>
              </a:rPr>
              <a:t>Cross-functional Teams</a:t>
            </a:r>
          </a:p>
          <a:p>
            <a:endParaRPr lang="en-US" sz="2400" dirty="0"/>
          </a:p>
          <a:p>
            <a:pPr marL="0" indent="0">
              <a:buNone/>
            </a:pPr>
            <a:r>
              <a:rPr lang="en-US" sz="2400" dirty="0">
                <a:latin typeface="Arial"/>
                <a:cs typeface="Arial"/>
              </a:rPr>
              <a:t>The leader’s functions are in terms of the task, the team and the individuals who make up the teams.</a:t>
            </a:r>
          </a:p>
          <a:p>
            <a:pPr marL="0" indent="0" algn="r">
              <a:buNone/>
            </a:pPr>
            <a:r>
              <a:rPr lang="en-US" sz="1800" dirty="0">
                <a:latin typeface="Arial"/>
                <a:cs typeface="Arial"/>
              </a:rPr>
              <a:t>Action-</a:t>
            </a:r>
            <a:r>
              <a:rPr lang="en-US" sz="1800" dirty="0" err="1">
                <a:latin typeface="Arial"/>
                <a:cs typeface="Arial"/>
              </a:rPr>
              <a:t>Centred</a:t>
            </a:r>
            <a:r>
              <a:rPr lang="en-US" sz="1800" dirty="0">
                <a:latin typeface="Arial"/>
                <a:cs typeface="Arial"/>
              </a:rPr>
              <a:t> Leadership: Adair (1979)</a:t>
            </a:r>
          </a:p>
          <a:p>
            <a:endParaRPr lang="en-US" sz="2400" dirty="0"/>
          </a:p>
          <a:p>
            <a:endParaRPr lang="en-US" sz="2400" dirty="0"/>
          </a:p>
          <a:p>
            <a:endParaRPr lang="en-US" sz="2400" dirty="0"/>
          </a:p>
          <a:p>
            <a:endParaRPr lang="en-US" dirty="0"/>
          </a:p>
          <a:p>
            <a:endParaRPr lang="en-US" dirty="0"/>
          </a:p>
          <a:p>
            <a:endParaRPr lang="en-US" dirty="0"/>
          </a:p>
        </p:txBody>
      </p:sp>
    </p:spTree>
    <p:extLst>
      <p:ext uri="{BB962C8B-B14F-4D97-AF65-F5344CB8AC3E}">
        <p14:creationId xmlns:p14="http://schemas.microsoft.com/office/powerpoint/2010/main" val="950144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43000"/>
          </a:xfrm>
        </p:spPr>
        <p:txBody>
          <a:bodyPr>
            <a:normAutofit/>
          </a:bodyPr>
          <a:lstStyle/>
          <a:p>
            <a:pPr algn="ctr"/>
            <a:r>
              <a:rPr lang="en-US" sz="4400" dirty="0"/>
              <a:t>Benefits of good team working</a:t>
            </a:r>
          </a:p>
        </p:txBody>
      </p:sp>
      <p:sp>
        <p:nvSpPr>
          <p:cNvPr id="3" name="Content Placeholder 2"/>
          <p:cNvSpPr>
            <a:spLocks noGrp="1"/>
          </p:cNvSpPr>
          <p:nvPr>
            <p:ph idx="1"/>
          </p:nvPr>
        </p:nvSpPr>
        <p:spPr>
          <a:xfrm>
            <a:off x="971600" y="2492896"/>
            <a:ext cx="7416824" cy="3381008"/>
          </a:xfrm>
        </p:spPr>
        <p:txBody>
          <a:bodyPr>
            <a:normAutofit/>
          </a:bodyPr>
          <a:lstStyle/>
          <a:p>
            <a:pPr>
              <a:buClr>
                <a:schemeClr val="accent1"/>
              </a:buClr>
            </a:pPr>
            <a:r>
              <a:rPr lang="en-US" sz="2000" dirty="0">
                <a:latin typeface="Arial"/>
                <a:cs typeface="Arial"/>
              </a:rPr>
              <a:t>Improves productivity (</a:t>
            </a:r>
            <a:r>
              <a:rPr lang="en-US" sz="2000" i="1" dirty="0">
                <a:latin typeface="Arial"/>
                <a:cs typeface="Arial"/>
              </a:rPr>
              <a:t>if they are effective!</a:t>
            </a:r>
            <a:r>
              <a:rPr lang="en-US" sz="2000" dirty="0">
                <a:latin typeface="Arial"/>
                <a:cs typeface="Arial"/>
              </a:rPr>
              <a:t>)</a:t>
            </a:r>
          </a:p>
          <a:p>
            <a:pPr>
              <a:buClr>
                <a:schemeClr val="accent1"/>
              </a:buClr>
            </a:pPr>
            <a:r>
              <a:rPr lang="en-US" sz="2000" dirty="0">
                <a:latin typeface="Arial"/>
                <a:cs typeface="Arial"/>
              </a:rPr>
              <a:t>Enhance quality of products and services</a:t>
            </a:r>
          </a:p>
          <a:p>
            <a:pPr>
              <a:buClr>
                <a:schemeClr val="accent1"/>
              </a:buClr>
            </a:pPr>
            <a:r>
              <a:rPr lang="en-US" sz="2000" dirty="0">
                <a:latin typeface="Arial"/>
                <a:cs typeface="Arial"/>
              </a:rPr>
              <a:t>Improved customer focus</a:t>
            </a:r>
          </a:p>
          <a:p>
            <a:pPr>
              <a:buClr>
                <a:schemeClr val="accent1"/>
              </a:buClr>
            </a:pPr>
            <a:r>
              <a:rPr lang="en-US" sz="2000" dirty="0">
                <a:latin typeface="Arial"/>
                <a:cs typeface="Arial"/>
              </a:rPr>
              <a:t>Speed the spread of ideas/best practice</a:t>
            </a:r>
          </a:p>
          <a:p>
            <a:pPr>
              <a:buClr>
                <a:schemeClr val="accent1"/>
              </a:buClr>
            </a:pPr>
            <a:r>
              <a:rPr lang="en-US" sz="2000" dirty="0">
                <a:latin typeface="Arial"/>
                <a:cs typeface="Arial"/>
              </a:rPr>
              <a:t>Speedy response to opps and threats and to fast changing environments </a:t>
            </a:r>
          </a:p>
          <a:p>
            <a:pPr>
              <a:buClr>
                <a:schemeClr val="accent1"/>
              </a:buClr>
            </a:pPr>
            <a:r>
              <a:rPr lang="en-US" sz="2000" dirty="0">
                <a:latin typeface="Arial"/>
                <a:cs typeface="Arial"/>
              </a:rPr>
              <a:t>Increased employee motivation</a:t>
            </a:r>
          </a:p>
          <a:p>
            <a:pPr>
              <a:buClr>
                <a:schemeClr val="accent1"/>
              </a:buClr>
            </a:pPr>
            <a:r>
              <a:rPr lang="en-US" sz="2000" dirty="0">
                <a:latin typeface="Arial"/>
                <a:cs typeface="Arial"/>
              </a:rPr>
              <a:t>Introduces multi-skilling and employee flexibility</a:t>
            </a:r>
          </a:p>
        </p:txBody>
      </p:sp>
    </p:spTree>
    <p:extLst>
      <p:ext uri="{BB962C8B-B14F-4D97-AF65-F5344CB8AC3E}">
        <p14:creationId xmlns:p14="http://schemas.microsoft.com/office/powerpoint/2010/main" val="2484246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1143000"/>
          </a:xfrm>
        </p:spPr>
        <p:txBody>
          <a:bodyPr>
            <a:normAutofit/>
          </a:bodyPr>
          <a:lstStyle/>
          <a:p>
            <a:pPr algn="ctr"/>
            <a:r>
              <a:rPr lang="en-US" sz="4400" dirty="0"/>
              <a:t>High Performing Teams </a:t>
            </a:r>
          </a:p>
        </p:txBody>
      </p:sp>
      <p:sp>
        <p:nvSpPr>
          <p:cNvPr id="3" name="Content Placeholder 2"/>
          <p:cNvSpPr>
            <a:spLocks noGrp="1"/>
          </p:cNvSpPr>
          <p:nvPr>
            <p:ph idx="1"/>
          </p:nvPr>
        </p:nvSpPr>
        <p:spPr>
          <a:xfrm>
            <a:off x="539552" y="1412776"/>
            <a:ext cx="8229600" cy="5256584"/>
          </a:xfrm>
        </p:spPr>
        <p:txBody>
          <a:bodyPr>
            <a:normAutofit fontScale="25000" lnSpcReduction="20000"/>
          </a:bodyPr>
          <a:lstStyle/>
          <a:p>
            <a:pPr marL="0" indent="0">
              <a:buNone/>
            </a:pPr>
            <a:endParaRPr lang="en-GB" sz="6400" dirty="0">
              <a:latin typeface="Arial"/>
              <a:cs typeface="Arial"/>
            </a:endParaRPr>
          </a:p>
          <a:p>
            <a:pPr marL="514350" lvl="0" indent="-514350">
              <a:buFont typeface="+mj-lt"/>
              <a:buAutoNum type="arabicPeriod"/>
            </a:pPr>
            <a:r>
              <a:rPr lang="en-GB" sz="6400" dirty="0">
                <a:latin typeface="Arial"/>
                <a:cs typeface="Arial"/>
              </a:rPr>
              <a:t>People have </a:t>
            </a:r>
            <a:r>
              <a:rPr lang="en-GB" sz="6400" b="1" dirty="0">
                <a:latin typeface="Arial"/>
                <a:cs typeface="Arial"/>
              </a:rPr>
              <a:t>solid and deep trust in each other and in the team's purpose</a:t>
            </a:r>
            <a:r>
              <a:rPr lang="en-GB" sz="6400" dirty="0">
                <a:latin typeface="Arial"/>
                <a:cs typeface="Arial"/>
              </a:rPr>
              <a:t> -- they feel free to express feelings and ideas.</a:t>
            </a:r>
          </a:p>
          <a:p>
            <a:pPr marL="514350" lvl="0" indent="-514350">
              <a:buFont typeface="+mj-lt"/>
              <a:buAutoNum type="arabicPeriod"/>
            </a:pPr>
            <a:r>
              <a:rPr lang="en-GB" sz="6400" dirty="0">
                <a:latin typeface="Arial"/>
                <a:cs typeface="Arial"/>
              </a:rPr>
              <a:t>Everybody is working toward the </a:t>
            </a:r>
            <a:r>
              <a:rPr lang="en-GB" sz="6400" b="1" dirty="0">
                <a:latin typeface="Arial"/>
                <a:cs typeface="Arial"/>
              </a:rPr>
              <a:t>same goals</a:t>
            </a:r>
            <a:r>
              <a:rPr lang="en-GB" sz="6400" dirty="0">
                <a:latin typeface="Arial"/>
                <a:cs typeface="Arial"/>
              </a:rPr>
              <a:t>.</a:t>
            </a:r>
          </a:p>
          <a:p>
            <a:pPr marL="514350" lvl="0" indent="-514350">
              <a:buFont typeface="+mj-lt"/>
              <a:buAutoNum type="arabicPeriod"/>
            </a:pPr>
            <a:r>
              <a:rPr lang="en-GB" sz="6400" dirty="0">
                <a:latin typeface="Arial"/>
                <a:cs typeface="Arial"/>
              </a:rPr>
              <a:t>Team members are </a:t>
            </a:r>
            <a:r>
              <a:rPr lang="en-GB" sz="6400" b="1" dirty="0">
                <a:latin typeface="Arial"/>
                <a:cs typeface="Arial"/>
              </a:rPr>
              <a:t>clear on how to work together and how to accomplish tasks</a:t>
            </a:r>
            <a:r>
              <a:rPr lang="en-GB" sz="6400" dirty="0">
                <a:latin typeface="Arial"/>
                <a:cs typeface="Arial"/>
              </a:rPr>
              <a:t>.</a:t>
            </a:r>
          </a:p>
          <a:p>
            <a:pPr marL="514350" lvl="0" indent="-514350">
              <a:buFont typeface="+mj-lt"/>
              <a:buAutoNum type="arabicPeriod"/>
            </a:pPr>
            <a:r>
              <a:rPr lang="en-GB" sz="6400" b="1" dirty="0">
                <a:latin typeface="Arial"/>
                <a:cs typeface="Arial"/>
              </a:rPr>
              <a:t>Everyone understands both team and individual performance goals </a:t>
            </a:r>
            <a:r>
              <a:rPr lang="en-GB" sz="6400" dirty="0">
                <a:latin typeface="Arial"/>
                <a:cs typeface="Arial"/>
              </a:rPr>
              <a:t>and knows what is expected.</a:t>
            </a:r>
          </a:p>
          <a:p>
            <a:pPr marL="514350" lvl="0" indent="-514350">
              <a:buFont typeface="+mj-lt"/>
              <a:buAutoNum type="arabicPeriod"/>
            </a:pPr>
            <a:r>
              <a:rPr lang="en-GB" sz="6400" b="1" dirty="0">
                <a:latin typeface="Arial"/>
                <a:cs typeface="Arial"/>
              </a:rPr>
              <a:t>Team members actively diffuse tension </a:t>
            </a:r>
            <a:r>
              <a:rPr lang="en-GB" sz="6400" dirty="0">
                <a:latin typeface="Arial"/>
                <a:cs typeface="Arial"/>
              </a:rPr>
              <a:t>and friction in a relaxed and informal atmosphere.</a:t>
            </a:r>
          </a:p>
          <a:p>
            <a:pPr marL="514350" lvl="0" indent="-514350">
              <a:buFont typeface="+mj-lt"/>
              <a:buAutoNum type="arabicPeriod"/>
            </a:pPr>
            <a:r>
              <a:rPr lang="en-GB" sz="6400" dirty="0">
                <a:latin typeface="Arial"/>
                <a:cs typeface="Arial"/>
              </a:rPr>
              <a:t>The team engages in extensive discussion, and everyone gets a chance to contribute -- even the introverts.</a:t>
            </a:r>
          </a:p>
          <a:p>
            <a:pPr marL="514350" lvl="0" indent="-514350">
              <a:buFont typeface="+mj-lt"/>
              <a:buAutoNum type="arabicPeriod"/>
            </a:pPr>
            <a:r>
              <a:rPr lang="en-GB" sz="6400" b="1" dirty="0">
                <a:latin typeface="Arial"/>
                <a:cs typeface="Arial"/>
              </a:rPr>
              <a:t>Disagreement is viewed as a good thing and conflicts are managed</a:t>
            </a:r>
            <a:r>
              <a:rPr lang="en-GB" sz="6400" dirty="0">
                <a:latin typeface="Arial"/>
                <a:cs typeface="Arial"/>
              </a:rPr>
              <a:t>. Criticism is constructive and is oriented toward problem solving and removing obstacles.</a:t>
            </a:r>
          </a:p>
          <a:p>
            <a:pPr marL="514350" lvl="0" indent="-514350">
              <a:buFont typeface="+mj-lt"/>
              <a:buAutoNum type="arabicPeriod"/>
            </a:pPr>
            <a:r>
              <a:rPr lang="en-GB" sz="6400" dirty="0">
                <a:latin typeface="Arial"/>
                <a:cs typeface="Arial"/>
              </a:rPr>
              <a:t>The team </a:t>
            </a:r>
            <a:r>
              <a:rPr lang="en-GB" sz="6400" b="1" dirty="0">
                <a:latin typeface="Arial"/>
                <a:cs typeface="Arial"/>
              </a:rPr>
              <a:t>makes decisions </a:t>
            </a:r>
            <a:r>
              <a:rPr lang="en-GB" sz="6400" dirty="0">
                <a:latin typeface="Arial"/>
                <a:cs typeface="Arial"/>
              </a:rPr>
              <a:t>when there is natural agreement -- in the cases where agreement is elusive, a decision is made by the team lead or executive sponsor, after which little second-guessing occurs.</a:t>
            </a:r>
          </a:p>
          <a:p>
            <a:pPr marL="514350" lvl="0" indent="-514350">
              <a:buFont typeface="+mj-lt"/>
              <a:buAutoNum type="arabicPeriod"/>
            </a:pPr>
            <a:r>
              <a:rPr lang="en-GB" sz="6400" dirty="0">
                <a:latin typeface="Arial"/>
                <a:cs typeface="Arial"/>
              </a:rPr>
              <a:t>Each team member </a:t>
            </a:r>
            <a:r>
              <a:rPr lang="en-GB" sz="6400" b="1" dirty="0">
                <a:latin typeface="Arial"/>
                <a:cs typeface="Arial"/>
              </a:rPr>
              <a:t>carries his or her own weight </a:t>
            </a:r>
            <a:r>
              <a:rPr lang="en-GB" sz="6400" dirty="0">
                <a:latin typeface="Arial"/>
                <a:cs typeface="Arial"/>
              </a:rPr>
              <a:t>and respects the team processes and other members.</a:t>
            </a:r>
          </a:p>
          <a:p>
            <a:pPr marL="514350" lvl="0" indent="-514350">
              <a:buFont typeface="+mj-lt"/>
              <a:buAutoNum type="arabicPeriod"/>
            </a:pPr>
            <a:r>
              <a:rPr lang="en-GB" sz="6400" b="1" dirty="0">
                <a:latin typeface="Arial"/>
                <a:cs typeface="Arial"/>
              </a:rPr>
              <a:t>The leadership of the team shifts </a:t>
            </a:r>
            <a:r>
              <a:rPr lang="en-GB" sz="6400" dirty="0">
                <a:latin typeface="Arial"/>
                <a:cs typeface="Arial"/>
              </a:rPr>
              <a:t>from time to time, as appropriate, to drive results. No individual members are more important than the team.</a:t>
            </a:r>
          </a:p>
          <a:p>
            <a:pPr marL="365760" lvl="1" indent="0" algn="r">
              <a:buNone/>
            </a:pPr>
            <a:endParaRPr lang="en-GB" sz="5600" dirty="0">
              <a:latin typeface="Arial"/>
              <a:cs typeface="Arial"/>
            </a:endParaRPr>
          </a:p>
          <a:p>
            <a:pPr marL="365760" lvl="1" indent="0" algn="r">
              <a:buNone/>
            </a:pPr>
            <a:r>
              <a:rPr lang="en-GB" sz="5600" dirty="0">
                <a:latin typeface="Arial"/>
                <a:cs typeface="Arial"/>
              </a:rPr>
              <a:t>(Goldman, Duran &amp; Myers, in Champoux,)</a:t>
            </a:r>
          </a:p>
          <a:p>
            <a:pPr marL="514350" indent="-514350">
              <a:buFont typeface="+mj-lt"/>
              <a:buAutoNum type="arabicPeriod"/>
            </a:pPr>
            <a:endParaRPr lang="en-US" dirty="0"/>
          </a:p>
        </p:txBody>
      </p:sp>
    </p:spTree>
    <p:extLst>
      <p:ext uri="{BB962C8B-B14F-4D97-AF65-F5344CB8AC3E}">
        <p14:creationId xmlns:p14="http://schemas.microsoft.com/office/powerpoint/2010/main" val="3590624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Title 1"/>
          <p:cNvSpPr txBox="1">
            <a:spLocks noGrp="1"/>
          </p:cNvSpPr>
          <p:nvPr>
            <p:ph type="title"/>
          </p:nvPr>
        </p:nvSpPr>
        <p:spPr>
          <a:xfrm>
            <a:off x="477887" y="476672"/>
            <a:ext cx="8229601" cy="938370"/>
          </a:xfrm>
          <a:prstGeom prst="rect">
            <a:avLst/>
          </a:prstGeom>
        </p:spPr>
        <p:txBody>
          <a:bodyPr/>
          <a:lstStyle/>
          <a:p>
            <a:pPr algn="ctr">
              <a:defRPr sz="4400">
                <a:solidFill>
                  <a:srgbClr val="FF0000"/>
                </a:solidFill>
              </a:defRPr>
            </a:pPr>
            <a:r>
              <a:t>PERFORM</a:t>
            </a:r>
            <a:r>
              <a:rPr>
                <a:solidFill>
                  <a:srgbClr val="04617B"/>
                </a:solidFill>
              </a:rPr>
              <a:t> Model</a:t>
            </a:r>
          </a:p>
        </p:txBody>
      </p:sp>
      <p:sp>
        <p:nvSpPr>
          <p:cNvPr id="132" name="Content Placeholder 2"/>
          <p:cNvSpPr txBox="1">
            <a:spLocks noGrp="1"/>
          </p:cNvSpPr>
          <p:nvPr>
            <p:ph type="body" idx="1"/>
          </p:nvPr>
        </p:nvSpPr>
        <p:spPr>
          <a:xfrm>
            <a:off x="395536" y="1700806"/>
            <a:ext cx="8229601" cy="4968556"/>
          </a:xfrm>
          <a:prstGeom prst="rect">
            <a:avLst/>
          </a:prstGeom>
        </p:spPr>
        <p:txBody>
          <a:bodyPr/>
          <a:lstStyle/>
          <a:p>
            <a:pPr marL="0" indent="0">
              <a:lnSpc>
                <a:spcPct val="80000"/>
              </a:lnSpc>
              <a:spcBef>
                <a:spcPts val="300"/>
              </a:spcBef>
              <a:buSzTx/>
              <a:buNone/>
              <a:defRPr sz="1600" b="1" i="1">
                <a:solidFill>
                  <a:srgbClr val="0070C0"/>
                </a:solidFill>
                <a:latin typeface="Arial"/>
                <a:ea typeface="Arial"/>
                <a:cs typeface="Arial"/>
                <a:sym typeface="Arial"/>
              </a:defRPr>
            </a:pPr>
            <a:r>
              <a:t>It is about how team members work together and interact with each other - </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endParaRP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P</a:t>
            </a:r>
            <a:r>
              <a:rPr>
                <a:solidFill>
                  <a:srgbClr val="000000"/>
                </a:solidFill>
              </a:rPr>
              <a:t>urpose and values.</a:t>
            </a:r>
            <a:r>
              <a:rPr b="0">
                <a:solidFill>
                  <a:srgbClr val="000000"/>
                </a:solidFill>
              </a:rPr>
              <a:t> Does the new team have a compelling vision, strong sense of purpose, and a common set of values?</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E</a:t>
            </a:r>
            <a:r>
              <a:rPr>
                <a:solidFill>
                  <a:srgbClr val="000000"/>
                </a:solidFill>
              </a:rPr>
              <a:t>mpowerment.</a:t>
            </a:r>
            <a:r>
              <a:rPr b="0">
                <a:solidFill>
                  <a:srgbClr val="000000"/>
                </a:solidFill>
              </a:rPr>
              <a:t> Does the team have the authority to act and make decisions? Have clear boundaries been set?</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R</a:t>
            </a:r>
            <a:r>
              <a:rPr>
                <a:solidFill>
                  <a:srgbClr val="000000"/>
                </a:solidFill>
              </a:rPr>
              <a:t>elationships and communication.</a:t>
            </a:r>
            <a:r>
              <a:rPr b="0">
                <a:solidFill>
                  <a:srgbClr val="000000"/>
                </a:solidFill>
              </a:rPr>
              <a:t> Do team members feel they can take risks and share their thoughts, opinions, and feelings without fear?</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F</a:t>
            </a:r>
            <a:r>
              <a:rPr>
                <a:solidFill>
                  <a:srgbClr val="000000"/>
                </a:solidFill>
              </a:rPr>
              <a:t>lexibility.</a:t>
            </a:r>
            <a:r>
              <a:rPr b="0">
                <a:solidFill>
                  <a:srgbClr val="000000"/>
                </a:solidFill>
              </a:rPr>
              <a:t> Are team members adaptable to changing conditions—including both the outside environment and within the team itself?</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O</a:t>
            </a:r>
            <a:r>
              <a:rPr>
                <a:solidFill>
                  <a:srgbClr val="000000"/>
                </a:solidFill>
              </a:rPr>
              <a:t>ptimal productivity.</a:t>
            </a:r>
            <a:r>
              <a:rPr b="0">
                <a:solidFill>
                  <a:srgbClr val="000000"/>
                </a:solidFill>
              </a:rPr>
              <a:t> Is there a commitment to high standards and quality? Do team members hold each other accountable and strive for continual improvement?</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R</a:t>
            </a:r>
            <a:r>
              <a:rPr>
                <a:solidFill>
                  <a:srgbClr val="000000"/>
                </a:solidFill>
              </a:rPr>
              <a:t>ecognition and appreciation.</a:t>
            </a:r>
            <a:r>
              <a:rPr b="0">
                <a:solidFill>
                  <a:srgbClr val="000000"/>
                </a:solidFill>
              </a:rPr>
              <a:t> Do team members give and receive positive feedback and recognition that reinforces behaviour, builds esteem, and enhances a feeling of value and accomplishment?</a:t>
            </a:r>
          </a:p>
          <a:p>
            <a:pPr marL="514350" indent="-514350">
              <a:lnSpc>
                <a:spcPct val="80000"/>
              </a:lnSpc>
              <a:spcBef>
                <a:spcPts val="300"/>
              </a:spcBef>
              <a:buClr>
                <a:schemeClr val="accent1"/>
              </a:buClr>
              <a:buAutoNum type="arabicPeriod"/>
              <a:defRPr sz="1600" b="1">
                <a:solidFill>
                  <a:srgbClr val="FF0000"/>
                </a:solidFill>
                <a:latin typeface="Arial"/>
                <a:ea typeface="Arial"/>
                <a:cs typeface="Arial"/>
                <a:sym typeface="Arial"/>
              </a:defRPr>
            </a:pPr>
            <a:r>
              <a:t>M</a:t>
            </a:r>
            <a:r>
              <a:rPr>
                <a:solidFill>
                  <a:srgbClr val="000000"/>
                </a:solidFill>
              </a:rPr>
              <a:t>orale.</a:t>
            </a:r>
            <a:r>
              <a:rPr b="0">
                <a:solidFill>
                  <a:srgbClr val="000000"/>
                </a:solidFill>
              </a:rPr>
              <a:t> Are team members enthusiastic about their work, proud of their results, and feel pride in belonging to the team?</a:t>
            </a:r>
          </a:p>
          <a:p>
            <a:pPr marL="0" indent="0" algn="r">
              <a:lnSpc>
                <a:spcPct val="80000"/>
              </a:lnSpc>
              <a:spcBef>
                <a:spcPts val="300"/>
              </a:spcBef>
              <a:buSzTx/>
              <a:buNone/>
              <a:defRPr sz="1600"/>
            </a:pPr>
            <a:r>
              <a:t>   (Blanchard, 2009)</a:t>
            </a:r>
          </a:p>
        </p:txBody>
      </p:sp>
    </p:spTree>
  </p:cSld>
  <p:clrMapOvr>
    <a:masterClrMapping/>
  </p:clrMapOvr>
  <p:timing>
    <p:tnLst>
      <p:par>
        <p:cTn id="1" dur="indefinite" restart="never" fill="hold" nodeType="tmRoot">
          <p:childTnLst>
            <p:seq concurrent="1" prevAc="none" nextAc="seek">
              <p:cTn id="2" dur="indefinite" fill="hold" nodeType="mainSeq">
                <p:childTnLst>
                  <p:par>
                    <p:cTn id="3" fill="hold">
                      <p:stCondLst>
                        <p:cond delay="indefinite"/>
                        <p:cond evt="onBegin" delay="0">
                          <p:tn val="2"/>
                        </p:cond>
                      </p:stCondLst>
                      <p:childTnLst>
                        <p:par>
                          <p:cTn id="4" fill="hold">
                            <p:stCondLst>
                              <p:cond delay="0"/>
                            </p:stCondLst>
                            <p:childTnLst>
                              <p:par>
                                <p:cTn id="5" presetID="15" presetClass="entr" presetSubtype="9" fill="hold" grpId="0" nodeType="afterEffect">
                                  <p:stCondLst>
                                    <p:cond delay="100"/>
                                  </p:stCondLst>
                                  <p:iterate>
                                    <p:tmAbs val="0"/>
                                  </p:iterate>
                                  <p:childTnLst>
                                    <p:set>
                                      <p:cBhvr>
                                        <p:cTn id="6" fill="hold"/>
                                        <p:tgtEl>
                                          <p:spTgt spid="132">
                                            <p:bg/>
                                          </p:spTgt>
                                        </p:tgtEl>
                                        <p:attrNameLst>
                                          <p:attrName>style.visibility</p:attrName>
                                        </p:attrNameLst>
                                      </p:cBhvr>
                                      <p:to>
                                        <p:strVal val="visible"/>
                                      </p:to>
                                    </p:set>
                                    <p:anim calcmode="lin" valueType="num">
                                      <p:cBhvr>
                                        <p:cTn id="7" dur="1000" fill="hold"/>
                                        <p:tgtEl>
                                          <p:spTgt spid="132">
                                            <p:bg/>
                                          </p:spTgt>
                                        </p:tgtEl>
                                        <p:attrNameLst>
                                          <p:attrName>ppt_w</p:attrName>
                                        </p:attrNameLst>
                                      </p:cBhvr>
                                      <p:tavLst>
                                        <p:tav tm="0">
                                          <p:val>
                                            <p:fltVal val="0"/>
                                          </p:val>
                                        </p:tav>
                                        <p:tav tm="100000">
                                          <p:val>
                                            <p:strVal val="#ppt_w"/>
                                          </p:val>
                                        </p:tav>
                                      </p:tavLst>
                                    </p:anim>
                                    <p:anim calcmode="lin" valueType="num">
                                      <p:cBhvr>
                                        <p:cTn id="8" dur="1000" fill="hold"/>
                                        <p:tgtEl>
                                          <p:spTgt spid="132">
                                            <p:bg/>
                                          </p:spTgt>
                                        </p:tgtEl>
                                        <p:attrNameLst>
                                          <p:attrName>ppt_h</p:attrName>
                                        </p:attrNameLst>
                                      </p:cBhvr>
                                      <p:tavLst>
                                        <p:tav tm="0">
                                          <p:val>
                                            <p:fltVal val="0"/>
                                          </p:val>
                                        </p:tav>
                                        <p:tav tm="100000">
                                          <p:val>
                                            <p:strVal val="#ppt_h"/>
                                          </p:val>
                                        </p:tav>
                                      </p:tavLst>
                                    </p:anim>
                                    <p:anim calcmode="lin" valueType="num">
                                      <p:cBhvr>
                                        <p:cTn id="9" dur="1000" fill="hold"/>
                                        <p:tgtEl>
                                          <p:spTgt spid="132">
                                            <p:bg/>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32">
                                            <p:bg/>
                                          </p:spTgt>
                                        </p:tgtEl>
                                        <p:attrNameLst>
                                          <p:attrName>ppt_y</p:attrName>
                                        </p:attrNameLst>
                                      </p:cBhvr>
                                      <p:tavLst>
                                        <p:tav tm="0" fmla="#ppt_y+(sin(-2*pi*(1-$))*-#ppt_x+cos(-2*pi*(1-$))*(1-#ppt_y))*(1-$)">
                                          <p:val>
                                            <p:fltVal val="0"/>
                                          </p:val>
                                        </p:tav>
                                        <p:tav tm="100000">
                                          <p:val>
                                            <p:fltVal val="1"/>
                                          </p:val>
                                        </p:tav>
                                      </p:tavLst>
                                    </p:anim>
                                  </p:childTnLst>
                                </p:cTn>
                              </p:par>
                              <p:par>
                                <p:cTn id="11" presetID="15" presetClass="entr" presetSubtype="9" fill="hold" grpId="0" nodeType="withEffect">
                                  <p:stCondLst>
                                    <p:cond delay="100"/>
                                  </p:stCondLst>
                                  <p:iterate>
                                    <p:tmAbs val="0"/>
                                  </p:iterate>
                                  <p:childTnLst>
                                    <p:set>
                                      <p:cBhvr>
                                        <p:cTn id="12" fill="hold"/>
                                        <p:tgtEl>
                                          <p:spTgt spid="132">
                                            <p:txEl>
                                              <p:pRg st="0" end="0"/>
                                            </p:txEl>
                                          </p:spTgt>
                                        </p:tgtEl>
                                        <p:attrNameLst>
                                          <p:attrName>style.visibility</p:attrName>
                                        </p:attrNameLst>
                                      </p:cBhvr>
                                      <p:to>
                                        <p:strVal val="visible"/>
                                      </p:to>
                                    </p:set>
                                    <p:anim calcmode="lin" valueType="num">
                                      <p:cBhvr>
                                        <p:cTn id="13" dur="1000" fill="hold"/>
                                        <p:tgtEl>
                                          <p:spTgt spid="132">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132">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132">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132">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par>
                          <p:cTn id="17" fill="hold">
                            <p:stCondLst>
                              <p:cond delay="1100"/>
                            </p:stCondLst>
                            <p:childTnLst>
                              <p:par>
                                <p:cTn id="18" presetID="15" presetClass="entr" presetSubtype="9" fill="hold" grpId="0" nodeType="afterEffect">
                                  <p:stCondLst>
                                    <p:cond delay="100"/>
                                  </p:stCondLst>
                                  <p:iterate>
                                    <p:tmAbs val="0"/>
                                  </p:iterate>
                                  <p:childTnLst>
                                    <p:set>
                                      <p:cBhvr>
                                        <p:cTn id="19" fill="hold"/>
                                        <p:tgtEl>
                                          <p:spTgt spid="132">
                                            <p:txEl>
                                              <p:pRg st="1" end="1"/>
                                            </p:txEl>
                                          </p:spTgt>
                                        </p:tgtEl>
                                        <p:attrNameLst>
                                          <p:attrName>style.visibility</p:attrName>
                                        </p:attrNameLst>
                                      </p:cBhvr>
                                      <p:to>
                                        <p:strVal val="visible"/>
                                      </p:to>
                                    </p:set>
                                    <p:anim calcmode="lin" valueType="num">
                                      <p:cBhvr>
                                        <p:cTn id="20" dur="1000" fill="hold"/>
                                        <p:tgtEl>
                                          <p:spTgt spid="132">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132">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132">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3" dur="1000" fill="hold"/>
                                        <p:tgtEl>
                                          <p:spTgt spid="132">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par>
                          <p:cTn id="24" fill="hold">
                            <p:stCondLst>
                              <p:cond delay="2200"/>
                            </p:stCondLst>
                            <p:childTnLst>
                              <p:par>
                                <p:cTn id="25" presetID="15" presetClass="entr" presetSubtype="9" fill="hold" grpId="0" nodeType="afterEffect">
                                  <p:stCondLst>
                                    <p:cond delay="0"/>
                                  </p:stCondLst>
                                  <p:iterate>
                                    <p:tmAbs val="0"/>
                                  </p:iterate>
                                  <p:childTnLst>
                                    <p:set>
                                      <p:cBhvr>
                                        <p:cTn id="26" fill="hold"/>
                                        <p:tgtEl>
                                          <p:spTgt spid="132">
                                            <p:txEl>
                                              <p:pRg st="2" end="2"/>
                                            </p:txEl>
                                          </p:spTgt>
                                        </p:tgtEl>
                                        <p:attrNameLst>
                                          <p:attrName>style.visibility</p:attrName>
                                        </p:attrNameLst>
                                      </p:cBhvr>
                                      <p:to>
                                        <p:strVal val="visible"/>
                                      </p:to>
                                    </p:set>
                                    <p:anim calcmode="lin" valueType="num">
                                      <p:cBhvr>
                                        <p:cTn id="27" dur="1000" fill="hold"/>
                                        <p:tgtEl>
                                          <p:spTgt spid="132">
                                            <p:txEl>
                                              <p:pRg st="2" end="2"/>
                                            </p:txEl>
                                          </p:spTgt>
                                        </p:tgtEl>
                                        <p:attrNameLst>
                                          <p:attrName>ppt_w</p:attrName>
                                        </p:attrNameLst>
                                      </p:cBhvr>
                                      <p:tavLst>
                                        <p:tav tm="0">
                                          <p:val>
                                            <p:fltVal val="0"/>
                                          </p:val>
                                        </p:tav>
                                        <p:tav tm="100000">
                                          <p:val>
                                            <p:strVal val="#ppt_w"/>
                                          </p:val>
                                        </p:tav>
                                      </p:tavLst>
                                    </p:anim>
                                    <p:anim calcmode="lin" valueType="num">
                                      <p:cBhvr>
                                        <p:cTn id="28" dur="1000" fill="hold"/>
                                        <p:tgtEl>
                                          <p:spTgt spid="132">
                                            <p:txEl>
                                              <p:pRg st="2" end="2"/>
                                            </p:txEl>
                                          </p:spTgt>
                                        </p:tgtEl>
                                        <p:attrNameLst>
                                          <p:attrName>ppt_h</p:attrName>
                                        </p:attrNameLst>
                                      </p:cBhvr>
                                      <p:tavLst>
                                        <p:tav tm="0">
                                          <p:val>
                                            <p:fltVal val="0"/>
                                          </p:val>
                                        </p:tav>
                                        <p:tav tm="100000">
                                          <p:val>
                                            <p:strVal val="#ppt_h"/>
                                          </p:val>
                                        </p:tav>
                                      </p:tavLst>
                                    </p:anim>
                                    <p:anim calcmode="lin" valueType="num">
                                      <p:cBhvr>
                                        <p:cTn id="29" dur="1000" fill="hold"/>
                                        <p:tgtEl>
                                          <p:spTgt spid="132">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30" dur="1000" fill="hold"/>
                                        <p:tgtEl>
                                          <p:spTgt spid="132">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1" fill="hold">
                      <p:stCondLst>
                        <p:cond delay="indefinite"/>
                      </p:stCondLst>
                      <p:childTnLst>
                        <p:par>
                          <p:cTn id="32" fill="hold">
                            <p:stCondLst>
                              <p:cond delay="0"/>
                            </p:stCondLst>
                            <p:childTnLst>
                              <p:par>
                                <p:cTn id="33" presetID="15" presetClass="entr" presetSubtype="9" fill="hold" grpId="0" nodeType="clickEffect">
                                  <p:stCondLst>
                                    <p:cond delay="0"/>
                                  </p:stCondLst>
                                  <p:iterate>
                                    <p:tmAbs val="0"/>
                                  </p:iterate>
                                  <p:childTnLst>
                                    <p:set>
                                      <p:cBhvr>
                                        <p:cTn id="34" fill="hold"/>
                                        <p:tgtEl>
                                          <p:spTgt spid="132">
                                            <p:txEl>
                                              <p:pRg st="3" end="3"/>
                                            </p:txEl>
                                          </p:spTgt>
                                        </p:tgtEl>
                                        <p:attrNameLst>
                                          <p:attrName>style.visibility</p:attrName>
                                        </p:attrNameLst>
                                      </p:cBhvr>
                                      <p:to>
                                        <p:strVal val="visible"/>
                                      </p:to>
                                    </p:set>
                                    <p:anim calcmode="lin" valueType="num">
                                      <p:cBhvr>
                                        <p:cTn id="35" dur="1000" fill="hold"/>
                                        <p:tgtEl>
                                          <p:spTgt spid="132">
                                            <p:txEl>
                                              <p:pRg st="3" end="3"/>
                                            </p:txEl>
                                          </p:spTgt>
                                        </p:tgtEl>
                                        <p:attrNameLst>
                                          <p:attrName>ppt_w</p:attrName>
                                        </p:attrNameLst>
                                      </p:cBhvr>
                                      <p:tavLst>
                                        <p:tav tm="0">
                                          <p:val>
                                            <p:fltVal val="0"/>
                                          </p:val>
                                        </p:tav>
                                        <p:tav tm="100000">
                                          <p:val>
                                            <p:strVal val="#ppt_w"/>
                                          </p:val>
                                        </p:tav>
                                      </p:tavLst>
                                    </p:anim>
                                    <p:anim calcmode="lin" valueType="num">
                                      <p:cBhvr>
                                        <p:cTn id="36" dur="1000" fill="hold"/>
                                        <p:tgtEl>
                                          <p:spTgt spid="132">
                                            <p:txEl>
                                              <p:pRg st="3" end="3"/>
                                            </p:txEl>
                                          </p:spTgt>
                                        </p:tgtEl>
                                        <p:attrNameLst>
                                          <p:attrName>ppt_h</p:attrName>
                                        </p:attrNameLst>
                                      </p:cBhvr>
                                      <p:tavLst>
                                        <p:tav tm="0">
                                          <p:val>
                                            <p:fltVal val="0"/>
                                          </p:val>
                                        </p:tav>
                                        <p:tav tm="100000">
                                          <p:val>
                                            <p:strVal val="#ppt_h"/>
                                          </p:val>
                                        </p:tav>
                                      </p:tavLst>
                                    </p:anim>
                                    <p:anim calcmode="lin" valueType="num">
                                      <p:cBhvr>
                                        <p:cTn id="37" dur="1000" fill="hold"/>
                                        <p:tgtEl>
                                          <p:spTgt spid="132">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8" dur="1000" fill="hold"/>
                                        <p:tgtEl>
                                          <p:spTgt spid="132">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par>
                          <p:cTn id="39" fill="hold">
                            <p:stCondLst>
                              <p:cond delay="1000"/>
                            </p:stCondLst>
                            <p:childTnLst>
                              <p:par>
                                <p:cTn id="40" presetID="15" presetClass="entr" presetSubtype="9" fill="hold" grpId="0" nodeType="afterEffect">
                                  <p:stCondLst>
                                    <p:cond delay="0"/>
                                  </p:stCondLst>
                                  <p:iterate>
                                    <p:tmAbs val="0"/>
                                  </p:iterate>
                                  <p:childTnLst>
                                    <p:set>
                                      <p:cBhvr>
                                        <p:cTn id="41" fill="hold"/>
                                        <p:tgtEl>
                                          <p:spTgt spid="132">
                                            <p:txEl>
                                              <p:pRg st="4" end="4"/>
                                            </p:txEl>
                                          </p:spTgt>
                                        </p:tgtEl>
                                        <p:attrNameLst>
                                          <p:attrName>style.visibility</p:attrName>
                                        </p:attrNameLst>
                                      </p:cBhvr>
                                      <p:to>
                                        <p:strVal val="visible"/>
                                      </p:to>
                                    </p:set>
                                    <p:anim calcmode="lin" valueType="num">
                                      <p:cBhvr>
                                        <p:cTn id="42" dur="1000" fill="hold"/>
                                        <p:tgtEl>
                                          <p:spTgt spid="132">
                                            <p:txEl>
                                              <p:pRg st="4" end="4"/>
                                            </p:txEl>
                                          </p:spTgt>
                                        </p:tgtEl>
                                        <p:attrNameLst>
                                          <p:attrName>ppt_w</p:attrName>
                                        </p:attrNameLst>
                                      </p:cBhvr>
                                      <p:tavLst>
                                        <p:tav tm="0">
                                          <p:val>
                                            <p:fltVal val="0"/>
                                          </p:val>
                                        </p:tav>
                                        <p:tav tm="100000">
                                          <p:val>
                                            <p:strVal val="#ppt_w"/>
                                          </p:val>
                                        </p:tav>
                                      </p:tavLst>
                                    </p:anim>
                                    <p:anim calcmode="lin" valueType="num">
                                      <p:cBhvr>
                                        <p:cTn id="43" dur="1000" fill="hold"/>
                                        <p:tgtEl>
                                          <p:spTgt spid="132">
                                            <p:txEl>
                                              <p:pRg st="4" end="4"/>
                                            </p:txEl>
                                          </p:spTgt>
                                        </p:tgtEl>
                                        <p:attrNameLst>
                                          <p:attrName>ppt_h</p:attrName>
                                        </p:attrNameLst>
                                      </p:cBhvr>
                                      <p:tavLst>
                                        <p:tav tm="0">
                                          <p:val>
                                            <p:fltVal val="0"/>
                                          </p:val>
                                        </p:tav>
                                        <p:tav tm="100000">
                                          <p:val>
                                            <p:strVal val="#ppt_h"/>
                                          </p:val>
                                        </p:tav>
                                      </p:tavLst>
                                    </p:anim>
                                    <p:anim calcmode="lin" valueType="num">
                                      <p:cBhvr>
                                        <p:cTn id="44" dur="1000" fill="hold"/>
                                        <p:tgtEl>
                                          <p:spTgt spid="132">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45" dur="1000" fill="hold"/>
                                        <p:tgtEl>
                                          <p:spTgt spid="132">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par>
                          <p:cTn id="46" fill="hold">
                            <p:stCondLst>
                              <p:cond delay="2000"/>
                            </p:stCondLst>
                            <p:childTnLst>
                              <p:par>
                                <p:cTn id="47" presetID="15" presetClass="entr" presetSubtype="9" fill="hold" grpId="0" nodeType="afterEffect">
                                  <p:stCondLst>
                                    <p:cond delay="0"/>
                                  </p:stCondLst>
                                  <p:iterate>
                                    <p:tmAbs val="0"/>
                                  </p:iterate>
                                  <p:childTnLst>
                                    <p:set>
                                      <p:cBhvr>
                                        <p:cTn id="48" fill="hold"/>
                                        <p:tgtEl>
                                          <p:spTgt spid="132">
                                            <p:txEl>
                                              <p:pRg st="5" end="5"/>
                                            </p:txEl>
                                          </p:spTgt>
                                        </p:tgtEl>
                                        <p:attrNameLst>
                                          <p:attrName>style.visibility</p:attrName>
                                        </p:attrNameLst>
                                      </p:cBhvr>
                                      <p:to>
                                        <p:strVal val="visible"/>
                                      </p:to>
                                    </p:set>
                                    <p:anim calcmode="lin" valueType="num">
                                      <p:cBhvr>
                                        <p:cTn id="49" dur="1000" fill="hold"/>
                                        <p:tgtEl>
                                          <p:spTgt spid="132">
                                            <p:txEl>
                                              <p:pRg st="5" end="5"/>
                                            </p:txEl>
                                          </p:spTgt>
                                        </p:tgtEl>
                                        <p:attrNameLst>
                                          <p:attrName>ppt_w</p:attrName>
                                        </p:attrNameLst>
                                      </p:cBhvr>
                                      <p:tavLst>
                                        <p:tav tm="0">
                                          <p:val>
                                            <p:fltVal val="0"/>
                                          </p:val>
                                        </p:tav>
                                        <p:tav tm="100000">
                                          <p:val>
                                            <p:strVal val="#ppt_w"/>
                                          </p:val>
                                        </p:tav>
                                      </p:tavLst>
                                    </p:anim>
                                    <p:anim calcmode="lin" valueType="num">
                                      <p:cBhvr>
                                        <p:cTn id="50" dur="1000" fill="hold"/>
                                        <p:tgtEl>
                                          <p:spTgt spid="132">
                                            <p:txEl>
                                              <p:pRg st="5" end="5"/>
                                            </p:txEl>
                                          </p:spTgt>
                                        </p:tgtEl>
                                        <p:attrNameLst>
                                          <p:attrName>ppt_h</p:attrName>
                                        </p:attrNameLst>
                                      </p:cBhvr>
                                      <p:tavLst>
                                        <p:tav tm="0">
                                          <p:val>
                                            <p:fltVal val="0"/>
                                          </p:val>
                                        </p:tav>
                                        <p:tav tm="100000">
                                          <p:val>
                                            <p:strVal val="#ppt_h"/>
                                          </p:val>
                                        </p:tav>
                                      </p:tavLst>
                                    </p:anim>
                                    <p:anim calcmode="lin" valueType="num">
                                      <p:cBhvr>
                                        <p:cTn id="51" dur="1000" fill="hold"/>
                                        <p:tgtEl>
                                          <p:spTgt spid="132">
                                            <p:txEl>
                                              <p:pRg st="5" end="5"/>
                                            </p:txEl>
                                          </p:spTgt>
                                        </p:tgtEl>
                                        <p:attrNameLst>
                                          <p:attrName>ppt_x</p:attrName>
                                        </p:attrNameLst>
                                      </p:cBhvr>
                                      <p:tavLst>
                                        <p:tav tm="0" fmla="#ppt_x+(cos(-2*pi*(1-$))*-#ppt_x-sin(-2*pi*(1-$))*(1-#ppt_y))*(1-$)">
                                          <p:val>
                                            <p:fltVal val="0"/>
                                          </p:val>
                                        </p:tav>
                                        <p:tav tm="100000">
                                          <p:val>
                                            <p:fltVal val="1"/>
                                          </p:val>
                                        </p:tav>
                                      </p:tavLst>
                                    </p:anim>
                                    <p:anim calcmode="lin" valueType="num">
                                      <p:cBhvr>
                                        <p:cTn id="52" dur="1000" fill="hold"/>
                                        <p:tgtEl>
                                          <p:spTgt spid="132">
                                            <p:txEl>
                                              <p:pRg st="5" end="5"/>
                                            </p:txEl>
                                          </p:spTgt>
                                        </p:tgtEl>
                                        <p:attrNameLst>
                                          <p:attrName>ppt_y</p:attrName>
                                        </p:attrNameLst>
                                      </p:cBhvr>
                                      <p:tavLst>
                                        <p:tav tm="0" fmla="#ppt_y+(sin(-2*pi*(1-$))*-#ppt_x+cos(-2*pi*(1-$))*(1-#ppt_y))*(1-$)">
                                          <p:val>
                                            <p:fltVal val="0"/>
                                          </p:val>
                                        </p:tav>
                                        <p:tav tm="100000">
                                          <p:val>
                                            <p:fltVal val="1"/>
                                          </p:val>
                                        </p:tav>
                                      </p:tavLst>
                                    </p:anim>
                                  </p:childTnLst>
                                </p:cTn>
                              </p:par>
                            </p:childTnLst>
                          </p:cTn>
                        </p:par>
                        <p:par>
                          <p:cTn id="53" fill="hold">
                            <p:stCondLst>
                              <p:cond delay="3000"/>
                            </p:stCondLst>
                            <p:childTnLst>
                              <p:par>
                                <p:cTn id="54" presetID="15" presetClass="entr" presetSubtype="9" fill="hold" grpId="0" nodeType="afterEffect">
                                  <p:stCondLst>
                                    <p:cond delay="0"/>
                                  </p:stCondLst>
                                  <p:iterate>
                                    <p:tmAbs val="0"/>
                                  </p:iterate>
                                  <p:childTnLst>
                                    <p:set>
                                      <p:cBhvr>
                                        <p:cTn id="55" fill="hold"/>
                                        <p:tgtEl>
                                          <p:spTgt spid="132">
                                            <p:txEl>
                                              <p:pRg st="6" end="6"/>
                                            </p:txEl>
                                          </p:spTgt>
                                        </p:tgtEl>
                                        <p:attrNameLst>
                                          <p:attrName>style.visibility</p:attrName>
                                        </p:attrNameLst>
                                      </p:cBhvr>
                                      <p:to>
                                        <p:strVal val="visible"/>
                                      </p:to>
                                    </p:set>
                                    <p:anim calcmode="lin" valueType="num">
                                      <p:cBhvr>
                                        <p:cTn id="56" dur="1000" fill="hold"/>
                                        <p:tgtEl>
                                          <p:spTgt spid="132">
                                            <p:txEl>
                                              <p:pRg st="6" end="6"/>
                                            </p:txEl>
                                          </p:spTgt>
                                        </p:tgtEl>
                                        <p:attrNameLst>
                                          <p:attrName>ppt_w</p:attrName>
                                        </p:attrNameLst>
                                      </p:cBhvr>
                                      <p:tavLst>
                                        <p:tav tm="0">
                                          <p:val>
                                            <p:fltVal val="0"/>
                                          </p:val>
                                        </p:tav>
                                        <p:tav tm="100000">
                                          <p:val>
                                            <p:strVal val="#ppt_w"/>
                                          </p:val>
                                        </p:tav>
                                      </p:tavLst>
                                    </p:anim>
                                    <p:anim calcmode="lin" valueType="num">
                                      <p:cBhvr>
                                        <p:cTn id="57" dur="1000" fill="hold"/>
                                        <p:tgtEl>
                                          <p:spTgt spid="132">
                                            <p:txEl>
                                              <p:pRg st="6" end="6"/>
                                            </p:txEl>
                                          </p:spTgt>
                                        </p:tgtEl>
                                        <p:attrNameLst>
                                          <p:attrName>ppt_h</p:attrName>
                                        </p:attrNameLst>
                                      </p:cBhvr>
                                      <p:tavLst>
                                        <p:tav tm="0">
                                          <p:val>
                                            <p:fltVal val="0"/>
                                          </p:val>
                                        </p:tav>
                                        <p:tav tm="100000">
                                          <p:val>
                                            <p:strVal val="#ppt_h"/>
                                          </p:val>
                                        </p:tav>
                                      </p:tavLst>
                                    </p:anim>
                                    <p:anim calcmode="lin" valueType="num">
                                      <p:cBhvr>
                                        <p:cTn id="58" dur="1000" fill="hold"/>
                                        <p:tgtEl>
                                          <p:spTgt spid="132">
                                            <p:txEl>
                                              <p:pRg st="6" end="6"/>
                                            </p:txEl>
                                          </p:spTgt>
                                        </p:tgtEl>
                                        <p:attrNameLst>
                                          <p:attrName>ppt_x</p:attrName>
                                        </p:attrNameLst>
                                      </p:cBhvr>
                                      <p:tavLst>
                                        <p:tav tm="0" fmla="#ppt_x+(cos(-2*pi*(1-$))*-#ppt_x-sin(-2*pi*(1-$))*(1-#ppt_y))*(1-$)">
                                          <p:val>
                                            <p:fltVal val="0"/>
                                          </p:val>
                                        </p:tav>
                                        <p:tav tm="100000">
                                          <p:val>
                                            <p:fltVal val="1"/>
                                          </p:val>
                                        </p:tav>
                                      </p:tavLst>
                                    </p:anim>
                                    <p:anim calcmode="lin" valueType="num">
                                      <p:cBhvr>
                                        <p:cTn id="59" dur="1000" fill="hold"/>
                                        <p:tgtEl>
                                          <p:spTgt spid="132">
                                            <p:txEl>
                                              <p:pRg st="6" end="6"/>
                                            </p:txEl>
                                          </p:spTgt>
                                        </p:tgtEl>
                                        <p:attrNameLst>
                                          <p:attrName>ppt_y</p:attrName>
                                        </p:attrNameLst>
                                      </p:cBhvr>
                                      <p:tavLst>
                                        <p:tav tm="0" fmla="#ppt_y+(sin(-2*pi*(1-$))*-#ppt_x+cos(-2*pi*(1-$))*(1-#ppt_y))*(1-$)">
                                          <p:val>
                                            <p:fltVal val="0"/>
                                          </p:val>
                                        </p:tav>
                                        <p:tav tm="100000">
                                          <p:val>
                                            <p:fltVal val="1"/>
                                          </p:val>
                                        </p:tav>
                                      </p:tavLst>
                                    </p:anim>
                                  </p:childTnLst>
                                </p:cTn>
                              </p:par>
                            </p:childTnLst>
                          </p:cTn>
                        </p:par>
                        <p:par>
                          <p:cTn id="60" fill="hold">
                            <p:stCondLst>
                              <p:cond delay="4000"/>
                            </p:stCondLst>
                            <p:childTnLst>
                              <p:par>
                                <p:cTn id="61" presetID="15" presetClass="entr" presetSubtype="9" fill="hold" grpId="0" nodeType="afterEffect">
                                  <p:stCondLst>
                                    <p:cond delay="0"/>
                                  </p:stCondLst>
                                  <p:iterate>
                                    <p:tmAbs val="0"/>
                                  </p:iterate>
                                  <p:childTnLst>
                                    <p:set>
                                      <p:cBhvr>
                                        <p:cTn id="62" fill="hold"/>
                                        <p:tgtEl>
                                          <p:spTgt spid="132">
                                            <p:txEl>
                                              <p:pRg st="7" end="7"/>
                                            </p:txEl>
                                          </p:spTgt>
                                        </p:tgtEl>
                                        <p:attrNameLst>
                                          <p:attrName>style.visibility</p:attrName>
                                        </p:attrNameLst>
                                      </p:cBhvr>
                                      <p:to>
                                        <p:strVal val="visible"/>
                                      </p:to>
                                    </p:set>
                                    <p:anim calcmode="lin" valueType="num">
                                      <p:cBhvr>
                                        <p:cTn id="63" dur="1000" fill="hold"/>
                                        <p:tgtEl>
                                          <p:spTgt spid="132">
                                            <p:txEl>
                                              <p:pRg st="7" end="7"/>
                                            </p:txEl>
                                          </p:spTgt>
                                        </p:tgtEl>
                                        <p:attrNameLst>
                                          <p:attrName>ppt_w</p:attrName>
                                        </p:attrNameLst>
                                      </p:cBhvr>
                                      <p:tavLst>
                                        <p:tav tm="0">
                                          <p:val>
                                            <p:fltVal val="0"/>
                                          </p:val>
                                        </p:tav>
                                        <p:tav tm="100000">
                                          <p:val>
                                            <p:strVal val="#ppt_w"/>
                                          </p:val>
                                        </p:tav>
                                      </p:tavLst>
                                    </p:anim>
                                    <p:anim calcmode="lin" valueType="num">
                                      <p:cBhvr>
                                        <p:cTn id="64" dur="1000" fill="hold"/>
                                        <p:tgtEl>
                                          <p:spTgt spid="132">
                                            <p:txEl>
                                              <p:pRg st="7" end="7"/>
                                            </p:txEl>
                                          </p:spTgt>
                                        </p:tgtEl>
                                        <p:attrNameLst>
                                          <p:attrName>ppt_h</p:attrName>
                                        </p:attrNameLst>
                                      </p:cBhvr>
                                      <p:tavLst>
                                        <p:tav tm="0">
                                          <p:val>
                                            <p:fltVal val="0"/>
                                          </p:val>
                                        </p:tav>
                                        <p:tav tm="100000">
                                          <p:val>
                                            <p:strVal val="#ppt_h"/>
                                          </p:val>
                                        </p:tav>
                                      </p:tavLst>
                                    </p:anim>
                                    <p:anim calcmode="lin" valueType="num">
                                      <p:cBhvr>
                                        <p:cTn id="65" dur="1000" fill="hold"/>
                                        <p:tgtEl>
                                          <p:spTgt spid="132">
                                            <p:txEl>
                                              <p:pRg st="7" end="7"/>
                                            </p:txEl>
                                          </p:spTgt>
                                        </p:tgtEl>
                                        <p:attrNameLst>
                                          <p:attrName>ppt_x</p:attrName>
                                        </p:attrNameLst>
                                      </p:cBhvr>
                                      <p:tavLst>
                                        <p:tav tm="0" fmla="#ppt_x+(cos(-2*pi*(1-$))*-#ppt_x-sin(-2*pi*(1-$))*(1-#ppt_y))*(1-$)">
                                          <p:val>
                                            <p:fltVal val="0"/>
                                          </p:val>
                                        </p:tav>
                                        <p:tav tm="100000">
                                          <p:val>
                                            <p:fltVal val="1"/>
                                          </p:val>
                                        </p:tav>
                                      </p:tavLst>
                                    </p:anim>
                                    <p:anim calcmode="lin" valueType="num">
                                      <p:cBhvr>
                                        <p:cTn id="66" dur="1000" fill="hold"/>
                                        <p:tgtEl>
                                          <p:spTgt spid="132">
                                            <p:txEl>
                                              <p:pRg st="7" end="7"/>
                                            </p:txEl>
                                          </p:spTgt>
                                        </p:tgtEl>
                                        <p:attrNameLst>
                                          <p:attrName>ppt_y</p:attrName>
                                        </p:attrNameLst>
                                      </p:cBhvr>
                                      <p:tavLst>
                                        <p:tav tm="0" fmla="#ppt_y+(sin(-2*pi*(1-$))*-#ppt_x+cos(-2*pi*(1-$))*(1-#ppt_y))*(1-$)">
                                          <p:val>
                                            <p:fltVal val="0"/>
                                          </p:val>
                                        </p:tav>
                                        <p:tav tm="100000">
                                          <p:val>
                                            <p:fltVal val="1"/>
                                          </p:val>
                                        </p:tav>
                                      </p:tavLst>
                                    </p:anim>
                                  </p:childTnLst>
                                </p:cTn>
                              </p:par>
                            </p:childTnLst>
                          </p:cTn>
                        </p:par>
                        <p:par>
                          <p:cTn id="67" fill="hold">
                            <p:stCondLst>
                              <p:cond delay="5000"/>
                            </p:stCondLst>
                            <p:childTnLst>
                              <p:par>
                                <p:cTn id="68" presetID="15" presetClass="entr" presetSubtype="9" fill="hold" grpId="0" nodeType="afterEffect">
                                  <p:stCondLst>
                                    <p:cond delay="0"/>
                                  </p:stCondLst>
                                  <p:iterate>
                                    <p:tmAbs val="0"/>
                                  </p:iterate>
                                  <p:childTnLst>
                                    <p:set>
                                      <p:cBhvr>
                                        <p:cTn id="69" fill="hold"/>
                                        <p:tgtEl>
                                          <p:spTgt spid="132">
                                            <p:txEl>
                                              <p:pRg st="8" end="8"/>
                                            </p:txEl>
                                          </p:spTgt>
                                        </p:tgtEl>
                                        <p:attrNameLst>
                                          <p:attrName>style.visibility</p:attrName>
                                        </p:attrNameLst>
                                      </p:cBhvr>
                                      <p:to>
                                        <p:strVal val="visible"/>
                                      </p:to>
                                    </p:set>
                                    <p:anim calcmode="lin" valueType="num">
                                      <p:cBhvr>
                                        <p:cTn id="70" dur="1000" fill="hold"/>
                                        <p:tgtEl>
                                          <p:spTgt spid="132">
                                            <p:txEl>
                                              <p:pRg st="8" end="8"/>
                                            </p:txEl>
                                          </p:spTgt>
                                        </p:tgtEl>
                                        <p:attrNameLst>
                                          <p:attrName>ppt_w</p:attrName>
                                        </p:attrNameLst>
                                      </p:cBhvr>
                                      <p:tavLst>
                                        <p:tav tm="0">
                                          <p:val>
                                            <p:fltVal val="0"/>
                                          </p:val>
                                        </p:tav>
                                        <p:tav tm="100000">
                                          <p:val>
                                            <p:strVal val="#ppt_w"/>
                                          </p:val>
                                        </p:tav>
                                      </p:tavLst>
                                    </p:anim>
                                    <p:anim calcmode="lin" valueType="num">
                                      <p:cBhvr>
                                        <p:cTn id="71" dur="1000" fill="hold"/>
                                        <p:tgtEl>
                                          <p:spTgt spid="132">
                                            <p:txEl>
                                              <p:pRg st="8" end="8"/>
                                            </p:txEl>
                                          </p:spTgt>
                                        </p:tgtEl>
                                        <p:attrNameLst>
                                          <p:attrName>ppt_h</p:attrName>
                                        </p:attrNameLst>
                                      </p:cBhvr>
                                      <p:tavLst>
                                        <p:tav tm="0">
                                          <p:val>
                                            <p:fltVal val="0"/>
                                          </p:val>
                                        </p:tav>
                                        <p:tav tm="100000">
                                          <p:val>
                                            <p:strVal val="#ppt_h"/>
                                          </p:val>
                                        </p:tav>
                                      </p:tavLst>
                                    </p:anim>
                                    <p:anim calcmode="lin" valueType="num">
                                      <p:cBhvr>
                                        <p:cTn id="72" dur="1000" fill="hold"/>
                                        <p:tgtEl>
                                          <p:spTgt spid="132">
                                            <p:txEl>
                                              <p:pRg st="8" end="8"/>
                                            </p:txEl>
                                          </p:spTgt>
                                        </p:tgtEl>
                                        <p:attrNameLst>
                                          <p:attrName>ppt_x</p:attrName>
                                        </p:attrNameLst>
                                      </p:cBhvr>
                                      <p:tavLst>
                                        <p:tav tm="0" fmla="#ppt_x+(cos(-2*pi*(1-$))*-#ppt_x-sin(-2*pi*(1-$))*(1-#ppt_y))*(1-$)">
                                          <p:val>
                                            <p:fltVal val="0"/>
                                          </p:val>
                                        </p:tav>
                                        <p:tav tm="100000">
                                          <p:val>
                                            <p:fltVal val="1"/>
                                          </p:val>
                                        </p:tav>
                                      </p:tavLst>
                                    </p:anim>
                                    <p:anim calcmode="lin" valueType="num">
                                      <p:cBhvr>
                                        <p:cTn id="73" dur="1000" fill="hold"/>
                                        <p:tgtEl>
                                          <p:spTgt spid="132">
                                            <p:txEl>
                                              <p:pRg st="8" end="8"/>
                                            </p:txEl>
                                          </p:spTgt>
                                        </p:tgtEl>
                                        <p:attrNameLst>
                                          <p:attrName>ppt_y</p:attrName>
                                        </p:attrNameLst>
                                      </p:cBhvr>
                                      <p:tavLst>
                                        <p:tav tm="0" fmla="#ppt_y+(sin(-2*pi*(1-$))*-#ppt_x+cos(-2*pi*(1-$))*(1-#ppt_y))*(1-$)">
                                          <p:val>
                                            <p:fltVal val="0"/>
                                          </p:val>
                                        </p:tav>
                                        <p:tav tm="100000">
                                          <p:val>
                                            <p:fltVal val="1"/>
                                          </p:val>
                                        </p:tav>
                                      </p:tavLst>
                                    </p:anim>
                                  </p:childTnLst>
                                </p:cTn>
                              </p:par>
                            </p:childTnLst>
                          </p:cTn>
                        </p:par>
                        <p:par>
                          <p:cTn id="74" fill="hold">
                            <p:stCondLst>
                              <p:cond delay="6000"/>
                            </p:stCondLst>
                            <p:childTnLst>
                              <p:par>
                                <p:cTn id="75" presetID="15" presetClass="entr" presetSubtype="9" fill="hold" grpId="0" nodeType="afterEffect">
                                  <p:stCondLst>
                                    <p:cond delay="0"/>
                                  </p:stCondLst>
                                  <p:iterate>
                                    <p:tmAbs val="0"/>
                                  </p:iterate>
                                  <p:childTnLst>
                                    <p:set>
                                      <p:cBhvr>
                                        <p:cTn id="76" fill="hold"/>
                                        <p:tgtEl>
                                          <p:spTgt spid="132">
                                            <p:txEl>
                                              <p:pRg st="9" end="9"/>
                                            </p:txEl>
                                          </p:spTgt>
                                        </p:tgtEl>
                                        <p:attrNameLst>
                                          <p:attrName>style.visibility</p:attrName>
                                        </p:attrNameLst>
                                      </p:cBhvr>
                                      <p:to>
                                        <p:strVal val="visible"/>
                                      </p:to>
                                    </p:set>
                                    <p:anim calcmode="lin" valueType="num">
                                      <p:cBhvr>
                                        <p:cTn id="77" dur="1000" fill="hold"/>
                                        <p:tgtEl>
                                          <p:spTgt spid="132">
                                            <p:txEl>
                                              <p:pRg st="9" end="9"/>
                                            </p:txEl>
                                          </p:spTgt>
                                        </p:tgtEl>
                                        <p:attrNameLst>
                                          <p:attrName>ppt_w</p:attrName>
                                        </p:attrNameLst>
                                      </p:cBhvr>
                                      <p:tavLst>
                                        <p:tav tm="0">
                                          <p:val>
                                            <p:fltVal val="0"/>
                                          </p:val>
                                        </p:tav>
                                        <p:tav tm="100000">
                                          <p:val>
                                            <p:strVal val="#ppt_w"/>
                                          </p:val>
                                        </p:tav>
                                      </p:tavLst>
                                    </p:anim>
                                    <p:anim calcmode="lin" valueType="num">
                                      <p:cBhvr>
                                        <p:cTn id="78" dur="1000" fill="hold"/>
                                        <p:tgtEl>
                                          <p:spTgt spid="132">
                                            <p:txEl>
                                              <p:pRg st="9" end="9"/>
                                            </p:txEl>
                                          </p:spTgt>
                                        </p:tgtEl>
                                        <p:attrNameLst>
                                          <p:attrName>ppt_h</p:attrName>
                                        </p:attrNameLst>
                                      </p:cBhvr>
                                      <p:tavLst>
                                        <p:tav tm="0">
                                          <p:val>
                                            <p:fltVal val="0"/>
                                          </p:val>
                                        </p:tav>
                                        <p:tav tm="100000">
                                          <p:val>
                                            <p:strVal val="#ppt_h"/>
                                          </p:val>
                                        </p:tav>
                                      </p:tavLst>
                                    </p:anim>
                                    <p:anim calcmode="lin" valueType="num">
                                      <p:cBhvr>
                                        <p:cTn id="79" dur="1000" fill="hold"/>
                                        <p:tgtEl>
                                          <p:spTgt spid="132">
                                            <p:txEl>
                                              <p:pRg st="9" end="9"/>
                                            </p:txEl>
                                          </p:spTgt>
                                        </p:tgtEl>
                                        <p:attrNameLst>
                                          <p:attrName>ppt_x</p:attrName>
                                        </p:attrNameLst>
                                      </p:cBhvr>
                                      <p:tavLst>
                                        <p:tav tm="0" fmla="#ppt_x+(cos(-2*pi*(1-$))*-#ppt_x-sin(-2*pi*(1-$))*(1-#ppt_y))*(1-$)">
                                          <p:val>
                                            <p:fltVal val="0"/>
                                          </p:val>
                                        </p:tav>
                                        <p:tav tm="100000">
                                          <p:val>
                                            <p:fltVal val="1"/>
                                          </p:val>
                                        </p:tav>
                                      </p:tavLst>
                                    </p:anim>
                                    <p:anim calcmode="lin" valueType="num">
                                      <p:cBhvr>
                                        <p:cTn id="80" dur="1000" fill="hold"/>
                                        <p:tgtEl>
                                          <p:spTgt spid="132">
                                            <p:txEl>
                                              <p:pRg st="9" end="9"/>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 grpId="0" build="p" bldLvl="5" animBg="1"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68313" y="115888"/>
            <a:ext cx="8229600" cy="1143000"/>
          </a:xfrm>
        </p:spPr>
        <p:txBody>
          <a:bodyPr>
            <a:normAutofit/>
          </a:bodyPr>
          <a:lstStyle/>
          <a:p>
            <a:pPr algn="ctr"/>
            <a:r>
              <a:rPr lang="en-US" sz="4400" dirty="0"/>
              <a:t>2. Team Development (</a:t>
            </a:r>
            <a:r>
              <a:rPr lang="en-US" sz="4400" dirty="0" err="1"/>
              <a:t>Tuckman</a:t>
            </a:r>
            <a:r>
              <a:rPr lang="en-US" sz="4400" dirty="0"/>
              <a:t>)</a:t>
            </a:r>
          </a:p>
        </p:txBody>
      </p:sp>
      <p:pic>
        <p:nvPicPr>
          <p:cNvPr id="25603" name="il_fi" descr="http://techdoertimes.files.wordpress.com/2012/07/5-stages-team-growth.gif"/>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a:xfrm>
            <a:off x="899592" y="1772816"/>
            <a:ext cx="7560839" cy="3888431"/>
          </a:xfrm>
        </p:spPr>
      </p:pic>
    </p:spTree>
    <p:extLst>
      <p:ext uri="{BB962C8B-B14F-4D97-AF65-F5344CB8AC3E}">
        <p14:creationId xmlns:p14="http://schemas.microsoft.com/office/powerpoint/2010/main" val="764541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520" y="260648"/>
            <a:ext cx="8229600" cy="765456"/>
          </a:xfrm>
        </p:spPr>
        <p:txBody>
          <a:bodyPr>
            <a:normAutofit/>
          </a:bodyPr>
          <a:lstStyle/>
          <a:p>
            <a:pPr algn="ctr"/>
            <a:r>
              <a:rPr lang="en-US" sz="4400" dirty="0" err="1"/>
              <a:t>Tuckman's</a:t>
            </a:r>
            <a:r>
              <a:rPr lang="en-US" sz="4400" dirty="0"/>
              <a:t> model (</a:t>
            </a:r>
            <a:r>
              <a:rPr lang="en-US" sz="4400" i="1" dirty="0" err="1"/>
              <a:t>contd</a:t>
            </a:r>
            <a:r>
              <a:rPr lang="en-US" sz="4400" dirty="0"/>
              <a:t>)</a:t>
            </a:r>
          </a:p>
        </p:txBody>
      </p:sp>
      <p:graphicFrame>
        <p:nvGraphicFramePr>
          <p:cNvPr id="4" name="Content Placeholder 3"/>
          <p:cNvGraphicFramePr>
            <a:graphicFrameLocks noGrp="1"/>
          </p:cNvGraphicFramePr>
          <p:nvPr>
            <p:ph idx="1"/>
          </p:nvPr>
        </p:nvGraphicFramePr>
        <p:xfrm>
          <a:off x="467544" y="1268760"/>
          <a:ext cx="8229600" cy="4572000"/>
        </p:xfrm>
        <a:graphic>
          <a:graphicData uri="http://schemas.openxmlformats.org/drawingml/2006/table">
            <a:tbl>
              <a:tblPr firstRow="1" bandRow="1">
                <a:tableStyleId>{F5AB1C69-6EDB-4FF4-983F-18BD219EF322}</a:tableStyleId>
              </a:tblPr>
              <a:tblGrid>
                <a:gridCol w="2314600">
                  <a:extLst>
                    <a:ext uri="{9D8B030D-6E8A-4147-A177-3AD203B41FA5}">
                      <a16:colId xmlns:a16="http://schemas.microsoft.com/office/drawing/2014/main" val="20000"/>
                    </a:ext>
                  </a:extLst>
                </a:gridCol>
                <a:gridCol w="5915000">
                  <a:extLst>
                    <a:ext uri="{9D8B030D-6E8A-4147-A177-3AD203B41FA5}">
                      <a16:colId xmlns:a16="http://schemas.microsoft.com/office/drawing/2014/main" val="20001"/>
                    </a:ext>
                  </a:extLst>
                </a:gridCol>
              </a:tblGrid>
              <a:tr h="345703">
                <a:tc>
                  <a:txBody>
                    <a:bodyPr/>
                    <a:lstStyle/>
                    <a:p>
                      <a:r>
                        <a:rPr lang="en-US" b="0" dirty="0">
                          <a:solidFill>
                            <a:schemeClr val="tx1"/>
                          </a:solidFill>
                          <a:latin typeface="Arial" panose="020B0604020202020204" pitchFamily="34" charset="0"/>
                          <a:cs typeface="Arial" panose="020B0604020202020204" pitchFamily="34" charset="0"/>
                        </a:rPr>
                        <a:t>Forming</a:t>
                      </a:r>
                    </a:p>
                  </a:txBody>
                  <a:tcPr>
                    <a:solidFill>
                      <a:schemeClr val="bg2"/>
                    </a:solidFill>
                  </a:tcPr>
                </a:tc>
                <a:tc>
                  <a:txBody>
                    <a:bodyPr/>
                    <a:lstStyle/>
                    <a:p>
                      <a:r>
                        <a:rPr lang="en-US" b="0" dirty="0">
                          <a:solidFill>
                            <a:schemeClr val="tx1"/>
                          </a:solidFill>
                          <a:latin typeface="Arial" panose="020B0604020202020204" pitchFamily="34" charset="0"/>
                          <a:cs typeface="Arial" panose="020B0604020202020204" pitchFamily="34" charset="0"/>
                        </a:rPr>
                        <a:t>This is when group members first come together.  Most test each other to establish experience, skills,</a:t>
                      </a:r>
                      <a:r>
                        <a:rPr lang="en-US" b="0" baseline="0" dirty="0">
                          <a:solidFill>
                            <a:schemeClr val="tx1"/>
                          </a:solidFill>
                          <a:latin typeface="Arial" panose="020B0604020202020204" pitchFamily="34" charset="0"/>
                          <a:cs typeface="Arial" panose="020B0604020202020204" pitchFamily="34" charset="0"/>
                        </a:rPr>
                        <a:t> personality.  Conversation here is typically polite, formal, careful and guarded.</a:t>
                      </a:r>
                      <a:endParaRPr lang="en-US" b="0" dirty="0">
                        <a:solidFill>
                          <a:schemeClr val="tx1"/>
                        </a:solidFill>
                        <a:latin typeface="Arial" panose="020B0604020202020204" pitchFamily="34" charset="0"/>
                        <a:cs typeface="Arial" panose="020B0604020202020204" pitchFamily="34" charset="0"/>
                      </a:endParaRPr>
                    </a:p>
                  </a:txBody>
                  <a:tcPr>
                    <a:solidFill>
                      <a:schemeClr val="bg2"/>
                    </a:solidFill>
                  </a:tcPr>
                </a:tc>
                <a:extLst>
                  <a:ext uri="{0D108BD9-81ED-4DB2-BD59-A6C34878D82A}">
                    <a16:rowId xmlns:a16="http://schemas.microsoft.com/office/drawing/2014/main" val="10000"/>
                  </a:ext>
                </a:extLst>
              </a:tr>
              <a:tr h="345703">
                <a:tc>
                  <a:txBody>
                    <a:bodyPr/>
                    <a:lstStyle/>
                    <a:p>
                      <a:r>
                        <a:rPr lang="en-US" dirty="0">
                          <a:latin typeface="Arial" panose="020B0604020202020204" pitchFamily="34" charset="0"/>
                          <a:cs typeface="Arial" panose="020B0604020202020204" pitchFamily="34" charset="0"/>
                        </a:rPr>
                        <a:t>Storming</a:t>
                      </a:r>
                    </a:p>
                  </a:txBody>
                  <a:tcPr/>
                </a:tc>
                <a:tc>
                  <a:txBody>
                    <a:bodyPr/>
                    <a:lstStyle/>
                    <a:p>
                      <a:r>
                        <a:rPr lang="en-US" dirty="0">
                          <a:latin typeface="Arial" panose="020B0604020202020204" pitchFamily="34" charset="0"/>
                          <a:cs typeface="Arial" panose="020B0604020202020204" pitchFamily="34" charset="0"/>
                        </a:rPr>
                        <a:t>This can involve a bit</a:t>
                      </a:r>
                      <a:r>
                        <a:rPr lang="en-US" baseline="0" dirty="0">
                          <a:latin typeface="Arial" panose="020B0604020202020204" pitchFamily="34" charset="0"/>
                          <a:cs typeface="Arial" panose="020B0604020202020204" pitchFamily="34" charset="0"/>
                        </a:rPr>
                        <a:t> of infighting, as people establish roles, vie for positions, confront each other’s strengths and weaknesses; some members can be sidelined.</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345703">
                <a:tc>
                  <a:txBody>
                    <a:bodyPr/>
                    <a:lstStyle/>
                    <a:p>
                      <a:r>
                        <a:rPr lang="en-US" dirty="0">
                          <a:latin typeface="Arial" panose="020B0604020202020204" pitchFamily="34" charset="0"/>
                          <a:cs typeface="Arial" panose="020B0604020202020204" pitchFamily="34" charset="0"/>
                        </a:rPr>
                        <a:t>Norming</a:t>
                      </a:r>
                    </a:p>
                  </a:txBody>
                  <a:tcPr/>
                </a:tc>
                <a:tc>
                  <a:txBody>
                    <a:bodyPr/>
                    <a:lstStyle/>
                    <a:p>
                      <a:r>
                        <a:rPr lang="en-US" dirty="0">
                          <a:latin typeface="Arial" panose="020B0604020202020204" pitchFamily="34" charset="0"/>
                          <a:cs typeface="Arial" panose="020B0604020202020204" pitchFamily="34" charset="0"/>
                        </a:rPr>
                        <a:t>The DOING</a:t>
                      </a:r>
                      <a:r>
                        <a:rPr lang="en-US" baseline="0" dirty="0">
                          <a:latin typeface="Arial" panose="020B0604020202020204" pitchFamily="34" charset="0"/>
                          <a:cs typeface="Arial" panose="020B0604020202020204" pitchFamily="34" charset="0"/>
                        </a:rPr>
                        <a:t> STAGE.  Work is started and the team is getting </a:t>
                      </a:r>
                      <a:r>
                        <a:rPr lang="en-US" baseline="0" dirty="0" err="1">
                          <a:latin typeface="Arial" panose="020B0604020202020204" pitchFamily="34" charset="0"/>
                          <a:cs typeface="Arial" panose="020B0604020202020204" pitchFamily="34" charset="0"/>
                        </a:rPr>
                        <a:t>organised</a:t>
                      </a:r>
                      <a:r>
                        <a:rPr lang="en-US" baseline="0" dirty="0">
                          <a:latin typeface="Arial" panose="020B0604020202020204" pitchFamily="34" charset="0"/>
                          <a:cs typeface="Arial" panose="020B0604020202020204" pitchFamily="34" charset="0"/>
                        </a:rPr>
                        <a:t> and establishing how it will work; focused on task.  Established ways of working are used.</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345703">
                <a:tc>
                  <a:txBody>
                    <a:bodyPr/>
                    <a:lstStyle/>
                    <a:p>
                      <a:r>
                        <a:rPr lang="en-US" dirty="0">
                          <a:latin typeface="Arial" panose="020B0604020202020204" pitchFamily="34" charset="0"/>
                          <a:cs typeface="Arial" panose="020B0604020202020204" pitchFamily="34" charset="0"/>
                        </a:rPr>
                        <a:t>Performing</a:t>
                      </a:r>
                    </a:p>
                  </a:txBody>
                  <a:tcPr/>
                </a:tc>
                <a:tc>
                  <a:txBody>
                    <a:bodyPr/>
                    <a:lstStyle/>
                    <a:p>
                      <a:r>
                        <a:rPr lang="en-US" dirty="0">
                          <a:solidFill>
                            <a:srgbClr val="FF0000"/>
                          </a:solidFill>
                          <a:latin typeface="Arial" panose="020B0604020202020204" pitchFamily="34" charset="0"/>
                          <a:cs typeface="Arial" panose="020B0604020202020204" pitchFamily="34" charset="0"/>
                        </a:rPr>
                        <a:t>The group becomes a </a:t>
                      </a:r>
                      <a:r>
                        <a:rPr lang="en-US" b="1" dirty="0">
                          <a:solidFill>
                            <a:srgbClr val="FF0000"/>
                          </a:solidFill>
                          <a:latin typeface="Arial" panose="020B0604020202020204" pitchFamily="34" charset="0"/>
                          <a:cs typeface="Arial" panose="020B0604020202020204" pitchFamily="34" charset="0"/>
                        </a:rPr>
                        <a:t>TEAM</a:t>
                      </a:r>
                      <a:r>
                        <a:rPr lang="en-US" dirty="0">
                          <a:latin typeface="Arial" panose="020B0604020202020204" pitchFamily="34" charset="0"/>
                          <a:cs typeface="Arial" panose="020B0604020202020204" pitchFamily="34" charset="0"/>
                        </a:rPr>
                        <a:t>, full identity and provides</a:t>
                      </a:r>
                      <a:r>
                        <a:rPr lang="en-US" baseline="0" dirty="0">
                          <a:latin typeface="Arial" panose="020B0604020202020204" pitchFamily="34" charset="0"/>
                          <a:cs typeface="Arial" panose="020B0604020202020204" pitchFamily="34" charset="0"/>
                        </a:rPr>
                        <a:t> support and cohesion.  It is a mature phase, with all working effectively towards goals.</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345703">
                <a:tc>
                  <a:txBody>
                    <a:bodyPr/>
                    <a:lstStyle/>
                    <a:p>
                      <a:r>
                        <a:rPr lang="en-US" dirty="0">
                          <a:latin typeface="Arial" panose="020B0604020202020204" pitchFamily="34" charset="0"/>
                          <a:cs typeface="Arial" panose="020B0604020202020204" pitchFamily="34" charset="0"/>
                        </a:rPr>
                        <a:t>Moving on</a:t>
                      </a:r>
                    </a:p>
                  </a:txBody>
                  <a:tcPr/>
                </a:tc>
                <a:tc>
                  <a:txBody>
                    <a:bodyPr/>
                    <a:lstStyle/>
                    <a:p>
                      <a:r>
                        <a:rPr lang="en-US" dirty="0">
                          <a:latin typeface="Arial" panose="020B0604020202020204" pitchFamily="34" charset="0"/>
                          <a:cs typeface="Arial" panose="020B0604020202020204" pitchFamily="34" charset="0"/>
                        </a:rPr>
                        <a:t>With the task complete, the team moves on.  A sense</a:t>
                      </a:r>
                      <a:r>
                        <a:rPr lang="en-US" baseline="0" dirty="0">
                          <a:latin typeface="Arial" panose="020B0604020202020204" pitchFamily="34" charset="0"/>
                          <a:cs typeface="Arial" panose="020B0604020202020204" pitchFamily="34" charset="0"/>
                        </a:rPr>
                        <a:t> of sadness and concern for the future can be felt.  </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bl>
          </a:graphicData>
        </a:graphic>
      </p:graphicFrame>
      <p:sp>
        <p:nvSpPr>
          <p:cNvPr id="3" name="TextBox 2"/>
          <p:cNvSpPr txBox="1"/>
          <p:nvPr/>
        </p:nvSpPr>
        <p:spPr>
          <a:xfrm>
            <a:off x="3059832" y="6022776"/>
            <a:ext cx="5616624" cy="369332"/>
          </a:xfrm>
          <a:prstGeom prst="rect">
            <a:avLst/>
          </a:prstGeom>
          <a:noFill/>
        </p:spPr>
        <p:txBody>
          <a:bodyPr wrap="square" rtlCol="0">
            <a:spAutoFit/>
          </a:bodyPr>
          <a:lstStyle/>
          <a:p>
            <a:r>
              <a:rPr lang="en-US" dirty="0" err="1"/>
              <a:t>Tuckman</a:t>
            </a:r>
            <a:r>
              <a:rPr lang="en-US" dirty="0"/>
              <a:t> (1965) cited in Arnold &amp; Randall </a:t>
            </a:r>
            <a:r>
              <a:rPr lang="en-US" i="1" dirty="0"/>
              <a:t>et al </a:t>
            </a:r>
            <a:r>
              <a:rPr lang="en-US" dirty="0"/>
              <a:t>(2010)</a:t>
            </a:r>
          </a:p>
        </p:txBody>
      </p:sp>
    </p:spTree>
    <p:extLst>
      <p:ext uri="{BB962C8B-B14F-4D97-AF65-F5344CB8AC3E}">
        <p14:creationId xmlns:p14="http://schemas.microsoft.com/office/powerpoint/2010/main" val="1988836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14400" y="1916113"/>
            <a:ext cx="8229600" cy="4389437"/>
          </a:xfrm>
        </p:spPr>
        <p:txBody>
          <a:bodyPr>
            <a:normAutofit/>
          </a:bodyPr>
          <a:lstStyle/>
          <a:p>
            <a:r>
              <a:rPr lang="en-US" dirty="0"/>
              <a:t>	</a:t>
            </a:r>
          </a:p>
          <a:p>
            <a:endParaRPr lang="en-US" dirty="0"/>
          </a:p>
        </p:txBody>
      </p:sp>
      <p:pic>
        <p:nvPicPr>
          <p:cNvPr id="4" name="Picture 3"/>
          <p:cNvPicPr>
            <a:picLocks noChangeAspect="1"/>
          </p:cNvPicPr>
          <p:nvPr/>
        </p:nvPicPr>
        <p:blipFill>
          <a:blip r:embed="rId2"/>
          <a:stretch>
            <a:fillRect/>
          </a:stretch>
        </p:blipFill>
        <p:spPr>
          <a:xfrm>
            <a:off x="30133" y="767026"/>
            <a:ext cx="9144000" cy="6090974"/>
          </a:xfrm>
          <a:prstGeom prst="rect">
            <a:avLst/>
          </a:prstGeom>
        </p:spPr>
      </p:pic>
      <p:sp>
        <p:nvSpPr>
          <p:cNvPr id="5" name="TextBox 4"/>
          <p:cNvSpPr txBox="1"/>
          <p:nvPr/>
        </p:nvSpPr>
        <p:spPr>
          <a:xfrm>
            <a:off x="467544" y="0"/>
            <a:ext cx="8496944" cy="461665"/>
          </a:xfrm>
          <a:prstGeom prst="rect">
            <a:avLst/>
          </a:prstGeom>
          <a:noFill/>
        </p:spPr>
        <p:txBody>
          <a:bodyPr wrap="square" rtlCol="0">
            <a:spAutoFit/>
          </a:bodyPr>
          <a:lstStyle/>
          <a:p>
            <a:pPr algn="ctr"/>
            <a:r>
              <a:rPr lang="en-US" sz="2400" b="1" dirty="0">
                <a:latin typeface="Arial"/>
                <a:cs typeface="Arial"/>
              </a:rPr>
              <a:t>‘McKinsey Consulting’ on Team Development</a:t>
            </a:r>
          </a:p>
        </p:txBody>
      </p:sp>
    </p:spTree>
    <p:extLst>
      <p:ext uri="{BB962C8B-B14F-4D97-AF65-F5344CB8AC3E}">
        <p14:creationId xmlns:p14="http://schemas.microsoft.com/office/powerpoint/2010/main" val="1895554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229600" cy="866360"/>
          </a:xfrm>
        </p:spPr>
        <p:txBody>
          <a:bodyPr>
            <a:normAutofit/>
          </a:bodyPr>
          <a:lstStyle/>
          <a:p>
            <a:pPr algn="ctr"/>
            <a:r>
              <a:rPr lang="en-US" sz="4400" dirty="0"/>
              <a:t>3. Team Roles (</a:t>
            </a:r>
            <a:r>
              <a:rPr lang="en-US" sz="4400" dirty="0" err="1"/>
              <a:t>Belbin</a:t>
            </a:r>
            <a:r>
              <a:rPr lang="en-US" sz="4400" dirty="0"/>
              <a:t>)</a:t>
            </a:r>
          </a:p>
        </p:txBody>
      </p:sp>
      <p:sp>
        <p:nvSpPr>
          <p:cNvPr id="3" name="Content Placeholder 2"/>
          <p:cNvSpPr>
            <a:spLocks noGrp="1"/>
          </p:cNvSpPr>
          <p:nvPr>
            <p:ph idx="1"/>
          </p:nvPr>
        </p:nvSpPr>
        <p:spPr/>
        <p:txBody>
          <a:bodyPr/>
          <a:lstStyle/>
          <a:p>
            <a:pPr>
              <a:buClr>
                <a:schemeClr val="accent1"/>
              </a:buClr>
            </a:pPr>
            <a:r>
              <a:rPr lang="en-US" dirty="0">
                <a:latin typeface="Arial"/>
                <a:cs typeface="Arial"/>
              </a:rPr>
              <a:t>Belbin explored team roles over a period of time and identified common roles that appeared crucial to effective team working. </a:t>
            </a:r>
          </a:p>
          <a:p>
            <a:pPr>
              <a:buClr>
                <a:schemeClr val="accent1"/>
              </a:buClr>
            </a:pPr>
            <a:r>
              <a:rPr lang="en-US" dirty="0">
                <a:latin typeface="Arial"/>
                <a:cs typeface="Arial"/>
              </a:rPr>
              <a:t>Individuals typically adopt a preferred role/or set of roles.</a:t>
            </a:r>
          </a:p>
          <a:p>
            <a:pPr>
              <a:buClr>
                <a:schemeClr val="accent1"/>
              </a:buClr>
            </a:pPr>
            <a:r>
              <a:rPr lang="en-US" dirty="0">
                <a:latin typeface="Arial"/>
                <a:cs typeface="Arial"/>
              </a:rPr>
              <a:t>“No one’s perfect, but a team can be” </a:t>
            </a:r>
          </a:p>
          <a:p>
            <a:pPr marL="400050" lvl="1" indent="0" algn="r">
              <a:buClr>
                <a:schemeClr val="accent1"/>
              </a:buClr>
              <a:buNone/>
            </a:pPr>
            <a:r>
              <a:rPr lang="en-US" sz="2000" dirty="0">
                <a:latin typeface="Arial"/>
                <a:cs typeface="Arial"/>
              </a:rPr>
              <a:t>(Belbin) </a:t>
            </a:r>
          </a:p>
        </p:txBody>
      </p:sp>
    </p:spTree>
    <p:extLst>
      <p:ext uri="{BB962C8B-B14F-4D97-AF65-F5344CB8AC3E}">
        <p14:creationId xmlns:p14="http://schemas.microsoft.com/office/powerpoint/2010/main" val="2441110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8229600" cy="794352"/>
          </a:xfrm>
        </p:spPr>
        <p:txBody>
          <a:bodyPr>
            <a:normAutofit/>
          </a:bodyPr>
          <a:lstStyle/>
          <a:p>
            <a:pPr algn="ctr"/>
            <a:r>
              <a:rPr lang="en-US" sz="4400" dirty="0" err="1"/>
              <a:t>Belbin’s</a:t>
            </a:r>
            <a:r>
              <a:rPr lang="en-US" sz="4400" dirty="0"/>
              <a:t> Team Types</a:t>
            </a:r>
          </a:p>
        </p:txBody>
      </p:sp>
      <p:sp>
        <p:nvSpPr>
          <p:cNvPr id="3" name="Content Placeholder 2"/>
          <p:cNvSpPr>
            <a:spLocks noGrp="1"/>
          </p:cNvSpPr>
          <p:nvPr>
            <p:ph idx="1"/>
          </p:nvPr>
        </p:nvSpPr>
        <p:spPr/>
        <p:txBody>
          <a:bodyPr>
            <a:noAutofit/>
          </a:bodyPr>
          <a:lstStyle/>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Plant</a:t>
            </a:r>
            <a:r>
              <a:rPr lang="en-GB" sz="1600" dirty="0">
                <a:latin typeface="Arial" panose="020B0604020202020204" pitchFamily="34" charset="0"/>
                <a:cs typeface="Arial" panose="020B0604020202020204" pitchFamily="34" charset="0"/>
              </a:rPr>
              <a:t> – creative, imaginative, unorthodox. Solves difficult problems.</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Resource investigator</a:t>
            </a:r>
            <a:r>
              <a:rPr lang="en-GB" sz="1600" dirty="0">
                <a:latin typeface="Arial" panose="020B0604020202020204" pitchFamily="34" charset="0"/>
                <a:cs typeface="Arial" panose="020B0604020202020204" pitchFamily="34" charset="0"/>
              </a:rPr>
              <a:t> – extrovert, enthusiastic, exploratory. Explores opportunities. Develops contacts.</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Co-ordinator</a:t>
            </a:r>
            <a:r>
              <a:rPr lang="en-GB" sz="1600" dirty="0">
                <a:latin typeface="Arial" panose="020B0604020202020204" pitchFamily="34" charset="0"/>
                <a:cs typeface="Arial" panose="020B0604020202020204" pitchFamily="34" charset="0"/>
              </a:rPr>
              <a:t> – mature, confident, a good chairperson. Clarifies goals, promotes decision making.</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Shaper</a:t>
            </a:r>
            <a:r>
              <a:rPr lang="en-GB" sz="1600" dirty="0">
                <a:latin typeface="Arial" panose="020B0604020202020204" pitchFamily="34" charset="0"/>
                <a:cs typeface="Arial" panose="020B0604020202020204" pitchFamily="34" charset="0"/>
              </a:rPr>
              <a:t> – dynamic, challenging. Has drive and courage to overcome obstacles.</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Monitor evaluator</a:t>
            </a:r>
            <a:r>
              <a:rPr lang="en-GB" sz="1600" dirty="0">
                <a:latin typeface="Arial" panose="020B0604020202020204" pitchFamily="34" charset="0"/>
                <a:cs typeface="Arial" panose="020B0604020202020204" pitchFamily="34" charset="0"/>
              </a:rPr>
              <a:t> – sober, strategic, discerning. Sees all options.</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Team worker</a:t>
            </a:r>
            <a:r>
              <a:rPr lang="en-GB" sz="1600" dirty="0">
                <a:latin typeface="Arial" panose="020B0604020202020204" pitchFamily="34" charset="0"/>
                <a:cs typeface="Arial" panose="020B0604020202020204" pitchFamily="34" charset="0"/>
              </a:rPr>
              <a:t> – co-operative, mild, perceptive, diplomatic. Listens, builds, averts friction.</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Implementer</a:t>
            </a:r>
            <a:r>
              <a:rPr lang="en-GB" sz="1600" dirty="0">
                <a:latin typeface="Arial" panose="020B0604020202020204" pitchFamily="34" charset="0"/>
                <a:cs typeface="Arial" panose="020B0604020202020204" pitchFamily="34" charset="0"/>
              </a:rPr>
              <a:t> – disciplined, reliable, conservative. Turns ideas into practical action.</a:t>
            </a:r>
          </a:p>
          <a:p>
            <a:pPr marL="514350" lvl="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Completer</a:t>
            </a:r>
            <a:r>
              <a:rPr lang="en-GB" sz="1600" dirty="0">
                <a:latin typeface="Arial" panose="020B0604020202020204" pitchFamily="34" charset="0"/>
                <a:cs typeface="Arial" panose="020B0604020202020204" pitchFamily="34" charset="0"/>
              </a:rPr>
              <a:t> – painstaking, conscientious, anxious. Searches out errors and omissions, delivers on time.</a:t>
            </a:r>
          </a:p>
          <a:p>
            <a:pPr marL="514350" indent="-514350">
              <a:buClr>
                <a:schemeClr val="accent1"/>
              </a:buClr>
              <a:buFont typeface="+mj-lt"/>
              <a:buAutoNum type="arabicPeriod"/>
            </a:pPr>
            <a:r>
              <a:rPr lang="en-GB" sz="1600" b="1" dirty="0">
                <a:latin typeface="Arial" panose="020B0604020202020204" pitchFamily="34" charset="0"/>
                <a:cs typeface="Arial" panose="020B0604020202020204" pitchFamily="34" charset="0"/>
              </a:rPr>
              <a:t>Specialist</a:t>
            </a:r>
            <a:r>
              <a:rPr lang="en-GB" sz="1600" dirty="0">
                <a:latin typeface="Arial" panose="020B0604020202020204" pitchFamily="34" charset="0"/>
                <a:cs typeface="Arial" panose="020B0604020202020204" pitchFamily="34" charset="0"/>
              </a:rPr>
              <a:t> – single-minded, self-starting, dedicated. Provides knowledge and skill that may be in short supply. </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Belbin</a:t>
            </a:r>
            <a:r>
              <a:rPr lang="en-GB" sz="1600" dirty="0">
                <a:latin typeface="Arial" panose="020B0604020202020204" pitchFamily="34" charset="0"/>
                <a:cs typeface="Arial" panose="020B0604020202020204" pitchFamily="34" charset="0"/>
              </a:rPr>
              <a:t>, 1993).</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658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8229600" cy="794352"/>
          </a:xfrm>
        </p:spPr>
        <p:txBody>
          <a:bodyPr>
            <a:normAutofit/>
          </a:bodyPr>
          <a:lstStyle/>
          <a:p>
            <a:pPr algn="ctr"/>
            <a:r>
              <a:rPr lang="en-US" sz="4400" dirty="0" err="1"/>
              <a:t>Belbin’s</a:t>
            </a:r>
            <a:r>
              <a:rPr lang="en-US" sz="4400" dirty="0"/>
              <a:t> Team Types</a:t>
            </a:r>
          </a:p>
        </p:txBody>
      </p:sp>
      <p:sp>
        <p:nvSpPr>
          <p:cNvPr id="3" name="Content Placeholder 2"/>
          <p:cNvSpPr>
            <a:spLocks noGrp="1"/>
          </p:cNvSpPr>
          <p:nvPr>
            <p:ph idx="1"/>
          </p:nvPr>
        </p:nvSpPr>
        <p:spPr/>
        <p:txBody>
          <a:bodyPr>
            <a:noAutofit/>
          </a:bodyPr>
          <a:lstStyle/>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pic>
        <p:nvPicPr>
          <p:cNvPr id="5" name="Picture 4" descr="http://www.leadershipsolutions.co.nz/images/TAP.jpg"/>
          <p:cNvPicPr/>
          <p:nvPr/>
        </p:nvPicPr>
        <p:blipFill>
          <a:blip r:embed="rId3"/>
          <a:srcRect/>
          <a:stretch>
            <a:fillRect/>
          </a:stretch>
        </p:blipFill>
        <p:spPr bwMode="auto">
          <a:xfrm>
            <a:off x="1331640" y="1985962"/>
            <a:ext cx="6624735" cy="3675286"/>
          </a:xfrm>
          <a:prstGeom prst="rect">
            <a:avLst/>
          </a:prstGeom>
          <a:noFill/>
          <a:ln w="9525">
            <a:noFill/>
            <a:miter lim="800000"/>
            <a:headEnd/>
            <a:tailEnd/>
          </a:ln>
        </p:spPr>
      </p:pic>
    </p:spTree>
    <p:extLst>
      <p:ext uri="{BB962C8B-B14F-4D97-AF65-F5344CB8AC3E}">
        <p14:creationId xmlns:p14="http://schemas.microsoft.com/office/powerpoint/2010/main" val="3747348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8229600" cy="794352"/>
          </a:xfrm>
        </p:spPr>
        <p:txBody>
          <a:bodyPr>
            <a:normAutofit/>
          </a:bodyPr>
          <a:lstStyle/>
          <a:p>
            <a:pPr algn="ctr"/>
            <a:r>
              <a:rPr lang="en-US" sz="4400" dirty="0"/>
              <a:t>Managing Multicultural Teams</a:t>
            </a:r>
          </a:p>
        </p:txBody>
      </p:sp>
      <p:sp>
        <p:nvSpPr>
          <p:cNvPr id="3" name="Content Placeholder 2"/>
          <p:cNvSpPr>
            <a:spLocks noGrp="1"/>
          </p:cNvSpPr>
          <p:nvPr>
            <p:ph idx="1"/>
          </p:nvPr>
        </p:nvSpPr>
        <p:spPr>
          <a:xfrm>
            <a:off x="467544" y="2564904"/>
            <a:ext cx="8229600" cy="3653760"/>
          </a:xfrm>
        </p:spPr>
        <p:txBody>
          <a:bodyPr>
            <a:noAutofit/>
          </a:bodyPr>
          <a:lstStyle/>
          <a:p>
            <a:pPr>
              <a:buClr>
                <a:schemeClr val="accent1"/>
              </a:buClr>
            </a:pPr>
            <a:r>
              <a:rPr lang="en-GB" sz="1800" dirty="0">
                <a:latin typeface="Arial" panose="020B0604020202020204" pitchFamily="34" charset="0"/>
                <a:cs typeface="Arial" panose="020B0604020202020204" pitchFamily="34" charset="0"/>
              </a:rPr>
              <a:t>Multicultural teams often generate frustrating management dilemmas.  Cultural differences can create substantial obstacles to effective teamwork – but these may be subtle and difficult to recognise until significant damage has been done.</a:t>
            </a:r>
          </a:p>
          <a:p>
            <a:pPr marL="0" indent="0">
              <a:buClr>
                <a:schemeClr val="accent1"/>
              </a:buClr>
              <a:buNone/>
            </a:pPr>
            <a:endParaRPr lang="en-GB" sz="1800" dirty="0">
              <a:latin typeface="Arial" panose="020B0604020202020204" pitchFamily="34" charset="0"/>
              <a:cs typeface="Arial" panose="020B0604020202020204" pitchFamily="34" charset="0"/>
            </a:endParaRPr>
          </a:p>
          <a:p>
            <a:pPr>
              <a:buClr>
                <a:schemeClr val="accent1"/>
              </a:buClr>
            </a:pPr>
            <a:r>
              <a:rPr lang="en-GB" sz="1800" dirty="0">
                <a:latin typeface="Arial" panose="020B0604020202020204" pitchFamily="34" charset="0"/>
                <a:cs typeface="Arial" panose="020B0604020202020204" pitchFamily="34" charset="0"/>
              </a:rPr>
              <a:t>The challenge in managing multicultural teams effectively is to recognise underlying cultural causes of conflict, and to intervene in ways that both get the team back on track and empower its members to deal with future challenges themselves.</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Brett, et al (2006)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4125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20688"/>
            <a:ext cx="8229600" cy="1296144"/>
          </a:xfrm>
        </p:spPr>
        <p:txBody>
          <a:bodyPr>
            <a:normAutofit fontScale="90000"/>
          </a:bodyPr>
          <a:lstStyle/>
          <a:p>
            <a:pPr algn="ctr"/>
            <a:r>
              <a:rPr lang="en-US" sz="4400" dirty="0"/>
              <a:t>Managing Multicultural Teams</a:t>
            </a:r>
            <a:br>
              <a:rPr lang="en-US" sz="4400" dirty="0"/>
            </a:br>
            <a:r>
              <a:rPr lang="en-US" sz="3600" b="1" dirty="0"/>
              <a:t>The Challenges</a:t>
            </a:r>
          </a:p>
        </p:txBody>
      </p:sp>
      <p:sp>
        <p:nvSpPr>
          <p:cNvPr id="3" name="Content Placeholder 2"/>
          <p:cNvSpPr>
            <a:spLocks noGrp="1"/>
          </p:cNvSpPr>
          <p:nvPr>
            <p:ph idx="1"/>
          </p:nvPr>
        </p:nvSpPr>
        <p:spPr>
          <a:xfrm>
            <a:off x="1259632" y="2276872"/>
            <a:ext cx="6768752" cy="4104456"/>
          </a:xfrm>
        </p:spPr>
        <p:txBody>
          <a:bodyPr>
            <a:noAutofit/>
          </a:bodyPr>
          <a:lstStyle/>
          <a:p>
            <a:pPr>
              <a:buClr>
                <a:schemeClr val="accent1"/>
              </a:buClr>
            </a:pPr>
            <a:r>
              <a:rPr lang="en-GB" sz="2400" dirty="0">
                <a:latin typeface="Arial" panose="020B0604020202020204" pitchFamily="34" charset="0"/>
                <a:cs typeface="Arial" panose="020B0604020202020204" pitchFamily="34" charset="0"/>
              </a:rPr>
              <a:t>Direct vs. Indirect Communication</a:t>
            </a:r>
          </a:p>
          <a:p>
            <a:pPr marL="0" indent="0">
              <a:buClr>
                <a:schemeClr val="accent1"/>
              </a:buClr>
              <a:buNone/>
            </a:pPr>
            <a:endParaRPr lang="en-GB" sz="2400" dirty="0">
              <a:latin typeface="Arial" panose="020B0604020202020204" pitchFamily="34" charset="0"/>
              <a:cs typeface="Arial" panose="020B0604020202020204" pitchFamily="34" charset="0"/>
            </a:endParaRPr>
          </a:p>
          <a:p>
            <a:pPr>
              <a:buClr>
                <a:schemeClr val="accent1"/>
              </a:buClr>
            </a:pPr>
            <a:r>
              <a:rPr lang="en-GB" sz="2400" dirty="0">
                <a:latin typeface="Arial" panose="020B0604020202020204" pitchFamily="34" charset="0"/>
                <a:cs typeface="Arial" panose="020B0604020202020204" pitchFamily="34" charset="0"/>
              </a:rPr>
              <a:t>Trouble with accents and fluency</a:t>
            </a:r>
          </a:p>
          <a:p>
            <a:pPr marL="0" indent="0">
              <a:buClr>
                <a:schemeClr val="accent1"/>
              </a:buClr>
              <a:buNone/>
            </a:pPr>
            <a:endParaRPr lang="en-GB" sz="2400" dirty="0">
              <a:latin typeface="Arial" panose="020B0604020202020204" pitchFamily="34" charset="0"/>
              <a:cs typeface="Arial" panose="020B0604020202020204" pitchFamily="34" charset="0"/>
            </a:endParaRPr>
          </a:p>
          <a:p>
            <a:pPr>
              <a:buClr>
                <a:schemeClr val="accent1"/>
              </a:buClr>
            </a:pPr>
            <a:r>
              <a:rPr lang="en-GB" sz="2400" dirty="0">
                <a:latin typeface="Arial" panose="020B0604020202020204" pitchFamily="34" charset="0"/>
                <a:cs typeface="Arial" panose="020B0604020202020204" pitchFamily="34" charset="0"/>
              </a:rPr>
              <a:t>Differing attitudes toward hierarchy and authority</a:t>
            </a:r>
          </a:p>
          <a:p>
            <a:pPr marL="0" indent="0">
              <a:buClr>
                <a:schemeClr val="accent1"/>
              </a:buClr>
              <a:buNone/>
            </a:pPr>
            <a:endParaRPr lang="en-GB" sz="2400" dirty="0">
              <a:latin typeface="Arial" panose="020B0604020202020204" pitchFamily="34" charset="0"/>
              <a:cs typeface="Arial" panose="020B0604020202020204" pitchFamily="34" charset="0"/>
            </a:endParaRPr>
          </a:p>
          <a:p>
            <a:pPr>
              <a:buClr>
                <a:schemeClr val="accent1"/>
              </a:buClr>
            </a:pPr>
            <a:r>
              <a:rPr lang="en-GB" sz="2400" dirty="0">
                <a:latin typeface="Arial" panose="020B0604020202020204" pitchFamily="34" charset="0"/>
                <a:cs typeface="Arial" panose="020B0604020202020204" pitchFamily="34" charset="0"/>
              </a:rPr>
              <a:t>Conflicting norms for decision making</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Brett, et al (2006)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39790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52128"/>
          </a:xfrm>
        </p:spPr>
        <p:txBody>
          <a:bodyPr>
            <a:normAutofit fontScale="90000"/>
          </a:bodyPr>
          <a:lstStyle/>
          <a:p>
            <a:pPr algn="ctr"/>
            <a:r>
              <a:rPr lang="en-US" sz="4400" dirty="0"/>
              <a:t>Managing Multicultural Teams</a:t>
            </a:r>
            <a:br>
              <a:rPr lang="en-US" sz="1100" dirty="0"/>
            </a:br>
            <a:r>
              <a:rPr lang="en-US" sz="3600" b="1" dirty="0"/>
              <a:t>Strategies for dealing with  the Challenges</a:t>
            </a:r>
          </a:p>
        </p:txBody>
      </p:sp>
      <p:sp>
        <p:nvSpPr>
          <p:cNvPr id="3" name="Content Placeholder 2"/>
          <p:cNvSpPr>
            <a:spLocks noGrp="1"/>
          </p:cNvSpPr>
          <p:nvPr>
            <p:ph idx="1"/>
          </p:nvPr>
        </p:nvSpPr>
        <p:spPr>
          <a:xfrm>
            <a:off x="1259632" y="2276872"/>
            <a:ext cx="6768752" cy="4104456"/>
          </a:xfrm>
        </p:spPr>
        <p:txBody>
          <a:bodyPr>
            <a:noAutofit/>
          </a:bodyPr>
          <a:lstStyle/>
          <a:p>
            <a:pPr>
              <a:buClr>
                <a:schemeClr val="accent1"/>
              </a:buClr>
            </a:pPr>
            <a:r>
              <a:rPr lang="en-GB" sz="2400" dirty="0">
                <a:latin typeface="Arial" panose="020B0604020202020204" pitchFamily="34" charset="0"/>
                <a:cs typeface="Arial" panose="020B0604020202020204" pitchFamily="34" charset="0"/>
              </a:rPr>
              <a:t>Adaptation </a:t>
            </a:r>
            <a:r>
              <a:rPr lang="en-GB" sz="2400" i="1" dirty="0">
                <a:latin typeface="Arial" panose="020B0604020202020204" pitchFamily="34" charset="0"/>
                <a:cs typeface="Arial" panose="020B0604020202020204" pitchFamily="34" charset="0"/>
              </a:rPr>
              <a:t>(acknowledging cultural gaps openly and working around them)</a:t>
            </a:r>
          </a:p>
          <a:p>
            <a:pPr>
              <a:buClr>
                <a:schemeClr val="accent1"/>
              </a:buClr>
            </a:pPr>
            <a:r>
              <a:rPr lang="en-GB" sz="2400" dirty="0">
                <a:latin typeface="Arial" panose="020B0604020202020204" pitchFamily="34" charset="0"/>
                <a:cs typeface="Arial" panose="020B0604020202020204" pitchFamily="34" charset="0"/>
              </a:rPr>
              <a:t>Structural Intervention </a:t>
            </a:r>
            <a:r>
              <a:rPr lang="en-GB" sz="2400" i="1" dirty="0">
                <a:latin typeface="Arial" panose="020B0604020202020204" pitchFamily="34" charset="0"/>
                <a:cs typeface="Arial" panose="020B0604020202020204" pitchFamily="34" charset="0"/>
              </a:rPr>
              <a:t>(changing the shape of the team)</a:t>
            </a:r>
          </a:p>
          <a:p>
            <a:pPr>
              <a:buClr>
                <a:schemeClr val="accent1"/>
              </a:buClr>
            </a:pPr>
            <a:r>
              <a:rPr lang="en-GB" sz="2400" dirty="0">
                <a:latin typeface="Arial" panose="020B0604020202020204" pitchFamily="34" charset="0"/>
                <a:cs typeface="Arial" panose="020B0604020202020204" pitchFamily="34" charset="0"/>
              </a:rPr>
              <a:t>Managerial Intervention </a:t>
            </a:r>
            <a:r>
              <a:rPr lang="en-GB" sz="2400" i="1" dirty="0">
                <a:latin typeface="Arial" panose="020B0604020202020204" pitchFamily="34" charset="0"/>
                <a:cs typeface="Arial" panose="020B0604020202020204" pitchFamily="34" charset="0"/>
              </a:rPr>
              <a:t>(setting norms early or bringing in a higher-level manager)</a:t>
            </a:r>
          </a:p>
          <a:p>
            <a:pPr>
              <a:buClr>
                <a:schemeClr val="accent1"/>
              </a:buClr>
            </a:pPr>
            <a:r>
              <a:rPr lang="en-GB" sz="2400" dirty="0">
                <a:latin typeface="Arial" panose="020B0604020202020204" pitchFamily="34" charset="0"/>
                <a:cs typeface="Arial" panose="020B0604020202020204" pitchFamily="34" charset="0"/>
              </a:rPr>
              <a:t>Exit</a:t>
            </a:r>
            <a:r>
              <a:rPr lang="en-GB" sz="2400" i="1" dirty="0">
                <a:latin typeface="Arial" panose="020B0604020202020204" pitchFamily="34" charset="0"/>
                <a:cs typeface="Arial" panose="020B0604020202020204" pitchFamily="34" charset="0"/>
              </a:rPr>
              <a:t> (removing a team member when others options have failed).</a:t>
            </a:r>
            <a:endParaRPr lang="en-GB" sz="2400" dirty="0">
              <a:latin typeface="Arial" panose="020B0604020202020204" pitchFamily="34" charset="0"/>
              <a:cs typeface="Arial" panose="020B0604020202020204" pitchFamily="34" charset="0"/>
            </a:endParaRP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Brett, et al (2006)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381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152128"/>
          </a:xfrm>
        </p:spPr>
        <p:txBody>
          <a:bodyPr>
            <a:normAutofit fontScale="90000"/>
          </a:bodyPr>
          <a:lstStyle/>
          <a:p>
            <a:pPr algn="ctr"/>
            <a:r>
              <a:rPr lang="en-US" sz="4400" dirty="0"/>
              <a:t>Managing Multicultural Teams</a:t>
            </a:r>
            <a:br>
              <a:rPr lang="en-US" sz="1100" dirty="0"/>
            </a:br>
            <a:r>
              <a:rPr lang="en-US" sz="3600" b="1" dirty="0"/>
              <a:t>Competencies for Team Management</a:t>
            </a:r>
          </a:p>
        </p:txBody>
      </p:sp>
      <p:sp>
        <p:nvSpPr>
          <p:cNvPr id="3" name="Content Placeholder 2"/>
          <p:cNvSpPr>
            <a:spLocks noGrp="1"/>
          </p:cNvSpPr>
          <p:nvPr>
            <p:ph idx="1"/>
          </p:nvPr>
        </p:nvSpPr>
        <p:spPr>
          <a:xfrm>
            <a:off x="1259632" y="2276872"/>
            <a:ext cx="6768752" cy="4104456"/>
          </a:xfrm>
        </p:spPr>
        <p:txBody>
          <a:bodyPr>
            <a:noAutofit/>
          </a:bodyPr>
          <a:lstStyle/>
          <a:p>
            <a:pPr>
              <a:buClr>
                <a:schemeClr val="accent1"/>
              </a:buClr>
            </a:pPr>
            <a:r>
              <a:rPr lang="en-GB" sz="2000" dirty="0">
                <a:latin typeface="Arial" panose="020B0604020202020204" pitchFamily="34" charset="0"/>
                <a:cs typeface="Arial" panose="020B0604020202020204" pitchFamily="34" charset="0"/>
              </a:rPr>
              <a:t>Understanding</a:t>
            </a:r>
          </a:p>
          <a:p>
            <a:pPr>
              <a:buClr>
                <a:schemeClr val="accent1"/>
              </a:buClr>
            </a:pPr>
            <a:r>
              <a:rPr lang="en-GB" sz="2000" dirty="0">
                <a:latin typeface="Arial" panose="020B0604020202020204" pitchFamily="34" charset="0"/>
                <a:cs typeface="Arial" panose="020B0604020202020204" pitchFamily="34" charset="0"/>
              </a:rPr>
              <a:t>Direction</a:t>
            </a:r>
          </a:p>
          <a:p>
            <a:pPr>
              <a:buClr>
                <a:schemeClr val="accent1"/>
              </a:buClr>
            </a:pPr>
            <a:r>
              <a:rPr lang="en-GB" sz="2000" dirty="0">
                <a:latin typeface="Arial" panose="020B0604020202020204" pitchFamily="34" charset="0"/>
                <a:cs typeface="Arial" panose="020B0604020202020204" pitchFamily="34" charset="0"/>
              </a:rPr>
              <a:t>Organisation</a:t>
            </a:r>
          </a:p>
          <a:p>
            <a:pPr>
              <a:buClr>
                <a:schemeClr val="accent1"/>
              </a:buClr>
            </a:pPr>
            <a:r>
              <a:rPr lang="en-GB" sz="2000" dirty="0">
                <a:latin typeface="Arial" panose="020B0604020202020204" pitchFamily="34" charset="0"/>
                <a:cs typeface="Arial" panose="020B0604020202020204" pitchFamily="34" charset="0"/>
              </a:rPr>
              <a:t>Clarification</a:t>
            </a:r>
          </a:p>
          <a:p>
            <a:pPr>
              <a:buClr>
                <a:schemeClr val="accent1"/>
              </a:buClr>
            </a:pPr>
            <a:r>
              <a:rPr lang="en-GB" sz="2000" dirty="0">
                <a:latin typeface="Arial" panose="020B0604020202020204" pitchFamily="34" charset="0"/>
                <a:cs typeface="Arial" panose="020B0604020202020204" pitchFamily="34" charset="0"/>
              </a:rPr>
              <a:t>Support</a:t>
            </a:r>
          </a:p>
          <a:p>
            <a:pPr>
              <a:buClr>
                <a:schemeClr val="accent1"/>
              </a:buClr>
            </a:pPr>
            <a:r>
              <a:rPr lang="en-GB" sz="2000" dirty="0">
                <a:latin typeface="Arial" panose="020B0604020202020204" pitchFamily="34" charset="0"/>
                <a:cs typeface="Arial" panose="020B0604020202020204" pitchFamily="34" charset="0"/>
              </a:rPr>
              <a:t>Feedback</a:t>
            </a:r>
          </a:p>
          <a:p>
            <a:pPr>
              <a:buClr>
                <a:schemeClr val="accent1"/>
              </a:buClr>
            </a:pPr>
            <a:r>
              <a:rPr lang="en-GB" sz="2000" dirty="0">
                <a:latin typeface="Arial" panose="020B0604020202020204" pitchFamily="34" charset="0"/>
                <a:cs typeface="Arial" panose="020B0604020202020204" pitchFamily="34" charset="0"/>
              </a:rPr>
              <a:t>Representation</a:t>
            </a:r>
          </a:p>
          <a:p>
            <a:pPr>
              <a:buClr>
                <a:schemeClr val="accent1"/>
              </a:buClr>
            </a:pPr>
            <a:r>
              <a:rPr lang="en-GB" sz="2000" dirty="0">
                <a:latin typeface="Arial" panose="020B0604020202020204" pitchFamily="34" charset="0"/>
                <a:cs typeface="Arial" panose="020B0604020202020204" pitchFamily="34" charset="0"/>
              </a:rPr>
              <a:t>Conflict</a:t>
            </a:r>
          </a:p>
          <a:p>
            <a:pPr>
              <a:buClr>
                <a:schemeClr val="accent1"/>
              </a:buClr>
            </a:pPr>
            <a:r>
              <a:rPr lang="en-GB" sz="2000" dirty="0">
                <a:latin typeface="Arial" panose="020B0604020202020204" pitchFamily="34" charset="0"/>
                <a:cs typeface="Arial" panose="020B0604020202020204" pitchFamily="34" charset="0"/>
              </a:rPr>
              <a:t>Cooperation</a:t>
            </a:r>
          </a:p>
          <a:p>
            <a:pPr marL="514350" indent="-514350">
              <a:buFont typeface="+mj-lt"/>
              <a:buAutoNum type="arabicPeriod"/>
            </a:pP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(Comfort &amp; Franklin, 2010)</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9230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Title 1"/>
          <p:cNvSpPr txBox="1">
            <a:spLocks noGrp="1"/>
          </p:cNvSpPr>
          <p:nvPr>
            <p:ph type="title"/>
          </p:nvPr>
        </p:nvSpPr>
        <p:spPr>
          <a:xfrm>
            <a:off x="539551" y="620687"/>
            <a:ext cx="8229601" cy="794354"/>
          </a:xfrm>
          <a:prstGeom prst="rect">
            <a:avLst/>
          </a:prstGeom>
        </p:spPr>
        <p:txBody>
          <a:bodyPr/>
          <a:lstStyle>
            <a:lvl1pPr algn="ctr">
              <a:defRPr sz="4400"/>
            </a:lvl1pPr>
          </a:lstStyle>
          <a:p>
            <a:r>
              <a:t>4. Group Behaviour</a:t>
            </a:r>
          </a:p>
        </p:txBody>
      </p:sp>
      <p:sp>
        <p:nvSpPr>
          <p:cNvPr id="166" name="Content Placeholder 2"/>
          <p:cNvSpPr txBox="1">
            <a:spLocks noGrp="1"/>
          </p:cNvSpPr>
          <p:nvPr>
            <p:ph type="body" idx="1"/>
          </p:nvPr>
        </p:nvSpPr>
        <p:spPr>
          <a:xfrm>
            <a:off x="683567" y="1988839"/>
            <a:ext cx="8064897" cy="4536507"/>
          </a:xfrm>
          <a:prstGeom prst="rect">
            <a:avLst/>
          </a:prstGeom>
        </p:spPr>
        <p:txBody>
          <a:bodyPr/>
          <a:lstStyle/>
          <a:p>
            <a:pPr marL="0" indent="0">
              <a:spcBef>
                <a:spcPts val="400"/>
              </a:spcBef>
              <a:buSzTx/>
              <a:buNone/>
              <a:defRPr sz="1800">
                <a:latin typeface="Arial"/>
                <a:ea typeface="Arial"/>
                <a:cs typeface="Arial"/>
                <a:sym typeface="Arial"/>
              </a:defRPr>
            </a:pPr>
            <a:r>
              <a:t>“Team work does not, of course, guarantee in itself good results.  As in sport, there can be good teams and poor teams. And as in sport, it all depends on how well the players play together.”</a:t>
            </a:r>
          </a:p>
          <a:p>
            <a:pPr marL="0" indent="0" algn="r">
              <a:spcBef>
                <a:spcPts val="400"/>
              </a:spcBef>
              <a:buSzTx/>
              <a:buNone/>
              <a:defRPr sz="1800">
                <a:latin typeface="Arial"/>
                <a:ea typeface="Arial"/>
                <a:cs typeface="Arial"/>
                <a:sym typeface="Arial"/>
              </a:defRPr>
            </a:pPr>
            <a:r>
              <a:t>(Belbin, 1997)</a:t>
            </a:r>
          </a:p>
          <a:p>
            <a:pPr marL="0" indent="0">
              <a:buSzTx/>
              <a:buNone/>
              <a:defRPr sz="1800">
                <a:latin typeface="Arial"/>
                <a:ea typeface="Arial"/>
                <a:cs typeface="Arial"/>
                <a:sym typeface="Arial"/>
              </a:defRPr>
            </a:pPr>
            <a:endParaRPr/>
          </a:p>
          <a:p>
            <a:pPr marL="0" indent="0">
              <a:spcBef>
                <a:spcPts val="400"/>
              </a:spcBef>
              <a:buSzTx/>
              <a:buNone/>
              <a:defRPr sz="1800">
                <a:latin typeface="Arial"/>
                <a:ea typeface="Arial"/>
                <a:cs typeface="Arial"/>
                <a:sym typeface="Arial"/>
              </a:defRPr>
            </a:pPr>
            <a:r>
              <a:t>Two examples:</a:t>
            </a:r>
          </a:p>
          <a:p>
            <a:pPr marL="0" indent="0">
              <a:spcBef>
                <a:spcPts val="400"/>
              </a:spcBef>
              <a:buSzTx/>
              <a:buNone/>
              <a:defRPr sz="1800">
                <a:latin typeface="Arial"/>
                <a:ea typeface="Arial"/>
                <a:cs typeface="Arial"/>
                <a:sym typeface="Arial"/>
              </a:defRPr>
            </a:pPr>
            <a:endParaRPr/>
          </a:p>
          <a:p>
            <a:pPr marL="180473" indent="-180473">
              <a:spcBef>
                <a:spcPts val="400"/>
              </a:spcBef>
              <a:buClrTx/>
              <a:buSzPct val="100000"/>
              <a:buChar char="•"/>
              <a:defRPr sz="1800">
                <a:latin typeface="Arial"/>
                <a:ea typeface="Arial"/>
                <a:cs typeface="Arial"/>
                <a:sym typeface="Arial"/>
              </a:defRPr>
            </a:pPr>
            <a:r>
              <a:t>Interaction Process Analysis</a:t>
            </a:r>
          </a:p>
          <a:p>
            <a:pPr marL="180473" indent="-180473">
              <a:spcBef>
                <a:spcPts val="400"/>
              </a:spcBef>
              <a:buClrTx/>
              <a:buSzPct val="100000"/>
              <a:buChar char="•"/>
              <a:defRPr sz="1800">
                <a:latin typeface="Arial"/>
                <a:ea typeface="Arial"/>
                <a:cs typeface="Arial"/>
                <a:sym typeface="Arial"/>
              </a:defRPr>
            </a:pPr>
            <a:r>
              <a:t>Group Relations/Dynamics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Title 1"/>
          <p:cNvSpPr txBox="1">
            <a:spLocks noGrp="1"/>
          </p:cNvSpPr>
          <p:nvPr>
            <p:ph type="title"/>
          </p:nvPr>
        </p:nvSpPr>
        <p:spPr>
          <a:xfrm>
            <a:off x="539551" y="620687"/>
            <a:ext cx="8229601" cy="794354"/>
          </a:xfrm>
          <a:prstGeom prst="rect">
            <a:avLst/>
          </a:prstGeom>
        </p:spPr>
        <p:txBody>
          <a:bodyPr/>
          <a:lstStyle>
            <a:lvl1pPr algn="ctr">
              <a:defRPr sz="4400">
                <a:solidFill>
                  <a:srgbClr val="000000"/>
                </a:solidFill>
              </a:defRPr>
            </a:lvl1pPr>
          </a:lstStyle>
          <a:p>
            <a:r>
              <a:t>4. Group Behaviour </a:t>
            </a:r>
          </a:p>
        </p:txBody>
      </p:sp>
      <p:sp>
        <p:nvSpPr>
          <p:cNvPr id="169" name="Content Placeholder 2"/>
          <p:cNvSpPr txBox="1">
            <a:spLocks noGrp="1"/>
          </p:cNvSpPr>
          <p:nvPr>
            <p:ph type="body" idx="1"/>
          </p:nvPr>
        </p:nvSpPr>
        <p:spPr>
          <a:xfrm>
            <a:off x="683567" y="1556791"/>
            <a:ext cx="8064897" cy="4536507"/>
          </a:xfrm>
          <a:prstGeom prst="rect">
            <a:avLst/>
          </a:prstGeom>
        </p:spPr>
        <p:txBody>
          <a:bodyPr/>
          <a:lstStyle/>
          <a:p>
            <a:pPr marL="0" indent="0" algn="ctr">
              <a:spcBef>
                <a:spcPts val="500"/>
              </a:spcBef>
              <a:buSzTx/>
              <a:buNone/>
              <a:defRPr sz="2400" b="1">
                <a:latin typeface="Arial"/>
                <a:ea typeface="Arial"/>
                <a:cs typeface="Arial"/>
                <a:sym typeface="Arial"/>
              </a:defRPr>
            </a:pPr>
            <a:r>
              <a:t>Behaviour Analysis</a:t>
            </a:r>
          </a:p>
          <a:p>
            <a:pPr marL="0" indent="0" algn="ctr">
              <a:buSzTx/>
              <a:buNone/>
              <a:defRPr sz="1600" b="1">
                <a:latin typeface="Arial"/>
                <a:ea typeface="Arial"/>
                <a:cs typeface="Arial"/>
                <a:sym typeface="Arial"/>
              </a:defRPr>
            </a:pPr>
            <a:endParaRPr/>
          </a:p>
          <a:p>
            <a:pPr marL="0" indent="0">
              <a:spcBef>
                <a:spcPts val="300"/>
              </a:spcBef>
              <a:buSzTx/>
              <a:buNone/>
              <a:defRPr sz="1600">
                <a:latin typeface="Arial"/>
                <a:ea typeface="Arial"/>
                <a:cs typeface="Arial"/>
                <a:sym typeface="Arial"/>
              </a:defRPr>
            </a:pPr>
            <a:endParaRPr/>
          </a:p>
          <a:p>
            <a:pPr marL="0" indent="0">
              <a:buSzTx/>
              <a:buNone/>
              <a:defRPr sz="1600">
                <a:latin typeface="Arial"/>
                <a:ea typeface="Arial"/>
                <a:cs typeface="Arial"/>
                <a:sym typeface="Arial"/>
              </a:defRPr>
            </a:pPr>
            <a:endParaRPr/>
          </a:p>
          <a:p>
            <a:pPr marL="0" indent="0">
              <a:spcBef>
                <a:spcPts val="400"/>
              </a:spcBef>
              <a:buSzTx/>
              <a:buNone/>
              <a:defRPr sz="1800" b="1">
                <a:latin typeface="Arial"/>
                <a:ea typeface="Arial"/>
                <a:cs typeface="Arial"/>
                <a:sym typeface="Arial"/>
              </a:defRPr>
            </a:pPr>
            <a:r>
              <a:t>Interaction Analysis</a:t>
            </a:r>
          </a:p>
          <a:p>
            <a:pPr marL="0" indent="0">
              <a:spcBef>
                <a:spcPts val="300"/>
              </a:spcBef>
              <a:buSzTx/>
              <a:buNone/>
              <a:defRPr sz="1600">
                <a:latin typeface="Arial"/>
                <a:ea typeface="Arial"/>
                <a:cs typeface="Arial"/>
                <a:sym typeface="Arial"/>
              </a:defRPr>
            </a:pPr>
            <a:r>
              <a:t>Bales’s (1950) ‘Interaction Process Analysis’ is an analysis of behaviour in a group from the viewpoint of its function. Every act of behaviour is categorised for analysis by an observer of the group’s working, </a:t>
            </a:r>
            <a:r>
              <a:rPr u="sng"/>
              <a:t>as it occurs</a:t>
            </a:r>
            <a:r>
              <a:t>.  There are 12 behaviours under 2 main functions: Task functions (concerned with production) and Maintenance functions  (concerned with the emotional life of the group) – </a:t>
            </a:r>
          </a:p>
          <a:p>
            <a:pPr marL="0" indent="0">
              <a:spcBef>
                <a:spcPts val="300"/>
              </a:spcBef>
              <a:buSzTx/>
              <a:buNone/>
              <a:defRPr sz="1600" i="1">
                <a:latin typeface="Arial"/>
                <a:ea typeface="Arial"/>
                <a:cs typeface="Arial"/>
                <a:sym typeface="Arial"/>
              </a:defRPr>
            </a:pPr>
            <a:r>
              <a:t>(for list of behaviours/observation sheet, see Mullins, 2010 – Pg.352).</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 name="Title 1"/>
          <p:cNvSpPr txBox="1">
            <a:spLocks noGrp="1"/>
          </p:cNvSpPr>
          <p:nvPr>
            <p:ph type="title"/>
          </p:nvPr>
        </p:nvSpPr>
        <p:spPr>
          <a:xfrm>
            <a:off x="467543" y="260646"/>
            <a:ext cx="8229601" cy="794355"/>
          </a:xfrm>
          <a:prstGeom prst="rect">
            <a:avLst/>
          </a:prstGeom>
        </p:spPr>
        <p:txBody>
          <a:bodyPr/>
          <a:lstStyle>
            <a:lvl1pPr algn="ctr">
              <a:defRPr sz="4400"/>
            </a:lvl1pPr>
          </a:lstStyle>
          <a:p>
            <a:r>
              <a:t>4. Group Behaviour </a:t>
            </a:r>
          </a:p>
        </p:txBody>
      </p:sp>
      <p:sp>
        <p:nvSpPr>
          <p:cNvPr id="172" name="Content Placeholder 2"/>
          <p:cNvSpPr txBox="1">
            <a:spLocks noGrp="1"/>
          </p:cNvSpPr>
          <p:nvPr>
            <p:ph type="body" idx="1"/>
          </p:nvPr>
        </p:nvSpPr>
        <p:spPr>
          <a:xfrm>
            <a:off x="578418" y="980726"/>
            <a:ext cx="8064897" cy="4536507"/>
          </a:xfrm>
          <a:prstGeom prst="rect">
            <a:avLst/>
          </a:prstGeom>
        </p:spPr>
        <p:txBody>
          <a:bodyPr/>
          <a:lstStyle>
            <a:lvl1pPr marL="0" indent="0" algn="ctr">
              <a:spcBef>
                <a:spcPts val="500"/>
              </a:spcBef>
              <a:buSzTx/>
              <a:buNone/>
              <a:defRPr sz="2400" b="1">
                <a:latin typeface="Arial"/>
                <a:ea typeface="Arial"/>
                <a:cs typeface="Arial"/>
                <a:sym typeface="Arial"/>
              </a:defRPr>
            </a:lvl1pPr>
          </a:lstStyle>
          <a:p>
            <a:r>
              <a:t>Behaviour Analysis</a:t>
            </a:r>
          </a:p>
        </p:txBody>
      </p:sp>
      <p:graphicFrame>
        <p:nvGraphicFramePr>
          <p:cNvPr id="173" name="Table 3"/>
          <p:cNvGraphicFramePr/>
          <p:nvPr/>
        </p:nvGraphicFramePr>
        <p:xfrm>
          <a:off x="454737" y="1799486"/>
          <a:ext cx="7938180" cy="4476070"/>
        </p:xfrm>
        <a:graphic>
          <a:graphicData uri="http://schemas.openxmlformats.org/drawingml/2006/table">
            <a:tbl>
              <a:tblPr firstRow="1" firstCol="1"/>
              <a:tblGrid>
                <a:gridCol w="1785992">
                  <a:extLst>
                    <a:ext uri="{9D8B030D-6E8A-4147-A177-3AD203B41FA5}">
                      <a16:colId xmlns:a16="http://schemas.microsoft.com/office/drawing/2014/main" val="20000"/>
                    </a:ext>
                  </a:extLst>
                </a:gridCol>
                <a:gridCol w="878884">
                  <a:extLst>
                    <a:ext uri="{9D8B030D-6E8A-4147-A177-3AD203B41FA5}">
                      <a16:colId xmlns:a16="http://schemas.microsoft.com/office/drawing/2014/main" val="20001"/>
                    </a:ext>
                  </a:extLst>
                </a:gridCol>
                <a:gridCol w="878884">
                  <a:extLst>
                    <a:ext uri="{9D8B030D-6E8A-4147-A177-3AD203B41FA5}">
                      <a16:colId xmlns:a16="http://schemas.microsoft.com/office/drawing/2014/main" val="20002"/>
                    </a:ext>
                  </a:extLst>
                </a:gridCol>
                <a:gridCol w="878884">
                  <a:extLst>
                    <a:ext uri="{9D8B030D-6E8A-4147-A177-3AD203B41FA5}">
                      <a16:colId xmlns:a16="http://schemas.microsoft.com/office/drawing/2014/main" val="20003"/>
                    </a:ext>
                  </a:extLst>
                </a:gridCol>
                <a:gridCol w="878884">
                  <a:extLst>
                    <a:ext uri="{9D8B030D-6E8A-4147-A177-3AD203B41FA5}">
                      <a16:colId xmlns:a16="http://schemas.microsoft.com/office/drawing/2014/main" val="20004"/>
                    </a:ext>
                  </a:extLst>
                </a:gridCol>
                <a:gridCol w="878884">
                  <a:extLst>
                    <a:ext uri="{9D8B030D-6E8A-4147-A177-3AD203B41FA5}">
                      <a16:colId xmlns:a16="http://schemas.microsoft.com/office/drawing/2014/main" val="20005"/>
                    </a:ext>
                  </a:extLst>
                </a:gridCol>
                <a:gridCol w="878884">
                  <a:extLst>
                    <a:ext uri="{9D8B030D-6E8A-4147-A177-3AD203B41FA5}">
                      <a16:colId xmlns:a16="http://schemas.microsoft.com/office/drawing/2014/main" val="20006"/>
                    </a:ext>
                  </a:extLst>
                </a:gridCol>
                <a:gridCol w="878884">
                  <a:extLst>
                    <a:ext uri="{9D8B030D-6E8A-4147-A177-3AD203B41FA5}">
                      <a16:colId xmlns:a16="http://schemas.microsoft.com/office/drawing/2014/main" val="20007"/>
                    </a:ext>
                  </a:extLst>
                </a:gridCol>
              </a:tblGrid>
              <a:tr h="360298">
                <a:tc>
                  <a:txBody>
                    <a:bodyPr/>
                    <a:lstStyle/>
                    <a:p>
                      <a:pPr marR="127000" algn="ctr">
                        <a:lnSpc>
                          <a:spcPts val="1500"/>
                        </a:lnSpc>
                        <a:defRPr sz="1800" b="0">
                          <a:solidFill>
                            <a:srgbClr val="000000"/>
                          </a:solidFill>
                        </a:defRPr>
                      </a:pPr>
                      <a:r>
                        <a:rPr sz="1000" b="1">
                          <a:solidFill>
                            <a:srgbClr val="002060"/>
                          </a:solidFill>
                          <a:sym typeface="Calibri"/>
                        </a:rPr>
                        <a:t>Types of   Group Communication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gridSpan="7">
                  <a:txBody>
                    <a:bodyPr/>
                    <a:lstStyle/>
                    <a:p>
                      <a:pPr marR="127000" indent="127000" algn="ctr">
                        <a:lnSpc>
                          <a:spcPts val="1500"/>
                        </a:lnSpc>
                        <a:defRPr sz="1000">
                          <a:solidFill>
                            <a:srgbClr val="002060"/>
                          </a:solidFill>
                          <a:sym typeface="Calibri"/>
                        </a:defRPr>
                      </a:pPr>
                      <a:r>
                        <a:t>Team Member</a:t>
                      </a:r>
                    </a:p>
                    <a:p>
                      <a:pPr marR="127000" indent="127000" algn="ctr">
                        <a:lnSpc>
                          <a:spcPts val="1500"/>
                        </a:lnSpc>
                        <a:defRPr sz="1000">
                          <a:solidFill>
                            <a:srgbClr val="002060"/>
                          </a:solidFill>
                          <a:sym typeface="Calibri"/>
                        </a:defRPr>
                      </a:pPr>
                      <a: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66036">
                <a:tc>
                  <a:txBody>
                    <a:bodyPr/>
                    <a:lstStyle/>
                    <a:p>
                      <a:pPr marR="127000" algn="l">
                        <a:lnSpc>
                          <a:spcPts val="1500"/>
                        </a:lnSpc>
                        <a:defRPr sz="1800" b="0">
                          <a:solidFill>
                            <a:srgbClr val="000000"/>
                          </a:solidFill>
                        </a:defRPr>
                      </a:pPr>
                      <a:r>
                        <a:rPr sz="1000" b="1">
                          <a:solidFill>
                            <a:srgbClr val="E36C0A"/>
                          </a:solidFill>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A</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B</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C</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D</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E</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F</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b="1">
                          <a:solidFill>
                            <a:srgbClr val="E36C0A"/>
                          </a:solidFill>
                          <a:sym typeface="Calibri"/>
                        </a:rPr>
                        <a:t>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188174">
                <a:tc>
                  <a:txBody>
                    <a:bodyPr/>
                    <a:lstStyle/>
                    <a:p>
                      <a:pPr marR="127000" algn="l">
                        <a:lnSpc>
                          <a:spcPts val="1500"/>
                        </a:lnSpc>
                        <a:defRPr sz="1800" b="0">
                          <a:solidFill>
                            <a:srgbClr val="000000"/>
                          </a:solidFill>
                        </a:defRPr>
                      </a:pPr>
                      <a:r>
                        <a:rPr sz="1000" b="1">
                          <a:solidFill>
                            <a:srgbClr val="E36C0A"/>
                          </a:solidFill>
                          <a:sym typeface="Calibri"/>
                        </a:rPr>
                        <a:t>TASKS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r h="188174">
                <a:tc>
                  <a:txBody>
                    <a:bodyPr/>
                    <a:lstStyle/>
                    <a:p>
                      <a:pPr marR="127000" algn="l">
                        <a:lnSpc>
                          <a:spcPts val="1500"/>
                        </a:lnSpc>
                        <a:defRPr sz="1800" b="0">
                          <a:solidFill>
                            <a:srgbClr val="000000"/>
                          </a:solidFill>
                        </a:defRPr>
                      </a:pPr>
                      <a:r>
                        <a:rPr sz="1000">
                          <a:solidFill>
                            <a:srgbClr val="002060"/>
                          </a:solidFill>
                          <a:sym typeface="Calibri"/>
                        </a:rPr>
                        <a:t>Giving Information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3"/>
                  </a:ext>
                </a:extLst>
              </a:tr>
              <a:tr h="332072">
                <a:tc>
                  <a:txBody>
                    <a:bodyPr/>
                    <a:lstStyle/>
                    <a:p>
                      <a:pPr marR="127000" algn="l">
                        <a:lnSpc>
                          <a:spcPts val="1500"/>
                        </a:lnSpc>
                        <a:defRPr sz="1800" b="0">
                          <a:solidFill>
                            <a:srgbClr val="000000"/>
                          </a:solidFill>
                        </a:defRPr>
                      </a:pPr>
                      <a:r>
                        <a:rPr sz="1000">
                          <a:solidFill>
                            <a:srgbClr val="002060"/>
                          </a:solidFill>
                          <a:sym typeface="Calibri"/>
                        </a:rPr>
                        <a:t>Questioning/Seeking Information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4"/>
                  </a:ext>
                </a:extLst>
              </a:tr>
              <a:tr h="188174">
                <a:tc>
                  <a:txBody>
                    <a:bodyPr/>
                    <a:lstStyle/>
                    <a:p>
                      <a:pPr marR="127000" algn="l">
                        <a:lnSpc>
                          <a:spcPts val="1500"/>
                        </a:lnSpc>
                        <a:defRPr sz="1800" b="0">
                          <a:solidFill>
                            <a:srgbClr val="000000"/>
                          </a:solidFill>
                        </a:defRPr>
                      </a:pPr>
                      <a:r>
                        <a:rPr sz="1000">
                          <a:solidFill>
                            <a:srgbClr val="002060"/>
                          </a:solidFill>
                          <a:sym typeface="Calibri"/>
                        </a:rPr>
                        <a:t>Organising Ideas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5"/>
                  </a:ext>
                </a:extLst>
              </a:tr>
              <a:tr h="188174">
                <a:tc>
                  <a:txBody>
                    <a:bodyPr/>
                    <a:lstStyle/>
                    <a:p>
                      <a:pPr marR="127000" algn="l">
                        <a:lnSpc>
                          <a:spcPts val="1500"/>
                        </a:lnSpc>
                        <a:defRPr sz="1800" b="0">
                          <a:solidFill>
                            <a:srgbClr val="000000"/>
                          </a:solidFill>
                        </a:defRPr>
                      </a:pPr>
                      <a:r>
                        <a:rPr sz="1000">
                          <a:solidFill>
                            <a:srgbClr val="002060"/>
                          </a:solidFill>
                          <a:sym typeface="Calibri"/>
                        </a:rPr>
                        <a:t>Clarifying Ideas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6"/>
                  </a:ext>
                </a:extLst>
              </a:tr>
              <a:tr h="188174">
                <a:tc>
                  <a:txBody>
                    <a:bodyPr/>
                    <a:lstStyle/>
                    <a:p>
                      <a:pPr marR="127000" algn="l">
                        <a:lnSpc>
                          <a:spcPts val="1500"/>
                        </a:lnSpc>
                        <a:defRPr sz="1800" b="0">
                          <a:solidFill>
                            <a:srgbClr val="000000"/>
                          </a:solidFill>
                        </a:defRPr>
                      </a:pPr>
                      <a:r>
                        <a:rPr sz="1000">
                          <a:solidFill>
                            <a:srgbClr val="002060"/>
                          </a:solidFill>
                          <a:sym typeface="Calibri"/>
                        </a:rPr>
                        <a:t>Summarising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7"/>
                  </a:ext>
                </a:extLst>
              </a:tr>
              <a:tr h="188174">
                <a:tc>
                  <a:txBody>
                    <a:bodyPr/>
                    <a:lstStyle/>
                    <a:p>
                      <a:pPr marR="127000" algn="l">
                        <a:lnSpc>
                          <a:spcPts val="1500"/>
                        </a:lnSpc>
                        <a:defRPr sz="1800" b="0">
                          <a:solidFill>
                            <a:srgbClr val="000000"/>
                          </a:solidFill>
                        </a:defRPr>
                      </a:pPr>
                      <a:r>
                        <a:rPr sz="1000">
                          <a:solidFill>
                            <a:srgbClr val="002060"/>
                          </a:solidFill>
                          <a:sym typeface="Calibri"/>
                        </a:rPr>
                        <a:t>Evaluating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8"/>
                  </a:ext>
                </a:extLst>
              </a:tr>
              <a:tr h="188174">
                <a:tc>
                  <a:txBody>
                    <a:bodyPr/>
                    <a:lstStyle/>
                    <a:p>
                      <a:pPr marR="127000" algn="l">
                        <a:lnSpc>
                          <a:spcPts val="1500"/>
                        </a:lnSpc>
                        <a:defRPr sz="1800" b="0">
                          <a:solidFill>
                            <a:srgbClr val="000000"/>
                          </a:solidFill>
                        </a:defRPr>
                      </a:pPr>
                      <a:r>
                        <a:rPr sz="1000">
                          <a:solidFill>
                            <a:srgbClr val="002060"/>
                          </a:solidFill>
                          <a:sym typeface="Calibri"/>
                        </a:rPr>
                        <a:t>Deciding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9"/>
                  </a:ext>
                </a:extLst>
              </a:tr>
              <a:tr h="188174">
                <a:tc>
                  <a:txBody>
                    <a:bodyPr/>
                    <a:lstStyle/>
                    <a:p>
                      <a:pPr marR="127000" algn="l">
                        <a:lnSpc>
                          <a:spcPts val="1500"/>
                        </a:lnSpc>
                        <a:defRPr sz="1800" b="0">
                          <a:solidFill>
                            <a:srgbClr val="000000"/>
                          </a:solidFill>
                        </a:defRPr>
                      </a:pPr>
                      <a:r>
                        <a:rPr sz="1000" b="1">
                          <a:solidFill>
                            <a:srgbClr val="E36C0A"/>
                          </a:solidFill>
                          <a:sym typeface="Calibri"/>
                        </a:rPr>
                        <a:t>RELATIONSHIPS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0"/>
                  </a:ext>
                </a:extLst>
              </a:tr>
              <a:tr h="188174">
                <a:tc>
                  <a:txBody>
                    <a:bodyPr/>
                    <a:lstStyle/>
                    <a:p>
                      <a:pPr marR="127000" algn="l">
                        <a:lnSpc>
                          <a:spcPts val="1500"/>
                        </a:lnSpc>
                        <a:defRPr sz="1800" b="0">
                          <a:solidFill>
                            <a:srgbClr val="000000"/>
                          </a:solidFill>
                        </a:defRPr>
                      </a:pPr>
                      <a:r>
                        <a:rPr sz="1000">
                          <a:solidFill>
                            <a:srgbClr val="002060"/>
                          </a:solidFill>
                          <a:sym typeface="Calibri"/>
                        </a:rPr>
                        <a:t>Encouraging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1"/>
                  </a:ext>
                </a:extLst>
              </a:tr>
              <a:tr h="188174">
                <a:tc>
                  <a:txBody>
                    <a:bodyPr/>
                    <a:lstStyle/>
                    <a:p>
                      <a:pPr marR="127000" algn="l">
                        <a:lnSpc>
                          <a:spcPts val="1500"/>
                        </a:lnSpc>
                        <a:defRPr sz="1800" b="0">
                          <a:solidFill>
                            <a:srgbClr val="000000"/>
                          </a:solidFill>
                        </a:defRPr>
                      </a:pPr>
                      <a:r>
                        <a:rPr sz="1000">
                          <a:solidFill>
                            <a:srgbClr val="002060"/>
                          </a:solidFill>
                          <a:sym typeface="Calibri"/>
                        </a:rPr>
                        <a:t>Harmonising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2"/>
                  </a:ext>
                </a:extLst>
              </a:tr>
              <a:tr h="188174">
                <a:tc>
                  <a:txBody>
                    <a:bodyPr/>
                    <a:lstStyle/>
                    <a:p>
                      <a:pPr marR="127000" algn="l">
                        <a:lnSpc>
                          <a:spcPts val="1500"/>
                        </a:lnSpc>
                        <a:defRPr sz="1800" b="0">
                          <a:solidFill>
                            <a:srgbClr val="000000"/>
                          </a:solidFill>
                        </a:defRPr>
                      </a:pPr>
                      <a:r>
                        <a:rPr sz="1000">
                          <a:solidFill>
                            <a:srgbClr val="002060"/>
                          </a:solidFill>
                          <a:sym typeface="Calibri"/>
                        </a:rPr>
                        <a:t>Sharing/Gatekeeping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3"/>
                  </a:ext>
                </a:extLst>
              </a:tr>
              <a:tr h="188174">
                <a:tc>
                  <a:txBody>
                    <a:bodyPr/>
                    <a:lstStyle/>
                    <a:p>
                      <a:pPr marR="127000" algn="l">
                        <a:lnSpc>
                          <a:spcPts val="1500"/>
                        </a:lnSpc>
                        <a:defRPr sz="1800" b="0">
                          <a:solidFill>
                            <a:srgbClr val="000000"/>
                          </a:solidFill>
                        </a:defRPr>
                      </a:pPr>
                      <a:r>
                        <a:rPr sz="1000">
                          <a:solidFill>
                            <a:srgbClr val="002060"/>
                          </a:solidFill>
                          <a:sym typeface="Calibri"/>
                        </a:rPr>
                        <a:t>Listening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4"/>
                  </a:ext>
                </a:extLst>
              </a:tr>
              <a:tr h="332072">
                <a:tc>
                  <a:txBody>
                    <a:bodyPr/>
                    <a:lstStyle/>
                    <a:p>
                      <a:pPr marR="127000" algn="l">
                        <a:lnSpc>
                          <a:spcPts val="1500"/>
                        </a:lnSpc>
                        <a:defRPr sz="1800" b="0">
                          <a:solidFill>
                            <a:srgbClr val="000000"/>
                          </a:solidFill>
                        </a:defRPr>
                      </a:pPr>
                      <a:r>
                        <a:rPr sz="1000">
                          <a:solidFill>
                            <a:srgbClr val="002060"/>
                          </a:solidFill>
                          <a:sym typeface="Calibri"/>
                        </a:rPr>
                        <a:t>Relieving Tension/Compromising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5"/>
                  </a:ext>
                </a:extLst>
              </a:tr>
              <a:tr h="188174">
                <a:tc>
                  <a:txBody>
                    <a:bodyPr/>
                    <a:lstStyle/>
                    <a:p>
                      <a:pPr marR="127000" algn="l">
                        <a:lnSpc>
                          <a:spcPts val="1500"/>
                        </a:lnSpc>
                        <a:defRPr sz="1800" b="0">
                          <a:solidFill>
                            <a:srgbClr val="000000"/>
                          </a:solidFill>
                        </a:defRPr>
                      </a:pPr>
                      <a:r>
                        <a:rPr sz="1000" b="1">
                          <a:solidFill>
                            <a:srgbClr val="E36C0A"/>
                          </a:solidFill>
                          <a:sym typeface="Calibri"/>
                        </a:rPr>
                        <a:t>INDIVIDUAL NEEDS</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6"/>
                  </a:ext>
                </a:extLst>
              </a:tr>
              <a:tr h="188174">
                <a:tc>
                  <a:txBody>
                    <a:bodyPr/>
                    <a:lstStyle/>
                    <a:p>
                      <a:pPr marR="127000" algn="l">
                        <a:lnSpc>
                          <a:spcPts val="1500"/>
                        </a:lnSpc>
                        <a:defRPr sz="1800" b="0">
                          <a:solidFill>
                            <a:srgbClr val="000000"/>
                          </a:solidFill>
                        </a:defRPr>
                      </a:pPr>
                      <a:r>
                        <a:rPr sz="1000">
                          <a:solidFill>
                            <a:srgbClr val="002060"/>
                          </a:solidFill>
                          <a:sym typeface="Calibri"/>
                        </a:rPr>
                        <a:t>Blocking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7"/>
                  </a:ext>
                </a:extLst>
              </a:tr>
              <a:tr h="188174">
                <a:tc>
                  <a:txBody>
                    <a:bodyPr/>
                    <a:lstStyle/>
                    <a:p>
                      <a:pPr marR="127000" algn="l">
                        <a:lnSpc>
                          <a:spcPts val="1500"/>
                        </a:lnSpc>
                        <a:defRPr sz="1800" b="0">
                          <a:solidFill>
                            <a:srgbClr val="000000"/>
                          </a:solidFill>
                        </a:defRPr>
                      </a:pPr>
                      <a:r>
                        <a:rPr sz="1000">
                          <a:solidFill>
                            <a:srgbClr val="002060"/>
                          </a:solidFill>
                          <a:sym typeface="Calibri"/>
                        </a:rPr>
                        <a:t>Seeking Attention</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8"/>
                  </a:ext>
                </a:extLst>
              </a:tr>
              <a:tr h="188174">
                <a:tc>
                  <a:txBody>
                    <a:bodyPr/>
                    <a:lstStyle/>
                    <a:p>
                      <a:pPr marR="127000" algn="l">
                        <a:lnSpc>
                          <a:spcPts val="1500"/>
                        </a:lnSpc>
                        <a:defRPr sz="1800" b="0">
                          <a:solidFill>
                            <a:srgbClr val="000000"/>
                          </a:solidFill>
                        </a:defRPr>
                      </a:pPr>
                      <a:r>
                        <a:rPr sz="1000">
                          <a:solidFill>
                            <a:srgbClr val="002060"/>
                          </a:solidFill>
                          <a:sym typeface="Calibri"/>
                        </a:rPr>
                        <a:t>Dominating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19"/>
                  </a:ext>
                </a:extLst>
              </a:tr>
              <a:tr h="188174">
                <a:tc>
                  <a:txBody>
                    <a:bodyPr/>
                    <a:lstStyle/>
                    <a:p>
                      <a:pPr marR="127000" algn="l">
                        <a:lnSpc>
                          <a:spcPts val="1500"/>
                        </a:lnSpc>
                        <a:defRPr sz="1800" b="0">
                          <a:solidFill>
                            <a:srgbClr val="000000"/>
                          </a:solidFill>
                        </a:defRPr>
                      </a:pPr>
                      <a:r>
                        <a:rPr sz="1000">
                          <a:solidFill>
                            <a:srgbClr val="002060"/>
                          </a:solidFill>
                          <a:sym typeface="Calibri"/>
                        </a:rPr>
                        <a:t>Not Involving</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marR="127000" algn="l">
                        <a:lnSpc>
                          <a:spcPts val="1500"/>
                        </a:lnSpc>
                        <a:defRPr sz="1800"/>
                      </a:pPr>
                      <a:r>
                        <a:rPr sz="1000">
                          <a:sym typeface="Calibri"/>
                        </a:rPr>
                        <a:t> </a:t>
                      </a:r>
                    </a:p>
                  </a:txBody>
                  <a:tcPr marL="0" marR="0" marT="0" marB="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20"/>
                  </a:ext>
                </a:extLst>
              </a:tr>
            </a:tbl>
          </a:graphicData>
        </a:graphic>
      </p:graphicFrame>
      <p:sp>
        <p:nvSpPr>
          <p:cNvPr id="174" name="Rectangle 1"/>
          <p:cNvSpPr txBox="1"/>
          <p:nvPr/>
        </p:nvSpPr>
        <p:spPr>
          <a:xfrm>
            <a:off x="648970" y="1491927"/>
            <a:ext cx="7549716" cy="30733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spAutoFit/>
          </a:bodyPr>
          <a:lstStyle>
            <a:lvl1pPr>
              <a:defRPr sz="1400" b="1">
                <a:latin typeface="Verdana"/>
                <a:ea typeface="Verdana"/>
                <a:cs typeface="Verdana"/>
                <a:sym typeface="Verdana"/>
              </a:defRPr>
            </a:lvl1pPr>
          </a:lstStyle>
          <a:p>
            <a:r>
              <a:t>GROUP RECORD SHEET – BALES INTERACTION PROCESS ANALYSIS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Title 1"/>
          <p:cNvSpPr txBox="1">
            <a:spLocks noGrp="1"/>
          </p:cNvSpPr>
          <p:nvPr>
            <p:ph type="title"/>
          </p:nvPr>
        </p:nvSpPr>
        <p:spPr>
          <a:xfrm>
            <a:off x="539551" y="620687"/>
            <a:ext cx="8229601" cy="794354"/>
          </a:xfrm>
          <a:prstGeom prst="rect">
            <a:avLst/>
          </a:prstGeom>
        </p:spPr>
        <p:txBody>
          <a:bodyPr/>
          <a:lstStyle>
            <a:lvl1pPr algn="ctr">
              <a:defRPr sz="4400">
                <a:solidFill>
                  <a:srgbClr val="000000"/>
                </a:solidFill>
              </a:defRPr>
            </a:lvl1pPr>
          </a:lstStyle>
          <a:p>
            <a:r>
              <a:t>4. Group Behaviour </a:t>
            </a:r>
          </a:p>
        </p:txBody>
      </p:sp>
      <p:sp>
        <p:nvSpPr>
          <p:cNvPr id="177" name="Content Placeholder 2"/>
          <p:cNvSpPr txBox="1">
            <a:spLocks noGrp="1"/>
          </p:cNvSpPr>
          <p:nvPr>
            <p:ph type="body" idx="1"/>
          </p:nvPr>
        </p:nvSpPr>
        <p:spPr>
          <a:xfrm>
            <a:off x="683567" y="1556791"/>
            <a:ext cx="8064897" cy="4536507"/>
          </a:xfrm>
          <a:prstGeom prst="rect">
            <a:avLst/>
          </a:prstGeom>
        </p:spPr>
        <p:txBody>
          <a:bodyPr/>
          <a:lstStyle/>
          <a:p>
            <a:pPr marL="0" indent="0" algn="ctr" defTabSz="868680">
              <a:spcBef>
                <a:spcPts val="500"/>
              </a:spcBef>
              <a:buSzTx/>
              <a:buNone/>
              <a:defRPr sz="2200" b="1">
                <a:latin typeface="Arial"/>
                <a:ea typeface="Arial"/>
                <a:cs typeface="Arial"/>
                <a:sym typeface="Arial"/>
              </a:defRPr>
            </a:pPr>
            <a:r>
              <a:t>Group Dynamics</a:t>
            </a:r>
          </a:p>
          <a:p>
            <a:pPr marL="0" indent="0" algn="ctr" defTabSz="868680">
              <a:spcBef>
                <a:spcPts val="500"/>
              </a:spcBef>
              <a:buSzTx/>
              <a:buNone/>
              <a:defRPr sz="1500" b="1">
                <a:latin typeface="Arial"/>
                <a:ea typeface="Arial"/>
                <a:cs typeface="Arial"/>
                <a:sym typeface="Arial"/>
              </a:defRPr>
            </a:pPr>
            <a:endParaRPr/>
          </a:p>
          <a:p>
            <a:pPr marL="0" indent="0" defTabSz="868680">
              <a:spcBef>
                <a:spcPts val="300"/>
              </a:spcBef>
              <a:buSzTx/>
              <a:buNone/>
              <a:defRPr sz="1500" b="1">
                <a:latin typeface="Arial"/>
                <a:ea typeface="Arial"/>
                <a:cs typeface="Arial"/>
                <a:sym typeface="Arial"/>
              </a:defRPr>
            </a:pPr>
            <a:r>
              <a:t>Group Relations/Systemic Analysis</a:t>
            </a:r>
          </a:p>
          <a:p>
            <a:pPr marL="0" indent="0" defTabSz="868680">
              <a:spcBef>
                <a:spcPts val="300"/>
              </a:spcBef>
              <a:buSzTx/>
              <a:buNone/>
              <a:defRPr sz="1500">
                <a:latin typeface="Arial"/>
                <a:ea typeface="Arial"/>
                <a:cs typeface="Arial"/>
                <a:sym typeface="Arial"/>
              </a:defRPr>
            </a:pPr>
            <a:r>
              <a:t>Psychoanalytic approach to organisations that looks at the unconscious and dynamic communications within groups. Interested in anxiety, projection, gang-like activities and emphasises talking, free association, observations and reflexive practice. Part of complexity theory and useful for difficult group problems such as bullying and racism.</a:t>
            </a:r>
          </a:p>
          <a:p>
            <a:pPr marL="0" indent="0" defTabSz="868680">
              <a:spcBef>
                <a:spcPts val="300"/>
              </a:spcBef>
              <a:buSzTx/>
              <a:buNone/>
              <a:defRPr sz="1500" b="1">
                <a:latin typeface="Arial"/>
                <a:ea typeface="Arial"/>
                <a:cs typeface="Arial"/>
                <a:sym typeface="Arial"/>
              </a:defRPr>
            </a:pPr>
            <a:endParaRPr/>
          </a:p>
          <a:p>
            <a:pPr marL="0" indent="0" defTabSz="868680">
              <a:spcBef>
                <a:spcPts val="300"/>
              </a:spcBef>
              <a:buSzTx/>
              <a:buNone/>
              <a:defRPr sz="1500">
                <a:latin typeface="Arial"/>
                <a:ea typeface="Arial"/>
                <a:cs typeface="Arial"/>
                <a:sym typeface="Arial"/>
              </a:defRPr>
            </a:pPr>
            <a:r>
              <a:t>The study of group behaviour has led to the development of group dynamics and a range of group training methods aimed at increasing group effectiveness. </a:t>
            </a:r>
          </a:p>
          <a:p>
            <a:pPr marL="0" indent="0" defTabSz="868680">
              <a:spcBef>
                <a:spcPts val="300"/>
              </a:spcBef>
              <a:buSzTx/>
              <a:buNone/>
              <a:defRPr sz="1500">
                <a:latin typeface="Arial"/>
                <a:ea typeface="Arial"/>
                <a:cs typeface="Arial"/>
                <a:sym typeface="Arial"/>
              </a:defRPr>
            </a:pPr>
            <a:endParaRPr/>
          </a:p>
          <a:p>
            <a:pPr marL="0" indent="0" defTabSz="868680">
              <a:spcBef>
                <a:spcPts val="300"/>
              </a:spcBef>
              <a:buSzTx/>
              <a:buNone/>
              <a:defRPr sz="1500" b="1">
                <a:latin typeface="Arial"/>
                <a:ea typeface="Arial"/>
                <a:cs typeface="Arial"/>
                <a:sym typeface="Arial"/>
              </a:defRPr>
            </a:pPr>
            <a:r>
              <a:t>T-groups </a:t>
            </a:r>
          </a:p>
          <a:p>
            <a:pPr marL="0" indent="0" defTabSz="868680">
              <a:spcBef>
                <a:spcPts val="300"/>
              </a:spcBef>
              <a:buSzTx/>
              <a:buNone/>
              <a:defRPr sz="1500">
                <a:latin typeface="Arial"/>
                <a:ea typeface="Arial"/>
                <a:cs typeface="Arial"/>
                <a:sym typeface="Arial"/>
              </a:defRPr>
            </a:pPr>
            <a:r>
              <a:t>The central feature of group dynamics is </a:t>
            </a:r>
            <a:r>
              <a:rPr b="1"/>
              <a:t>sensitivity training </a:t>
            </a:r>
            <a:r>
              <a:t>– where group members attempt to understand their own behaviour and to perceive themselves as others see them. </a:t>
            </a:r>
            <a:r>
              <a:rPr i="1"/>
              <a:t>(Mullins, 2010). This i</a:t>
            </a:r>
            <a:r>
              <a:t>s a method of sensitivity training. It provides participants with an opportunity to learn more about themselves and their impact on others, and in particular to learn how to function more effectively in face-to-face situations. </a:t>
            </a:r>
            <a:r>
              <a:rPr i="1"/>
              <a:t>(Cooper, 1971).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Title 1"/>
          <p:cNvSpPr txBox="1">
            <a:spLocks noGrp="1"/>
          </p:cNvSpPr>
          <p:nvPr>
            <p:ph type="title"/>
          </p:nvPr>
        </p:nvSpPr>
        <p:spPr>
          <a:xfrm>
            <a:off x="539551" y="620687"/>
            <a:ext cx="8229601" cy="794354"/>
          </a:xfrm>
          <a:prstGeom prst="rect">
            <a:avLst/>
          </a:prstGeom>
        </p:spPr>
        <p:txBody>
          <a:bodyPr/>
          <a:lstStyle>
            <a:lvl1pPr algn="ctr">
              <a:defRPr sz="4400">
                <a:solidFill>
                  <a:srgbClr val="000000"/>
                </a:solidFill>
              </a:defRPr>
            </a:lvl1pPr>
          </a:lstStyle>
          <a:p>
            <a:r>
              <a:t>4. Group Behaviour </a:t>
            </a:r>
          </a:p>
        </p:txBody>
      </p:sp>
      <p:sp>
        <p:nvSpPr>
          <p:cNvPr id="180" name="Content Placeholder 2"/>
          <p:cNvSpPr txBox="1">
            <a:spLocks noGrp="1"/>
          </p:cNvSpPr>
          <p:nvPr>
            <p:ph type="body" idx="1"/>
          </p:nvPr>
        </p:nvSpPr>
        <p:spPr>
          <a:xfrm>
            <a:off x="683567" y="1556790"/>
            <a:ext cx="8064897" cy="5040564"/>
          </a:xfrm>
          <a:prstGeom prst="rect">
            <a:avLst/>
          </a:prstGeom>
        </p:spPr>
        <p:txBody>
          <a:bodyPr/>
          <a:lstStyle/>
          <a:p>
            <a:pPr marL="0" indent="0" algn="ctr">
              <a:spcBef>
                <a:spcPts val="500"/>
              </a:spcBef>
              <a:buSzTx/>
              <a:buNone/>
              <a:defRPr sz="2400" b="1">
                <a:latin typeface="Arial"/>
                <a:ea typeface="Arial"/>
                <a:cs typeface="Arial"/>
                <a:sym typeface="Arial"/>
              </a:defRPr>
            </a:pPr>
            <a:r>
              <a:t>Group Dynamics</a:t>
            </a:r>
          </a:p>
          <a:p>
            <a:pPr marL="0" indent="0">
              <a:spcBef>
                <a:spcPts val="400"/>
              </a:spcBef>
              <a:buSzTx/>
              <a:buNone/>
              <a:defRPr sz="1800" b="1">
                <a:latin typeface="Arial"/>
                <a:ea typeface="Arial"/>
                <a:cs typeface="Arial"/>
                <a:sym typeface="Arial"/>
              </a:defRPr>
            </a:pPr>
            <a:r>
              <a:t>T-group – </a:t>
            </a:r>
            <a:r>
              <a:rPr sz="1600" b="0"/>
              <a:t>The central feature of the T-group is reduction of the individual’s ‘hidden’ behaviour through </a:t>
            </a:r>
            <a:r>
              <a:rPr sz="1600"/>
              <a:t>self-disclosure</a:t>
            </a:r>
            <a:r>
              <a:rPr sz="1600" b="0"/>
              <a:t> and reduction of the ‘blind’ behaviour through feedback from others.</a:t>
            </a:r>
          </a:p>
          <a:p>
            <a:pPr marL="0" indent="0">
              <a:buSzTx/>
              <a:buNone/>
              <a:defRPr sz="1600">
                <a:latin typeface="Arial"/>
                <a:ea typeface="Arial"/>
                <a:cs typeface="Arial"/>
                <a:sym typeface="Arial"/>
              </a:defRPr>
            </a:pPr>
            <a:endParaRPr sz="1600" b="0"/>
          </a:p>
          <a:p>
            <a:pPr marL="0" indent="0">
              <a:spcBef>
                <a:spcPts val="300"/>
              </a:spcBef>
              <a:buSzTx/>
              <a:buNone/>
              <a:defRPr sz="1600" b="1">
                <a:latin typeface="Arial"/>
                <a:ea typeface="Arial"/>
                <a:cs typeface="Arial"/>
                <a:sym typeface="Arial"/>
              </a:defRPr>
            </a:pPr>
            <a:r>
              <a:t>Johari Window </a:t>
            </a:r>
            <a:r>
              <a:rPr b="0"/>
              <a:t>is a simple framework for self insight during the T-group process.</a:t>
            </a:r>
          </a:p>
          <a:p>
            <a:pPr marL="0" indent="0">
              <a:spcBef>
                <a:spcPts val="200"/>
              </a:spcBef>
              <a:buSzTx/>
              <a:buNone/>
              <a:defRPr sz="1200" b="1" i="1">
                <a:latin typeface="Arial"/>
                <a:ea typeface="Arial"/>
                <a:cs typeface="Arial"/>
                <a:sym typeface="Arial"/>
              </a:defRPr>
            </a:pPr>
            <a:r>
              <a:t>(Joseph Luft &amp; Harry Ingram)</a:t>
            </a:r>
          </a:p>
        </p:txBody>
      </p:sp>
      <p:pic>
        <p:nvPicPr>
          <p:cNvPr id="181" name="Picture 3" descr="Picture 3"/>
          <p:cNvPicPr>
            <a:picLocks noChangeAspect="1"/>
          </p:cNvPicPr>
          <p:nvPr/>
        </p:nvPicPr>
        <p:blipFill>
          <a:blip r:embed="rId2"/>
          <a:stretch>
            <a:fillRect/>
          </a:stretch>
        </p:blipFill>
        <p:spPr>
          <a:xfrm>
            <a:off x="722563" y="3861048"/>
            <a:ext cx="3096345" cy="2554547"/>
          </a:xfrm>
          <a:prstGeom prst="rect">
            <a:avLst/>
          </a:prstGeom>
          <a:ln w="12700">
            <a:miter lim="400000"/>
          </a:ln>
        </p:spPr>
      </p:pic>
      <p:sp>
        <p:nvSpPr>
          <p:cNvPr id="182" name="TextBox 4"/>
          <p:cNvSpPr txBox="1"/>
          <p:nvPr/>
        </p:nvSpPr>
        <p:spPr>
          <a:xfrm>
            <a:off x="3973281" y="3833537"/>
            <a:ext cx="4445067" cy="23707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spAutoFit/>
          </a:bodyPr>
          <a:lstStyle/>
          <a:p>
            <a:pPr>
              <a:defRPr sz="1600" b="1">
                <a:latin typeface="Arial"/>
                <a:ea typeface="Arial"/>
                <a:cs typeface="Arial"/>
                <a:sym typeface="Arial"/>
              </a:defRPr>
            </a:pPr>
            <a:r>
              <a:t>Hidden behaviour – </a:t>
            </a:r>
            <a:r>
              <a:rPr b="0"/>
              <a:t>What individuals conceal or not wish to communicate to other team members – part of the private self. Reduction of this behaviour by self-disclosure - whether too much or too little is being concealed.</a:t>
            </a:r>
          </a:p>
          <a:p>
            <a:pPr>
              <a:defRPr sz="1600">
                <a:latin typeface="Arial"/>
                <a:ea typeface="Arial"/>
                <a:cs typeface="Arial"/>
                <a:sym typeface="Arial"/>
              </a:defRPr>
            </a:pPr>
            <a:endParaRPr b="0"/>
          </a:p>
          <a:p>
            <a:pPr>
              <a:defRPr sz="1600" b="1">
                <a:latin typeface="Arial"/>
                <a:ea typeface="Arial"/>
                <a:cs typeface="Arial"/>
                <a:sym typeface="Arial"/>
              </a:defRPr>
            </a:pPr>
            <a:r>
              <a:t>Blind behaviour – </a:t>
            </a:r>
            <a:r>
              <a:rPr b="0"/>
              <a:t>(known to others but unknown to self). Reduction of this area through feedback from group members. E.g. mannerisms, gestures, tone of voice, etc.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 name="Title 1"/>
          <p:cNvSpPr txBox="1">
            <a:spLocks noGrp="1"/>
          </p:cNvSpPr>
          <p:nvPr>
            <p:ph type="title"/>
          </p:nvPr>
        </p:nvSpPr>
        <p:spPr>
          <a:xfrm>
            <a:off x="899591" y="476672"/>
            <a:ext cx="7499178" cy="504058"/>
          </a:xfrm>
          <a:prstGeom prst="rect">
            <a:avLst/>
          </a:prstGeom>
        </p:spPr>
        <p:txBody>
          <a:bodyPr>
            <a:normAutofit fontScale="90000"/>
          </a:bodyPr>
          <a:lstStyle>
            <a:lvl1pPr defTabSz="683971">
              <a:defRPr sz="2890"/>
            </a:lvl1pPr>
          </a:lstStyle>
          <a:p>
            <a:r>
              <a:t>Links to the emotional intelligence literature</a:t>
            </a:r>
          </a:p>
        </p:txBody>
      </p:sp>
      <p:sp>
        <p:nvSpPr>
          <p:cNvPr id="185" name="Content Placeholder 2"/>
          <p:cNvSpPr txBox="1">
            <a:spLocks noGrp="1"/>
          </p:cNvSpPr>
          <p:nvPr>
            <p:ph type="body" idx="1"/>
          </p:nvPr>
        </p:nvSpPr>
        <p:spPr>
          <a:xfrm>
            <a:off x="467543" y="980726"/>
            <a:ext cx="8229601" cy="5877276"/>
          </a:xfrm>
          <a:prstGeom prst="rect">
            <a:avLst/>
          </a:prstGeom>
        </p:spPr>
        <p:txBody>
          <a:bodyPr/>
          <a:lstStyle/>
          <a:p>
            <a:pPr marL="255117" indent="-255117" defTabSz="850391">
              <a:spcBef>
                <a:spcPts val="300"/>
              </a:spcBef>
              <a:buClrTx/>
              <a:buFont typeface="Arial"/>
              <a:buChar char="-"/>
              <a:defRPr sz="2500">
                <a:latin typeface="Arial"/>
                <a:ea typeface="Arial"/>
                <a:cs typeface="Arial"/>
                <a:sym typeface="Arial"/>
              </a:defRPr>
            </a:pPr>
            <a:r>
              <a:t>Observation: what is happening within the group</a:t>
            </a:r>
          </a:p>
          <a:p>
            <a:pPr marL="255117" indent="-255117" defTabSz="850391">
              <a:spcBef>
                <a:spcPts val="300"/>
              </a:spcBef>
              <a:buClrTx/>
              <a:buFont typeface="Arial"/>
              <a:buChar char="-"/>
              <a:defRPr sz="2500">
                <a:latin typeface="Arial"/>
                <a:ea typeface="Arial"/>
                <a:cs typeface="Arial"/>
                <a:sym typeface="Arial"/>
              </a:defRPr>
            </a:pPr>
            <a:r>
              <a:t>Working with group dynamics</a:t>
            </a:r>
          </a:p>
          <a:p>
            <a:pPr marL="255117" indent="-255117" defTabSz="850391">
              <a:spcBef>
                <a:spcPts val="300"/>
              </a:spcBef>
              <a:buClrTx/>
              <a:buFont typeface="Arial"/>
              <a:buChar char="-"/>
              <a:defRPr sz="2500">
                <a:latin typeface="Arial"/>
                <a:ea typeface="Arial"/>
                <a:cs typeface="Arial"/>
                <a:sym typeface="Arial"/>
              </a:defRPr>
            </a:pPr>
            <a:r>
              <a:t>Challenging ‘rationalist’ and two dimensional group leadership</a:t>
            </a:r>
          </a:p>
          <a:p>
            <a:pPr marL="255117" indent="-255117" defTabSz="850391">
              <a:spcBef>
                <a:spcPts val="300"/>
              </a:spcBef>
              <a:buClrTx/>
              <a:buFont typeface="Arial"/>
              <a:buChar char="-"/>
              <a:defRPr sz="2500">
                <a:latin typeface="Arial"/>
                <a:ea typeface="Arial"/>
                <a:cs typeface="Arial"/>
                <a:sym typeface="Arial"/>
              </a:defRPr>
            </a:pPr>
            <a:r>
              <a:t>Articulating group dynamics e.g. scapegoating</a:t>
            </a:r>
          </a:p>
          <a:p>
            <a:pPr marL="255117" indent="-255117" defTabSz="850391">
              <a:spcBef>
                <a:spcPts val="300"/>
              </a:spcBef>
              <a:buClrTx/>
              <a:buFont typeface="Arial"/>
              <a:buChar char="-"/>
              <a:defRPr sz="2500">
                <a:latin typeface="Arial"/>
                <a:ea typeface="Arial"/>
                <a:cs typeface="Arial"/>
                <a:sym typeface="Arial"/>
              </a:defRPr>
            </a:pPr>
            <a:r>
              <a:t>Understanding rather than denying ‘negativity’: e.g. grievances, conflict</a:t>
            </a:r>
          </a:p>
          <a:p>
            <a:pPr marL="255117" indent="-255117" defTabSz="850391">
              <a:spcBef>
                <a:spcPts val="300"/>
              </a:spcBef>
              <a:buClrTx/>
              <a:buFont typeface="Arial"/>
              <a:buChar char="-"/>
              <a:defRPr sz="2500">
                <a:latin typeface="Arial"/>
                <a:ea typeface="Arial"/>
                <a:cs typeface="Arial"/>
                <a:sym typeface="Arial"/>
              </a:defRPr>
            </a:pPr>
            <a:r>
              <a:t>Self-reflection e.g. knowing your dominant roles </a:t>
            </a:r>
          </a:p>
          <a:p>
            <a:pPr marL="255117" indent="-255117" defTabSz="850391">
              <a:spcBef>
                <a:spcPts val="300"/>
              </a:spcBef>
              <a:buClrTx/>
              <a:buFont typeface="Arial"/>
              <a:buChar char="-"/>
              <a:defRPr sz="1400">
                <a:latin typeface="Arial"/>
                <a:ea typeface="Arial"/>
                <a:cs typeface="Arial"/>
                <a:sym typeface="Arial"/>
              </a:defRPr>
            </a:pPr>
            <a:endParaRPr/>
          </a:p>
          <a:p>
            <a:pPr marL="255117" indent="-255117" defTabSz="850391">
              <a:spcBef>
                <a:spcPts val="500"/>
              </a:spcBef>
              <a:buClrTx/>
              <a:buFont typeface="Arial"/>
              <a:buChar char="-"/>
              <a:defRPr sz="1400">
                <a:latin typeface="Arial"/>
                <a:ea typeface="Arial"/>
                <a:cs typeface="Arial"/>
                <a:sym typeface="Arial"/>
              </a:defRPr>
            </a:pPr>
            <a:endParaRPr/>
          </a:p>
          <a:p>
            <a:pPr marL="0" indent="0" defTabSz="850391">
              <a:spcBef>
                <a:spcPts val="500"/>
              </a:spcBef>
              <a:buSzTx/>
              <a:buNone/>
              <a:defRPr sz="1300">
                <a:latin typeface="Arial"/>
                <a:ea typeface="Arial"/>
                <a:cs typeface="Arial"/>
                <a:sym typeface="Arial"/>
              </a:defRPr>
            </a:pPr>
            <a:endParaRPr/>
          </a:p>
          <a:p>
            <a:pPr marL="0" indent="0" defTabSz="850391">
              <a:spcBef>
                <a:spcPts val="500"/>
              </a:spcBef>
              <a:buSzTx/>
              <a:buNone/>
              <a:defRPr sz="1400">
                <a:latin typeface="Arial"/>
                <a:ea typeface="Arial"/>
                <a:cs typeface="Arial"/>
                <a:sym typeface="Arial"/>
              </a:defRPr>
            </a:pPr>
            <a:endParaRPr/>
          </a:p>
          <a:p>
            <a:pPr marL="0" indent="0" defTabSz="850391">
              <a:spcBef>
                <a:spcPts val="500"/>
              </a:spcBef>
              <a:buSzTx/>
              <a:buNone/>
              <a:defRPr sz="1400">
                <a:latin typeface="Arial"/>
                <a:ea typeface="Arial"/>
                <a:cs typeface="Arial"/>
                <a:sym typeface="Arial"/>
              </a:defRPr>
            </a:pPr>
            <a:endParaRPr/>
          </a:p>
          <a:p>
            <a:pPr marL="0" indent="0" defTabSz="850391">
              <a:spcBef>
                <a:spcPts val="300"/>
              </a:spcBef>
              <a:buSzTx/>
              <a:buNone/>
              <a:defRPr sz="1400">
                <a:latin typeface="Arial"/>
                <a:ea typeface="Arial"/>
                <a:cs typeface="Arial"/>
                <a:sym typeface="Arial"/>
              </a:defRPr>
            </a:pPr>
            <a:r>
              <a:t> </a:t>
            </a:r>
          </a:p>
          <a:p>
            <a:pPr marL="0" indent="0" defTabSz="850391">
              <a:spcBef>
                <a:spcPts val="300"/>
              </a:spcBef>
              <a:buSzTx/>
              <a:buNone/>
              <a:defRPr sz="1400">
                <a:latin typeface="Arial"/>
                <a:ea typeface="Arial"/>
                <a:cs typeface="Arial"/>
                <a:sym typeface="Arial"/>
              </a:defRPr>
            </a:pPr>
            <a:r>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Title 1"/>
          <p:cNvSpPr txBox="1">
            <a:spLocks noGrp="1"/>
          </p:cNvSpPr>
          <p:nvPr>
            <p:ph type="title"/>
          </p:nvPr>
        </p:nvSpPr>
        <p:spPr>
          <a:xfrm>
            <a:off x="899591" y="476672"/>
            <a:ext cx="7499178" cy="504058"/>
          </a:xfrm>
          <a:prstGeom prst="rect">
            <a:avLst/>
          </a:prstGeom>
        </p:spPr>
        <p:txBody>
          <a:bodyPr>
            <a:normAutofit fontScale="90000"/>
          </a:bodyPr>
          <a:lstStyle>
            <a:lvl1pPr defTabSz="804672">
              <a:defRPr sz="3400"/>
            </a:lvl1pPr>
          </a:lstStyle>
          <a:p>
            <a:r>
              <a:t>References</a:t>
            </a:r>
          </a:p>
        </p:txBody>
      </p:sp>
      <p:sp>
        <p:nvSpPr>
          <p:cNvPr id="188" name="Content Placeholder 2"/>
          <p:cNvSpPr txBox="1">
            <a:spLocks noGrp="1"/>
          </p:cNvSpPr>
          <p:nvPr>
            <p:ph type="body" idx="1"/>
          </p:nvPr>
        </p:nvSpPr>
        <p:spPr>
          <a:xfrm>
            <a:off x="467543" y="980726"/>
            <a:ext cx="8229601" cy="5877276"/>
          </a:xfrm>
          <a:prstGeom prst="rect">
            <a:avLst/>
          </a:prstGeom>
        </p:spPr>
        <p:txBody>
          <a:bodyPr/>
          <a:lstStyle/>
          <a:p>
            <a:pPr marL="255117" indent="-255117" defTabSz="850391">
              <a:spcBef>
                <a:spcPts val="300"/>
              </a:spcBef>
              <a:buClrTx/>
              <a:buFont typeface="Arial"/>
              <a:buChar char="-"/>
              <a:defRPr sz="1400">
                <a:latin typeface="Arial"/>
                <a:ea typeface="Arial"/>
                <a:cs typeface="Arial"/>
                <a:sym typeface="Arial"/>
              </a:defRPr>
            </a:pPr>
            <a:r>
              <a:t>ACAS (2007) </a:t>
            </a:r>
            <a:r>
              <a:rPr i="1"/>
              <a:t>Teamwork: Success Through People. </a:t>
            </a:r>
            <a:r>
              <a:t>Advisory booklet. ACAS p.31</a:t>
            </a:r>
            <a:endParaRPr i="1"/>
          </a:p>
          <a:p>
            <a:pPr marL="255117" indent="-255117" defTabSz="850391">
              <a:spcBef>
                <a:spcPts val="300"/>
              </a:spcBef>
              <a:buClrTx/>
              <a:buFont typeface="Arial"/>
              <a:buChar char="-"/>
              <a:defRPr sz="1400">
                <a:latin typeface="Arial"/>
                <a:ea typeface="Arial"/>
                <a:cs typeface="Arial"/>
                <a:sym typeface="Arial"/>
              </a:defRPr>
            </a:pPr>
            <a:r>
              <a:t>Arnold, J. and Randall, R. (2010) </a:t>
            </a:r>
            <a:r>
              <a:rPr i="1"/>
              <a:t>Work Psychology: Understanding Human Behaviour in the Workplace </a:t>
            </a:r>
            <a:r>
              <a:t>(5</a:t>
            </a:r>
            <a:r>
              <a:rPr baseline="29848"/>
              <a:t>th</a:t>
            </a:r>
            <a:r>
              <a:t> edn). Harlow: Pearson Education</a:t>
            </a:r>
          </a:p>
          <a:p>
            <a:pPr marL="255117" indent="-255117" defTabSz="850391">
              <a:spcBef>
                <a:spcPts val="300"/>
              </a:spcBef>
              <a:buClrTx/>
              <a:buFont typeface="Arial"/>
              <a:buChar char="-"/>
              <a:defRPr sz="1400">
                <a:latin typeface="Arial"/>
                <a:ea typeface="Arial"/>
                <a:cs typeface="Arial"/>
                <a:sym typeface="Arial"/>
              </a:defRPr>
            </a:pPr>
            <a:r>
              <a:t>Belbin, R. M. (1993)  </a:t>
            </a:r>
            <a:r>
              <a:rPr i="1"/>
              <a:t>Team Roles at Work.  </a:t>
            </a:r>
            <a:r>
              <a:t>Butterworth-Heinemann</a:t>
            </a:r>
          </a:p>
          <a:p>
            <a:pPr marL="255117" indent="-255117" defTabSz="850391">
              <a:spcBef>
                <a:spcPts val="300"/>
              </a:spcBef>
              <a:buClrTx/>
              <a:buFont typeface="Arial"/>
              <a:buChar char="-"/>
              <a:defRPr sz="1400">
                <a:latin typeface="Arial"/>
                <a:ea typeface="Arial"/>
                <a:cs typeface="Arial"/>
                <a:sym typeface="Arial"/>
              </a:defRPr>
            </a:pPr>
            <a:r>
              <a:t>Belbin, R.M. (1997) </a:t>
            </a:r>
            <a:r>
              <a:rPr i="1"/>
              <a:t>Changing the Way We Work. </a:t>
            </a:r>
            <a:r>
              <a:t>Butterworth-Heinemann</a:t>
            </a:r>
          </a:p>
          <a:p>
            <a:pPr marL="255117" indent="-255117" defTabSz="850391">
              <a:spcBef>
                <a:spcPts val="300"/>
              </a:spcBef>
              <a:buClrTx/>
              <a:buFont typeface="Arial"/>
              <a:buChar char="-"/>
              <a:defRPr sz="1400">
                <a:latin typeface="Arial"/>
                <a:ea typeface="Arial"/>
                <a:cs typeface="Arial"/>
                <a:sym typeface="Arial"/>
              </a:defRPr>
            </a:pPr>
            <a:r>
              <a:t>Blanchard, K., Parisi-Carew, E. &amp; Carew, D.  </a:t>
            </a:r>
            <a:r>
              <a:rPr i="1"/>
              <a:t>The One Minute Manager Builds High Performance Teams</a:t>
            </a:r>
          </a:p>
          <a:p>
            <a:pPr marL="255117" indent="-255117" defTabSz="850391">
              <a:spcBef>
                <a:spcPts val="300"/>
              </a:spcBef>
              <a:buClrTx/>
              <a:buFont typeface="Arial"/>
              <a:buChar char="-"/>
              <a:defRPr sz="1400">
                <a:latin typeface="Arial"/>
                <a:ea typeface="Arial"/>
                <a:cs typeface="Arial"/>
                <a:sym typeface="Arial"/>
              </a:defRPr>
            </a:pPr>
            <a:r>
              <a:t>Champoux, T.  </a:t>
            </a:r>
            <a:r>
              <a:rPr i="1"/>
              <a:t>Pulling Together With a Purpose (</a:t>
            </a:r>
            <a:r>
              <a:t>www.effectivenessinstitute.com/articles)</a:t>
            </a:r>
          </a:p>
          <a:p>
            <a:pPr marL="255117" indent="-255117" defTabSz="850391">
              <a:spcBef>
                <a:spcPts val="300"/>
              </a:spcBef>
              <a:buClrTx/>
              <a:buFont typeface="Arial"/>
              <a:buChar char="-"/>
              <a:defRPr sz="1400">
                <a:latin typeface="Arial"/>
                <a:ea typeface="Arial"/>
                <a:cs typeface="Arial"/>
                <a:sym typeface="Arial"/>
              </a:defRPr>
            </a:pPr>
            <a:r>
              <a:t>Cooper, C.L. &amp; Mangham, I.L. (eds).  (1971) </a:t>
            </a:r>
            <a:r>
              <a:rPr i="1"/>
              <a:t>T-Groups: A Survey of Research. </a:t>
            </a:r>
            <a:r>
              <a:t>Wiley.</a:t>
            </a:r>
          </a:p>
          <a:p>
            <a:pPr marL="255117" indent="-255117" defTabSz="850391">
              <a:spcBef>
                <a:spcPts val="300"/>
              </a:spcBef>
              <a:buClrTx/>
              <a:buFont typeface="Arial"/>
              <a:buChar char="-"/>
              <a:defRPr sz="1400">
                <a:latin typeface="Arial"/>
                <a:ea typeface="Arial"/>
                <a:cs typeface="Arial"/>
                <a:sym typeface="Arial"/>
              </a:defRPr>
            </a:pPr>
            <a:r>
              <a:t>Coutu D (2009)  ‘Why Teams Don’t Work’.  </a:t>
            </a:r>
            <a:r>
              <a:rPr i="1"/>
              <a:t>Harvard Business Review, 87(5), May pp.99-105</a:t>
            </a:r>
          </a:p>
          <a:p>
            <a:pPr marL="255117" indent="-255117" defTabSz="850391">
              <a:spcBef>
                <a:spcPts val="300"/>
              </a:spcBef>
              <a:buClrTx/>
              <a:buFont typeface="Arial"/>
              <a:buChar char="-"/>
              <a:defRPr sz="1400">
                <a:latin typeface="Arial"/>
                <a:ea typeface="Arial"/>
                <a:cs typeface="Arial"/>
                <a:sym typeface="Arial"/>
              </a:defRPr>
            </a:pPr>
            <a:r>
              <a:t>Moreno, J.L. (1953) </a:t>
            </a:r>
            <a:r>
              <a:rPr i="1"/>
              <a:t>Who Shall Survive? </a:t>
            </a:r>
            <a:r>
              <a:t>Beacon House</a:t>
            </a:r>
          </a:p>
          <a:p>
            <a:pPr marL="255117" indent="-255117" defTabSz="850391">
              <a:spcBef>
                <a:spcPts val="300"/>
              </a:spcBef>
              <a:buClrTx/>
              <a:buFont typeface="Arial"/>
              <a:buChar char="-"/>
              <a:defRPr sz="1400">
                <a:latin typeface="Arial"/>
                <a:ea typeface="Arial"/>
                <a:cs typeface="Arial"/>
                <a:sym typeface="Arial"/>
              </a:defRPr>
            </a:pPr>
            <a:r>
              <a:t>Powell, N. (2007) ‘Teams are a Mirror Image of their Leaders’. </a:t>
            </a:r>
            <a:r>
              <a:rPr i="1"/>
              <a:t>Professional Manager. </a:t>
            </a:r>
            <a:r>
              <a:t>Vol.6 No.5, Sept. Pg.41</a:t>
            </a:r>
          </a:p>
          <a:p>
            <a:pPr marL="255117" indent="-255117" defTabSz="850391">
              <a:spcBef>
                <a:spcPts val="300"/>
              </a:spcBef>
              <a:buClrTx/>
              <a:buFont typeface="Arial"/>
              <a:buChar char="-"/>
              <a:defRPr sz="1400">
                <a:latin typeface="Arial"/>
                <a:ea typeface="Arial"/>
                <a:cs typeface="Arial"/>
                <a:sym typeface="Arial"/>
              </a:defRPr>
            </a:pPr>
            <a:r>
              <a:t>Smith, P., Farmer, M. &amp; Yellowley, W. (2012</a:t>
            </a:r>
            <a:r>
              <a:rPr i="1"/>
              <a:t>) Organisational Behaviour, </a:t>
            </a:r>
            <a:r>
              <a:t>Hodder.</a:t>
            </a:r>
          </a:p>
          <a:p>
            <a:pPr marL="255117" indent="-255117" defTabSz="850391">
              <a:spcBef>
                <a:spcPts val="300"/>
              </a:spcBef>
              <a:buClrTx/>
              <a:buFont typeface="Arial"/>
              <a:buChar char="-"/>
              <a:defRPr sz="1400">
                <a:latin typeface="Arial"/>
                <a:ea typeface="Arial"/>
                <a:cs typeface="Arial"/>
                <a:sym typeface="Arial"/>
              </a:defRPr>
            </a:pPr>
            <a:r>
              <a:t>Stanley, T.J. (2002) ‘The Challenge of Managing a High-Performance Team’. </a:t>
            </a:r>
            <a:r>
              <a:rPr i="1"/>
              <a:t>Supervision. Vol.63 No.7 July pp.10-12</a:t>
            </a:r>
          </a:p>
          <a:p>
            <a:pPr marL="255117" indent="-255117" defTabSz="850391">
              <a:spcBef>
                <a:spcPts val="300"/>
              </a:spcBef>
              <a:buClrTx/>
              <a:buFont typeface="Arial"/>
              <a:buChar char="-"/>
              <a:defRPr sz="1400">
                <a:latin typeface="Arial"/>
                <a:ea typeface="Arial"/>
                <a:cs typeface="Arial"/>
                <a:sym typeface="Arial"/>
              </a:defRPr>
            </a:pPr>
            <a:r>
              <a:t>William Morrow &amp; Company (2009) </a:t>
            </a:r>
            <a:r>
              <a:rPr i="1"/>
              <a:t>Builds High Performing Teams</a:t>
            </a:r>
            <a:r>
              <a:t> (New and Revised Edition)</a:t>
            </a:r>
          </a:p>
          <a:p>
            <a:pPr marL="255117" indent="-255117" defTabSz="850391">
              <a:spcBef>
                <a:spcPts val="500"/>
              </a:spcBef>
              <a:buClrTx/>
              <a:buFont typeface="Arial"/>
              <a:buChar char="-"/>
              <a:defRPr sz="1400">
                <a:latin typeface="Arial"/>
                <a:ea typeface="Arial"/>
                <a:cs typeface="Arial"/>
                <a:sym typeface="Arial"/>
              </a:defRPr>
            </a:pPr>
            <a:endParaRPr/>
          </a:p>
          <a:p>
            <a:pPr marL="0" indent="0" defTabSz="850391">
              <a:spcBef>
                <a:spcPts val="500"/>
              </a:spcBef>
              <a:buSzTx/>
              <a:buNone/>
              <a:defRPr sz="1300">
                <a:latin typeface="Arial"/>
                <a:ea typeface="Arial"/>
                <a:cs typeface="Arial"/>
                <a:sym typeface="Arial"/>
              </a:defRPr>
            </a:pPr>
            <a:endParaRPr/>
          </a:p>
          <a:p>
            <a:pPr marL="0" indent="0" defTabSz="850391">
              <a:spcBef>
                <a:spcPts val="500"/>
              </a:spcBef>
              <a:buSzTx/>
              <a:buNone/>
              <a:defRPr sz="1400">
                <a:latin typeface="Arial"/>
                <a:ea typeface="Arial"/>
                <a:cs typeface="Arial"/>
                <a:sym typeface="Arial"/>
              </a:defRPr>
            </a:pPr>
            <a:endParaRPr/>
          </a:p>
          <a:p>
            <a:pPr marL="0" indent="0" defTabSz="850391">
              <a:spcBef>
                <a:spcPts val="500"/>
              </a:spcBef>
              <a:buSzTx/>
              <a:buNone/>
              <a:defRPr sz="1400">
                <a:latin typeface="Arial"/>
                <a:ea typeface="Arial"/>
                <a:cs typeface="Arial"/>
                <a:sym typeface="Arial"/>
              </a:defRPr>
            </a:pPr>
            <a:endParaRPr/>
          </a:p>
          <a:p>
            <a:pPr marL="0" indent="0" defTabSz="850391">
              <a:spcBef>
                <a:spcPts val="300"/>
              </a:spcBef>
              <a:buSzTx/>
              <a:buNone/>
              <a:defRPr sz="1400">
                <a:latin typeface="Arial"/>
                <a:ea typeface="Arial"/>
                <a:cs typeface="Arial"/>
                <a:sym typeface="Arial"/>
              </a:defRPr>
            </a:pPr>
            <a:r>
              <a:t> </a:t>
            </a:r>
          </a:p>
          <a:p>
            <a:pPr marL="0" indent="0" defTabSz="850391">
              <a:spcBef>
                <a:spcPts val="300"/>
              </a:spcBef>
              <a:buSzTx/>
              <a:buNone/>
              <a:defRPr sz="1400">
                <a:latin typeface="Arial"/>
                <a:ea typeface="Arial"/>
                <a:cs typeface="Arial"/>
                <a:sym typeface="Arial"/>
              </a:defRPr>
            </a:pPr>
            <a:r>
              <a: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764704"/>
            <a:ext cx="7499176" cy="576064"/>
          </a:xfrm>
        </p:spPr>
        <p:txBody>
          <a:bodyPr>
            <a:normAutofit fontScale="90000"/>
          </a:bodyPr>
          <a:lstStyle/>
          <a:p>
            <a:r>
              <a:rPr lang="en-US" sz="4400" dirty="0"/>
              <a:t>References</a:t>
            </a:r>
          </a:p>
        </p:txBody>
      </p:sp>
      <p:sp>
        <p:nvSpPr>
          <p:cNvPr id="3" name="Content Placeholder 2"/>
          <p:cNvSpPr>
            <a:spLocks noGrp="1"/>
          </p:cNvSpPr>
          <p:nvPr>
            <p:ph idx="1"/>
          </p:nvPr>
        </p:nvSpPr>
        <p:spPr>
          <a:xfrm>
            <a:off x="323528" y="1412776"/>
            <a:ext cx="8568952" cy="5256584"/>
          </a:xfrm>
        </p:spPr>
        <p:txBody>
          <a:bodyPr>
            <a:noAutofit/>
          </a:bodyPr>
          <a:lstStyle/>
          <a:p>
            <a:pPr marL="0" indent="0">
              <a:buNone/>
            </a:pPr>
            <a:r>
              <a:rPr lang="en-US" sz="1200" dirty="0">
                <a:latin typeface="Arial"/>
                <a:cs typeface="Arial"/>
              </a:rPr>
              <a:t>Arnold, J. and Randall, R. (2010) </a:t>
            </a:r>
            <a:r>
              <a:rPr lang="en-US" sz="1200" i="1" dirty="0">
                <a:latin typeface="Arial"/>
                <a:cs typeface="Arial"/>
              </a:rPr>
              <a:t>Work Psychology: Understanding Human </a:t>
            </a:r>
            <a:r>
              <a:rPr lang="en-US" sz="1200" i="1" dirty="0" err="1">
                <a:latin typeface="Arial"/>
                <a:cs typeface="Arial"/>
              </a:rPr>
              <a:t>Behaviour</a:t>
            </a:r>
            <a:r>
              <a:rPr lang="en-US" sz="1200" i="1" dirty="0">
                <a:latin typeface="Arial"/>
                <a:cs typeface="Arial"/>
              </a:rPr>
              <a:t> in the Workplace </a:t>
            </a:r>
            <a:r>
              <a:rPr lang="en-US" sz="1200" dirty="0">
                <a:latin typeface="Arial"/>
                <a:cs typeface="Arial"/>
              </a:rPr>
              <a:t>(5</a:t>
            </a:r>
            <a:r>
              <a:rPr lang="en-US" sz="1200" baseline="30000" dirty="0">
                <a:latin typeface="Arial"/>
                <a:cs typeface="Arial"/>
              </a:rPr>
              <a:t>th</a:t>
            </a:r>
            <a:r>
              <a:rPr lang="en-US" sz="1200" dirty="0">
                <a:latin typeface="Arial"/>
                <a:cs typeface="Arial"/>
              </a:rPr>
              <a:t> </a:t>
            </a:r>
            <a:r>
              <a:rPr lang="en-US" sz="1200" dirty="0" err="1">
                <a:latin typeface="Arial"/>
                <a:cs typeface="Arial"/>
              </a:rPr>
              <a:t>edn</a:t>
            </a:r>
            <a:r>
              <a:rPr lang="en-US" sz="1200" dirty="0">
                <a:latin typeface="Arial"/>
                <a:cs typeface="Arial"/>
              </a:rPr>
              <a:t>). Harlow: Pearson Education</a:t>
            </a:r>
          </a:p>
          <a:p>
            <a:pPr marL="0" indent="0">
              <a:buNone/>
            </a:pPr>
            <a:endParaRPr lang="en-US" sz="1200" dirty="0">
              <a:latin typeface="Arial"/>
              <a:cs typeface="Arial"/>
            </a:endParaRPr>
          </a:p>
          <a:p>
            <a:pPr marL="0" indent="0">
              <a:buNone/>
            </a:pPr>
            <a:r>
              <a:rPr lang="en-US" sz="1200" dirty="0" err="1">
                <a:latin typeface="Arial"/>
                <a:cs typeface="Arial"/>
              </a:rPr>
              <a:t>Belbin</a:t>
            </a:r>
            <a:r>
              <a:rPr lang="en-US" sz="1200" dirty="0">
                <a:latin typeface="Arial"/>
                <a:cs typeface="Arial"/>
              </a:rPr>
              <a:t>, R. M. (1993)  </a:t>
            </a:r>
            <a:r>
              <a:rPr lang="en-US" sz="1200" i="1" dirty="0">
                <a:latin typeface="Arial"/>
                <a:cs typeface="Arial"/>
              </a:rPr>
              <a:t>Team Roles at Work.  </a:t>
            </a:r>
            <a:r>
              <a:rPr lang="en-US" sz="1200" dirty="0">
                <a:latin typeface="Arial"/>
                <a:cs typeface="Arial"/>
              </a:rPr>
              <a:t>Butterworth-Heinemann</a:t>
            </a:r>
            <a:endParaRPr lang="en-US" sz="1200" i="1" dirty="0">
              <a:latin typeface="Arial"/>
              <a:cs typeface="Arial"/>
            </a:endParaRPr>
          </a:p>
          <a:p>
            <a:pPr marL="0" indent="0">
              <a:buNone/>
            </a:pPr>
            <a:endParaRPr lang="en-US" sz="1200" dirty="0">
              <a:latin typeface="Arial"/>
              <a:cs typeface="Arial"/>
            </a:endParaRPr>
          </a:p>
          <a:p>
            <a:pPr marL="0" indent="0">
              <a:buNone/>
            </a:pPr>
            <a:r>
              <a:rPr lang="en-US" sz="1200" dirty="0">
                <a:latin typeface="Arial"/>
                <a:cs typeface="Arial"/>
              </a:rPr>
              <a:t>Blanchard, K., </a:t>
            </a:r>
            <a:r>
              <a:rPr lang="en-US" sz="1200" dirty="0" err="1">
                <a:latin typeface="Arial"/>
                <a:cs typeface="Arial"/>
              </a:rPr>
              <a:t>Parisi</a:t>
            </a:r>
            <a:r>
              <a:rPr lang="en-US" sz="1200" dirty="0">
                <a:latin typeface="Arial"/>
                <a:cs typeface="Arial"/>
              </a:rPr>
              <a:t>-Carew, E. &amp; Carew, D.  </a:t>
            </a:r>
            <a:r>
              <a:rPr lang="en-US" sz="1200" i="1" dirty="0">
                <a:latin typeface="Arial"/>
                <a:cs typeface="Arial"/>
              </a:rPr>
              <a:t>The One Minute Manager Builds High Performance Teams</a:t>
            </a:r>
          </a:p>
          <a:p>
            <a:pPr marL="0" indent="0">
              <a:buNone/>
            </a:pPr>
            <a:endParaRPr lang="en-US" sz="1200" dirty="0">
              <a:latin typeface="Arial"/>
              <a:cs typeface="Arial"/>
            </a:endParaRPr>
          </a:p>
          <a:p>
            <a:pPr marL="0" indent="0">
              <a:buNone/>
            </a:pPr>
            <a:r>
              <a:rPr lang="en-US" sz="1200" dirty="0">
                <a:latin typeface="Arial"/>
                <a:cs typeface="Arial"/>
              </a:rPr>
              <a:t>Brett, J., </a:t>
            </a:r>
            <a:r>
              <a:rPr lang="en-US" sz="1200" dirty="0" err="1">
                <a:latin typeface="Arial"/>
                <a:cs typeface="Arial"/>
              </a:rPr>
              <a:t>Behfar</a:t>
            </a:r>
            <a:r>
              <a:rPr lang="en-US" sz="1200" dirty="0">
                <a:latin typeface="Arial"/>
                <a:cs typeface="Arial"/>
              </a:rPr>
              <a:t>, K., &amp; Kern, M.C. (2006) ‘Managing Multicultural Teams’ </a:t>
            </a:r>
            <a:r>
              <a:rPr lang="en-US" sz="1200" i="1" dirty="0">
                <a:latin typeface="Arial"/>
                <a:cs typeface="Arial"/>
              </a:rPr>
              <a:t>Harvard Business Review. </a:t>
            </a:r>
            <a:r>
              <a:rPr lang="en-US" sz="1200" dirty="0">
                <a:latin typeface="Arial"/>
                <a:cs typeface="Arial"/>
              </a:rPr>
              <a:t>November. Pp 84-91 </a:t>
            </a:r>
          </a:p>
          <a:p>
            <a:pPr marL="0" indent="0">
              <a:buNone/>
            </a:pPr>
            <a:endParaRPr lang="en-US" sz="1200" dirty="0">
              <a:latin typeface="Arial"/>
              <a:cs typeface="Arial"/>
            </a:endParaRPr>
          </a:p>
          <a:p>
            <a:pPr marL="0" indent="0">
              <a:buNone/>
            </a:pPr>
            <a:r>
              <a:rPr lang="en-US" sz="1200" dirty="0" err="1">
                <a:latin typeface="Arial"/>
                <a:cs typeface="Arial"/>
              </a:rPr>
              <a:t>Champoux</a:t>
            </a:r>
            <a:r>
              <a:rPr lang="en-US" sz="1200" dirty="0">
                <a:latin typeface="Arial"/>
                <a:cs typeface="Arial"/>
              </a:rPr>
              <a:t>, T.  </a:t>
            </a:r>
            <a:r>
              <a:rPr lang="en-US" sz="1200" i="1" dirty="0">
                <a:latin typeface="Arial"/>
                <a:cs typeface="Arial"/>
              </a:rPr>
              <a:t>Pulling Together With a Purpose (</a:t>
            </a:r>
            <a:r>
              <a:rPr lang="en-US" sz="1200" dirty="0">
                <a:latin typeface="Arial"/>
                <a:cs typeface="Arial"/>
                <a:hlinkClick r:id="rId2"/>
              </a:rPr>
              <a:t>www.effectivenessinstitute.com/articles</a:t>
            </a:r>
            <a:r>
              <a:rPr lang="en-US" sz="1200" dirty="0">
                <a:latin typeface="Arial"/>
                <a:cs typeface="Arial"/>
              </a:rPr>
              <a:t>)</a:t>
            </a:r>
          </a:p>
          <a:p>
            <a:pPr marL="0" indent="0">
              <a:buNone/>
            </a:pPr>
            <a:endParaRPr lang="en-US" sz="1200" dirty="0">
              <a:latin typeface="Arial"/>
              <a:cs typeface="Arial"/>
            </a:endParaRPr>
          </a:p>
          <a:p>
            <a:pPr marL="0" indent="0">
              <a:buNone/>
            </a:pPr>
            <a:r>
              <a:rPr lang="en-US" sz="1200" dirty="0">
                <a:latin typeface="Arial"/>
                <a:cs typeface="Arial"/>
              </a:rPr>
              <a:t>Comfort, J. &amp; Franklin, P (2010) </a:t>
            </a:r>
            <a:r>
              <a:rPr lang="en-US" sz="1200" i="1" dirty="0">
                <a:latin typeface="Arial"/>
                <a:cs typeface="Arial"/>
              </a:rPr>
              <a:t>The Mindful International Manager. </a:t>
            </a:r>
            <a:r>
              <a:rPr lang="en-US" sz="1200" dirty="0">
                <a:latin typeface="Arial"/>
                <a:cs typeface="Arial"/>
              </a:rPr>
              <a:t>First Ed., </a:t>
            </a:r>
            <a:r>
              <a:rPr lang="en-US" sz="1200" dirty="0" err="1">
                <a:latin typeface="Arial"/>
                <a:cs typeface="Arial"/>
              </a:rPr>
              <a:t>Kogan</a:t>
            </a:r>
            <a:r>
              <a:rPr lang="en-US" sz="1200" dirty="0">
                <a:latin typeface="Arial"/>
                <a:cs typeface="Arial"/>
              </a:rPr>
              <a:t> Page.</a:t>
            </a:r>
          </a:p>
          <a:p>
            <a:pPr marL="0" indent="0">
              <a:buNone/>
            </a:pPr>
            <a:endParaRPr lang="en-US" sz="1200" dirty="0">
              <a:latin typeface="Arial"/>
              <a:cs typeface="Arial"/>
            </a:endParaRPr>
          </a:p>
          <a:p>
            <a:pPr marL="0" indent="0">
              <a:buNone/>
            </a:pPr>
            <a:r>
              <a:rPr lang="en-US" sz="1200" dirty="0">
                <a:latin typeface="Arial"/>
                <a:cs typeface="Arial"/>
              </a:rPr>
              <a:t>Coutu D (2009)  ‘Why Teams Don’t Work’.  </a:t>
            </a:r>
            <a:r>
              <a:rPr lang="en-US" sz="1200" i="1" dirty="0">
                <a:latin typeface="Arial"/>
                <a:cs typeface="Arial"/>
              </a:rPr>
              <a:t>Harvard Business Review, 87(5), May pp.99-105</a:t>
            </a:r>
          </a:p>
          <a:p>
            <a:pPr marL="0" lvl="1" indent="0">
              <a:buClr>
                <a:schemeClr val="accent3"/>
              </a:buClr>
              <a:buSzPct val="95000"/>
              <a:buNone/>
            </a:pPr>
            <a:endParaRPr lang="en-US" sz="1200" dirty="0">
              <a:latin typeface="Arial"/>
              <a:cs typeface="Arial"/>
            </a:endParaRPr>
          </a:p>
          <a:p>
            <a:pPr marL="0" lvl="1" indent="0">
              <a:buClr>
                <a:schemeClr val="accent3"/>
              </a:buClr>
              <a:buSzPct val="95000"/>
              <a:buNone/>
            </a:pPr>
            <a:r>
              <a:rPr lang="en-US" sz="1200" dirty="0" err="1">
                <a:latin typeface="Arial"/>
                <a:cs typeface="Arial"/>
              </a:rPr>
              <a:t>Crainer</a:t>
            </a:r>
            <a:r>
              <a:rPr lang="en-US" sz="1200" dirty="0">
                <a:latin typeface="Arial"/>
                <a:cs typeface="Arial"/>
              </a:rPr>
              <a:t>, S. (1998) </a:t>
            </a:r>
            <a:r>
              <a:rPr lang="en-US" sz="1200" i="1" dirty="0">
                <a:latin typeface="Arial"/>
                <a:cs typeface="Arial"/>
              </a:rPr>
              <a:t>Key Management Ideas: Thinkers That Changed the Management World. </a:t>
            </a:r>
            <a:r>
              <a:rPr lang="en-US" sz="1200" dirty="0">
                <a:latin typeface="Arial"/>
                <a:cs typeface="Arial"/>
              </a:rPr>
              <a:t>FT Prentice Hall</a:t>
            </a:r>
          </a:p>
          <a:p>
            <a:pPr marL="0" lvl="1" indent="0">
              <a:buClr>
                <a:schemeClr val="accent3"/>
              </a:buClr>
              <a:buSzPct val="95000"/>
              <a:buNone/>
            </a:pPr>
            <a:endParaRPr lang="en-US" sz="1200" dirty="0">
              <a:latin typeface="Arial"/>
              <a:cs typeface="Arial"/>
            </a:endParaRPr>
          </a:p>
          <a:p>
            <a:pPr marL="0" lvl="1" indent="0">
              <a:buClr>
                <a:schemeClr val="accent3"/>
              </a:buClr>
              <a:buSzPct val="95000"/>
              <a:buNone/>
            </a:pPr>
            <a:r>
              <a:rPr lang="en-US" sz="1200" dirty="0">
                <a:latin typeface="Arial"/>
                <a:cs typeface="Arial"/>
              </a:rPr>
              <a:t>Mullins, L. (2010) </a:t>
            </a:r>
            <a:r>
              <a:rPr lang="en-US" sz="1200" i="1" dirty="0">
                <a:latin typeface="Arial"/>
                <a:cs typeface="Arial"/>
              </a:rPr>
              <a:t>Management and </a:t>
            </a:r>
            <a:r>
              <a:rPr lang="en-US" sz="1200" i="1" dirty="0" err="1">
                <a:latin typeface="Arial"/>
                <a:cs typeface="Arial"/>
              </a:rPr>
              <a:t>Organisational</a:t>
            </a:r>
            <a:r>
              <a:rPr lang="en-US" sz="1200" i="1" dirty="0">
                <a:latin typeface="Arial"/>
                <a:cs typeface="Arial"/>
              </a:rPr>
              <a:t> </a:t>
            </a:r>
            <a:r>
              <a:rPr lang="en-US" sz="1200" i="1" dirty="0" err="1">
                <a:latin typeface="Arial"/>
                <a:cs typeface="Arial"/>
              </a:rPr>
              <a:t>Behaviour</a:t>
            </a:r>
            <a:r>
              <a:rPr lang="en-US" sz="1200" i="1" dirty="0">
                <a:latin typeface="Arial"/>
                <a:cs typeface="Arial"/>
              </a:rPr>
              <a:t>. </a:t>
            </a:r>
            <a:r>
              <a:rPr lang="en-US" sz="1200" dirty="0">
                <a:latin typeface="Arial"/>
                <a:cs typeface="Arial"/>
              </a:rPr>
              <a:t>FT Prentice Hall</a:t>
            </a:r>
          </a:p>
          <a:p>
            <a:pPr marL="0" lvl="1" indent="0">
              <a:buClr>
                <a:schemeClr val="accent3"/>
              </a:buClr>
              <a:buSzPct val="95000"/>
              <a:buNone/>
            </a:pPr>
            <a:endParaRPr lang="en-US" sz="1200" dirty="0">
              <a:latin typeface="Arial"/>
              <a:cs typeface="Arial"/>
            </a:endParaRPr>
          </a:p>
          <a:p>
            <a:pPr marL="0" lvl="1" indent="0">
              <a:buClr>
                <a:schemeClr val="accent3"/>
              </a:buClr>
              <a:buSzPct val="95000"/>
              <a:buNone/>
            </a:pPr>
            <a:r>
              <a:rPr lang="en-US" sz="1200" dirty="0">
                <a:latin typeface="Arial"/>
                <a:cs typeface="Arial"/>
              </a:rPr>
              <a:t>Schein, E.H. (1988) </a:t>
            </a:r>
            <a:r>
              <a:rPr lang="en-US" sz="1200" i="1" dirty="0" err="1">
                <a:latin typeface="Arial"/>
                <a:cs typeface="Arial"/>
              </a:rPr>
              <a:t>Organisational</a:t>
            </a:r>
            <a:r>
              <a:rPr lang="en-US" sz="1200" i="1" dirty="0">
                <a:latin typeface="Arial"/>
                <a:cs typeface="Arial"/>
              </a:rPr>
              <a:t> Psychology. </a:t>
            </a:r>
            <a:r>
              <a:rPr lang="en-US" sz="1200" dirty="0">
                <a:latin typeface="Arial"/>
                <a:cs typeface="Arial"/>
              </a:rPr>
              <a:t>Prentice Hall</a:t>
            </a:r>
          </a:p>
          <a:p>
            <a:pPr marL="0" indent="0">
              <a:buNone/>
            </a:pPr>
            <a:endParaRPr lang="en-US" sz="1200" dirty="0">
              <a:latin typeface="Arial"/>
              <a:cs typeface="Arial"/>
            </a:endParaRPr>
          </a:p>
          <a:p>
            <a:pPr marL="0" indent="0">
              <a:buNone/>
            </a:pPr>
            <a:r>
              <a:rPr lang="en-US" sz="1200" dirty="0">
                <a:latin typeface="Arial"/>
                <a:cs typeface="Arial"/>
              </a:rPr>
              <a:t>Smith, P., Farmer, M. &amp; </a:t>
            </a:r>
            <a:r>
              <a:rPr lang="en-US" sz="1200" dirty="0" err="1">
                <a:latin typeface="Arial"/>
                <a:cs typeface="Arial"/>
              </a:rPr>
              <a:t>Yellowley</a:t>
            </a:r>
            <a:r>
              <a:rPr lang="en-US" sz="1200" dirty="0">
                <a:latin typeface="Arial"/>
                <a:cs typeface="Arial"/>
              </a:rPr>
              <a:t>, W. (2012</a:t>
            </a:r>
            <a:r>
              <a:rPr lang="en-US" sz="1200" i="1" dirty="0">
                <a:latin typeface="Arial"/>
                <a:cs typeface="Arial"/>
              </a:rPr>
              <a:t>) </a:t>
            </a:r>
            <a:r>
              <a:rPr lang="en-US" sz="1200" i="1" dirty="0" err="1">
                <a:latin typeface="Arial"/>
                <a:cs typeface="Arial"/>
              </a:rPr>
              <a:t>Organisational</a:t>
            </a:r>
            <a:r>
              <a:rPr lang="en-US" sz="1200" i="1" dirty="0">
                <a:latin typeface="Arial"/>
                <a:cs typeface="Arial"/>
              </a:rPr>
              <a:t> </a:t>
            </a:r>
            <a:r>
              <a:rPr lang="en-US" sz="1200" i="1" dirty="0" err="1">
                <a:latin typeface="Arial"/>
                <a:cs typeface="Arial"/>
              </a:rPr>
              <a:t>Behaviour</a:t>
            </a:r>
            <a:r>
              <a:rPr lang="en-US" sz="1200" i="1" dirty="0">
                <a:latin typeface="Arial"/>
                <a:cs typeface="Arial"/>
              </a:rPr>
              <a:t>, </a:t>
            </a:r>
            <a:r>
              <a:rPr lang="en-US" sz="1200" dirty="0" err="1">
                <a:latin typeface="Arial"/>
                <a:cs typeface="Arial"/>
              </a:rPr>
              <a:t>Hodder</a:t>
            </a:r>
            <a:r>
              <a:rPr lang="en-US" sz="1200" dirty="0">
                <a:latin typeface="Arial"/>
                <a:cs typeface="Arial"/>
              </a:rPr>
              <a:t>.</a:t>
            </a:r>
          </a:p>
          <a:p>
            <a:pPr marL="0" indent="0">
              <a:buNone/>
            </a:pPr>
            <a:endParaRPr lang="en-US" sz="1200" dirty="0">
              <a:latin typeface="Arial"/>
              <a:cs typeface="Arial"/>
            </a:endParaRPr>
          </a:p>
          <a:p>
            <a:pPr marL="0" indent="0">
              <a:buNone/>
            </a:pPr>
            <a:r>
              <a:rPr lang="en-US" sz="1200" dirty="0">
                <a:latin typeface="Arial"/>
                <a:cs typeface="Arial"/>
              </a:rPr>
              <a:t>William Morrow &amp; Company (2009) </a:t>
            </a:r>
            <a:r>
              <a:rPr lang="en-US" sz="1200" i="1" dirty="0">
                <a:latin typeface="Arial"/>
                <a:cs typeface="Arial"/>
              </a:rPr>
              <a:t>Builds High Performing Teams</a:t>
            </a:r>
            <a:r>
              <a:rPr lang="en-US" sz="1200" dirty="0">
                <a:latin typeface="Arial"/>
                <a:cs typeface="Arial"/>
              </a:rPr>
              <a:t> (New and Revised Edition)</a:t>
            </a: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r>
              <a:rPr lang="en-US" sz="1600" dirty="0">
                <a:latin typeface="Arial"/>
                <a:cs typeface="Arial"/>
              </a:rPr>
              <a:t> </a:t>
            </a:r>
          </a:p>
          <a:p>
            <a:pPr marL="0" indent="0">
              <a:buNone/>
            </a:pPr>
            <a:r>
              <a:rPr lang="en-US" sz="1600" dirty="0">
                <a:latin typeface="Arial"/>
                <a:cs typeface="Arial"/>
              </a:rPr>
              <a:t>.</a:t>
            </a:r>
          </a:p>
          <a:p>
            <a:endParaRPr lang="en-US" sz="1600" dirty="0">
              <a:latin typeface="Arial"/>
              <a:cs typeface="Arial"/>
            </a:endParaRPr>
          </a:p>
        </p:txBody>
      </p:sp>
    </p:spTree>
    <p:extLst>
      <p:ext uri="{BB962C8B-B14F-4D97-AF65-F5344CB8AC3E}">
        <p14:creationId xmlns:p14="http://schemas.microsoft.com/office/powerpoint/2010/main" val="19041165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2933</Words>
  <Application>Microsoft Office PowerPoint</Application>
  <PresentationFormat>On-screen Show (4:3)</PresentationFormat>
  <Paragraphs>458</Paragraphs>
  <Slides>27</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20140311PresentationUWTSDTemplate</vt:lpstr>
      <vt:lpstr>Master of Business Administration   Human Capital Management   International Team Management</vt:lpstr>
      <vt:lpstr>What is a Team?</vt:lpstr>
      <vt:lpstr>Group vs Team</vt:lpstr>
      <vt:lpstr>Characteristics of a Team</vt:lpstr>
      <vt:lpstr>The Role of the Team Leader</vt:lpstr>
      <vt:lpstr>Organisational Positioning</vt:lpstr>
      <vt:lpstr>Benefits of good team working</vt:lpstr>
      <vt:lpstr>High Performing Teams </vt:lpstr>
      <vt:lpstr>PERFORM Model</vt:lpstr>
      <vt:lpstr>2. Team Development (Tuckman)</vt:lpstr>
      <vt:lpstr>Tuckman's model (contd)</vt:lpstr>
      <vt:lpstr>PowerPoint Presentation</vt:lpstr>
      <vt:lpstr>3. Team Roles (Belbin)</vt:lpstr>
      <vt:lpstr>Belbin’s Team Types</vt:lpstr>
      <vt:lpstr>Belbin’s Team Types</vt:lpstr>
      <vt:lpstr>Managing Multicultural Teams</vt:lpstr>
      <vt:lpstr>Managing Multicultural Teams The Challenges</vt:lpstr>
      <vt:lpstr>Managing Multicultural Teams Strategies for dealing with  the Challenges</vt:lpstr>
      <vt:lpstr>Managing Multicultural Teams Competencies for Team Management</vt:lpstr>
      <vt:lpstr>4. Group Behaviour</vt:lpstr>
      <vt:lpstr>4. Group Behaviour </vt:lpstr>
      <vt:lpstr>4. Group Behaviour </vt:lpstr>
      <vt:lpstr>4. Group Behaviour </vt:lpstr>
      <vt:lpstr>4. Group Behaviour </vt:lpstr>
      <vt:lpstr>Links to the emotional intelligence literature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Nishi Ramsurrun</cp:lastModifiedBy>
  <cp:revision>43</cp:revision>
  <dcterms:created xsi:type="dcterms:W3CDTF">2020-04-06T13:34:42Z</dcterms:created>
  <dcterms:modified xsi:type="dcterms:W3CDTF">2024-10-04T10:59:09Z</dcterms:modified>
</cp:coreProperties>
</file>