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277" r:id="rId2"/>
    <p:sldId id="1078" r:id="rId3"/>
    <p:sldId id="454" r:id="rId4"/>
    <p:sldId id="455" r:id="rId5"/>
    <p:sldId id="456" r:id="rId6"/>
    <p:sldId id="512" r:id="rId7"/>
    <p:sldId id="513" r:id="rId8"/>
    <p:sldId id="458" r:id="rId9"/>
    <p:sldId id="459" r:id="rId10"/>
    <p:sldId id="460" r:id="rId11"/>
    <p:sldId id="461" r:id="rId12"/>
    <p:sldId id="1111" r:id="rId13"/>
    <p:sldId id="1112" r:id="rId14"/>
    <p:sldId id="485" r:id="rId15"/>
    <p:sldId id="1114" r:id="rId16"/>
    <p:sldId id="518" r:id="rId17"/>
    <p:sldId id="495" r:id="rId18"/>
    <p:sldId id="521" r:id="rId19"/>
    <p:sldId id="522" r:id="rId20"/>
    <p:sldId id="496" r:id="rId21"/>
    <p:sldId id="523" r:id="rId22"/>
    <p:sldId id="524" r:id="rId23"/>
    <p:sldId id="1079" r:id="rId2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59" d="100"/>
          <a:sy n="59" d="100"/>
        </p:scale>
        <p:origin x="1412"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15/11/2024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15/11/2024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15/11/2024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15/11/2024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15/11/2024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15/11/2024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15/11/2024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15/11/2024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15/11/2024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15/11/2024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15/11/2024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1"/>
            <a:ext cx="8229600" cy="3810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2136231"/>
            <a:ext cx="8229600" cy="32205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11/15/2024</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9" name="Content Placeholder 2"/>
          <p:cNvSpPr>
            <a:spLocks noGrp="1"/>
          </p:cNvSpPr>
          <p:nvPr>
            <p:ph idx="14"/>
          </p:nvPr>
        </p:nvSpPr>
        <p:spPr>
          <a:xfrm>
            <a:off x="477079" y="2513916"/>
            <a:ext cx="8189841" cy="32205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2"/>
          <p:cNvSpPr>
            <a:spLocks noGrp="1"/>
          </p:cNvSpPr>
          <p:nvPr>
            <p:ph idx="15"/>
          </p:nvPr>
        </p:nvSpPr>
        <p:spPr>
          <a:xfrm>
            <a:off x="457200" y="2977745"/>
            <a:ext cx="8229600" cy="32205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2"/>
          <p:cNvSpPr>
            <a:spLocks noGrp="1"/>
          </p:cNvSpPr>
          <p:nvPr>
            <p:ph idx="16"/>
          </p:nvPr>
        </p:nvSpPr>
        <p:spPr>
          <a:xfrm>
            <a:off x="437322" y="3415067"/>
            <a:ext cx="8269358" cy="32205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2"/>
          <p:cNvSpPr>
            <a:spLocks noGrp="1"/>
          </p:cNvSpPr>
          <p:nvPr>
            <p:ph idx="17"/>
          </p:nvPr>
        </p:nvSpPr>
        <p:spPr>
          <a:xfrm>
            <a:off x="437322" y="3865643"/>
            <a:ext cx="8269357" cy="32205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Content Placeholder 2"/>
          <p:cNvSpPr>
            <a:spLocks noGrp="1"/>
          </p:cNvSpPr>
          <p:nvPr>
            <p:ph idx="18"/>
          </p:nvPr>
        </p:nvSpPr>
        <p:spPr>
          <a:xfrm>
            <a:off x="437322" y="4355971"/>
            <a:ext cx="8269358" cy="32205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Content Placeholder 2"/>
          <p:cNvSpPr>
            <a:spLocks noGrp="1"/>
          </p:cNvSpPr>
          <p:nvPr>
            <p:ph idx="19"/>
          </p:nvPr>
        </p:nvSpPr>
        <p:spPr>
          <a:xfrm>
            <a:off x="437322" y="4819799"/>
            <a:ext cx="8269357" cy="32205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Content Placeholder 2"/>
          <p:cNvSpPr>
            <a:spLocks noGrp="1"/>
          </p:cNvSpPr>
          <p:nvPr>
            <p:ph idx="20"/>
          </p:nvPr>
        </p:nvSpPr>
        <p:spPr>
          <a:xfrm>
            <a:off x="437322" y="5243869"/>
            <a:ext cx="8269358" cy="32205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Content Placeholder 2"/>
          <p:cNvSpPr>
            <a:spLocks noGrp="1"/>
          </p:cNvSpPr>
          <p:nvPr>
            <p:ph idx="21"/>
          </p:nvPr>
        </p:nvSpPr>
        <p:spPr>
          <a:xfrm>
            <a:off x="477079" y="5846160"/>
            <a:ext cx="8229600" cy="32205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Content Placeholder 2"/>
          <p:cNvSpPr>
            <a:spLocks noGrp="1"/>
          </p:cNvSpPr>
          <p:nvPr>
            <p:ph idx="22"/>
          </p:nvPr>
        </p:nvSpPr>
        <p:spPr>
          <a:xfrm>
            <a:off x="457203" y="5998560"/>
            <a:ext cx="8229600" cy="32205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1315652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93"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MBA</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Financial Management</a:t>
            </a:r>
          </a:p>
          <a:p>
            <a:pPr eaLnBrk="1" hangingPunct="1"/>
            <a:r>
              <a:rPr lang="en-GB" altLang="en-US" dirty="0">
                <a:solidFill>
                  <a:schemeClr val="accent2"/>
                </a:solidFill>
              </a:rPr>
              <a:t>Week 9</a:t>
            </a:r>
          </a:p>
          <a:p>
            <a:pPr eaLnBrk="1" hangingPunct="1"/>
            <a:endParaRPr lang="en-GB" altLang="en-US" dirty="0">
              <a:solidFill>
                <a:schemeClr val="accent2"/>
              </a:solidFill>
            </a:endParaRPr>
          </a:p>
          <a:p>
            <a:pPr eaLnBrk="1" hangingPunct="1"/>
            <a:r>
              <a:rPr lang="en-GB" altLang="en-US" sz="4800" b="1" dirty="0">
                <a:solidFill>
                  <a:schemeClr val="accent2"/>
                </a:solidFill>
              </a:rPr>
              <a:t>Working Capital Management</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6E0D3-305E-22F7-DD07-91205DA1F5F5}"/>
              </a:ext>
            </a:extLst>
          </p:cNvPr>
          <p:cNvSpPr>
            <a:spLocks noGrp="1"/>
          </p:cNvSpPr>
          <p:nvPr>
            <p:ph type="title"/>
          </p:nvPr>
        </p:nvSpPr>
        <p:spPr/>
        <p:txBody>
          <a:bodyPr/>
          <a:lstStyle/>
          <a:p>
            <a:r>
              <a:rPr lang="en-GB" dirty="0"/>
              <a:t>Week Outline</a:t>
            </a:r>
          </a:p>
        </p:txBody>
      </p:sp>
      <p:sp>
        <p:nvSpPr>
          <p:cNvPr id="3" name="Content Placeholder 2">
            <a:extLst>
              <a:ext uri="{FF2B5EF4-FFF2-40B4-BE49-F238E27FC236}">
                <a16:creationId xmlns:a16="http://schemas.microsoft.com/office/drawing/2014/main" id="{33D45A68-4896-52B8-AF6B-9634B81EF453}"/>
              </a:ext>
            </a:extLst>
          </p:cNvPr>
          <p:cNvSpPr>
            <a:spLocks noGrp="1"/>
          </p:cNvSpPr>
          <p:nvPr>
            <p:ph idx="1"/>
          </p:nvPr>
        </p:nvSpPr>
        <p:spPr/>
        <p:txBody>
          <a:bodyPr/>
          <a:lstStyle/>
          <a:p>
            <a:r>
              <a:rPr lang="en-GB" dirty="0"/>
              <a:t>Working Capital Ratios</a:t>
            </a:r>
          </a:p>
          <a:p>
            <a:r>
              <a:rPr lang="en-GB" dirty="0"/>
              <a:t>Operational Ratios</a:t>
            </a:r>
          </a:p>
          <a:p>
            <a:r>
              <a:rPr lang="en-GB" dirty="0"/>
              <a:t>Summary of Key Financial Ratios.</a:t>
            </a:r>
          </a:p>
          <a:p>
            <a:endParaRPr lang="en-GB" dirty="0"/>
          </a:p>
        </p:txBody>
      </p:sp>
      <p:sp>
        <p:nvSpPr>
          <p:cNvPr id="4" name="Date Placeholder 3">
            <a:extLst>
              <a:ext uri="{FF2B5EF4-FFF2-40B4-BE49-F238E27FC236}">
                <a16:creationId xmlns:a16="http://schemas.microsoft.com/office/drawing/2014/main" id="{A503858A-ECFB-07F7-A828-699534154F04}"/>
              </a:ext>
            </a:extLst>
          </p:cNvPr>
          <p:cNvSpPr>
            <a:spLocks noGrp="1"/>
          </p:cNvSpPr>
          <p:nvPr>
            <p:ph type="dt" sz="half" idx="10"/>
          </p:nvPr>
        </p:nvSpPr>
        <p:spPr/>
        <p:txBody>
          <a:bodyPr/>
          <a:lstStyle/>
          <a:p>
            <a:pPr>
              <a:defRPr/>
            </a:pPr>
            <a:fld id="{2303D31F-598B-47EE-BA37-93F097A3D676}" type="datetime1">
              <a:rPr lang="en-GB" altLang="en-US" smtClean="0"/>
              <a:pPr>
                <a:defRPr/>
              </a:pPr>
              <a:t>15/11/2024</a:t>
            </a:fld>
            <a:endParaRPr lang="en-GB" altLang="en-US"/>
          </a:p>
        </p:txBody>
      </p:sp>
      <p:sp>
        <p:nvSpPr>
          <p:cNvPr id="5" name="Slide Number Placeholder 4">
            <a:extLst>
              <a:ext uri="{FF2B5EF4-FFF2-40B4-BE49-F238E27FC236}">
                <a16:creationId xmlns:a16="http://schemas.microsoft.com/office/drawing/2014/main" id="{9863FADB-C2AE-B586-88DF-7E84CE7B46D4}"/>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853549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382000" cy="1097280"/>
          </a:xfrm>
        </p:spPr>
        <p:txBody>
          <a:bodyPr/>
          <a:lstStyle/>
          <a:p>
            <a:r>
              <a:rPr lang="en-US" altLang="en-US" sz="3600" dirty="0">
                <a:latin typeface="+mj-lt"/>
                <a:ea typeface="ヒラギノ角ゴ Pro W3" pitchFamily="-65" charset="-128"/>
              </a:rPr>
              <a:t>Financial Statement Analysis </a:t>
            </a:r>
            <a:endParaRPr lang="en-US" sz="2000" b="0" dirty="0">
              <a:latin typeface="+mj-lt"/>
            </a:endParaRPr>
          </a:p>
        </p:txBody>
      </p:sp>
      <p:sp>
        <p:nvSpPr>
          <p:cNvPr id="3" name="Content Placeholder 2"/>
          <p:cNvSpPr>
            <a:spLocks noGrp="1"/>
          </p:cNvSpPr>
          <p:nvPr>
            <p:ph idx="1"/>
          </p:nvPr>
        </p:nvSpPr>
        <p:spPr>
          <a:xfrm>
            <a:off x="457200" y="1600201"/>
            <a:ext cx="8229600" cy="1752600"/>
          </a:xfrm>
        </p:spPr>
        <p:txBody>
          <a:bodyPr/>
          <a:lstStyle/>
          <a:p>
            <a:pPr>
              <a:lnSpc>
                <a:spcPct val="90000"/>
              </a:lnSpc>
            </a:pPr>
            <a:r>
              <a:rPr lang="en-US" altLang="en-US" sz="2600" dirty="0">
                <a:ea typeface="ヒラギノ角ゴ Pro W3" pitchFamily="-65" charset="-128"/>
              </a:rPr>
              <a:t>Working Capital Ratios</a:t>
            </a:r>
          </a:p>
          <a:p>
            <a:pPr lvl="1"/>
            <a:r>
              <a:rPr lang="en-US" altLang="en-US" sz="2400" dirty="0">
                <a:ea typeface="ヒラギノ角ゴ Pro W3" pitchFamily="-65" charset="-128"/>
              </a:rPr>
              <a:t>Accounts Receivable Days</a:t>
            </a:r>
          </a:p>
          <a:p>
            <a:pPr lvl="2"/>
            <a:r>
              <a:rPr lang="en-US" altLang="en-US" sz="2200" dirty="0">
                <a:ea typeface="ＭＳ Ｐゴシック" panose="020B0600070205080204" pitchFamily="34" charset="-128"/>
              </a:rPr>
              <a:t>The firm’s accounts receivable in terms of the number of days’ worth of sales that it represents</a:t>
            </a:r>
            <a:endParaRPr lang="en-US" sz="2200" dirty="0"/>
          </a:p>
        </p:txBody>
      </p:sp>
      <mc:AlternateContent xmlns:mc="http://schemas.openxmlformats.org/markup-compatibility/2006">
        <mc:Choice xmlns:a14="http://schemas.microsoft.com/office/drawing/2010/main" Requires="a14">
          <p:sp>
            <p:nvSpPr>
              <p:cNvPr id="4" name="Object 3" descr="Accounts receivable days equals accounts receivable over average daily sales."/>
              <p:cNvSpPr txBox="1"/>
              <p:nvPr/>
            </p:nvSpPr>
            <p:spPr bwMode="auto">
              <a:xfrm>
                <a:off x="619125" y="3644900"/>
                <a:ext cx="7189788" cy="911225"/>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r>
                        <m:rPr>
                          <m:sty m:val="p"/>
                        </m:rPr>
                        <a:rPr lang="en-GB" i="1">
                          <a:solidFill>
                            <a:srgbClr val="000000"/>
                          </a:solidFill>
                          <a:latin typeface="Cambria Math" panose="02040503050406030204" pitchFamily="18" charset="0"/>
                        </a:rPr>
                        <m:t>Accounts</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Receivable</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Days</m:t>
                      </m:r>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Accounts</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Receivable</m:t>
                          </m:r>
                        </m:num>
                        <m:den>
                          <m:r>
                            <m:rPr>
                              <m:sty m:val="p"/>
                            </m:rPr>
                            <a:rPr lang="en-GB" i="1">
                              <a:solidFill>
                                <a:srgbClr val="000000"/>
                              </a:solidFill>
                              <a:latin typeface="Cambria Math" panose="02040503050406030204" pitchFamily="18" charset="0"/>
                            </a:rPr>
                            <m:t>Average</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Daily</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Sales</m:t>
                          </m:r>
                        </m:den>
                      </m:f>
                    </m:oMath>
                  </m:oMathPara>
                </a14:m>
                <a:endParaRPr lang="en-GB"/>
              </a:p>
            </p:txBody>
          </p:sp>
        </mc:Choice>
        <mc:Fallback>
          <p:sp>
            <p:nvSpPr>
              <p:cNvPr id="4" name="Object 3" descr="Accounts receivable days equals accounts receivable over average daily sales."/>
              <p:cNvSpPr txBox="1">
                <a:spLocks noRot="1" noChangeAspect="1" noMove="1" noResize="1" noEditPoints="1" noAdjustHandles="1" noChangeArrowheads="1" noChangeShapeType="1" noTextEdit="1"/>
              </p:cNvSpPr>
              <p:nvPr/>
            </p:nvSpPr>
            <p:spPr bwMode="auto">
              <a:xfrm>
                <a:off x="619125" y="3644900"/>
                <a:ext cx="7189788" cy="911225"/>
              </a:xfrm>
              <a:prstGeom prst="rect">
                <a:avLst/>
              </a:prstGeom>
              <a:blipFill>
                <a:blip r:embed="rId2"/>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19201946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533399" y="1412776"/>
                <a:ext cx="8229600" cy="2362200"/>
              </a:xfrm>
            </p:spPr>
            <p:txBody>
              <a:bodyPr/>
              <a:lstStyle/>
              <a:p>
                <a:pPr>
                  <a:lnSpc>
                    <a:spcPct val="90000"/>
                  </a:lnSpc>
                </a:pPr>
                <a:r>
                  <a:rPr lang="en-US" altLang="en-US" sz="2600" dirty="0">
                    <a:ea typeface="ヒラギノ角ゴ Pro W3" pitchFamily="-65" charset="-128"/>
                  </a:rPr>
                  <a:t>Working Capital Ratios</a:t>
                </a:r>
              </a:p>
              <a:p>
                <a:pPr lvl="1">
                  <a:lnSpc>
                    <a:spcPct val="90000"/>
                  </a:lnSpc>
                </a:pPr>
                <a:r>
                  <a:rPr lang="en-US" altLang="en-US" sz="2400" dirty="0">
                    <a:ea typeface="ヒラギノ角ゴ Pro W3" pitchFamily="-65" charset="-128"/>
                  </a:rPr>
                  <a:t>Inventory Days and Inventory Turnover</a:t>
                </a:r>
              </a:p>
              <a:p>
                <a:pPr lvl="2">
                  <a:lnSpc>
                    <a:spcPct val="90000"/>
                  </a:lnSpc>
                </a:pPr>
                <a:r>
                  <a:rPr lang="en-US" altLang="en-US" sz="2200" dirty="0">
                    <a:ea typeface="ＭＳ Ｐゴシック" panose="020B0600070205080204" pitchFamily="34" charset="-128"/>
                  </a:rPr>
                  <a:t>Inventory Days is the number of days’ cost of goods sold represented by inventory</a:t>
                </a:r>
              </a:p>
              <a:p>
                <a:pPr lvl="2">
                  <a:lnSpc>
                    <a:spcPct val="90000"/>
                  </a:lnSpc>
                </a:pPr>
                <a:endParaRPr lang="en-US" altLang="en-US" sz="2200" dirty="0">
                  <a:ea typeface="ＭＳ Ｐゴシック" panose="020B0600070205080204" pitchFamily="34" charset="-128"/>
                </a:endParaRPr>
              </a:p>
              <a:p>
                <a:pPr marL="914400" lvl="2" indent="0">
                  <a:lnSpc>
                    <a:spcPct val="90000"/>
                  </a:lnSpc>
                  <a:buNone/>
                </a:pPr>
                <a14:m>
                  <m:oMathPara xmlns:m="http://schemas.openxmlformats.org/officeDocument/2006/math">
                    <m:oMathParaPr>
                      <m:jc m:val="centerGroup"/>
                    </m:oMathParaPr>
                    <m:oMath xmlns:m="http://schemas.openxmlformats.org/officeDocument/2006/math">
                      <m:r>
                        <m:rPr>
                          <m:sty m:val="p"/>
                        </m:rPr>
                        <a:rPr lang="en-GB" sz="1800" i="1" smtClean="0">
                          <a:solidFill>
                            <a:srgbClr val="000000"/>
                          </a:solidFill>
                          <a:latin typeface="Cambria Math" panose="02040503050406030204" pitchFamily="18" charset="0"/>
                        </a:rPr>
                        <m:t>Inventory</m:t>
                      </m:r>
                      <m:r>
                        <a:rPr lang="en-GB" sz="1800" i="1" smtClean="0">
                          <a:solidFill>
                            <a:srgbClr val="000000"/>
                          </a:solidFill>
                          <a:latin typeface="Cambria Math" panose="02040503050406030204" pitchFamily="18" charset="0"/>
                        </a:rPr>
                        <m:t> </m:t>
                      </m:r>
                      <m:r>
                        <m:rPr>
                          <m:sty m:val="p"/>
                        </m:rPr>
                        <a:rPr lang="en-GB" sz="1800" i="1" smtClean="0">
                          <a:solidFill>
                            <a:srgbClr val="000000"/>
                          </a:solidFill>
                          <a:latin typeface="Cambria Math" panose="02040503050406030204" pitchFamily="18" charset="0"/>
                        </a:rPr>
                        <m:t>days</m:t>
                      </m:r>
                      <m:r>
                        <a:rPr lang="en-GB" sz="1800" i="1" smtClean="0">
                          <a:solidFill>
                            <a:srgbClr val="000000"/>
                          </a:solidFill>
                          <a:latin typeface="Cambria Math" panose="02040503050406030204" pitchFamily="18" charset="0"/>
                        </a:rPr>
                        <m:t>=</m:t>
                      </m:r>
                      <m:f>
                        <m:fPr>
                          <m:ctrlPr>
                            <a:rPr lang="en-GB" sz="1800" i="1">
                              <a:solidFill>
                                <a:srgbClr val="000000"/>
                              </a:solidFill>
                              <a:latin typeface="Cambria Math" panose="02040503050406030204" pitchFamily="18" charset="0"/>
                            </a:rPr>
                          </m:ctrlPr>
                        </m:fPr>
                        <m:num>
                          <m:r>
                            <m:rPr>
                              <m:sty m:val="p"/>
                            </m:rPr>
                            <a:rPr lang="en-GB" sz="1800" i="1">
                              <a:solidFill>
                                <a:srgbClr val="000000"/>
                              </a:solidFill>
                              <a:latin typeface="Cambria Math" panose="02040503050406030204" pitchFamily="18" charset="0"/>
                            </a:rPr>
                            <m:t>Inventory</m:t>
                          </m:r>
                        </m:num>
                        <m:den>
                          <m:r>
                            <m:rPr>
                              <m:sty m:val="p"/>
                            </m:rPr>
                            <a:rPr lang="en-GB" sz="1800" i="1">
                              <a:solidFill>
                                <a:srgbClr val="000000"/>
                              </a:solidFill>
                              <a:latin typeface="Cambria Math" panose="02040503050406030204" pitchFamily="18" charset="0"/>
                            </a:rPr>
                            <m:t>Average</m:t>
                          </m:r>
                          <m:r>
                            <a:rPr lang="en-GB" sz="1800" i="1">
                              <a:solidFill>
                                <a:srgbClr val="000000"/>
                              </a:solidFill>
                              <a:latin typeface="Cambria Math" panose="02040503050406030204" pitchFamily="18" charset="0"/>
                            </a:rPr>
                            <m:t> </m:t>
                          </m:r>
                          <m:r>
                            <m:rPr>
                              <m:sty m:val="p"/>
                            </m:rPr>
                            <a:rPr lang="en-GB" sz="1800" i="1">
                              <a:solidFill>
                                <a:srgbClr val="000000"/>
                              </a:solidFill>
                              <a:latin typeface="Cambria Math" panose="02040503050406030204" pitchFamily="18" charset="0"/>
                            </a:rPr>
                            <m:t>Daily</m:t>
                          </m:r>
                          <m:r>
                            <a:rPr lang="en-GB" sz="1800" i="1">
                              <a:solidFill>
                                <a:srgbClr val="000000"/>
                              </a:solidFill>
                              <a:latin typeface="Cambria Math" panose="02040503050406030204" pitchFamily="18" charset="0"/>
                            </a:rPr>
                            <m:t> </m:t>
                          </m:r>
                          <m:r>
                            <m:rPr>
                              <m:sty m:val="p"/>
                            </m:rPr>
                            <a:rPr lang="en-GB" sz="1800" i="1">
                              <a:solidFill>
                                <a:srgbClr val="000000"/>
                              </a:solidFill>
                              <a:latin typeface="Cambria Math" panose="02040503050406030204" pitchFamily="18" charset="0"/>
                            </a:rPr>
                            <m:t>Cost</m:t>
                          </m:r>
                          <m:r>
                            <a:rPr lang="en-GB" sz="1800" i="1">
                              <a:solidFill>
                                <a:srgbClr val="000000"/>
                              </a:solidFill>
                              <a:latin typeface="Cambria Math" panose="02040503050406030204" pitchFamily="18" charset="0"/>
                            </a:rPr>
                            <m:t> </m:t>
                          </m:r>
                          <m:r>
                            <m:rPr>
                              <m:sty m:val="p"/>
                            </m:rPr>
                            <a:rPr lang="en-GB" sz="1800" i="1">
                              <a:solidFill>
                                <a:srgbClr val="000000"/>
                              </a:solidFill>
                              <a:latin typeface="Cambria Math" panose="02040503050406030204" pitchFamily="18" charset="0"/>
                            </a:rPr>
                            <m:t>of</m:t>
                          </m:r>
                          <m:r>
                            <a:rPr lang="en-GB" sz="1800" i="1">
                              <a:solidFill>
                                <a:srgbClr val="000000"/>
                              </a:solidFill>
                              <a:latin typeface="Cambria Math" panose="02040503050406030204" pitchFamily="18" charset="0"/>
                            </a:rPr>
                            <m:t> </m:t>
                          </m:r>
                          <m:r>
                            <m:rPr>
                              <m:sty m:val="p"/>
                            </m:rPr>
                            <a:rPr lang="en-GB" sz="1800" i="1">
                              <a:solidFill>
                                <a:srgbClr val="000000"/>
                              </a:solidFill>
                              <a:latin typeface="Cambria Math" panose="02040503050406030204" pitchFamily="18" charset="0"/>
                            </a:rPr>
                            <m:t>Goods</m:t>
                          </m:r>
                          <m:r>
                            <a:rPr lang="en-GB" sz="1800" i="1">
                              <a:solidFill>
                                <a:srgbClr val="000000"/>
                              </a:solidFill>
                              <a:latin typeface="Cambria Math" panose="02040503050406030204" pitchFamily="18" charset="0"/>
                            </a:rPr>
                            <m:t> </m:t>
                          </m:r>
                          <m:r>
                            <m:rPr>
                              <m:sty m:val="p"/>
                            </m:rPr>
                            <a:rPr lang="en-GB" sz="1800" i="1">
                              <a:solidFill>
                                <a:srgbClr val="000000"/>
                              </a:solidFill>
                              <a:latin typeface="Cambria Math" panose="02040503050406030204" pitchFamily="18" charset="0"/>
                            </a:rPr>
                            <m:t>Sold</m:t>
                          </m:r>
                        </m:den>
                      </m:f>
                    </m:oMath>
                  </m:oMathPara>
                </a14:m>
                <a:endParaRPr lang="en-US" altLang="en-US" sz="2200" dirty="0">
                  <a:ea typeface="ＭＳ Ｐゴシック" panose="020B0600070205080204" pitchFamily="34" charset="-128"/>
                </a:endParaRPr>
              </a:p>
              <a:p>
                <a:pPr marL="914400" lvl="2" indent="0">
                  <a:lnSpc>
                    <a:spcPct val="90000"/>
                  </a:lnSpc>
                  <a:buNone/>
                </a:pPr>
                <a:endParaRPr lang="en-US" altLang="en-US" sz="2200" dirty="0">
                  <a:ea typeface="ＭＳ Ｐゴシック" panose="020B0600070205080204" pitchFamily="34" charset="-128"/>
                </a:endParaRPr>
              </a:p>
              <a:p>
                <a:pPr lvl="2">
                  <a:lnSpc>
                    <a:spcPct val="90000"/>
                  </a:lnSpc>
                </a:pPr>
                <a:r>
                  <a:rPr lang="en-US" altLang="en-US" sz="2200" dirty="0">
                    <a:ea typeface="ＭＳ Ｐゴシック" panose="020B0600070205080204" pitchFamily="34" charset="-128"/>
                  </a:rPr>
                  <a:t>Inventory Turnover tells how efficiently a company turns its inventory into sales</a:t>
                </a:r>
                <a:endParaRPr lang="en-US" sz="2200"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533399" y="1412776"/>
                <a:ext cx="8229600" cy="2362200"/>
              </a:xfrm>
              <a:blipFill>
                <a:blip r:embed="rId2"/>
                <a:stretch>
                  <a:fillRect l="-1111" t="-3876" r="-1704" b="-50904"/>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4" name="Object 3" descr="Inventory turnover equals cost of goods sold over inventory."/>
              <p:cNvSpPr txBox="1"/>
              <p:nvPr/>
            </p:nvSpPr>
            <p:spPr bwMode="auto">
              <a:xfrm>
                <a:off x="1728787" y="4802186"/>
                <a:ext cx="5838825" cy="911225"/>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r>
                        <m:rPr>
                          <m:sty m:val="p"/>
                        </m:rPr>
                        <a:rPr lang="en-GB" i="1">
                          <a:solidFill>
                            <a:srgbClr val="000000"/>
                          </a:solidFill>
                          <a:latin typeface="Cambria Math" panose="02040503050406030204" pitchFamily="18" charset="0"/>
                        </a:rPr>
                        <m:t>Inventory</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Turnover</m:t>
                      </m:r>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Cost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of</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Goods</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Sold</m:t>
                          </m:r>
                        </m:num>
                        <m:den>
                          <m:r>
                            <m:rPr>
                              <m:sty m:val="p"/>
                            </m:rPr>
                            <a:rPr lang="en-GB" i="1">
                              <a:solidFill>
                                <a:srgbClr val="000000"/>
                              </a:solidFill>
                              <a:latin typeface="Cambria Math" panose="02040503050406030204" pitchFamily="18" charset="0"/>
                            </a:rPr>
                            <m:t>Inventory</m:t>
                          </m:r>
                        </m:den>
                      </m:f>
                    </m:oMath>
                  </m:oMathPara>
                </a14:m>
                <a:endParaRPr lang="en-GB" dirty="0"/>
              </a:p>
            </p:txBody>
          </p:sp>
        </mc:Choice>
        <mc:Fallback>
          <p:sp>
            <p:nvSpPr>
              <p:cNvPr id="4" name="Object 3" descr="Inventory turnover equals cost of goods sold over inventory."/>
              <p:cNvSpPr txBox="1">
                <a:spLocks noRot="1" noChangeAspect="1" noMove="1" noResize="1" noEditPoints="1" noAdjustHandles="1" noChangeArrowheads="1" noChangeShapeType="1" noTextEdit="1"/>
              </p:cNvSpPr>
              <p:nvPr/>
            </p:nvSpPr>
            <p:spPr bwMode="auto">
              <a:xfrm>
                <a:off x="1728787" y="4802186"/>
                <a:ext cx="5838825" cy="911225"/>
              </a:xfrm>
              <a:prstGeom prst="rect">
                <a:avLst/>
              </a:prstGeom>
              <a:blipFill>
                <a:blip r:embed="rId3"/>
                <a:stretch>
                  <a:fillRect/>
                </a:stretch>
              </a:blipFill>
            </p:spPr>
            <p:txBody>
              <a:bodyPr/>
              <a:lstStyle/>
              <a:p>
                <a:r>
                  <a:rPr lang="en-GB">
                    <a:noFill/>
                  </a:rPr>
                  <a:t> </a:t>
                </a:r>
              </a:p>
            </p:txBody>
          </p:sp>
        </mc:Fallback>
      </mc:AlternateContent>
      <p:sp>
        <p:nvSpPr>
          <p:cNvPr id="6" name="Title 1">
            <a:extLst>
              <a:ext uri="{FF2B5EF4-FFF2-40B4-BE49-F238E27FC236}">
                <a16:creationId xmlns:a16="http://schemas.microsoft.com/office/drawing/2014/main" id="{F8F3F10F-7176-8A87-F638-608F2D846A35}"/>
              </a:ext>
            </a:extLst>
          </p:cNvPr>
          <p:cNvSpPr>
            <a:spLocks noGrp="1"/>
          </p:cNvSpPr>
          <p:nvPr>
            <p:ph type="title"/>
          </p:nvPr>
        </p:nvSpPr>
        <p:spPr>
          <a:xfrm>
            <a:off x="457200" y="215372"/>
            <a:ext cx="8382000" cy="1097280"/>
          </a:xfrm>
        </p:spPr>
        <p:txBody>
          <a:bodyPr/>
          <a:lstStyle/>
          <a:p>
            <a:r>
              <a:rPr lang="en-US" altLang="en-US" sz="3600" dirty="0">
                <a:latin typeface="+mj-lt"/>
                <a:ea typeface="ヒラギノ角ゴ Pro W3" pitchFamily="-65" charset="-128"/>
              </a:rPr>
              <a:t>Financial Statement Analysis </a:t>
            </a:r>
            <a:endParaRPr lang="en-US" sz="2000" b="0" dirty="0">
              <a:latin typeface="+mj-lt"/>
            </a:endParaRPr>
          </a:p>
        </p:txBody>
      </p:sp>
    </p:spTree>
    <p:extLst>
      <p:ext uri="{BB962C8B-B14F-4D97-AF65-F5344CB8AC3E}">
        <p14:creationId xmlns:p14="http://schemas.microsoft.com/office/powerpoint/2010/main" val="12977931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ヒラギノ角ゴ Pro W3" pitchFamily="-65" charset="-128"/>
              </a:rPr>
              <a:t>Example Computing Working Capital Ratios</a:t>
            </a:r>
            <a:endParaRPr lang="en-US" sz="2000" b="0" dirty="0">
              <a:latin typeface="+mj-lt"/>
            </a:endParaRPr>
          </a:p>
        </p:txBody>
      </p:sp>
      <p:sp>
        <p:nvSpPr>
          <p:cNvPr id="3" name="Content Placeholder 2"/>
          <p:cNvSpPr>
            <a:spLocks noGrp="1"/>
          </p:cNvSpPr>
          <p:nvPr>
            <p:ph idx="1"/>
          </p:nvPr>
        </p:nvSpPr>
        <p:spPr/>
        <p:txBody>
          <a:bodyPr/>
          <a:lstStyle/>
          <a:p>
            <a:pPr marL="0" indent="0">
              <a:buNone/>
            </a:pPr>
            <a:r>
              <a:rPr lang="en-US" sz="2800" b="1" dirty="0"/>
              <a:t>Problem</a:t>
            </a:r>
          </a:p>
          <a:p>
            <a:r>
              <a:rPr lang="en-US" sz="2600" dirty="0"/>
              <a:t>Compute Global’s accounts payable days, inventory days, and inventory turnover for 2016.</a:t>
            </a:r>
          </a:p>
        </p:txBody>
      </p:sp>
    </p:spTree>
    <p:extLst>
      <p:ext uri="{BB962C8B-B14F-4D97-AF65-F5344CB8AC3E}">
        <p14:creationId xmlns:p14="http://schemas.microsoft.com/office/powerpoint/2010/main" val="39891370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ヒラギノ角ゴ Pro W3" pitchFamily="-65" charset="-128"/>
              </a:rPr>
              <a:t>Example Computing Working Capital Ratios</a:t>
            </a:r>
            <a:endParaRPr lang="en-US" sz="2000" b="0" dirty="0">
              <a:latin typeface="+mj-lt"/>
            </a:endParaRPr>
          </a:p>
        </p:txBody>
      </p:sp>
      <p:sp>
        <p:nvSpPr>
          <p:cNvPr id="3" name="Content Placeholder 2"/>
          <p:cNvSpPr>
            <a:spLocks noGrp="1"/>
          </p:cNvSpPr>
          <p:nvPr>
            <p:ph idx="1"/>
          </p:nvPr>
        </p:nvSpPr>
        <p:spPr>
          <a:xfrm>
            <a:off x="469964" y="1432559"/>
            <a:ext cx="8229600" cy="4648200"/>
          </a:xfrm>
        </p:spPr>
        <p:txBody>
          <a:bodyPr/>
          <a:lstStyle/>
          <a:p>
            <a:pPr marL="0" indent="0">
              <a:buNone/>
            </a:pPr>
            <a:r>
              <a:rPr lang="en-US" sz="2600" b="1" dirty="0"/>
              <a:t>Solution</a:t>
            </a:r>
          </a:p>
          <a:p>
            <a:pPr marL="0" indent="0">
              <a:buNone/>
            </a:pPr>
            <a:r>
              <a:rPr lang="en-US" sz="2600" b="1" dirty="0"/>
              <a:t>Plan and Organize</a:t>
            </a:r>
          </a:p>
          <a:p>
            <a:r>
              <a:rPr lang="en-US" sz="2400" dirty="0"/>
              <a:t>Working capital ratios require information from both the balance sheet and the income statement. For these ratios, we need inventory and accounts payable from the balance sheet and cost of goods sold from the income statement (often listed as cost of sales).</a:t>
            </a:r>
          </a:p>
          <a:p>
            <a:r>
              <a:rPr lang="en-US" sz="2400" dirty="0"/>
              <a:t>Inventory = 15.3, </a:t>
            </a:r>
          </a:p>
          <a:p>
            <a:r>
              <a:rPr lang="en-US" sz="2400" dirty="0"/>
              <a:t>Accounts payable = 29.2, </a:t>
            </a:r>
          </a:p>
          <a:p>
            <a:r>
              <a:rPr lang="en-US" sz="2400" dirty="0"/>
              <a:t>Cost of goods sold (cost of sales) = 153.4</a:t>
            </a:r>
          </a:p>
        </p:txBody>
      </p:sp>
    </p:spTree>
    <p:extLst>
      <p:ext uri="{BB962C8B-B14F-4D97-AF65-F5344CB8AC3E}">
        <p14:creationId xmlns:p14="http://schemas.microsoft.com/office/powerpoint/2010/main" val="12029670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ヒラギノ角ゴ Pro W3" pitchFamily="-65" charset="-128"/>
              </a:rPr>
              <a:t>Example Computing Working Capital Ratios</a:t>
            </a:r>
            <a:endParaRPr lang="en-US" sz="2000" b="0" dirty="0">
              <a:latin typeface="+mj-lt"/>
            </a:endParaRPr>
          </a:p>
        </p:txBody>
      </p:sp>
      <p:sp>
        <p:nvSpPr>
          <p:cNvPr id="3" name="Content Placeholder 2"/>
          <p:cNvSpPr>
            <a:spLocks noGrp="1"/>
          </p:cNvSpPr>
          <p:nvPr>
            <p:ph idx="1"/>
          </p:nvPr>
        </p:nvSpPr>
        <p:spPr/>
        <p:txBody>
          <a:bodyPr/>
          <a:lstStyle/>
          <a:p>
            <a:pPr marL="0" indent="0">
              <a:buNone/>
            </a:pPr>
            <a:r>
              <a:rPr lang="en-US" sz="2600" b="1" dirty="0"/>
              <a:t>Execute</a:t>
            </a:r>
          </a:p>
        </p:txBody>
      </p:sp>
      <mc:AlternateContent xmlns:mc="http://schemas.openxmlformats.org/markup-compatibility/2006">
        <mc:Choice xmlns:a14="http://schemas.microsoft.com/office/drawing/2010/main" Requires="a14">
          <p:sp>
            <p:nvSpPr>
              <p:cNvPr id="4" name="Object 3" descr="Accounts payable days equals accounts payable over average daily cost of goods sold, equals 29.2 over 153.4 divided by 365, equals 69.48. Inventory days equals inventory over average daily cost of goods sold, equals, 15.3 over 153.4 divided by 365, equals 36.40. Inventory turnover equals cost of goods sold over inventory, equals, 153.4 over 15.3, equals 10.03."/>
              <p:cNvSpPr txBox="1"/>
              <p:nvPr/>
            </p:nvSpPr>
            <p:spPr bwMode="auto">
              <a:xfrm>
                <a:off x="350548" y="2334341"/>
                <a:ext cx="8757230" cy="2189315"/>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r>
                        <m:rPr>
                          <m:sty m:val="p"/>
                        </m:rPr>
                        <a:rPr lang="en-GB" i="1">
                          <a:solidFill>
                            <a:srgbClr val="000000"/>
                          </a:solidFill>
                          <a:latin typeface="Cambria Math" panose="02040503050406030204" pitchFamily="18" charset="0"/>
                        </a:rPr>
                        <m:t>Accountspayabledays</m:t>
                      </m:r>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Accounts</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payable</m:t>
                          </m:r>
                        </m:num>
                        <m:den>
                          <m:r>
                            <m:rPr>
                              <m:sty m:val="p"/>
                            </m:rPr>
                            <a:rPr lang="en-GB" i="1">
                              <a:solidFill>
                                <a:srgbClr val="000000"/>
                              </a:solidFill>
                              <a:latin typeface="Cambria Math" panose="02040503050406030204" pitchFamily="18" charset="0"/>
                            </a:rPr>
                            <m:t>Average</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Daily</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Cost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of</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Goods</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Sold</m:t>
                          </m:r>
                        </m:den>
                      </m:f>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a:rPr lang="en-GB" i="1">
                              <a:solidFill>
                                <a:srgbClr val="000000"/>
                              </a:solidFill>
                              <a:latin typeface="Cambria Math" panose="02040503050406030204" pitchFamily="18" charset="0"/>
                            </a:rPr>
                            <m:t>29.2</m:t>
                          </m:r>
                        </m:num>
                        <m:den>
                          <m:d>
                            <m:dPr>
                              <m:ctrlPr>
                                <a:rPr lang="en-GB" i="1">
                                  <a:solidFill>
                                    <a:srgbClr val="000000"/>
                                  </a:solidFill>
                                  <a:latin typeface="Cambria Math" panose="02040503050406030204" pitchFamily="18" charset="0"/>
                                </a:rPr>
                              </m:ctrlPr>
                            </m:dPr>
                            <m:e>
                              <m:r>
                                <a:rPr lang="en-GB" i="1">
                                  <a:solidFill>
                                    <a:srgbClr val="000000"/>
                                  </a:solidFill>
                                  <a:latin typeface="Cambria Math" panose="02040503050406030204" pitchFamily="18" charset="0"/>
                                </a:rPr>
                                <m:t>153.4/365</m:t>
                              </m:r>
                            </m:e>
                          </m:d>
                        </m:den>
                      </m:f>
                      <m:r>
                        <a:rPr lang="en-GB" i="1">
                          <a:solidFill>
                            <a:srgbClr val="000000"/>
                          </a:solidFill>
                          <a:latin typeface="Cambria Math" panose="02040503050406030204" pitchFamily="18" charset="0"/>
                        </a:rPr>
                        <m:t>=69.48</m:t>
                      </m:r>
                    </m:oMath>
                    <m:oMath xmlns:m="http://schemas.openxmlformats.org/officeDocument/2006/math">
                      <m:r>
                        <m:rPr>
                          <m:sty m:val="p"/>
                        </m:rPr>
                        <a:rPr lang="en-GB" i="1">
                          <a:solidFill>
                            <a:srgbClr val="000000"/>
                          </a:solidFill>
                          <a:latin typeface="Cambria Math" panose="02040503050406030204" pitchFamily="18" charset="0"/>
                        </a:rPr>
                        <m:t>Inventory</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days</m:t>
                      </m:r>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Inventory</m:t>
                          </m:r>
                        </m:num>
                        <m:den>
                          <m:r>
                            <m:rPr>
                              <m:sty m:val="p"/>
                            </m:rPr>
                            <a:rPr lang="en-GB" i="1">
                              <a:solidFill>
                                <a:srgbClr val="000000"/>
                              </a:solidFill>
                              <a:latin typeface="Cambria Math" panose="02040503050406030204" pitchFamily="18" charset="0"/>
                            </a:rPr>
                            <m:t>Average</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Daily</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Cost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of</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Goods</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Sold</m:t>
                          </m:r>
                        </m:den>
                      </m:f>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a:rPr lang="en-GB" i="1">
                              <a:solidFill>
                                <a:srgbClr val="000000"/>
                              </a:solidFill>
                              <a:latin typeface="Cambria Math" panose="02040503050406030204" pitchFamily="18" charset="0"/>
                            </a:rPr>
                            <m:t>15.3</m:t>
                          </m:r>
                        </m:num>
                        <m:den>
                          <m:d>
                            <m:dPr>
                              <m:ctrlPr>
                                <a:rPr lang="en-GB" i="1">
                                  <a:solidFill>
                                    <a:srgbClr val="000000"/>
                                  </a:solidFill>
                                  <a:latin typeface="Cambria Math" panose="02040503050406030204" pitchFamily="18" charset="0"/>
                                </a:rPr>
                              </m:ctrlPr>
                            </m:dPr>
                            <m:e>
                              <m:r>
                                <a:rPr lang="en-GB" i="1">
                                  <a:solidFill>
                                    <a:srgbClr val="000000"/>
                                  </a:solidFill>
                                  <a:latin typeface="Cambria Math" panose="02040503050406030204" pitchFamily="18" charset="0"/>
                                </a:rPr>
                                <m:t>153.4/365</m:t>
                              </m:r>
                            </m:e>
                          </m:d>
                        </m:den>
                      </m:f>
                      <m:r>
                        <a:rPr lang="en-GB" i="1">
                          <a:solidFill>
                            <a:srgbClr val="000000"/>
                          </a:solidFill>
                          <a:latin typeface="Cambria Math" panose="02040503050406030204" pitchFamily="18" charset="0"/>
                        </a:rPr>
                        <m:t>=36.40</m:t>
                      </m:r>
                    </m:oMath>
                    <m:oMath xmlns:m="http://schemas.openxmlformats.org/officeDocument/2006/math">
                      <m:r>
                        <m:rPr>
                          <m:sty m:val="p"/>
                        </m:rPr>
                        <a:rPr lang="en-GB" i="1">
                          <a:solidFill>
                            <a:srgbClr val="000000"/>
                          </a:solidFill>
                          <a:latin typeface="Cambria Math" panose="02040503050406030204" pitchFamily="18" charset="0"/>
                        </a:rPr>
                        <m:t>Inventoryturnover</m:t>
                      </m:r>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Cost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of</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Goods</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Sold</m:t>
                          </m:r>
                        </m:num>
                        <m:den>
                          <m:r>
                            <m:rPr>
                              <m:sty m:val="p"/>
                            </m:rPr>
                            <a:rPr lang="en-GB" i="1">
                              <a:solidFill>
                                <a:srgbClr val="000000"/>
                              </a:solidFill>
                              <a:latin typeface="Cambria Math" panose="02040503050406030204" pitchFamily="18" charset="0"/>
                            </a:rPr>
                            <m:t>Inventory</m:t>
                          </m:r>
                        </m:den>
                      </m:f>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a:rPr lang="en-GB" i="1">
                              <a:solidFill>
                                <a:srgbClr val="000000"/>
                              </a:solidFill>
                              <a:latin typeface="Cambria Math" panose="02040503050406030204" pitchFamily="18" charset="0"/>
                            </a:rPr>
                            <m:t>153.4</m:t>
                          </m:r>
                        </m:num>
                        <m:den>
                          <m:r>
                            <a:rPr lang="en-GB" i="1">
                              <a:solidFill>
                                <a:srgbClr val="000000"/>
                              </a:solidFill>
                              <a:latin typeface="Cambria Math" panose="02040503050406030204" pitchFamily="18" charset="0"/>
                            </a:rPr>
                            <m:t>15.3</m:t>
                          </m:r>
                        </m:den>
                      </m:f>
                      <m:r>
                        <a:rPr lang="en-GB" i="1">
                          <a:solidFill>
                            <a:srgbClr val="000000"/>
                          </a:solidFill>
                          <a:latin typeface="Cambria Math" panose="02040503050406030204" pitchFamily="18" charset="0"/>
                        </a:rPr>
                        <m:t>=10.03</m:t>
                      </m:r>
                    </m:oMath>
                  </m:oMathPara>
                </a14:m>
                <a:endParaRPr lang="en-GB" dirty="0"/>
              </a:p>
            </p:txBody>
          </p:sp>
        </mc:Choice>
        <mc:Fallback>
          <p:sp>
            <p:nvSpPr>
              <p:cNvPr id="4" name="Object 3" descr="Accounts payable days equals accounts payable over average daily cost of goods sold, equals 29.2 over 153.4 divided by 365, equals 69.48. Inventory days equals inventory over average daily cost of goods sold, equals, 15.3 over 153.4 divided by 365, equals 36.40. Inventory turnover equals cost of goods sold over inventory, equals, 153.4 over 15.3, equals 10.03."/>
              <p:cNvSpPr txBox="1">
                <a:spLocks noRot="1" noChangeAspect="1" noMove="1" noResize="1" noEditPoints="1" noAdjustHandles="1" noChangeArrowheads="1" noChangeShapeType="1" noTextEdit="1"/>
              </p:cNvSpPr>
              <p:nvPr/>
            </p:nvSpPr>
            <p:spPr bwMode="auto">
              <a:xfrm>
                <a:off x="350548" y="2334341"/>
                <a:ext cx="8757230" cy="2189315"/>
              </a:xfrm>
              <a:prstGeom prst="rect">
                <a:avLst/>
              </a:prstGeom>
              <a:blipFill>
                <a:blip r:embed="rId2"/>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29775827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ヒラギノ角ゴ Pro W3" pitchFamily="-65" charset="-128"/>
              </a:rPr>
              <a:t>Example Computing Working Capital Ratios</a:t>
            </a:r>
            <a:endParaRPr lang="en-US" sz="2000" b="0" dirty="0">
              <a:latin typeface="+mj-lt"/>
            </a:endParaRPr>
          </a:p>
        </p:txBody>
      </p:sp>
      <p:sp>
        <p:nvSpPr>
          <p:cNvPr id="3" name="Content Placeholder 2"/>
          <p:cNvSpPr>
            <a:spLocks noGrp="1"/>
          </p:cNvSpPr>
          <p:nvPr>
            <p:ph idx="1"/>
          </p:nvPr>
        </p:nvSpPr>
        <p:spPr/>
        <p:txBody>
          <a:bodyPr/>
          <a:lstStyle/>
          <a:p>
            <a:pPr>
              <a:buNone/>
            </a:pPr>
            <a:r>
              <a:rPr lang="en-US" altLang="en-US" sz="2800" b="1" dirty="0">
                <a:ea typeface="ヒラギノ角ゴ Pro W3" pitchFamily="-65" charset="-128"/>
              </a:rPr>
              <a:t>Problem:</a:t>
            </a:r>
          </a:p>
          <a:p>
            <a:r>
              <a:rPr lang="en-US" altLang="en-US" sz="2600" dirty="0">
                <a:ea typeface="ヒラギノ角ゴ Pro W3" pitchFamily="-65" charset="-128"/>
              </a:rPr>
              <a:t>Compute Rylan’s accounts receivable days, accounts payable days, and inventory days based on the following information:</a:t>
            </a:r>
          </a:p>
          <a:p>
            <a:pPr lvl="1">
              <a:lnSpc>
                <a:spcPct val="90000"/>
              </a:lnSpc>
            </a:pPr>
            <a:r>
              <a:rPr lang="en-US" altLang="en-US" sz="2400" dirty="0">
                <a:ea typeface="ヒラギノ角ゴ Pro W3" pitchFamily="-65" charset="-128"/>
              </a:rPr>
              <a:t>Accounts Receivable = $635</a:t>
            </a:r>
          </a:p>
          <a:p>
            <a:pPr lvl="1">
              <a:lnSpc>
                <a:spcPct val="90000"/>
              </a:lnSpc>
            </a:pPr>
            <a:r>
              <a:rPr lang="en-US" altLang="en-US" sz="2400" dirty="0">
                <a:ea typeface="ヒラギノ角ゴ Pro W3" pitchFamily="-65" charset="-128"/>
              </a:rPr>
              <a:t>Inventory= $925.0</a:t>
            </a:r>
          </a:p>
          <a:p>
            <a:pPr lvl="1">
              <a:lnSpc>
                <a:spcPct val="90000"/>
              </a:lnSpc>
            </a:pPr>
            <a:r>
              <a:rPr lang="en-US" altLang="en-US" sz="2400" dirty="0">
                <a:ea typeface="ヒラギノ角ゴ Pro W3" pitchFamily="-65" charset="-128"/>
              </a:rPr>
              <a:t>Accounts payable = $1,259</a:t>
            </a:r>
          </a:p>
          <a:p>
            <a:pPr lvl="1">
              <a:lnSpc>
                <a:spcPct val="90000"/>
              </a:lnSpc>
            </a:pPr>
            <a:r>
              <a:rPr lang="en-US" altLang="en-US" sz="2400" dirty="0">
                <a:ea typeface="ヒラギノ角ゴ Pro W3" pitchFamily="-65" charset="-128"/>
              </a:rPr>
              <a:t>Sales = $8,052</a:t>
            </a:r>
          </a:p>
          <a:p>
            <a:pPr lvl="1">
              <a:lnSpc>
                <a:spcPct val="90000"/>
              </a:lnSpc>
            </a:pPr>
            <a:r>
              <a:rPr lang="en-US" altLang="en-US" sz="2400" dirty="0">
                <a:ea typeface="ヒラギノ角ゴ Pro W3" pitchFamily="-65" charset="-128"/>
              </a:rPr>
              <a:t>Cost of goods sold (cost of sales) = $5,140</a:t>
            </a:r>
            <a:endParaRPr lang="en-US" sz="2400" dirty="0"/>
          </a:p>
        </p:txBody>
      </p:sp>
    </p:spTree>
    <p:extLst>
      <p:ext uri="{BB962C8B-B14F-4D97-AF65-F5344CB8AC3E}">
        <p14:creationId xmlns:p14="http://schemas.microsoft.com/office/powerpoint/2010/main" val="39415435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ヒラギノ角ゴ Pro W3" pitchFamily="-65" charset="-128"/>
              </a:rPr>
              <a:t>Example Computing Working Capital Ratios</a:t>
            </a:r>
            <a:endParaRPr lang="en-US" sz="2000" b="0" dirty="0">
              <a:latin typeface="+mj-lt"/>
            </a:endParaRPr>
          </a:p>
        </p:txBody>
      </p:sp>
      <p:sp>
        <p:nvSpPr>
          <p:cNvPr id="3" name="Content Placeholder 2"/>
          <p:cNvSpPr>
            <a:spLocks noGrp="1"/>
          </p:cNvSpPr>
          <p:nvPr>
            <p:ph idx="1"/>
          </p:nvPr>
        </p:nvSpPr>
        <p:spPr/>
        <p:txBody>
          <a:bodyPr/>
          <a:lstStyle/>
          <a:p>
            <a:pPr>
              <a:buNone/>
            </a:pPr>
            <a:r>
              <a:rPr lang="en-US" altLang="en-US" sz="2800" b="1" dirty="0">
                <a:ea typeface="ヒラギノ角ゴ Pro W3" pitchFamily="-65" charset="-128"/>
              </a:rPr>
              <a:t>Solution:</a:t>
            </a:r>
          </a:p>
          <a:p>
            <a:pPr>
              <a:spcBef>
                <a:spcPct val="40000"/>
              </a:spcBef>
              <a:buNone/>
            </a:pPr>
            <a:r>
              <a:rPr lang="en-US" altLang="en-US" sz="2800" b="1" dirty="0">
                <a:ea typeface="ヒラギノ角ゴ Pro W3" pitchFamily="-65" charset="-128"/>
              </a:rPr>
              <a:t>Plan and Organize:</a:t>
            </a:r>
          </a:p>
          <a:p>
            <a:pPr>
              <a:lnSpc>
                <a:spcPct val="90000"/>
              </a:lnSpc>
            </a:pPr>
            <a:r>
              <a:rPr lang="en-US" altLang="en-US" sz="2600" dirty="0">
                <a:ea typeface="ヒラギノ角ゴ Pro W3" pitchFamily="-65" charset="-128"/>
              </a:rPr>
              <a:t>Working capital ratios require information from both the balance sheet and the income statement</a:t>
            </a:r>
            <a:endParaRPr lang="en-US" sz="2600" dirty="0"/>
          </a:p>
        </p:txBody>
      </p:sp>
    </p:spTree>
    <p:extLst>
      <p:ext uri="{BB962C8B-B14F-4D97-AF65-F5344CB8AC3E}">
        <p14:creationId xmlns:p14="http://schemas.microsoft.com/office/powerpoint/2010/main" val="33158218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ヒラギノ角ゴ Pro W3" pitchFamily="-65" charset="-128"/>
              </a:rPr>
              <a:t>Example Computing Working Capital Ratios</a:t>
            </a:r>
            <a:endParaRPr lang="en-US" sz="2000" b="0" dirty="0">
              <a:latin typeface="+mj-lt"/>
            </a:endParaRPr>
          </a:p>
        </p:txBody>
      </p:sp>
      <mc:AlternateContent xmlns:mc="http://schemas.openxmlformats.org/markup-compatibility/2006">
        <mc:Choice xmlns:a14="http://schemas.microsoft.com/office/drawing/2010/main" Requires="a14">
          <p:sp>
            <p:nvSpPr>
              <p:cNvPr id="4" name="Content Placeholder 3" descr="Accounts receivable days equals accounts receivable over sales divided by 365, equals, 635 over 8,052 divided by 365, equals 28.8. Inventory days equals inventory, over cost of goods sold divided by 365, equals 925 over 5,140 divided by 365, equals 65.7. Accounts payable days equals accounts payable, over cost of goods sold divided by 365, equals 1,259 over 5,140 divided by 365, equals 89.4."/>
              <p:cNvSpPr txBox="1"/>
              <p:nvPr>
                <p:ph idx="1"/>
              </p:nvPr>
            </p:nvSpPr>
            <p:spPr bwMode="auto">
              <a:xfrm>
                <a:off x="473204" y="1758407"/>
                <a:ext cx="8311896" cy="2352152"/>
              </a:xfrm>
              <a:prstGeom prst="rect">
                <a:avLst/>
              </a:prstGeom>
              <a:noFill/>
            </p:spPr>
            <p:txBody>
              <a:bodyPr>
                <a:normAutofit fontScale="62500" lnSpcReduction="20000"/>
              </a:bodyPr>
              <a:lstStyle/>
              <a:p>
                <a:pPr>
                  <a:buNone/>
                </a:pPr>
                <a14:m>
                  <m:oMathPara xmlns:m="http://schemas.openxmlformats.org/officeDocument/2006/math">
                    <m:oMathParaPr>
                      <m:jc m:val="left"/>
                    </m:oMathParaPr>
                    <m:oMath xmlns:m="http://schemas.openxmlformats.org/officeDocument/2006/math">
                      <m:r>
                        <m:rPr>
                          <m:sty m:val="p"/>
                        </m:rPr>
                        <a:rPr lang="en-GB" i="1">
                          <a:solidFill>
                            <a:srgbClr val="000000"/>
                          </a:solidFill>
                          <a:latin typeface="Cambria Math" panose="02040503050406030204" pitchFamily="18" charset="0"/>
                        </a:rPr>
                        <m:t>AccountsReceivableDays</m:t>
                      </m:r>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AccountsReceivable</m:t>
                          </m:r>
                        </m:num>
                        <m:den>
                          <m:r>
                            <m:rPr>
                              <m:sty m:val="p"/>
                            </m:rPr>
                            <a:rPr lang="en-GB" i="1">
                              <a:solidFill>
                                <a:srgbClr val="000000"/>
                              </a:solidFill>
                              <a:latin typeface="Cambria Math" panose="02040503050406030204" pitchFamily="18" charset="0"/>
                            </a:rPr>
                            <m:t>Sales</m:t>
                          </m:r>
                          <m:r>
                            <a:rPr lang="en-GB" i="1">
                              <a:solidFill>
                                <a:srgbClr val="000000"/>
                              </a:solidFill>
                              <a:latin typeface="Cambria Math" panose="02040503050406030204" pitchFamily="18" charset="0"/>
                            </a:rPr>
                            <m:t>/365</m:t>
                          </m:r>
                        </m:den>
                      </m:f>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a:rPr lang="en-GB" i="1">
                              <a:solidFill>
                                <a:srgbClr val="000000"/>
                              </a:solidFill>
                              <a:latin typeface="Cambria Math" panose="02040503050406030204" pitchFamily="18" charset="0"/>
                            </a:rPr>
                            <m:t>635</m:t>
                          </m:r>
                        </m:num>
                        <m:den>
                          <m:d>
                            <m:dPr>
                              <m:ctrlPr>
                                <a:rPr lang="en-GB" i="1">
                                  <a:solidFill>
                                    <a:srgbClr val="000000"/>
                                  </a:solidFill>
                                  <a:latin typeface="Cambria Math" panose="02040503050406030204" pitchFamily="18" charset="0"/>
                                </a:rPr>
                              </m:ctrlPr>
                            </m:dPr>
                            <m:e>
                              <m:r>
                                <a:rPr lang="en-GB" i="1">
                                  <a:solidFill>
                                    <a:srgbClr val="000000"/>
                                  </a:solidFill>
                                  <a:latin typeface="Cambria Math" panose="02040503050406030204" pitchFamily="18" charset="0"/>
                                </a:rPr>
                                <m:t>8,052/365</m:t>
                              </m:r>
                            </m:e>
                          </m:d>
                        </m:den>
                      </m:f>
                      <m:r>
                        <a:rPr lang="en-GB" i="1">
                          <a:solidFill>
                            <a:srgbClr val="000000"/>
                          </a:solidFill>
                          <a:latin typeface="Cambria Math" panose="02040503050406030204" pitchFamily="18" charset="0"/>
                        </a:rPr>
                        <m:t>=28.8</m:t>
                      </m:r>
                    </m:oMath>
                    <m:oMath xmlns:m="http://schemas.openxmlformats.org/officeDocument/2006/math">
                      <m:r>
                        <m:rPr>
                          <m:sty m:val="p"/>
                        </m:rPr>
                        <a:rPr lang="en-GB" i="1">
                          <a:solidFill>
                            <a:srgbClr val="000000"/>
                          </a:solidFill>
                          <a:latin typeface="Cambria Math" panose="02040503050406030204" pitchFamily="18" charset="0"/>
                        </a:rPr>
                        <m:t>InventoryDays</m:t>
                      </m:r>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Inventory</m:t>
                          </m:r>
                        </m:num>
                        <m:den>
                          <m:r>
                            <m:rPr>
                              <m:sty m:val="p"/>
                            </m:rPr>
                            <a:rPr lang="en-GB" i="1">
                              <a:solidFill>
                                <a:srgbClr val="000000"/>
                              </a:solidFill>
                              <a:latin typeface="Cambria Math" panose="02040503050406030204" pitchFamily="18" charset="0"/>
                            </a:rPr>
                            <m:t>Cost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of</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Goods</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Sold</m:t>
                          </m:r>
                          <m:r>
                            <a:rPr lang="en-GB" i="1">
                              <a:solidFill>
                                <a:srgbClr val="000000"/>
                              </a:solidFill>
                              <a:latin typeface="Cambria Math" panose="02040503050406030204" pitchFamily="18" charset="0"/>
                            </a:rPr>
                            <m:t>/365</m:t>
                          </m:r>
                        </m:den>
                      </m:f>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a:rPr lang="en-GB" i="1">
                              <a:solidFill>
                                <a:srgbClr val="000000"/>
                              </a:solidFill>
                              <a:latin typeface="Cambria Math" panose="02040503050406030204" pitchFamily="18" charset="0"/>
                            </a:rPr>
                            <m:t>925</m:t>
                          </m:r>
                        </m:num>
                        <m:den>
                          <m:d>
                            <m:dPr>
                              <m:ctrlPr>
                                <a:rPr lang="en-GB" i="1">
                                  <a:solidFill>
                                    <a:srgbClr val="000000"/>
                                  </a:solidFill>
                                  <a:latin typeface="Cambria Math" panose="02040503050406030204" pitchFamily="18" charset="0"/>
                                </a:rPr>
                              </m:ctrlPr>
                            </m:dPr>
                            <m:e>
                              <m:r>
                                <a:rPr lang="en-GB" i="1">
                                  <a:solidFill>
                                    <a:srgbClr val="000000"/>
                                  </a:solidFill>
                                  <a:latin typeface="Cambria Math" panose="02040503050406030204" pitchFamily="18" charset="0"/>
                                </a:rPr>
                                <m:t>5,140/365</m:t>
                              </m:r>
                            </m:e>
                          </m:d>
                        </m:den>
                      </m:f>
                      <m:r>
                        <a:rPr lang="en-GB" i="1">
                          <a:solidFill>
                            <a:srgbClr val="000000"/>
                          </a:solidFill>
                          <a:latin typeface="Cambria Math" panose="02040503050406030204" pitchFamily="18" charset="0"/>
                        </a:rPr>
                        <m:t>=65.7</m:t>
                      </m:r>
                    </m:oMath>
                    <m:oMath xmlns:m="http://schemas.openxmlformats.org/officeDocument/2006/math">
                      <m:r>
                        <m:rPr>
                          <m:sty m:val="p"/>
                        </m:rPr>
                        <a:rPr lang="en-GB" i="1">
                          <a:solidFill>
                            <a:srgbClr val="000000"/>
                          </a:solidFill>
                          <a:latin typeface="Cambria Math" panose="02040503050406030204" pitchFamily="18" charset="0"/>
                        </a:rPr>
                        <m:t>AccountsPayableDays</m:t>
                      </m:r>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Accounts</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Payable</m:t>
                          </m:r>
                        </m:num>
                        <m:den>
                          <m:r>
                            <m:rPr>
                              <m:sty m:val="p"/>
                            </m:rPr>
                            <a:rPr lang="en-GB" i="1">
                              <a:solidFill>
                                <a:srgbClr val="000000"/>
                              </a:solidFill>
                              <a:latin typeface="Cambria Math" panose="02040503050406030204" pitchFamily="18" charset="0"/>
                            </a:rPr>
                            <m:t>Cost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of</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Goods</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Sold</m:t>
                          </m:r>
                          <m:r>
                            <a:rPr lang="en-GB" i="1">
                              <a:solidFill>
                                <a:srgbClr val="000000"/>
                              </a:solidFill>
                              <a:latin typeface="Cambria Math" panose="02040503050406030204" pitchFamily="18" charset="0"/>
                            </a:rPr>
                            <m:t>/365</m:t>
                          </m:r>
                        </m:den>
                      </m:f>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a:rPr lang="en-GB" i="1">
                              <a:solidFill>
                                <a:srgbClr val="000000"/>
                              </a:solidFill>
                              <a:latin typeface="Cambria Math" panose="02040503050406030204" pitchFamily="18" charset="0"/>
                            </a:rPr>
                            <m:t>1,259</m:t>
                          </m:r>
                        </m:num>
                        <m:den>
                          <m:d>
                            <m:dPr>
                              <m:ctrlPr>
                                <a:rPr lang="en-GB" i="1">
                                  <a:solidFill>
                                    <a:srgbClr val="000000"/>
                                  </a:solidFill>
                                  <a:latin typeface="Cambria Math" panose="02040503050406030204" pitchFamily="18" charset="0"/>
                                </a:rPr>
                              </m:ctrlPr>
                            </m:dPr>
                            <m:e>
                              <m:r>
                                <a:rPr lang="en-GB" i="1">
                                  <a:solidFill>
                                    <a:srgbClr val="000000"/>
                                  </a:solidFill>
                                  <a:latin typeface="Cambria Math" panose="02040503050406030204" pitchFamily="18" charset="0"/>
                                </a:rPr>
                                <m:t>5,140/365</m:t>
                              </m:r>
                            </m:e>
                          </m:d>
                        </m:den>
                      </m:f>
                      <m:r>
                        <a:rPr lang="en-GB" i="1">
                          <a:solidFill>
                            <a:srgbClr val="000000"/>
                          </a:solidFill>
                          <a:latin typeface="Cambria Math" panose="02040503050406030204" pitchFamily="18" charset="0"/>
                        </a:rPr>
                        <m:t>=89.4</m:t>
                      </m:r>
                    </m:oMath>
                  </m:oMathPara>
                </a14:m>
                <a:endParaRPr lang="en-GB"/>
              </a:p>
            </p:txBody>
          </p:sp>
        </mc:Choice>
        <mc:Fallback>
          <p:sp>
            <p:nvSpPr>
              <p:cNvPr id="4" name="Content Placeholder 3" descr="Accounts receivable days equals accounts receivable over sales divided by 365, equals, 635 over 8,052 divided by 365, equals 28.8. Inventory days equals inventory, over cost of goods sold divided by 365, equals 925 over 5,140 divided by 365, equals 65.7. Accounts payable days equals accounts payable, over cost of goods sold divided by 365, equals 1,259 over 5,140 divided by 365, equals 89.4."/>
              <p:cNvSpPr txBox="1">
                <a:spLocks noRot="1" noChangeAspect="1" noMove="1" noResize="1" noEditPoints="1" noAdjustHandles="1" noChangeArrowheads="1" noChangeShapeType="1" noTextEdit="1"/>
              </p:cNvSpPr>
              <p:nvPr>
                <p:ph idx="1"/>
              </p:nvPr>
            </p:nvSpPr>
            <p:spPr bwMode="auto">
              <a:xfrm>
                <a:off x="473204" y="1758407"/>
                <a:ext cx="8311896" cy="2352152"/>
              </a:xfrm>
              <a:prstGeom prst="rect">
                <a:avLst/>
              </a:prstGeom>
              <a:blipFill>
                <a:blip r:embed="rId2"/>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8971898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ヒラギノ角ゴ Pro W3" pitchFamily="-65" charset="-128"/>
              </a:rPr>
              <a:t>Example Computing Working Capital Ratios</a:t>
            </a:r>
            <a:endParaRPr lang="en-US" sz="2000" b="0" dirty="0">
              <a:latin typeface="+mj-lt"/>
            </a:endParaRPr>
          </a:p>
        </p:txBody>
      </p:sp>
      <p:sp>
        <p:nvSpPr>
          <p:cNvPr id="3" name="Content Placeholder 2"/>
          <p:cNvSpPr>
            <a:spLocks noGrp="1"/>
          </p:cNvSpPr>
          <p:nvPr>
            <p:ph idx="1"/>
          </p:nvPr>
        </p:nvSpPr>
        <p:spPr/>
        <p:txBody>
          <a:bodyPr/>
          <a:lstStyle/>
          <a:p>
            <a:pPr>
              <a:buNone/>
            </a:pPr>
            <a:r>
              <a:rPr lang="en-US" altLang="en-US" sz="2800" b="1" dirty="0">
                <a:ea typeface="ヒラギノ角ゴ Pro W3" pitchFamily="-65" charset="-128"/>
              </a:rPr>
              <a:t>Evaluate:</a:t>
            </a:r>
          </a:p>
          <a:p>
            <a:r>
              <a:rPr lang="en-US" altLang="en-US" sz="2600" dirty="0">
                <a:ea typeface="ヒラギノ角ゴ Pro W3" pitchFamily="-65" charset="-128"/>
              </a:rPr>
              <a:t>Assuming that Rylan’s accounts payable at year-end on its balance sheet is representative of the normal amount during the year, Rylan is able, on average, to take about 89.4 days to pay its suppliers</a:t>
            </a:r>
          </a:p>
          <a:p>
            <a:r>
              <a:rPr lang="en-US" altLang="en-US" sz="2600" dirty="0">
                <a:ea typeface="ヒラギノ角ゴ Pro W3" pitchFamily="-65" charset="-128"/>
              </a:rPr>
              <a:t>This compares with the 28.8 days that it waits on average to be paid (its accounts receivable days)</a:t>
            </a:r>
          </a:p>
          <a:p>
            <a:r>
              <a:rPr lang="en-US" altLang="en-US" sz="2600" dirty="0">
                <a:ea typeface="ヒラギノ角ゴ Pro W3" pitchFamily="-65" charset="-128"/>
              </a:rPr>
              <a:t>Rylan typically takes 65.7 days to sell its inventory</a:t>
            </a:r>
            <a:endParaRPr lang="en-US" sz="2600" dirty="0"/>
          </a:p>
        </p:txBody>
      </p:sp>
    </p:spTree>
    <p:extLst>
      <p:ext uri="{BB962C8B-B14F-4D97-AF65-F5344CB8AC3E}">
        <p14:creationId xmlns:p14="http://schemas.microsoft.com/office/powerpoint/2010/main" val="6174371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382000" cy="1097280"/>
          </a:xfrm>
        </p:spPr>
        <p:txBody>
          <a:bodyPr/>
          <a:lstStyle/>
          <a:p>
            <a:r>
              <a:rPr lang="en-US" altLang="en-US" sz="3600" dirty="0">
                <a:latin typeface="+mj-lt"/>
                <a:ea typeface="ヒラギノ角ゴ Pro W3" pitchFamily="-65" charset="-128"/>
              </a:rPr>
              <a:t>Financial Statement Analysis</a:t>
            </a:r>
            <a:endParaRPr lang="en-US" sz="2000" b="0" dirty="0">
              <a:latin typeface="+mj-lt"/>
            </a:endParaRPr>
          </a:p>
        </p:txBody>
      </p:sp>
      <p:sp>
        <p:nvSpPr>
          <p:cNvPr id="3" name="Content Placeholder 2"/>
          <p:cNvSpPr>
            <a:spLocks noGrp="1"/>
          </p:cNvSpPr>
          <p:nvPr>
            <p:ph idx="1"/>
          </p:nvPr>
        </p:nvSpPr>
        <p:spPr>
          <a:xfrm>
            <a:off x="457200" y="1600201"/>
            <a:ext cx="8229600" cy="1524000"/>
          </a:xfrm>
        </p:spPr>
        <p:txBody>
          <a:bodyPr/>
          <a:lstStyle/>
          <a:p>
            <a:pPr>
              <a:lnSpc>
                <a:spcPct val="90000"/>
              </a:lnSpc>
            </a:pPr>
            <a:r>
              <a:rPr lang="en-US" altLang="en-US" sz="2600" dirty="0">
                <a:ea typeface="ヒラギノ角ゴ Pro W3" pitchFamily="-65" charset="-128"/>
              </a:rPr>
              <a:t>Operating Returns</a:t>
            </a:r>
          </a:p>
          <a:p>
            <a:pPr lvl="1"/>
            <a:r>
              <a:rPr lang="en-US" altLang="en-US" sz="2400" dirty="0">
                <a:ea typeface="ヒラギノ角ゴ Pro W3" pitchFamily="-65" charset="-128"/>
              </a:rPr>
              <a:t>Return on Equity</a:t>
            </a:r>
          </a:p>
          <a:p>
            <a:pPr lvl="2"/>
            <a:r>
              <a:rPr lang="en-US" altLang="en-US" sz="2200" dirty="0">
                <a:ea typeface="ＭＳ Ｐゴシック" panose="020B0600070205080204" pitchFamily="34" charset="-128"/>
              </a:rPr>
              <a:t>Evaluating the firm’s return on investment by comparing its income to its investment </a:t>
            </a:r>
            <a:endParaRPr lang="en-US" sz="2200" dirty="0"/>
          </a:p>
        </p:txBody>
      </p:sp>
      <mc:AlternateContent xmlns:mc="http://schemas.openxmlformats.org/markup-compatibility/2006">
        <mc:Choice xmlns:a14="http://schemas.microsoft.com/office/drawing/2010/main" Requires="a14">
          <p:sp>
            <p:nvSpPr>
              <p:cNvPr id="4" name="Object 3" descr="Return on equity equals net income over book value of equity."/>
              <p:cNvSpPr txBox="1"/>
              <p:nvPr/>
            </p:nvSpPr>
            <p:spPr bwMode="auto">
              <a:xfrm>
                <a:off x="1536243" y="3452226"/>
                <a:ext cx="5528582" cy="896528"/>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r>
                        <m:rPr>
                          <m:nor/>
                        </m:rPr>
                        <a:rPr lang="en-GB" i="0">
                          <a:solidFill>
                            <a:srgbClr val="000000"/>
                          </a:solidFill>
                          <a:latin typeface="Cambria Math" panose="02040503050406030204" pitchFamily="18" charset="0"/>
                        </a:rPr>
                        <m:t>Return</m:t>
                      </m:r>
                      <m:r>
                        <m:rPr>
                          <m:nor/>
                        </m:rPr>
                        <a:rPr lang="en-GB" i="0">
                          <a:solidFill>
                            <a:srgbClr val="000000"/>
                          </a:solidFill>
                          <a:latin typeface="Cambria Math" panose="02040503050406030204" pitchFamily="18" charset="0"/>
                        </a:rPr>
                        <m:t> </m:t>
                      </m:r>
                      <m:r>
                        <m:rPr>
                          <m:nor/>
                        </m:rPr>
                        <a:rPr lang="en-GB" i="0">
                          <a:solidFill>
                            <a:srgbClr val="000000"/>
                          </a:solidFill>
                          <a:latin typeface="Cambria Math" panose="02040503050406030204" pitchFamily="18" charset="0"/>
                        </a:rPr>
                        <m:t>on</m:t>
                      </m:r>
                      <m:r>
                        <m:rPr>
                          <m:nor/>
                        </m:rPr>
                        <a:rPr lang="en-GB" i="0">
                          <a:solidFill>
                            <a:srgbClr val="000000"/>
                          </a:solidFill>
                          <a:latin typeface="Cambria Math" panose="02040503050406030204" pitchFamily="18" charset="0"/>
                        </a:rPr>
                        <m:t> </m:t>
                      </m:r>
                      <m:r>
                        <m:rPr>
                          <m:nor/>
                        </m:rPr>
                        <a:rPr lang="en-GB" i="0">
                          <a:solidFill>
                            <a:srgbClr val="000000"/>
                          </a:solidFill>
                          <a:latin typeface="Cambria Math" panose="02040503050406030204" pitchFamily="18" charset="0"/>
                        </a:rPr>
                        <m:t>Equity</m:t>
                      </m:r>
                      <m:r>
                        <a:rPr lang="en-GB" i="1">
                          <a:solidFill>
                            <a:srgbClr val="000000"/>
                          </a:solidFill>
                          <a:latin typeface="Cambria Math" panose="02040503050406030204" pitchFamily="18" charset="0"/>
                        </a:rPr>
                        <m:t> </m:t>
                      </m:r>
                      <m:r>
                        <a:rPr lang="en-GB" i="0">
                          <a:solidFill>
                            <a:srgbClr val="000000"/>
                          </a:solidFill>
                          <a:latin typeface="Cambria Math" panose="02040503050406030204" pitchFamily="18" charset="0"/>
                        </a:rPr>
                        <m:t>=</m:t>
                      </m:r>
                      <m:r>
                        <a:rPr lang="en-GB" i="1">
                          <a:solidFill>
                            <a:srgbClr val="000000"/>
                          </a:solidFill>
                          <a:latin typeface="Cambria Math" panose="02040503050406030204" pitchFamily="18" charset="0"/>
                        </a:rPr>
                        <m:t> </m:t>
                      </m:r>
                      <m:f>
                        <m:fPr>
                          <m:ctrlPr>
                            <a:rPr lang="en-GB" i="1">
                              <a:solidFill>
                                <a:srgbClr val="000000"/>
                              </a:solidFill>
                              <a:latin typeface="Cambria Math" panose="02040503050406030204" pitchFamily="18" charset="0"/>
                            </a:rPr>
                          </m:ctrlPr>
                        </m:fPr>
                        <m:num>
                          <m:r>
                            <m:rPr>
                              <m:nor/>
                            </m:rPr>
                            <a:rPr lang="en-GB" i="0">
                              <a:solidFill>
                                <a:srgbClr val="000000"/>
                              </a:solidFill>
                              <a:latin typeface="Cambria Math" panose="02040503050406030204" pitchFamily="18" charset="0"/>
                            </a:rPr>
                            <m:t>Net</m:t>
                          </m:r>
                          <m:r>
                            <m:rPr>
                              <m:nor/>
                            </m:rPr>
                            <a:rPr lang="en-GB" i="0">
                              <a:solidFill>
                                <a:srgbClr val="000000"/>
                              </a:solidFill>
                              <a:latin typeface="Cambria Math" panose="02040503050406030204" pitchFamily="18" charset="0"/>
                            </a:rPr>
                            <m:t> </m:t>
                          </m:r>
                          <m:r>
                            <m:rPr>
                              <m:nor/>
                            </m:rPr>
                            <a:rPr lang="en-GB" i="0">
                              <a:solidFill>
                                <a:srgbClr val="000000"/>
                              </a:solidFill>
                              <a:latin typeface="Cambria Math" panose="02040503050406030204" pitchFamily="18" charset="0"/>
                            </a:rPr>
                            <m:t>Income</m:t>
                          </m:r>
                        </m:num>
                        <m:den>
                          <m:r>
                            <m:rPr>
                              <m:nor/>
                            </m:rPr>
                            <a:rPr lang="en-GB" i="0">
                              <a:solidFill>
                                <a:srgbClr val="000000"/>
                              </a:solidFill>
                              <a:latin typeface="Cambria Math" panose="02040503050406030204" pitchFamily="18" charset="0"/>
                            </a:rPr>
                            <m:t>Book</m:t>
                          </m:r>
                          <m:r>
                            <m:rPr>
                              <m:nor/>
                            </m:rPr>
                            <a:rPr lang="en-GB" i="0">
                              <a:solidFill>
                                <a:srgbClr val="000000"/>
                              </a:solidFill>
                              <a:latin typeface="Cambria Math" panose="02040503050406030204" pitchFamily="18" charset="0"/>
                            </a:rPr>
                            <m:t> </m:t>
                          </m:r>
                          <m:r>
                            <m:rPr>
                              <m:nor/>
                            </m:rPr>
                            <a:rPr lang="en-GB" i="0">
                              <a:solidFill>
                                <a:srgbClr val="000000"/>
                              </a:solidFill>
                              <a:latin typeface="Cambria Math" panose="02040503050406030204" pitchFamily="18" charset="0"/>
                            </a:rPr>
                            <m:t>Value</m:t>
                          </m:r>
                          <m:r>
                            <m:rPr>
                              <m:nor/>
                            </m:rPr>
                            <a:rPr lang="en-GB" i="0">
                              <a:solidFill>
                                <a:srgbClr val="000000"/>
                              </a:solidFill>
                              <a:latin typeface="Cambria Math" panose="02040503050406030204" pitchFamily="18" charset="0"/>
                            </a:rPr>
                            <m:t> </m:t>
                          </m:r>
                          <m:r>
                            <m:rPr>
                              <m:nor/>
                            </m:rPr>
                            <a:rPr lang="en-GB" i="0">
                              <a:solidFill>
                                <a:srgbClr val="000000"/>
                              </a:solidFill>
                              <a:latin typeface="Cambria Math" panose="02040503050406030204" pitchFamily="18" charset="0"/>
                            </a:rPr>
                            <m:t>of</m:t>
                          </m:r>
                          <m:r>
                            <m:rPr>
                              <m:nor/>
                            </m:rPr>
                            <a:rPr lang="en-GB" i="0">
                              <a:solidFill>
                                <a:srgbClr val="000000"/>
                              </a:solidFill>
                              <a:latin typeface="Cambria Math" panose="02040503050406030204" pitchFamily="18" charset="0"/>
                            </a:rPr>
                            <m:t> </m:t>
                          </m:r>
                          <m:r>
                            <m:rPr>
                              <m:nor/>
                            </m:rPr>
                            <a:rPr lang="en-GB" i="0">
                              <a:solidFill>
                                <a:srgbClr val="000000"/>
                              </a:solidFill>
                              <a:latin typeface="Cambria Math" panose="02040503050406030204" pitchFamily="18" charset="0"/>
                            </a:rPr>
                            <m:t>Equity</m:t>
                          </m:r>
                        </m:den>
                      </m:f>
                    </m:oMath>
                  </m:oMathPara>
                </a14:m>
                <a:endParaRPr lang="en-GB"/>
              </a:p>
            </p:txBody>
          </p:sp>
        </mc:Choice>
        <mc:Fallback>
          <p:sp>
            <p:nvSpPr>
              <p:cNvPr id="4" name="Object 3" descr="Return on equity equals net income over book value of equity."/>
              <p:cNvSpPr txBox="1">
                <a:spLocks noRot="1" noChangeAspect="1" noMove="1" noResize="1" noEditPoints="1" noAdjustHandles="1" noChangeArrowheads="1" noChangeShapeType="1" noTextEdit="1"/>
              </p:cNvSpPr>
              <p:nvPr/>
            </p:nvSpPr>
            <p:spPr bwMode="auto">
              <a:xfrm>
                <a:off x="1536243" y="3452226"/>
                <a:ext cx="5528582" cy="896528"/>
              </a:xfrm>
              <a:prstGeom prst="rect">
                <a:avLst/>
              </a:prstGeom>
              <a:blipFill>
                <a:blip r:embed="rId2"/>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19340969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1"/>
            <a:ext cx="8229600" cy="1676400"/>
          </a:xfrm>
        </p:spPr>
        <p:txBody>
          <a:bodyPr/>
          <a:lstStyle/>
          <a:p>
            <a:pPr>
              <a:lnSpc>
                <a:spcPct val="90000"/>
              </a:lnSpc>
            </a:pPr>
            <a:r>
              <a:rPr lang="en-US" altLang="en-US" sz="2600" dirty="0">
                <a:ea typeface="ヒラギノ角ゴ Pro W3" pitchFamily="-65" charset="-128"/>
              </a:rPr>
              <a:t>Operating Returns</a:t>
            </a:r>
          </a:p>
          <a:p>
            <a:pPr lvl="1"/>
            <a:r>
              <a:rPr lang="en-US" altLang="en-US" sz="2400" dirty="0">
                <a:ea typeface="ヒラギノ角ゴ Pro W3" pitchFamily="-65" charset="-128"/>
              </a:rPr>
              <a:t>Return on Assets</a:t>
            </a:r>
          </a:p>
          <a:p>
            <a:pPr lvl="2"/>
            <a:r>
              <a:rPr lang="en-US" altLang="en-US" sz="2200" dirty="0">
                <a:ea typeface="ＭＳ Ｐゴシック" panose="020B0600070205080204" pitchFamily="34" charset="-128"/>
              </a:rPr>
              <a:t>Evaluating the firm’s return on investment by comparing its income to its assets</a:t>
            </a:r>
            <a:endParaRPr lang="en-US" sz="2200" dirty="0"/>
          </a:p>
        </p:txBody>
      </p:sp>
      <mc:AlternateContent xmlns:mc="http://schemas.openxmlformats.org/markup-compatibility/2006">
        <mc:Choice xmlns:a14="http://schemas.microsoft.com/office/drawing/2010/main" Requires="a14">
          <p:sp>
            <p:nvSpPr>
              <p:cNvPr id="4" name="Object 3" descr="Return on assets equals net income over total assets."/>
              <p:cNvSpPr txBox="1"/>
              <p:nvPr/>
            </p:nvSpPr>
            <p:spPr bwMode="auto">
              <a:xfrm>
                <a:off x="1555019" y="3603338"/>
                <a:ext cx="4497271" cy="845121"/>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r>
                        <m:rPr>
                          <m:nor/>
                        </m:rPr>
                        <a:rPr lang="en-GB" i="0">
                          <a:solidFill>
                            <a:srgbClr val="000000"/>
                          </a:solidFill>
                          <a:latin typeface="Cambria Math" panose="02040503050406030204" pitchFamily="18" charset="0"/>
                        </a:rPr>
                        <m:t>Return</m:t>
                      </m:r>
                      <m:r>
                        <m:rPr>
                          <m:nor/>
                        </m:rPr>
                        <a:rPr lang="en-GB" i="0">
                          <a:solidFill>
                            <a:srgbClr val="000000"/>
                          </a:solidFill>
                          <a:latin typeface="Cambria Math" panose="02040503050406030204" pitchFamily="18" charset="0"/>
                        </a:rPr>
                        <m:t> </m:t>
                      </m:r>
                      <m:r>
                        <m:rPr>
                          <m:nor/>
                        </m:rPr>
                        <a:rPr lang="en-GB" i="0">
                          <a:solidFill>
                            <a:srgbClr val="000000"/>
                          </a:solidFill>
                          <a:latin typeface="Cambria Math" panose="02040503050406030204" pitchFamily="18" charset="0"/>
                        </a:rPr>
                        <m:t>on</m:t>
                      </m:r>
                      <m:r>
                        <m:rPr>
                          <m:nor/>
                        </m:rPr>
                        <a:rPr lang="en-GB" i="0">
                          <a:solidFill>
                            <a:srgbClr val="000000"/>
                          </a:solidFill>
                          <a:latin typeface="Cambria Math" panose="02040503050406030204" pitchFamily="18" charset="0"/>
                        </a:rPr>
                        <m:t> </m:t>
                      </m:r>
                      <m:r>
                        <m:rPr>
                          <m:nor/>
                        </m:rPr>
                        <a:rPr lang="en-GB" i="0">
                          <a:solidFill>
                            <a:srgbClr val="000000"/>
                          </a:solidFill>
                          <a:latin typeface="Cambria Math" panose="02040503050406030204" pitchFamily="18" charset="0"/>
                        </a:rPr>
                        <m:t>Assets</m:t>
                      </m:r>
                      <m:r>
                        <a:rPr lang="en-GB" i="1">
                          <a:solidFill>
                            <a:srgbClr val="000000"/>
                          </a:solidFill>
                          <a:latin typeface="Cambria Math" panose="02040503050406030204" pitchFamily="18" charset="0"/>
                        </a:rPr>
                        <m:t> </m:t>
                      </m:r>
                      <m:r>
                        <a:rPr lang="en-GB" i="0">
                          <a:solidFill>
                            <a:srgbClr val="000000"/>
                          </a:solidFill>
                          <a:latin typeface="Cambria Math" panose="02040503050406030204" pitchFamily="18" charset="0"/>
                        </a:rPr>
                        <m:t>=</m:t>
                      </m:r>
                      <m:r>
                        <a:rPr lang="en-GB" i="1">
                          <a:solidFill>
                            <a:srgbClr val="000000"/>
                          </a:solidFill>
                          <a:latin typeface="Cambria Math" panose="02040503050406030204" pitchFamily="18" charset="0"/>
                        </a:rPr>
                        <m:t> </m:t>
                      </m:r>
                      <m:f>
                        <m:fPr>
                          <m:ctrlPr>
                            <a:rPr lang="en-GB" i="1">
                              <a:solidFill>
                                <a:srgbClr val="000000"/>
                              </a:solidFill>
                              <a:latin typeface="Cambria Math" panose="02040503050406030204" pitchFamily="18" charset="0"/>
                            </a:rPr>
                          </m:ctrlPr>
                        </m:fPr>
                        <m:num>
                          <m:r>
                            <m:rPr>
                              <m:nor/>
                            </m:rPr>
                            <a:rPr lang="en-GB" i="0">
                              <a:solidFill>
                                <a:srgbClr val="000000"/>
                              </a:solidFill>
                              <a:latin typeface="Cambria Math" panose="02040503050406030204" pitchFamily="18" charset="0"/>
                            </a:rPr>
                            <m:t>Net</m:t>
                          </m:r>
                          <m:r>
                            <m:rPr>
                              <m:nor/>
                            </m:rPr>
                            <a:rPr lang="en-GB" i="0">
                              <a:solidFill>
                                <a:srgbClr val="000000"/>
                              </a:solidFill>
                              <a:latin typeface="Cambria Math" panose="02040503050406030204" pitchFamily="18" charset="0"/>
                            </a:rPr>
                            <m:t> </m:t>
                          </m:r>
                          <m:r>
                            <m:rPr>
                              <m:nor/>
                            </m:rPr>
                            <a:rPr lang="en-GB" i="0">
                              <a:solidFill>
                                <a:srgbClr val="000000"/>
                              </a:solidFill>
                              <a:latin typeface="Cambria Math" panose="02040503050406030204" pitchFamily="18" charset="0"/>
                            </a:rPr>
                            <m:t>Income</m:t>
                          </m:r>
                        </m:num>
                        <m:den>
                          <m:r>
                            <m:rPr>
                              <m:nor/>
                            </m:rPr>
                            <a:rPr lang="en-GB" i="0">
                              <a:solidFill>
                                <a:srgbClr val="000000"/>
                              </a:solidFill>
                              <a:latin typeface="Cambria Math" panose="02040503050406030204" pitchFamily="18" charset="0"/>
                            </a:rPr>
                            <m:t>Total</m:t>
                          </m:r>
                          <m:r>
                            <m:rPr>
                              <m:nor/>
                            </m:rPr>
                            <a:rPr lang="en-GB" i="0">
                              <a:solidFill>
                                <a:srgbClr val="000000"/>
                              </a:solidFill>
                              <a:latin typeface="Cambria Math" panose="02040503050406030204" pitchFamily="18" charset="0"/>
                            </a:rPr>
                            <m:t> </m:t>
                          </m:r>
                          <m:r>
                            <m:rPr>
                              <m:nor/>
                            </m:rPr>
                            <a:rPr lang="en-GB" i="0">
                              <a:solidFill>
                                <a:srgbClr val="000000"/>
                              </a:solidFill>
                              <a:latin typeface="Cambria Math" panose="02040503050406030204" pitchFamily="18" charset="0"/>
                            </a:rPr>
                            <m:t>Assets</m:t>
                          </m:r>
                        </m:den>
                      </m:f>
                    </m:oMath>
                  </m:oMathPara>
                </a14:m>
                <a:endParaRPr lang="en-GB"/>
              </a:p>
            </p:txBody>
          </p:sp>
        </mc:Choice>
        <mc:Fallback>
          <p:sp>
            <p:nvSpPr>
              <p:cNvPr id="4" name="Object 3" descr="Return on assets equals net income over total assets."/>
              <p:cNvSpPr txBox="1">
                <a:spLocks noRot="1" noChangeAspect="1" noMove="1" noResize="1" noEditPoints="1" noAdjustHandles="1" noChangeArrowheads="1" noChangeShapeType="1" noTextEdit="1"/>
              </p:cNvSpPr>
              <p:nvPr/>
            </p:nvSpPr>
            <p:spPr bwMode="auto">
              <a:xfrm>
                <a:off x="1555019" y="3603338"/>
                <a:ext cx="4497271" cy="845121"/>
              </a:xfrm>
              <a:prstGeom prst="rect">
                <a:avLst/>
              </a:prstGeom>
              <a:blipFill>
                <a:blip r:embed="rId2"/>
                <a:stretch>
                  <a:fillRect/>
                </a:stretch>
              </a:blipFill>
            </p:spPr>
            <p:txBody>
              <a:bodyPr/>
              <a:lstStyle/>
              <a:p>
                <a:r>
                  <a:rPr lang="en-GB">
                    <a:noFill/>
                  </a:rPr>
                  <a:t> </a:t>
                </a:r>
              </a:p>
            </p:txBody>
          </p:sp>
        </mc:Fallback>
      </mc:AlternateContent>
      <p:sp>
        <p:nvSpPr>
          <p:cNvPr id="5" name="Title 1">
            <a:extLst>
              <a:ext uri="{FF2B5EF4-FFF2-40B4-BE49-F238E27FC236}">
                <a16:creationId xmlns:a16="http://schemas.microsoft.com/office/drawing/2014/main" id="{48F3F44C-3571-2905-E78C-396AD56C0DE2}"/>
              </a:ext>
            </a:extLst>
          </p:cNvPr>
          <p:cNvSpPr>
            <a:spLocks noGrp="1"/>
          </p:cNvSpPr>
          <p:nvPr>
            <p:ph type="title"/>
          </p:nvPr>
        </p:nvSpPr>
        <p:spPr>
          <a:xfrm>
            <a:off x="457200" y="215372"/>
            <a:ext cx="8382000" cy="1097280"/>
          </a:xfrm>
        </p:spPr>
        <p:txBody>
          <a:bodyPr/>
          <a:lstStyle/>
          <a:p>
            <a:r>
              <a:rPr lang="en-US" altLang="en-US" sz="3600" dirty="0">
                <a:latin typeface="+mj-lt"/>
                <a:ea typeface="ヒラギノ角ゴ Pro W3" pitchFamily="-65" charset="-128"/>
              </a:rPr>
              <a:t>Financial Statement Analysis </a:t>
            </a:r>
            <a:endParaRPr lang="en-US" sz="2000" b="0" dirty="0">
              <a:latin typeface="+mj-lt"/>
            </a:endParaRPr>
          </a:p>
        </p:txBody>
      </p:sp>
    </p:spTree>
    <p:extLst>
      <p:ext uri="{BB962C8B-B14F-4D97-AF65-F5344CB8AC3E}">
        <p14:creationId xmlns:p14="http://schemas.microsoft.com/office/powerpoint/2010/main" val="18914255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ヒラギノ角ゴ Pro W3" pitchFamily="-65" charset="-128"/>
              </a:rPr>
              <a:t>Example Computing Operating Returns </a:t>
            </a:r>
            <a:endParaRPr lang="en-US" sz="2000" b="0" dirty="0">
              <a:latin typeface="+mj-lt"/>
            </a:endParaRPr>
          </a:p>
        </p:txBody>
      </p:sp>
      <p:sp>
        <p:nvSpPr>
          <p:cNvPr id="3" name="Content Placeholder 2"/>
          <p:cNvSpPr>
            <a:spLocks noGrp="1"/>
          </p:cNvSpPr>
          <p:nvPr>
            <p:ph idx="1"/>
          </p:nvPr>
        </p:nvSpPr>
        <p:spPr/>
        <p:txBody>
          <a:bodyPr/>
          <a:lstStyle/>
          <a:p>
            <a:pPr marL="0" indent="0">
              <a:buNone/>
            </a:pPr>
            <a:r>
              <a:rPr lang="en-US" sz="2800" b="1" dirty="0"/>
              <a:t>Problem</a:t>
            </a:r>
          </a:p>
          <a:p>
            <a:r>
              <a:rPr lang="en-US" sz="2600" dirty="0"/>
              <a:t>Assess how Global’s ability to use its assets effectively has changed in the last year by computing the change in its return on assets.</a:t>
            </a:r>
          </a:p>
        </p:txBody>
      </p:sp>
    </p:spTree>
    <p:extLst>
      <p:ext uri="{BB962C8B-B14F-4D97-AF65-F5344CB8AC3E}">
        <p14:creationId xmlns:p14="http://schemas.microsoft.com/office/powerpoint/2010/main" val="32532080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ヒラギノ角ゴ Pro W3" pitchFamily="-65" charset="-128"/>
              </a:rPr>
              <a:t>Example: Computing Operating Returns</a:t>
            </a:r>
            <a:endParaRPr lang="en-US" sz="2000" b="0" dirty="0">
              <a:latin typeface="+mj-lt"/>
            </a:endParaRPr>
          </a:p>
        </p:txBody>
      </p:sp>
      <p:sp>
        <p:nvSpPr>
          <p:cNvPr id="3" name="Content Placeholder 2"/>
          <p:cNvSpPr>
            <a:spLocks noGrp="1"/>
          </p:cNvSpPr>
          <p:nvPr>
            <p:ph idx="1"/>
          </p:nvPr>
        </p:nvSpPr>
        <p:spPr>
          <a:xfrm>
            <a:off x="457200" y="1600201"/>
            <a:ext cx="8229600" cy="2057400"/>
          </a:xfrm>
        </p:spPr>
        <p:txBody>
          <a:bodyPr/>
          <a:lstStyle/>
          <a:p>
            <a:pPr marL="0" indent="0">
              <a:buNone/>
            </a:pPr>
            <a:r>
              <a:rPr lang="en-US" sz="2800" b="1" dirty="0"/>
              <a:t>Solution</a:t>
            </a:r>
          </a:p>
          <a:p>
            <a:pPr marL="0" indent="0">
              <a:buNone/>
            </a:pPr>
            <a:r>
              <a:rPr lang="en-US" sz="2800" b="1" dirty="0"/>
              <a:t>Plan and Organize</a:t>
            </a:r>
          </a:p>
          <a:p>
            <a:r>
              <a:rPr lang="en-US" sz="2600" dirty="0"/>
              <a:t>In order to compute ROA, we need net income, interest expense, and total assets.</a:t>
            </a:r>
          </a:p>
        </p:txBody>
      </p:sp>
      <p:graphicFrame>
        <p:nvGraphicFramePr>
          <p:cNvPr id="4" name="Table 3" descr="A table with 3 columns: blank, 2015, and 2016. Row 1: net income: 1.9 and 2.0. Row 2: interest expense: 4.6 and 7.7. Row 3: total assets: 128.9 and 170.1."/>
          <p:cNvGraphicFramePr>
            <a:graphicFrameLocks noGrp="1"/>
          </p:cNvGraphicFramePr>
          <p:nvPr/>
        </p:nvGraphicFramePr>
        <p:xfrm>
          <a:off x="1524000" y="3911608"/>
          <a:ext cx="4343400" cy="1483360"/>
        </p:xfrm>
        <a:graphic>
          <a:graphicData uri="http://schemas.openxmlformats.org/drawingml/2006/table">
            <a:tbl>
              <a:tblPr firstRow="1" bandRow="1">
                <a:tableStyleId>{3B4B98B0-60AC-42C2-AFA5-B58CD77FA1E5}</a:tableStyleId>
              </a:tblPr>
              <a:tblGrid>
                <a:gridCol w="2032000">
                  <a:extLst>
                    <a:ext uri="{9D8B030D-6E8A-4147-A177-3AD203B41FA5}">
                      <a16:colId xmlns:a16="http://schemas.microsoft.com/office/drawing/2014/main" val="20000"/>
                    </a:ext>
                  </a:extLst>
                </a:gridCol>
                <a:gridCol w="1168400">
                  <a:extLst>
                    <a:ext uri="{9D8B030D-6E8A-4147-A177-3AD203B41FA5}">
                      <a16:colId xmlns:a16="http://schemas.microsoft.com/office/drawing/2014/main" val="20001"/>
                    </a:ext>
                  </a:extLst>
                </a:gridCol>
                <a:gridCol w="1143000">
                  <a:extLst>
                    <a:ext uri="{9D8B030D-6E8A-4147-A177-3AD203B41FA5}">
                      <a16:colId xmlns:a16="http://schemas.microsoft.com/office/drawing/2014/main" val="20002"/>
                    </a:ext>
                  </a:extLst>
                </a:gridCol>
              </a:tblGrid>
              <a:tr h="370840">
                <a:tc>
                  <a:txBody>
                    <a:bodyPr/>
                    <a:lstStyle/>
                    <a:p>
                      <a:r>
                        <a:rPr lang="en-US" dirty="0">
                          <a:solidFill>
                            <a:schemeClr val="bg1"/>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tx1"/>
                          </a:solidFill>
                        </a:rPr>
                        <a:t>2015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tx1"/>
                          </a:solidFill>
                        </a:rPr>
                        <a:t>2016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370840">
                <a:tc>
                  <a:txBody>
                    <a:bodyPr/>
                    <a:lstStyle/>
                    <a:p>
                      <a:r>
                        <a:rPr lang="en-US" sz="1800" b="1" i="0" u="none" strike="noStrike" kern="1200" baseline="0" dirty="0">
                          <a:solidFill>
                            <a:schemeClr val="tx1"/>
                          </a:solidFill>
                          <a:latin typeface="+mn-lt"/>
                          <a:ea typeface="+mn-ea"/>
                          <a:cs typeface="+mn-cs"/>
                        </a:rPr>
                        <a:t>Net Income</a:t>
                      </a:r>
                      <a:endParaRPr lang="en-US"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tx1"/>
                          </a:solidFill>
                        </a:rPr>
                        <a:t>1.9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tx1"/>
                          </a:solidFill>
                        </a:rPr>
                        <a:t>2.0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370840">
                <a:tc>
                  <a:txBody>
                    <a:bodyPr/>
                    <a:lstStyle/>
                    <a:p>
                      <a:r>
                        <a:rPr lang="en-US" sz="1800" b="1" i="0" u="none" strike="noStrike" kern="1200" baseline="0" dirty="0">
                          <a:solidFill>
                            <a:schemeClr val="tx1"/>
                          </a:solidFill>
                          <a:latin typeface="+mn-lt"/>
                          <a:ea typeface="+mn-ea"/>
                          <a:cs typeface="+mn-cs"/>
                        </a:rPr>
                        <a:t>Interest Expense</a:t>
                      </a:r>
                      <a:endParaRPr lang="en-US"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tx1"/>
                          </a:solidFill>
                        </a:rPr>
                        <a:t>4.6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tx1"/>
                          </a:solidFill>
                        </a:rPr>
                        <a:t>7.7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370840">
                <a:tc>
                  <a:txBody>
                    <a:bodyPr/>
                    <a:lstStyle/>
                    <a:p>
                      <a:r>
                        <a:rPr lang="en-US" sz="1800" b="1" i="0" u="none" strike="noStrike" kern="1200" baseline="0" dirty="0">
                          <a:solidFill>
                            <a:schemeClr val="tx1"/>
                          </a:solidFill>
                          <a:latin typeface="+mn-lt"/>
                          <a:ea typeface="+mn-ea"/>
                          <a:cs typeface="+mn-cs"/>
                        </a:rPr>
                        <a:t>Total Assets</a:t>
                      </a:r>
                      <a:endParaRPr lang="en-US"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tx1"/>
                          </a:solidFill>
                        </a:rPr>
                        <a:t>128.9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tx1"/>
                          </a:solidFill>
                        </a:rPr>
                        <a:t>170.1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1124121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ヒラギノ角ゴ Pro W3" pitchFamily="-65" charset="-128"/>
              </a:rPr>
              <a:t>Example Computing Operating Returns</a:t>
            </a:r>
            <a:endParaRPr lang="en-US" sz="2000" b="0" dirty="0">
              <a:latin typeface="+mj-lt"/>
            </a:endParaRPr>
          </a:p>
        </p:txBody>
      </p:sp>
      <p:sp>
        <p:nvSpPr>
          <p:cNvPr id="4" name="Content Placeholder 3"/>
          <p:cNvSpPr>
            <a:spLocks noGrp="1"/>
          </p:cNvSpPr>
          <p:nvPr>
            <p:ph idx="1"/>
          </p:nvPr>
        </p:nvSpPr>
        <p:spPr/>
        <p:txBody>
          <a:bodyPr/>
          <a:lstStyle/>
          <a:p>
            <a:pPr marL="0" indent="0">
              <a:buNone/>
            </a:pPr>
            <a:r>
              <a:rPr lang="en-US" sz="2600" b="1" dirty="0"/>
              <a:t>Execute</a:t>
            </a:r>
            <a:endParaRPr lang="en-US" sz="2600" dirty="0"/>
          </a:p>
        </p:txBody>
      </p:sp>
      <p:sp>
        <p:nvSpPr>
          <p:cNvPr id="5" name="Content Placeholder 4"/>
          <p:cNvSpPr>
            <a:spLocks noGrp="1"/>
          </p:cNvSpPr>
          <p:nvPr>
            <p:ph idx="13"/>
          </p:nvPr>
        </p:nvSpPr>
        <p:spPr>
          <a:xfrm>
            <a:off x="457200" y="2136230"/>
            <a:ext cx="3714263" cy="378369"/>
          </a:xfrm>
        </p:spPr>
        <p:txBody>
          <a:bodyPr/>
          <a:lstStyle/>
          <a:p>
            <a:pPr marL="0" indent="0">
              <a:buNone/>
            </a:pPr>
            <a:r>
              <a:rPr lang="en-US" sz="2400" dirty="0"/>
              <a:t>In 2016, Global’s ROA was</a:t>
            </a:r>
          </a:p>
        </p:txBody>
      </p:sp>
      <mc:AlternateContent xmlns:mc="http://schemas.openxmlformats.org/markup-compatibility/2006">
        <mc:Choice xmlns:a14="http://schemas.microsoft.com/office/drawing/2010/main" Requires="a14">
          <p:sp>
            <p:nvSpPr>
              <p:cNvPr id="15" name="Object" descr="2.0 plus 7.7 over 170.1 equals 5.7%."/>
              <p:cNvSpPr txBox="1"/>
              <p:nvPr>
                <p:ph idx="15"/>
              </p:nvPr>
            </p:nvSpPr>
            <p:spPr bwMode="auto">
              <a:xfrm>
                <a:off x="4128599" y="1938781"/>
                <a:ext cx="2312392" cy="829360"/>
              </a:xfrm>
              <a:prstGeom prst="rect">
                <a:avLst/>
              </a:prstGeom>
              <a:noFill/>
            </p:spPr>
            <p:txBody>
              <a:bodyPr>
                <a:normAutofit/>
              </a:bodyPr>
              <a:lstStyle/>
              <a:p>
                <a:pPr>
                  <a:buNone/>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d>
                            <m:dPr>
                              <m:ctrlPr>
                                <a:rPr lang="en-GB" i="1">
                                  <a:solidFill>
                                    <a:srgbClr val="000000"/>
                                  </a:solidFill>
                                  <a:latin typeface="Cambria Math" panose="02040503050406030204" pitchFamily="18" charset="0"/>
                                </a:rPr>
                              </m:ctrlPr>
                            </m:dPr>
                            <m:e>
                              <m:r>
                                <a:rPr lang="en-GB" i="1">
                                  <a:solidFill>
                                    <a:srgbClr val="000000"/>
                                  </a:solidFill>
                                  <a:latin typeface="Cambria Math" panose="02040503050406030204" pitchFamily="18" charset="0"/>
                                </a:rPr>
                                <m:t>2.0+7.7</m:t>
                              </m:r>
                            </m:e>
                          </m:d>
                        </m:num>
                        <m:den>
                          <m:r>
                            <a:rPr lang="en-GB" i="1">
                              <a:solidFill>
                                <a:srgbClr val="000000"/>
                              </a:solidFill>
                              <a:latin typeface="Cambria Math" panose="02040503050406030204" pitchFamily="18" charset="0"/>
                            </a:rPr>
                            <m:t>170.1</m:t>
                          </m:r>
                        </m:den>
                      </m:f>
                      <m:r>
                        <a:rPr lang="en-GB" i="1">
                          <a:solidFill>
                            <a:srgbClr val="000000"/>
                          </a:solidFill>
                          <a:latin typeface="Cambria Math" panose="02040503050406030204" pitchFamily="18" charset="0"/>
                        </a:rPr>
                        <m:t>=5.7%,</m:t>
                      </m:r>
                    </m:oMath>
                  </m:oMathPara>
                </a14:m>
                <a:endParaRPr lang="en-GB"/>
              </a:p>
            </p:txBody>
          </p:sp>
        </mc:Choice>
        <mc:Fallback>
          <p:sp>
            <p:nvSpPr>
              <p:cNvPr id="15" name="Object" descr="2.0 plus 7.7 over 170.1 equals 5.7%."/>
              <p:cNvSpPr txBox="1">
                <a:spLocks noRot="1" noChangeAspect="1" noMove="1" noResize="1" noEditPoints="1" noAdjustHandles="1" noChangeArrowheads="1" noChangeShapeType="1" noTextEdit="1"/>
              </p:cNvSpPr>
              <p:nvPr>
                <p:ph idx="15"/>
              </p:nvPr>
            </p:nvSpPr>
            <p:spPr bwMode="auto">
              <a:xfrm>
                <a:off x="4128599" y="1938781"/>
                <a:ext cx="2312392" cy="829360"/>
              </a:xfrm>
              <a:prstGeom prst="rect">
                <a:avLst/>
              </a:prstGeom>
              <a:blipFill>
                <a:blip r:embed="rId2"/>
                <a:stretch>
                  <a:fillRect/>
                </a:stretch>
              </a:blipFill>
            </p:spPr>
            <p:txBody>
              <a:bodyPr/>
              <a:lstStyle/>
              <a:p>
                <a:r>
                  <a:rPr lang="en-GB">
                    <a:noFill/>
                  </a:rPr>
                  <a:t> </a:t>
                </a:r>
              </a:p>
            </p:txBody>
          </p:sp>
        </mc:Fallback>
      </mc:AlternateContent>
      <p:sp>
        <p:nvSpPr>
          <p:cNvPr id="6" name="Content Placeholder 5"/>
          <p:cNvSpPr>
            <a:spLocks noGrp="1"/>
          </p:cNvSpPr>
          <p:nvPr>
            <p:ph idx="14"/>
          </p:nvPr>
        </p:nvSpPr>
        <p:spPr>
          <a:xfrm>
            <a:off x="462791" y="2871110"/>
            <a:ext cx="4399721" cy="358642"/>
          </a:xfrm>
        </p:spPr>
        <p:txBody>
          <a:bodyPr/>
          <a:lstStyle/>
          <a:p>
            <a:pPr marL="0" indent="0">
              <a:buNone/>
            </a:pPr>
            <a:r>
              <a:rPr lang="en-US" sz="2400" dirty="0"/>
              <a:t>compared to an ROA in 2015 of</a:t>
            </a:r>
          </a:p>
        </p:txBody>
      </p:sp>
      <mc:AlternateContent xmlns:mc="http://schemas.openxmlformats.org/markup-compatibility/2006">
        <mc:Choice xmlns:a14="http://schemas.microsoft.com/office/drawing/2010/main" Requires="a14">
          <p:sp>
            <p:nvSpPr>
              <p:cNvPr id="16" name="Object" descr="1.9 plus 4.6 over 128.9 equals 5.0%."/>
              <p:cNvSpPr txBox="1"/>
              <p:nvPr>
                <p:ph idx="15"/>
              </p:nvPr>
            </p:nvSpPr>
            <p:spPr bwMode="auto">
              <a:xfrm>
                <a:off x="4795358" y="2734127"/>
                <a:ext cx="2312392" cy="829360"/>
              </a:xfrm>
              <a:prstGeom prst="rect">
                <a:avLst/>
              </a:prstGeom>
              <a:noFill/>
            </p:spPr>
            <p:txBody>
              <a:bodyPr>
                <a:normAutofit/>
              </a:bodyPr>
              <a:lstStyle/>
              <a:p>
                <a:pPr>
                  <a:buNone/>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d>
                            <m:dPr>
                              <m:ctrlPr>
                                <a:rPr lang="en-GB" i="1">
                                  <a:solidFill>
                                    <a:srgbClr val="000000"/>
                                  </a:solidFill>
                                  <a:latin typeface="Cambria Math" panose="02040503050406030204" pitchFamily="18" charset="0"/>
                                </a:rPr>
                              </m:ctrlPr>
                            </m:dPr>
                            <m:e>
                              <m:r>
                                <a:rPr lang="en-GB" i="1">
                                  <a:solidFill>
                                    <a:srgbClr val="000000"/>
                                  </a:solidFill>
                                  <a:latin typeface="Cambria Math" panose="02040503050406030204" pitchFamily="18" charset="0"/>
                                </a:rPr>
                                <m:t>1.9+4.6</m:t>
                              </m:r>
                            </m:e>
                          </m:d>
                        </m:num>
                        <m:den>
                          <m:r>
                            <a:rPr lang="en-GB" i="1">
                              <a:solidFill>
                                <a:srgbClr val="000000"/>
                              </a:solidFill>
                              <a:latin typeface="Cambria Math" panose="02040503050406030204" pitchFamily="18" charset="0"/>
                            </a:rPr>
                            <m:t>128.9</m:t>
                          </m:r>
                        </m:den>
                      </m:f>
                      <m:r>
                        <a:rPr lang="en-GB" i="1">
                          <a:solidFill>
                            <a:srgbClr val="000000"/>
                          </a:solidFill>
                          <a:latin typeface="Cambria Math" panose="02040503050406030204" pitchFamily="18" charset="0"/>
                        </a:rPr>
                        <m:t>=5.0%,</m:t>
                      </m:r>
                    </m:oMath>
                  </m:oMathPara>
                </a14:m>
                <a:endParaRPr lang="en-GB"/>
              </a:p>
            </p:txBody>
          </p:sp>
        </mc:Choice>
        <mc:Fallback>
          <p:sp>
            <p:nvSpPr>
              <p:cNvPr id="16" name="Object" descr="1.9 plus 4.6 over 128.9 equals 5.0%."/>
              <p:cNvSpPr txBox="1">
                <a:spLocks noRot="1" noChangeAspect="1" noMove="1" noResize="1" noEditPoints="1" noAdjustHandles="1" noChangeArrowheads="1" noChangeShapeType="1" noTextEdit="1"/>
              </p:cNvSpPr>
              <p:nvPr>
                <p:ph idx="15"/>
              </p:nvPr>
            </p:nvSpPr>
            <p:spPr bwMode="auto">
              <a:xfrm>
                <a:off x="4795358" y="2734127"/>
                <a:ext cx="2312392" cy="829360"/>
              </a:xfrm>
              <a:prstGeom prst="rect">
                <a:avLst/>
              </a:prstGeom>
              <a:blipFill>
                <a:blip r:embed="rId3"/>
                <a:stretch>
                  <a:fillRect/>
                </a:stretch>
              </a:blipFill>
            </p:spPr>
            <p:txBody>
              <a:bodyPr/>
              <a:lstStyle/>
              <a:p>
                <a:r>
                  <a:rPr lang="en-GB">
                    <a:noFill/>
                  </a:rPr>
                  <a:t> </a:t>
                </a:r>
              </a:p>
            </p:txBody>
          </p:sp>
        </mc:Fallback>
      </mc:AlternateContent>
      <p:sp>
        <p:nvSpPr>
          <p:cNvPr id="8" name="Content Placeholder 7"/>
          <p:cNvSpPr>
            <a:spLocks noGrp="1"/>
          </p:cNvSpPr>
          <p:nvPr>
            <p:ph idx="16"/>
          </p:nvPr>
        </p:nvSpPr>
        <p:spPr>
          <a:xfrm>
            <a:off x="437322" y="3624261"/>
            <a:ext cx="8269358" cy="1676400"/>
          </a:xfrm>
        </p:spPr>
        <p:txBody>
          <a:bodyPr/>
          <a:lstStyle/>
          <a:p>
            <a:pPr marL="0" indent="0">
              <a:buNone/>
            </a:pPr>
            <a:r>
              <a:rPr lang="en-US" sz="2400" b="1" dirty="0"/>
              <a:t>Evaluate</a:t>
            </a:r>
          </a:p>
          <a:p>
            <a:r>
              <a:rPr lang="en-US" sz="2400" dirty="0"/>
              <a:t>The improvement in Global’s ROA from 2015 to 2016 suggests that Global was able to use its assets more effectively and increase its return over this period.</a:t>
            </a:r>
          </a:p>
        </p:txBody>
      </p:sp>
    </p:spTree>
    <p:extLst>
      <p:ext uri="{BB962C8B-B14F-4D97-AF65-F5344CB8AC3E}">
        <p14:creationId xmlns:p14="http://schemas.microsoft.com/office/powerpoint/2010/main" val="2060108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7620000" cy="1097280"/>
          </a:xfrm>
        </p:spPr>
        <p:txBody>
          <a:bodyPr/>
          <a:lstStyle/>
          <a:p>
            <a:r>
              <a:rPr lang="en-US" altLang="en-US" sz="3600" dirty="0">
                <a:latin typeface="+mj-lt"/>
                <a:ea typeface="ヒラギノ角ゴ Pro W3" pitchFamily="-65" charset="-128"/>
              </a:rPr>
              <a:t>A Summary of Key Financial Ratios</a:t>
            </a:r>
            <a:endParaRPr lang="en-US" sz="2000" b="0" dirty="0">
              <a:latin typeface="+mj-lt"/>
            </a:endParaRPr>
          </a:p>
        </p:txBody>
      </p:sp>
      <p:sp>
        <p:nvSpPr>
          <p:cNvPr id="3" name="Content Placeholder 2"/>
          <p:cNvSpPr>
            <a:spLocks noGrp="1"/>
          </p:cNvSpPr>
          <p:nvPr>
            <p:ph idx="1"/>
          </p:nvPr>
        </p:nvSpPr>
        <p:spPr>
          <a:xfrm>
            <a:off x="457200" y="1600201"/>
            <a:ext cx="8229600" cy="533400"/>
          </a:xfrm>
        </p:spPr>
        <p:txBody>
          <a:bodyPr/>
          <a:lstStyle/>
          <a:p>
            <a:pPr marL="0" indent="0">
              <a:buNone/>
            </a:pPr>
            <a:r>
              <a:rPr lang="en-US" sz="2400" b="1" dirty="0"/>
              <a:t>Table 2.4 A Summary of Key Financial Ratios</a:t>
            </a:r>
          </a:p>
        </p:txBody>
      </p:sp>
      <p:graphicFrame>
        <p:nvGraphicFramePr>
          <p:cNvPr id="4" name="Table 3" descr="Table 2.4 has 6 columns: Ratio, formula, manufacturing, retail, service, and S and P 500. The sub-heading for column 1, ratio, is profitability ratios. Row 2: Ratio: gross margin. Formula: gross profit over sales. Manufacturing: 33.8%. Retail:30.1%. Service: 51.4%. S and P: 39.0%. Row 3: Ratio: operating margin. Formula: operating income over sales. Manufacturing: 8.1%. Retail: 7.3%. Service: 12.2%. S and P: 16.2%. Row 4: Ratio: net profit margin. Formula: net income over sales. Manufacturing: 1.3%. Retail: 2.6%. Service: 2.5%. S and P: 4.5%."/>
          <p:cNvGraphicFramePr>
            <a:graphicFrameLocks noGrp="1"/>
          </p:cNvGraphicFramePr>
          <p:nvPr/>
        </p:nvGraphicFramePr>
        <p:xfrm>
          <a:off x="523873" y="2297114"/>
          <a:ext cx="8391529" cy="3951286"/>
        </p:xfrm>
        <a:graphic>
          <a:graphicData uri="http://schemas.openxmlformats.org/drawingml/2006/table">
            <a:tbl>
              <a:tblPr firstRow="1" bandRow="1">
                <a:tableStyleId>{3B4B98B0-60AC-42C2-AFA5-B58CD77FA1E5}</a:tableStyleId>
              </a:tblPr>
              <a:tblGrid>
                <a:gridCol w="1457327">
                  <a:extLst>
                    <a:ext uri="{9D8B030D-6E8A-4147-A177-3AD203B41FA5}">
                      <a16:colId xmlns:a16="http://schemas.microsoft.com/office/drawing/2014/main" val="20000"/>
                    </a:ext>
                  </a:extLst>
                </a:gridCol>
                <a:gridCol w="1905001">
                  <a:extLst>
                    <a:ext uri="{9D8B030D-6E8A-4147-A177-3AD203B41FA5}">
                      <a16:colId xmlns:a16="http://schemas.microsoft.com/office/drawing/2014/main" val="20001"/>
                    </a:ext>
                  </a:extLst>
                </a:gridCol>
                <a:gridCol w="1828800">
                  <a:extLst>
                    <a:ext uri="{9D8B030D-6E8A-4147-A177-3AD203B41FA5}">
                      <a16:colId xmlns:a16="http://schemas.microsoft.com/office/drawing/2014/main" val="20002"/>
                    </a:ext>
                  </a:extLst>
                </a:gridCol>
                <a:gridCol w="838200">
                  <a:extLst>
                    <a:ext uri="{9D8B030D-6E8A-4147-A177-3AD203B41FA5}">
                      <a16:colId xmlns:a16="http://schemas.microsoft.com/office/drawing/2014/main" val="20003"/>
                    </a:ext>
                  </a:extLst>
                </a:gridCol>
                <a:gridCol w="1143001">
                  <a:extLst>
                    <a:ext uri="{9D8B030D-6E8A-4147-A177-3AD203B41FA5}">
                      <a16:colId xmlns:a16="http://schemas.microsoft.com/office/drawing/2014/main" val="20004"/>
                    </a:ext>
                  </a:extLst>
                </a:gridCol>
                <a:gridCol w="1219200">
                  <a:extLst>
                    <a:ext uri="{9D8B030D-6E8A-4147-A177-3AD203B41FA5}">
                      <a16:colId xmlns:a16="http://schemas.microsoft.com/office/drawing/2014/main" val="20005"/>
                    </a:ext>
                  </a:extLst>
                </a:gridCol>
              </a:tblGrid>
              <a:tr h="370840">
                <a:tc>
                  <a:txBody>
                    <a:bodyPr/>
                    <a:lstStyle/>
                    <a:p>
                      <a:pPr algn="ctr"/>
                      <a:r>
                        <a:rPr lang="en-US" sz="1800" b="1" i="0" u="none" strike="noStrike" kern="1200" baseline="0" dirty="0">
                          <a:solidFill>
                            <a:schemeClr val="tx1"/>
                          </a:solidFill>
                          <a:latin typeface="+mn-lt"/>
                          <a:ea typeface="+mn-ea"/>
                          <a:cs typeface="+mn-cs"/>
                        </a:rPr>
                        <a:t>Ratio</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Formula</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Manufacturing</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Retail</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Service</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S&amp;P 500</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684846">
                <a:tc>
                  <a:txBody>
                    <a:bodyPr/>
                    <a:lstStyle/>
                    <a:p>
                      <a:r>
                        <a:rPr lang="en-US" sz="1800" b="1" i="0" u="none" strike="noStrike" kern="1200" baseline="0" dirty="0">
                          <a:solidFill>
                            <a:schemeClr val="tx1"/>
                          </a:solidFill>
                          <a:latin typeface="+mn-lt"/>
                          <a:ea typeface="+mn-ea"/>
                          <a:cs typeface="+mn-cs"/>
                        </a:rPr>
                        <a:t>Profitability Ratios</a:t>
                      </a:r>
                      <a:endParaRPr lang="en-US"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dirty="0">
                          <a:solidFill>
                            <a:schemeClr val="bg1"/>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a:solidFill>
                            <a:schemeClr val="bg1"/>
                          </a:solidFill>
                        </a:rPr>
                        <a:t>blank</a:t>
                      </a:r>
                      <a:endParaRPr lang="en-US"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a:solidFill>
                            <a:schemeClr val="bg1"/>
                          </a:solidFill>
                        </a:rPr>
                        <a:t>blank</a:t>
                      </a:r>
                      <a:endParaRPr lang="en-US"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a:solidFill>
                            <a:schemeClr val="bg1"/>
                          </a:solidFill>
                        </a:rPr>
                        <a:t>blank</a:t>
                      </a:r>
                      <a:endParaRPr lang="en-US"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dirty="0">
                          <a:solidFill>
                            <a:schemeClr val="bg1"/>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914400">
                <a:tc>
                  <a:txBody>
                    <a:bodyPr/>
                    <a:lstStyle/>
                    <a:p>
                      <a:r>
                        <a:rPr lang="en-US" sz="1800" b="0" i="0" u="none" strike="noStrike" kern="1200" baseline="0" dirty="0">
                          <a:solidFill>
                            <a:schemeClr val="tx1"/>
                          </a:solidFill>
                          <a:latin typeface="+mn-lt"/>
                          <a:ea typeface="+mn-ea"/>
                          <a:cs typeface="+mn-cs"/>
                        </a:rPr>
                        <a:t>Gross Margin</a:t>
                      </a:r>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33.8%</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30.1%</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51.4%</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39.0%</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914400">
                <a:tc>
                  <a:txBody>
                    <a:bodyPr/>
                    <a:lstStyle/>
                    <a:p>
                      <a:r>
                        <a:rPr lang="en-US" sz="1800" b="0" i="0" u="none" strike="noStrike" kern="1200" baseline="0" dirty="0">
                          <a:solidFill>
                            <a:schemeClr val="tx1"/>
                          </a:solidFill>
                          <a:latin typeface="+mn-lt"/>
                          <a:ea typeface="+mn-ea"/>
                          <a:cs typeface="+mn-cs"/>
                        </a:rPr>
                        <a:t>Operating Margin</a:t>
                      </a:r>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8.1%</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7.3%</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12.2%</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16.2%</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r h="1066800">
                <a:tc>
                  <a:txBody>
                    <a:bodyPr/>
                    <a:lstStyle/>
                    <a:p>
                      <a:r>
                        <a:rPr lang="en-US" sz="1800" b="0" i="0" u="none" strike="noStrike" kern="1200" baseline="0" dirty="0">
                          <a:solidFill>
                            <a:schemeClr val="tx1"/>
                          </a:solidFill>
                          <a:latin typeface="+mn-lt"/>
                          <a:ea typeface="+mn-ea"/>
                          <a:cs typeface="+mn-cs"/>
                        </a:rPr>
                        <a:t>Net Profit Margin</a:t>
                      </a:r>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1.3%</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2.6%</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2.5%</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4.5%</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4"/>
                  </a:ext>
                </a:extLst>
              </a:tr>
            </a:tbl>
          </a:graphicData>
        </a:graphic>
      </p:graphicFrame>
      <mc:AlternateContent xmlns:mc="http://schemas.openxmlformats.org/markup-compatibility/2006">
        <mc:Choice xmlns:a14="http://schemas.microsoft.com/office/drawing/2010/main" Requires="a14">
          <p:sp>
            <p:nvSpPr>
              <p:cNvPr id="5" name="Object 4" descr="A formula: Gross profit over sales."/>
              <p:cNvSpPr txBox="1"/>
              <p:nvPr/>
            </p:nvSpPr>
            <p:spPr bwMode="auto">
              <a:xfrm>
                <a:off x="2119955" y="3448622"/>
                <a:ext cx="1446502" cy="703705"/>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GrossProfit</m:t>
                          </m:r>
                        </m:num>
                        <m:den>
                          <m:r>
                            <m:rPr>
                              <m:sty m:val="p"/>
                            </m:rPr>
                            <a:rPr lang="en-GB" i="1">
                              <a:solidFill>
                                <a:srgbClr val="000000"/>
                              </a:solidFill>
                              <a:latin typeface="Cambria Math" panose="02040503050406030204" pitchFamily="18" charset="0"/>
                            </a:rPr>
                            <m:t>Sales</m:t>
                          </m:r>
                        </m:den>
                      </m:f>
                    </m:oMath>
                  </m:oMathPara>
                </a14:m>
                <a:endParaRPr lang="en-GB"/>
              </a:p>
            </p:txBody>
          </p:sp>
        </mc:Choice>
        <mc:Fallback>
          <p:sp>
            <p:nvSpPr>
              <p:cNvPr id="5" name="Object 4" descr="A formula: Gross profit over sales."/>
              <p:cNvSpPr txBox="1">
                <a:spLocks noRot="1" noChangeAspect="1" noMove="1" noResize="1" noEditPoints="1" noAdjustHandles="1" noChangeArrowheads="1" noChangeShapeType="1" noTextEdit="1"/>
              </p:cNvSpPr>
              <p:nvPr/>
            </p:nvSpPr>
            <p:spPr bwMode="auto">
              <a:xfrm>
                <a:off x="2119955" y="3448622"/>
                <a:ext cx="1446502" cy="703705"/>
              </a:xfrm>
              <a:prstGeom prst="rect">
                <a:avLst/>
              </a:prstGeom>
              <a:blipFill>
                <a:blip r:embed="rId2"/>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6" name="Object 5" descr="A formula: Operating income over sales."/>
              <p:cNvSpPr txBox="1"/>
              <p:nvPr/>
            </p:nvSpPr>
            <p:spPr bwMode="auto">
              <a:xfrm>
                <a:off x="1913845" y="4410917"/>
                <a:ext cx="2050822" cy="684120"/>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Operating</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Income</m:t>
                          </m:r>
                        </m:num>
                        <m:den>
                          <m:r>
                            <m:rPr>
                              <m:sty m:val="p"/>
                            </m:rPr>
                            <a:rPr lang="en-GB" i="1">
                              <a:solidFill>
                                <a:srgbClr val="000000"/>
                              </a:solidFill>
                              <a:latin typeface="Cambria Math" panose="02040503050406030204" pitchFamily="18" charset="0"/>
                            </a:rPr>
                            <m:t>Sales</m:t>
                          </m:r>
                        </m:den>
                      </m:f>
                    </m:oMath>
                  </m:oMathPara>
                </a14:m>
                <a:endParaRPr lang="en-GB"/>
              </a:p>
            </p:txBody>
          </p:sp>
        </mc:Choice>
        <mc:Fallback>
          <p:sp>
            <p:nvSpPr>
              <p:cNvPr id="6" name="Object 5" descr="A formula: Operating income over sales."/>
              <p:cNvSpPr txBox="1">
                <a:spLocks noRot="1" noChangeAspect="1" noMove="1" noResize="1" noEditPoints="1" noAdjustHandles="1" noChangeArrowheads="1" noChangeShapeType="1" noTextEdit="1"/>
              </p:cNvSpPr>
              <p:nvPr/>
            </p:nvSpPr>
            <p:spPr bwMode="auto">
              <a:xfrm>
                <a:off x="1913845" y="4410917"/>
                <a:ext cx="2050822" cy="684120"/>
              </a:xfrm>
              <a:prstGeom prst="rect">
                <a:avLst/>
              </a:prstGeom>
              <a:blipFill>
                <a:blip r:embed="rId3"/>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7" name="Object 6" descr="A formula: Net income over sales."/>
              <p:cNvSpPr txBox="1"/>
              <p:nvPr/>
            </p:nvSpPr>
            <p:spPr bwMode="auto">
              <a:xfrm>
                <a:off x="2254250" y="5286375"/>
                <a:ext cx="1368425" cy="704850"/>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Net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Income</m:t>
                          </m:r>
                        </m:num>
                        <m:den>
                          <m:r>
                            <m:rPr>
                              <m:sty m:val="p"/>
                            </m:rPr>
                            <a:rPr lang="en-GB" i="1">
                              <a:solidFill>
                                <a:srgbClr val="000000"/>
                              </a:solidFill>
                              <a:latin typeface="Cambria Math" panose="02040503050406030204" pitchFamily="18" charset="0"/>
                            </a:rPr>
                            <m:t>Sales</m:t>
                          </m:r>
                        </m:den>
                      </m:f>
                    </m:oMath>
                  </m:oMathPara>
                </a14:m>
                <a:endParaRPr lang="en-GB"/>
              </a:p>
            </p:txBody>
          </p:sp>
        </mc:Choice>
        <mc:Fallback>
          <p:sp>
            <p:nvSpPr>
              <p:cNvPr id="7" name="Object 6" descr="A formula: Net income over sales."/>
              <p:cNvSpPr txBox="1">
                <a:spLocks noRot="1" noChangeAspect="1" noMove="1" noResize="1" noEditPoints="1" noAdjustHandles="1" noChangeArrowheads="1" noChangeShapeType="1" noTextEdit="1"/>
              </p:cNvSpPr>
              <p:nvPr/>
            </p:nvSpPr>
            <p:spPr bwMode="auto">
              <a:xfrm>
                <a:off x="2254250" y="5286375"/>
                <a:ext cx="1368425" cy="704850"/>
              </a:xfrm>
              <a:prstGeom prst="rect">
                <a:avLst/>
              </a:prstGeom>
              <a:blipFill>
                <a:blip r:embed="rId4"/>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4846651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7620000" cy="1097280"/>
          </a:xfrm>
        </p:spPr>
        <p:txBody>
          <a:bodyPr/>
          <a:lstStyle/>
          <a:p>
            <a:r>
              <a:rPr lang="en-US" altLang="en-US" sz="3600" dirty="0">
                <a:latin typeface="+mj-lt"/>
                <a:ea typeface="ヒラギノ角ゴ Pro W3" pitchFamily="-65" charset="-128"/>
              </a:rPr>
              <a:t>A Summary of Key Financial Ratios</a:t>
            </a:r>
            <a:endParaRPr lang="en-US" sz="2000" b="0" dirty="0">
              <a:latin typeface="+mj-lt"/>
            </a:endParaRPr>
          </a:p>
        </p:txBody>
      </p:sp>
      <p:sp>
        <p:nvSpPr>
          <p:cNvPr id="3" name="Content Placeholder 2"/>
          <p:cNvSpPr>
            <a:spLocks noGrp="1"/>
          </p:cNvSpPr>
          <p:nvPr>
            <p:ph idx="1"/>
          </p:nvPr>
        </p:nvSpPr>
        <p:spPr>
          <a:xfrm>
            <a:off x="457200" y="1600201"/>
            <a:ext cx="8229600" cy="457200"/>
          </a:xfrm>
        </p:spPr>
        <p:txBody>
          <a:bodyPr/>
          <a:lstStyle/>
          <a:p>
            <a:pPr marL="0" indent="0">
              <a:buNone/>
            </a:pPr>
            <a:r>
              <a:rPr lang="en-US" sz="2400" b="1" dirty="0"/>
              <a:t>Table 2.4 [Continued]</a:t>
            </a:r>
            <a:endParaRPr lang="en-US" sz="2400" dirty="0"/>
          </a:p>
        </p:txBody>
      </p:sp>
      <p:graphicFrame>
        <p:nvGraphicFramePr>
          <p:cNvPr id="4" name="Table 3" descr="Table 2.4 continued. The sub-heading for column 1, ratio, is liquidity ratios. Row 6: Ratio: current ratio. Formula: current assets over current liabilities. Manufacturing: 2.6. Retail: 1.5. Service: 1.8. S and P: 2.1. Row 7: Ratio: quick ratio. Formula: current assets minus inventory over liabilities. Manufacturing: 1.9. Retail: 0.8. Service: 1.7. S and P: 1.6. Row 8: Ratio: Cash ratio. Formula: cash over current liabilities. Manufacturing: 0.9. Retail: 0.3. Service: 0.9. S and P: 0.7."/>
          <p:cNvGraphicFramePr>
            <a:graphicFrameLocks noGrp="1"/>
          </p:cNvGraphicFramePr>
          <p:nvPr/>
        </p:nvGraphicFramePr>
        <p:xfrm>
          <a:off x="509585" y="2054222"/>
          <a:ext cx="8391536" cy="4220526"/>
        </p:xfrm>
        <a:graphic>
          <a:graphicData uri="http://schemas.openxmlformats.org/drawingml/2006/table">
            <a:tbl>
              <a:tblPr firstRow="1" bandRow="1">
                <a:tableStyleId>{3B4B98B0-60AC-42C2-AFA5-B58CD77FA1E5}</a:tableStyleId>
              </a:tblPr>
              <a:tblGrid>
                <a:gridCol w="1152527">
                  <a:extLst>
                    <a:ext uri="{9D8B030D-6E8A-4147-A177-3AD203B41FA5}">
                      <a16:colId xmlns:a16="http://schemas.microsoft.com/office/drawing/2014/main" val="20000"/>
                    </a:ext>
                  </a:extLst>
                </a:gridCol>
                <a:gridCol w="2605088">
                  <a:extLst>
                    <a:ext uri="{9D8B030D-6E8A-4147-A177-3AD203B41FA5}">
                      <a16:colId xmlns:a16="http://schemas.microsoft.com/office/drawing/2014/main" val="20001"/>
                    </a:ext>
                  </a:extLst>
                </a:gridCol>
                <a:gridCol w="1828800">
                  <a:extLst>
                    <a:ext uri="{9D8B030D-6E8A-4147-A177-3AD203B41FA5}">
                      <a16:colId xmlns:a16="http://schemas.microsoft.com/office/drawing/2014/main" val="20002"/>
                    </a:ext>
                  </a:extLst>
                </a:gridCol>
                <a:gridCol w="838200">
                  <a:extLst>
                    <a:ext uri="{9D8B030D-6E8A-4147-A177-3AD203B41FA5}">
                      <a16:colId xmlns:a16="http://schemas.microsoft.com/office/drawing/2014/main" val="20003"/>
                    </a:ext>
                  </a:extLst>
                </a:gridCol>
                <a:gridCol w="1066800">
                  <a:extLst>
                    <a:ext uri="{9D8B030D-6E8A-4147-A177-3AD203B41FA5}">
                      <a16:colId xmlns:a16="http://schemas.microsoft.com/office/drawing/2014/main" val="20004"/>
                    </a:ext>
                  </a:extLst>
                </a:gridCol>
                <a:gridCol w="900121">
                  <a:extLst>
                    <a:ext uri="{9D8B030D-6E8A-4147-A177-3AD203B41FA5}">
                      <a16:colId xmlns:a16="http://schemas.microsoft.com/office/drawing/2014/main" val="20005"/>
                    </a:ext>
                  </a:extLst>
                </a:gridCol>
              </a:tblGrid>
              <a:tr h="370840">
                <a:tc>
                  <a:txBody>
                    <a:bodyPr/>
                    <a:lstStyle/>
                    <a:p>
                      <a:pPr algn="ctr"/>
                      <a:r>
                        <a:rPr lang="en-US" sz="1800" b="1" i="0" u="none" strike="noStrike" kern="1200" baseline="0" dirty="0">
                          <a:solidFill>
                            <a:schemeClr val="tx1"/>
                          </a:solidFill>
                          <a:latin typeface="+mn-lt"/>
                          <a:ea typeface="+mn-ea"/>
                          <a:cs typeface="+mn-cs"/>
                        </a:rPr>
                        <a:t>Ratio</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Formula</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Manufacturing</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Retail</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Service</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S&amp;P 500</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684846">
                <a:tc>
                  <a:txBody>
                    <a:bodyPr/>
                    <a:lstStyle/>
                    <a:p>
                      <a:r>
                        <a:rPr lang="en-US" sz="1800" b="1" i="0" u="none" strike="noStrike" kern="1200" baseline="0" dirty="0">
                          <a:solidFill>
                            <a:schemeClr val="tx1"/>
                          </a:solidFill>
                          <a:latin typeface="+mn-lt"/>
                          <a:ea typeface="+mn-ea"/>
                          <a:cs typeface="+mn-cs"/>
                        </a:rPr>
                        <a:t>Liquidity Ratios</a:t>
                      </a:r>
                      <a:endParaRPr lang="en-US"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dirty="0">
                          <a:solidFill>
                            <a:schemeClr val="bg1"/>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a:solidFill>
                            <a:schemeClr val="bg1"/>
                          </a:solidFill>
                        </a:rPr>
                        <a:t>blank</a:t>
                      </a:r>
                      <a:endParaRPr lang="en-US" dirty="0">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914400">
                <a:tc>
                  <a:txBody>
                    <a:bodyPr/>
                    <a:lstStyle/>
                    <a:p>
                      <a:r>
                        <a:rPr lang="en-US" sz="1800" b="0" i="0" u="none" strike="noStrike" kern="1200" baseline="0" dirty="0">
                          <a:solidFill>
                            <a:schemeClr val="tx1"/>
                          </a:solidFill>
                          <a:latin typeface="+mn-lt"/>
                          <a:ea typeface="+mn-ea"/>
                          <a:cs typeface="+mn-cs"/>
                        </a:rPr>
                        <a:t>Current Ratio</a:t>
                      </a:r>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2.6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1.5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1.8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2.1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914400">
                <a:tc>
                  <a:txBody>
                    <a:bodyPr/>
                    <a:lstStyle/>
                    <a:p>
                      <a:r>
                        <a:rPr lang="en-US" sz="1800" b="0" i="0" u="none" strike="noStrike" kern="1200" baseline="0" dirty="0">
                          <a:solidFill>
                            <a:schemeClr val="tx1"/>
                          </a:solidFill>
                          <a:latin typeface="+mn-lt"/>
                          <a:ea typeface="+mn-ea"/>
                          <a:cs typeface="+mn-cs"/>
                        </a:rPr>
                        <a:t>Quick Ratio</a:t>
                      </a:r>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1.9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0.8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1.7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1.6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r h="1066800">
                <a:tc>
                  <a:txBody>
                    <a:bodyPr/>
                    <a:lstStyle/>
                    <a:p>
                      <a:r>
                        <a:rPr lang="en-US" sz="1800" b="0" i="0" u="none" strike="noStrike" kern="1200" baseline="0" dirty="0">
                          <a:solidFill>
                            <a:schemeClr val="tx1"/>
                          </a:solidFill>
                          <a:latin typeface="+mn-lt"/>
                          <a:ea typeface="+mn-ea"/>
                          <a:cs typeface="+mn-cs"/>
                        </a:rPr>
                        <a:t>Cash Ratio</a:t>
                      </a:r>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0.9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0.3</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0.9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0.7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4"/>
                  </a:ext>
                </a:extLst>
              </a:tr>
            </a:tbl>
          </a:graphicData>
        </a:graphic>
      </p:graphicFrame>
      <mc:AlternateContent xmlns:mc="http://schemas.openxmlformats.org/markup-compatibility/2006">
        <mc:Choice xmlns:a14="http://schemas.microsoft.com/office/drawing/2010/main" Requires="a14">
          <p:sp>
            <p:nvSpPr>
              <p:cNvPr id="5" name="Object 4" descr="A formula: Current assets minus inventory over current liabilities."/>
              <p:cNvSpPr txBox="1"/>
              <p:nvPr/>
            </p:nvSpPr>
            <p:spPr bwMode="auto">
              <a:xfrm>
                <a:off x="1593068" y="4399811"/>
                <a:ext cx="2774950" cy="682625"/>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Current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Assets</m:t>
                          </m:r>
                          <m:r>
                            <a:rPr lang="en-GB" i="1">
                              <a:solidFill>
                                <a:srgbClr val="000000"/>
                              </a:solidFill>
                              <a:latin typeface="Cambria Math" panose="02040503050406030204" pitchFamily="18" charset="0"/>
                            </a:rPr>
                            <m:t>−</m:t>
                          </m:r>
                          <m:r>
                            <m:rPr>
                              <m:sty m:val="p"/>
                            </m:rPr>
                            <a:rPr lang="en-GB" i="1">
                              <a:solidFill>
                                <a:srgbClr val="000000"/>
                              </a:solidFill>
                              <a:latin typeface="Cambria Math" panose="02040503050406030204" pitchFamily="18" charset="0"/>
                            </a:rPr>
                            <m:t>Inventory</m:t>
                          </m:r>
                        </m:num>
                        <m:den>
                          <m:r>
                            <m:rPr>
                              <m:sty m:val="p"/>
                            </m:rPr>
                            <a:rPr lang="en-GB" i="1">
                              <a:solidFill>
                                <a:srgbClr val="000000"/>
                              </a:solidFill>
                              <a:latin typeface="Cambria Math" panose="02040503050406030204" pitchFamily="18" charset="0"/>
                            </a:rPr>
                            <m:t>Current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Liabilities</m:t>
                          </m:r>
                        </m:den>
                      </m:f>
                    </m:oMath>
                  </m:oMathPara>
                </a14:m>
                <a:endParaRPr lang="en-GB"/>
              </a:p>
            </p:txBody>
          </p:sp>
        </mc:Choice>
        <mc:Fallback>
          <p:sp>
            <p:nvSpPr>
              <p:cNvPr id="5" name="Object 4" descr="A formula: Current assets minus inventory over current liabilities."/>
              <p:cNvSpPr txBox="1">
                <a:spLocks noRot="1" noChangeAspect="1" noMove="1" noResize="1" noEditPoints="1" noAdjustHandles="1" noChangeArrowheads="1" noChangeShapeType="1" noTextEdit="1"/>
              </p:cNvSpPr>
              <p:nvPr/>
            </p:nvSpPr>
            <p:spPr bwMode="auto">
              <a:xfrm>
                <a:off x="1593068" y="4399811"/>
                <a:ext cx="2774950" cy="682625"/>
              </a:xfrm>
              <a:prstGeom prst="rect">
                <a:avLst/>
              </a:prstGeom>
              <a:blipFill>
                <a:blip r:embed="rId2"/>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6" name="Object 5" descr="A formula: Current assets over current liabilities."/>
              <p:cNvSpPr txBox="1"/>
              <p:nvPr/>
            </p:nvSpPr>
            <p:spPr bwMode="auto">
              <a:xfrm>
                <a:off x="1960562" y="3454398"/>
                <a:ext cx="2014537" cy="682625"/>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Current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Assets</m:t>
                          </m:r>
                        </m:num>
                        <m:den>
                          <m:r>
                            <m:rPr>
                              <m:sty m:val="p"/>
                            </m:rPr>
                            <a:rPr lang="en-GB" i="1">
                              <a:solidFill>
                                <a:srgbClr val="000000"/>
                              </a:solidFill>
                              <a:latin typeface="Cambria Math" panose="02040503050406030204" pitchFamily="18" charset="0"/>
                            </a:rPr>
                            <m:t>Current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Liabilities</m:t>
                          </m:r>
                        </m:den>
                      </m:f>
                    </m:oMath>
                  </m:oMathPara>
                </a14:m>
                <a:endParaRPr lang="en-GB"/>
              </a:p>
            </p:txBody>
          </p:sp>
        </mc:Choice>
        <mc:Fallback>
          <p:sp>
            <p:nvSpPr>
              <p:cNvPr id="6" name="Object 5" descr="A formula: Current assets over current liabilities."/>
              <p:cNvSpPr txBox="1">
                <a:spLocks noRot="1" noChangeAspect="1" noMove="1" noResize="1" noEditPoints="1" noAdjustHandles="1" noChangeArrowheads="1" noChangeShapeType="1" noTextEdit="1"/>
              </p:cNvSpPr>
              <p:nvPr/>
            </p:nvSpPr>
            <p:spPr bwMode="auto">
              <a:xfrm>
                <a:off x="1960562" y="3454398"/>
                <a:ext cx="2014537" cy="682625"/>
              </a:xfrm>
              <a:prstGeom prst="rect">
                <a:avLst/>
              </a:prstGeom>
              <a:blipFill>
                <a:blip r:embed="rId3"/>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7" name="Object 6" descr="A formula: Cash over current liabilities."/>
              <p:cNvSpPr txBox="1"/>
              <p:nvPr/>
            </p:nvSpPr>
            <p:spPr bwMode="auto">
              <a:xfrm>
                <a:off x="1941511" y="5307013"/>
                <a:ext cx="2014537" cy="682625"/>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Cash</m:t>
                          </m:r>
                        </m:num>
                        <m:den>
                          <m:r>
                            <m:rPr>
                              <m:sty m:val="p"/>
                            </m:rPr>
                            <a:rPr lang="en-GB" i="1">
                              <a:solidFill>
                                <a:srgbClr val="000000"/>
                              </a:solidFill>
                              <a:latin typeface="Cambria Math" panose="02040503050406030204" pitchFamily="18" charset="0"/>
                            </a:rPr>
                            <m:t>Current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Liabilities</m:t>
                          </m:r>
                        </m:den>
                      </m:f>
                    </m:oMath>
                  </m:oMathPara>
                </a14:m>
                <a:endParaRPr lang="en-GB"/>
              </a:p>
            </p:txBody>
          </p:sp>
        </mc:Choice>
        <mc:Fallback>
          <p:sp>
            <p:nvSpPr>
              <p:cNvPr id="7" name="Object 6" descr="A formula: Cash over current liabilities."/>
              <p:cNvSpPr txBox="1">
                <a:spLocks noRot="1" noChangeAspect="1" noMove="1" noResize="1" noEditPoints="1" noAdjustHandles="1" noChangeArrowheads="1" noChangeShapeType="1" noTextEdit="1"/>
              </p:cNvSpPr>
              <p:nvPr/>
            </p:nvSpPr>
            <p:spPr bwMode="auto">
              <a:xfrm>
                <a:off x="1941511" y="5307013"/>
                <a:ext cx="2014537" cy="682625"/>
              </a:xfrm>
              <a:prstGeom prst="rect">
                <a:avLst/>
              </a:prstGeom>
              <a:blipFill>
                <a:blip r:embed="rId4"/>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22778296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7620000" cy="1097280"/>
          </a:xfrm>
        </p:spPr>
        <p:txBody>
          <a:bodyPr/>
          <a:lstStyle/>
          <a:p>
            <a:r>
              <a:rPr lang="en-US" altLang="en-US" sz="3600" dirty="0">
                <a:latin typeface="+mj-lt"/>
                <a:ea typeface="ヒラギノ角ゴ Pro W3" pitchFamily="-65" charset="-128"/>
              </a:rPr>
              <a:t>A Summary of Key Financial Ratios</a:t>
            </a:r>
            <a:endParaRPr lang="en-US" sz="2000" b="0" dirty="0">
              <a:latin typeface="+mj-lt"/>
            </a:endParaRPr>
          </a:p>
        </p:txBody>
      </p:sp>
      <p:sp>
        <p:nvSpPr>
          <p:cNvPr id="3" name="Content Placeholder 2"/>
          <p:cNvSpPr>
            <a:spLocks noGrp="1"/>
          </p:cNvSpPr>
          <p:nvPr>
            <p:ph idx="1"/>
          </p:nvPr>
        </p:nvSpPr>
        <p:spPr>
          <a:xfrm>
            <a:off x="457200" y="1600201"/>
            <a:ext cx="8229600" cy="381000"/>
          </a:xfrm>
        </p:spPr>
        <p:txBody>
          <a:bodyPr/>
          <a:lstStyle/>
          <a:p>
            <a:pPr marL="0" indent="0">
              <a:buNone/>
            </a:pPr>
            <a:r>
              <a:rPr lang="en-US" sz="2400" b="1" dirty="0"/>
              <a:t>Table 2.4 [Continued]</a:t>
            </a:r>
            <a:endParaRPr lang="en-US" sz="2400" dirty="0"/>
          </a:p>
        </p:txBody>
      </p:sp>
      <p:graphicFrame>
        <p:nvGraphicFramePr>
          <p:cNvPr id="4" name="Table 3" descr="Table 2.4 continued. The sub-heading for column 1, ratio, is efficiency and working capital ratios. Row 10: Ratio: accounts receivable days. Formula: accounts receivable over average daily sales. Manufacturing: 57.6. Retail: 7.8. Service: 63.0. S and P: 60.2. Row 11: Ratio: fixed asset turnover. Formula: sales over fixed assets. Manufacturing: 5.4. Retail: 6.6. Service: 10.6. S and P: 4.8."/>
          <p:cNvGraphicFramePr>
            <a:graphicFrameLocks noGrp="1"/>
          </p:cNvGraphicFramePr>
          <p:nvPr/>
        </p:nvGraphicFramePr>
        <p:xfrm>
          <a:off x="423857" y="2239962"/>
          <a:ext cx="8601081" cy="3703638"/>
        </p:xfrm>
        <a:graphic>
          <a:graphicData uri="http://schemas.openxmlformats.org/drawingml/2006/table">
            <a:tbl>
              <a:tblPr firstRow="1" bandRow="1">
                <a:tableStyleId>{3B4B98B0-60AC-42C2-AFA5-B58CD77FA1E5}</a:tableStyleId>
              </a:tblPr>
              <a:tblGrid>
                <a:gridCol w="1938343">
                  <a:extLst>
                    <a:ext uri="{9D8B030D-6E8A-4147-A177-3AD203B41FA5}">
                      <a16:colId xmlns:a16="http://schemas.microsoft.com/office/drawing/2014/main" val="20000"/>
                    </a:ext>
                  </a:extLst>
                </a:gridCol>
                <a:gridCol w="2209801">
                  <a:extLst>
                    <a:ext uri="{9D8B030D-6E8A-4147-A177-3AD203B41FA5}">
                      <a16:colId xmlns:a16="http://schemas.microsoft.com/office/drawing/2014/main" val="20001"/>
                    </a:ext>
                  </a:extLst>
                </a:gridCol>
                <a:gridCol w="1828800">
                  <a:extLst>
                    <a:ext uri="{9D8B030D-6E8A-4147-A177-3AD203B41FA5}">
                      <a16:colId xmlns:a16="http://schemas.microsoft.com/office/drawing/2014/main" val="20002"/>
                    </a:ext>
                  </a:extLst>
                </a:gridCol>
                <a:gridCol w="828673">
                  <a:extLst>
                    <a:ext uri="{9D8B030D-6E8A-4147-A177-3AD203B41FA5}">
                      <a16:colId xmlns:a16="http://schemas.microsoft.com/office/drawing/2014/main" val="20003"/>
                    </a:ext>
                  </a:extLst>
                </a:gridCol>
                <a:gridCol w="1066800">
                  <a:extLst>
                    <a:ext uri="{9D8B030D-6E8A-4147-A177-3AD203B41FA5}">
                      <a16:colId xmlns:a16="http://schemas.microsoft.com/office/drawing/2014/main" val="20004"/>
                    </a:ext>
                  </a:extLst>
                </a:gridCol>
                <a:gridCol w="728664">
                  <a:extLst>
                    <a:ext uri="{9D8B030D-6E8A-4147-A177-3AD203B41FA5}">
                      <a16:colId xmlns:a16="http://schemas.microsoft.com/office/drawing/2014/main" val="20005"/>
                    </a:ext>
                  </a:extLst>
                </a:gridCol>
              </a:tblGrid>
              <a:tr h="370840">
                <a:tc>
                  <a:txBody>
                    <a:bodyPr/>
                    <a:lstStyle/>
                    <a:p>
                      <a:pPr algn="ctr"/>
                      <a:r>
                        <a:rPr lang="en-US" sz="1800" b="1" i="0" u="none" strike="noStrike" kern="1200" baseline="0" dirty="0">
                          <a:solidFill>
                            <a:schemeClr val="tx1"/>
                          </a:solidFill>
                          <a:latin typeface="+mn-lt"/>
                          <a:ea typeface="+mn-ea"/>
                          <a:cs typeface="+mn-cs"/>
                        </a:rPr>
                        <a:t>Ratio</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Formula</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Manufacturing</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Retail</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Service</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S&amp;P 500</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1006158">
                <a:tc>
                  <a:txBody>
                    <a:bodyPr/>
                    <a:lstStyle/>
                    <a:p>
                      <a:r>
                        <a:rPr lang="en-US" sz="1800" b="1" i="0" u="none" strike="noStrike" kern="1200" baseline="0" dirty="0">
                          <a:solidFill>
                            <a:schemeClr val="tx1"/>
                          </a:solidFill>
                          <a:latin typeface="+mn-lt"/>
                          <a:ea typeface="+mn-ea"/>
                          <a:cs typeface="+mn-cs"/>
                        </a:rPr>
                        <a:t>Efficiency and Working Capital Ratios</a:t>
                      </a:r>
                      <a:endParaRPr lang="en-US"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1143000">
                <a:tc>
                  <a:txBody>
                    <a:bodyPr/>
                    <a:lstStyle/>
                    <a:p>
                      <a:r>
                        <a:rPr lang="en-US" sz="1800" b="0" i="0" u="none" strike="noStrike" kern="1200" baseline="0" dirty="0">
                          <a:solidFill>
                            <a:schemeClr val="tx1"/>
                          </a:solidFill>
                          <a:latin typeface="+mn-lt"/>
                          <a:ea typeface="+mn-ea"/>
                          <a:cs typeface="+mn-cs"/>
                        </a:rPr>
                        <a:t>Accounts Receivable</a:t>
                      </a:r>
                    </a:p>
                    <a:p>
                      <a:r>
                        <a:rPr lang="en-US" sz="1800" b="0" i="0" u="none" strike="noStrike" kern="1200" baseline="0" dirty="0">
                          <a:solidFill>
                            <a:schemeClr val="tx1"/>
                          </a:solidFill>
                          <a:latin typeface="+mn-lt"/>
                          <a:ea typeface="+mn-ea"/>
                          <a:cs typeface="+mn-cs"/>
                        </a:rPr>
                        <a:t>Days</a:t>
                      </a:r>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57.6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7.8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63.0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60.2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914400">
                <a:tc>
                  <a:txBody>
                    <a:bodyPr/>
                    <a:lstStyle/>
                    <a:p>
                      <a:r>
                        <a:rPr lang="en-US" sz="1800" b="0" i="0" u="none" strike="noStrike" kern="1200" baseline="0" dirty="0">
                          <a:solidFill>
                            <a:schemeClr val="tx1"/>
                          </a:solidFill>
                          <a:latin typeface="+mn-lt"/>
                          <a:ea typeface="+mn-ea"/>
                          <a:cs typeface="+mn-cs"/>
                        </a:rPr>
                        <a:t>Fixed Asset Turnover</a:t>
                      </a:r>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endParaRPr lang="en-US">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5.4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6.6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10.6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4.8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bl>
          </a:graphicData>
        </a:graphic>
      </p:graphicFrame>
      <mc:AlternateContent xmlns:mc="http://schemas.openxmlformats.org/markup-compatibility/2006">
        <mc:Choice xmlns:a14="http://schemas.microsoft.com/office/drawing/2010/main" Requires="a14">
          <p:sp>
            <p:nvSpPr>
              <p:cNvPr id="5" name="Object 4" descr="A formula: Accounts receivable over average daily sales."/>
              <p:cNvSpPr txBox="1"/>
              <p:nvPr/>
            </p:nvSpPr>
            <p:spPr bwMode="auto">
              <a:xfrm>
                <a:off x="2311401" y="4133855"/>
                <a:ext cx="2355850" cy="720725"/>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nor/>
                            </m:rPr>
                            <a:rPr lang="en-GB" i="0">
                              <a:solidFill>
                                <a:srgbClr val="000000"/>
                              </a:solidFill>
                              <a:latin typeface="Cambria Math" panose="02040503050406030204" pitchFamily="18" charset="0"/>
                            </a:rPr>
                            <m:t>Accounts</m:t>
                          </m:r>
                          <m:r>
                            <m:rPr>
                              <m:nor/>
                            </m:rPr>
                            <a:rPr lang="en-GB" i="0">
                              <a:solidFill>
                                <a:srgbClr val="000000"/>
                              </a:solidFill>
                              <a:latin typeface="Cambria Math" panose="02040503050406030204" pitchFamily="18" charset="0"/>
                            </a:rPr>
                            <m:t> </m:t>
                          </m:r>
                          <m:r>
                            <m:rPr>
                              <m:nor/>
                            </m:rPr>
                            <a:rPr lang="en-GB" i="0">
                              <a:solidFill>
                                <a:srgbClr val="000000"/>
                              </a:solidFill>
                              <a:latin typeface="Cambria Math" panose="02040503050406030204" pitchFamily="18" charset="0"/>
                            </a:rPr>
                            <m:t>Receivable</m:t>
                          </m:r>
                        </m:num>
                        <m:den>
                          <m:r>
                            <m:rPr>
                              <m:nor/>
                            </m:rPr>
                            <a:rPr lang="en-GB" i="0">
                              <a:solidFill>
                                <a:srgbClr val="000000"/>
                              </a:solidFill>
                              <a:latin typeface="Cambria Math" panose="02040503050406030204" pitchFamily="18" charset="0"/>
                            </a:rPr>
                            <m:t>Average</m:t>
                          </m:r>
                          <m:r>
                            <m:rPr>
                              <m:nor/>
                            </m:rPr>
                            <a:rPr lang="en-GB" i="0">
                              <a:solidFill>
                                <a:srgbClr val="000000"/>
                              </a:solidFill>
                              <a:latin typeface="Cambria Math" panose="02040503050406030204" pitchFamily="18" charset="0"/>
                            </a:rPr>
                            <m:t> </m:t>
                          </m:r>
                          <m:r>
                            <m:rPr>
                              <m:nor/>
                            </m:rPr>
                            <a:rPr lang="en-GB" i="0">
                              <a:solidFill>
                                <a:srgbClr val="000000"/>
                              </a:solidFill>
                              <a:latin typeface="Cambria Math" panose="02040503050406030204" pitchFamily="18" charset="0"/>
                            </a:rPr>
                            <m:t>Daily</m:t>
                          </m:r>
                          <m:r>
                            <m:rPr>
                              <m:nor/>
                            </m:rPr>
                            <a:rPr lang="en-GB" i="0">
                              <a:solidFill>
                                <a:srgbClr val="000000"/>
                              </a:solidFill>
                              <a:latin typeface="Cambria Math" panose="02040503050406030204" pitchFamily="18" charset="0"/>
                            </a:rPr>
                            <m:t> </m:t>
                          </m:r>
                          <m:r>
                            <m:rPr>
                              <m:nor/>
                            </m:rPr>
                            <a:rPr lang="en-GB" i="0">
                              <a:solidFill>
                                <a:srgbClr val="000000"/>
                              </a:solidFill>
                              <a:latin typeface="Cambria Math" panose="02040503050406030204" pitchFamily="18" charset="0"/>
                            </a:rPr>
                            <m:t>Sales</m:t>
                          </m:r>
                        </m:den>
                      </m:f>
                    </m:oMath>
                  </m:oMathPara>
                </a14:m>
                <a:endParaRPr lang="en-GB"/>
              </a:p>
            </p:txBody>
          </p:sp>
        </mc:Choice>
        <mc:Fallback>
          <p:sp>
            <p:nvSpPr>
              <p:cNvPr id="5" name="Object 4" descr="A formula: Accounts receivable over average daily sales."/>
              <p:cNvSpPr txBox="1">
                <a:spLocks noRot="1" noChangeAspect="1" noMove="1" noResize="1" noEditPoints="1" noAdjustHandles="1" noChangeArrowheads="1" noChangeShapeType="1" noTextEdit="1"/>
              </p:cNvSpPr>
              <p:nvPr/>
            </p:nvSpPr>
            <p:spPr bwMode="auto">
              <a:xfrm>
                <a:off x="2311401" y="4133855"/>
                <a:ext cx="2355850" cy="720725"/>
              </a:xfrm>
              <a:prstGeom prst="rect">
                <a:avLst/>
              </a:prstGeom>
              <a:blipFill>
                <a:blip r:embed="rId2"/>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6" name="Object 5" descr="A formula: Sales over fixed assets."/>
              <p:cNvSpPr txBox="1"/>
              <p:nvPr/>
            </p:nvSpPr>
            <p:spPr bwMode="auto">
              <a:xfrm>
                <a:off x="2678113" y="5121275"/>
                <a:ext cx="1482725" cy="682625"/>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Sales</m:t>
                          </m:r>
                        </m:num>
                        <m:den>
                          <m:r>
                            <m:rPr>
                              <m:sty m:val="p"/>
                            </m:rPr>
                            <a:rPr lang="en-GB" i="1">
                              <a:solidFill>
                                <a:srgbClr val="000000"/>
                              </a:solidFill>
                              <a:latin typeface="Cambria Math" panose="02040503050406030204" pitchFamily="18" charset="0"/>
                            </a:rPr>
                            <m:t>Fixed</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Assets</m:t>
                          </m:r>
                        </m:den>
                      </m:f>
                    </m:oMath>
                  </m:oMathPara>
                </a14:m>
                <a:endParaRPr lang="en-GB"/>
              </a:p>
            </p:txBody>
          </p:sp>
        </mc:Choice>
        <mc:Fallback>
          <p:sp>
            <p:nvSpPr>
              <p:cNvPr id="6" name="Object 5" descr="A formula: Sales over fixed assets."/>
              <p:cNvSpPr txBox="1">
                <a:spLocks noRot="1" noChangeAspect="1" noMove="1" noResize="1" noEditPoints="1" noAdjustHandles="1" noChangeArrowheads="1" noChangeShapeType="1" noTextEdit="1"/>
              </p:cNvSpPr>
              <p:nvPr/>
            </p:nvSpPr>
            <p:spPr bwMode="auto">
              <a:xfrm>
                <a:off x="2678113" y="5121275"/>
                <a:ext cx="1482725" cy="682625"/>
              </a:xfrm>
              <a:prstGeom prst="rect">
                <a:avLst/>
              </a:prstGeom>
              <a:blipFill>
                <a:blip r:embed="rId3"/>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13785953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7467600" cy="1097280"/>
          </a:xfrm>
        </p:spPr>
        <p:txBody>
          <a:bodyPr/>
          <a:lstStyle/>
          <a:p>
            <a:r>
              <a:rPr lang="en-US" altLang="en-US" sz="3600" dirty="0">
                <a:latin typeface="+mj-lt"/>
                <a:ea typeface="ヒラギノ角ゴ Pro W3" pitchFamily="-65" charset="-128"/>
              </a:rPr>
              <a:t>A Summary of Key Financial Ratios</a:t>
            </a:r>
            <a:endParaRPr lang="en-US" sz="2000" b="0" dirty="0">
              <a:latin typeface="+mj-lt"/>
            </a:endParaRPr>
          </a:p>
        </p:txBody>
      </p:sp>
      <p:sp>
        <p:nvSpPr>
          <p:cNvPr id="3" name="Content Placeholder 2"/>
          <p:cNvSpPr>
            <a:spLocks noGrp="1"/>
          </p:cNvSpPr>
          <p:nvPr>
            <p:ph idx="1"/>
          </p:nvPr>
        </p:nvSpPr>
        <p:spPr>
          <a:xfrm>
            <a:off x="457200" y="1600201"/>
            <a:ext cx="8229600" cy="381000"/>
          </a:xfrm>
        </p:spPr>
        <p:txBody>
          <a:bodyPr/>
          <a:lstStyle/>
          <a:p>
            <a:pPr marL="0" indent="0">
              <a:buNone/>
            </a:pPr>
            <a:r>
              <a:rPr lang="en-US" sz="2400" b="1" dirty="0"/>
              <a:t>Table 2.4 [Continued]</a:t>
            </a:r>
            <a:endParaRPr lang="en-US" sz="2400" dirty="0"/>
          </a:p>
        </p:txBody>
      </p:sp>
      <p:graphicFrame>
        <p:nvGraphicFramePr>
          <p:cNvPr id="4" name="Table 3" descr="Table 2.4 continued. Row 12: Ratio: Total asset turnover. Formula: sales over total assets. Manufacturing: 0.7. Retail: 1.7. Service: 0.6. S and P: 0.5. Row 13: Ratio: Inventory turnover. Formula: cost of goods sold over inventory. Manufacturing: 4.2. Retail: 6.9. Service: 26.9. S and P: 5.7. Row 14, column 1 has the sub-heading, interest coverage ratios for the next two rows. Row 15: Ratio: E B I T slash interest coverage. Formula: E B I T over interest expense. Manufacturing: 3.2. Retail: 5.5. Service: 2.3. S and P: 3.9. Row 16: Ratio: E B I T D Ay slash interest coverage. Formula: E B I T D Ay over interest expense. Manufacturing: 6.0. Retail: 9.3. Service: 5.3. S and P: 6.7."/>
          <p:cNvGraphicFramePr>
            <a:graphicFrameLocks noGrp="1"/>
          </p:cNvGraphicFramePr>
          <p:nvPr>
            <p:extLst>
              <p:ext uri="{D42A27DB-BD31-4B8C-83A1-F6EECF244321}">
                <p14:modId xmlns:p14="http://schemas.microsoft.com/office/powerpoint/2010/main" val="3144733175"/>
              </p:ext>
            </p:extLst>
          </p:nvPr>
        </p:nvGraphicFramePr>
        <p:xfrm>
          <a:off x="490536" y="2039936"/>
          <a:ext cx="8458205" cy="1998664"/>
        </p:xfrm>
        <a:graphic>
          <a:graphicData uri="http://schemas.openxmlformats.org/drawingml/2006/table">
            <a:tbl>
              <a:tblPr firstRow="1" bandRow="1">
                <a:tableStyleId>{3B4B98B0-60AC-42C2-AFA5-B58CD77FA1E5}</a:tableStyleId>
              </a:tblPr>
              <a:tblGrid>
                <a:gridCol w="1666874">
                  <a:extLst>
                    <a:ext uri="{9D8B030D-6E8A-4147-A177-3AD203B41FA5}">
                      <a16:colId xmlns:a16="http://schemas.microsoft.com/office/drawing/2014/main" val="20000"/>
                    </a:ext>
                  </a:extLst>
                </a:gridCol>
                <a:gridCol w="2066926">
                  <a:extLst>
                    <a:ext uri="{9D8B030D-6E8A-4147-A177-3AD203B41FA5}">
                      <a16:colId xmlns:a16="http://schemas.microsoft.com/office/drawing/2014/main" val="20001"/>
                    </a:ext>
                  </a:extLst>
                </a:gridCol>
                <a:gridCol w="1066800">
                  <a:extLst>
                    <a:ext uri="{9D8B030D-6E8A-4147-A177-3AD203B41FA5}">
                      <a16:colId xmlns:a16="http://schemas.microsoft.com/office/drawing/2014/main" val="20002"/>
                    </a:ext>
                  </a:extLst>
                </a:gridCol>
                <a:gridCol w="1295404">
                  <a:extLst>
                    <a:ext uri="{9D8B030D-6E8A-4147-A177-3AD203B41FA5}">
                      <a16:colId xmlns:a16="http://schemas.microsoft.com/office/drawing/2014/main" val="20003"/>
                    </a:ext>
                  </a:extLst>
                </a:gridCol>
                <a:gridCol w="1295400">
                  <a:extLst>
                    <a:ext uri="{9D8B030D-6E8A-4147-A177-3AD203B41FA5}">
                      <a16:colId xmlns:a16="http://schemas.microsoft.com/office/drawing/2014/main" val="20004"/>
                    </a:ext>
                  </a:extLst>
                </a:gridCol>
                <a:gridCol w="1066801">
                  <a:extLst>
                    <a:ext uri="{9D8B030D-6E8A-4147-A177-3AD203B41FA5}">
                      <a16:colId xmlns:a16="http://schemas.microsoft.com/office/drawing/2014/main" val="20005"/>
                    </a:ext>
                  </a:extLst>
                </a:gridCol>
              </a:tblGrid>
              <a:tr h="370840">
                <a:tc>
                  <a:txBody>
                    <a:bodyPr/>
                    <a:lstStyle/>
                    <a:p>
                      <a:pPr algn="ctr"/>
                      <a:r>
                        <a:rPr lang="en-US" sz="1600" b="1" i="0" u="none" strike="noStrike" kern="1200" baseline="0" dirty="0">
                          <a:solidFill>
                            <a:schemeClr val="tx1"/>
                          </a:solidFill>
                          <a:latin typeface="+mn-lt"/>
                          <a:ea typeface="+mn-ea"/>
                          <a:cs typeface="+mn-cs"/>
                        </a:rPr>
                        <a:t>Ratio</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Formula</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Manu</a:t>
                      </a:r>
                    </a:p>
                    <a:p>
                      <a:pPr algn="ctr"/>
                      <a:r>
                        <a:rPr lang="en-US" sz="1600" b="1" i="0" u="none" strike="noStrike" kern="1200" baseline="0" dirty="0">
                          <a:solidFill>
                            <a:schemeClr val="tx1"/>
                          </a:solidFill>
                          <a:latin typeface="+mn-lt"/>
                          <a:ea typeface="+mn-ea"/>
                          <a:cs typeface="+mn-cs"/>
                        </a:rPr>
                        <a:t>facturing</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Retail</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Service</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S&amp;P 500</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733744">
                <a:tc>
                  <a:txBody>
                    <a:bodyPr/>
                    <a:lstStyle/>
                    <a:p>
                      <a:r>
                        <a:rPr lang="en-US" sz="1600" b="0" i="0" u="none" strike="noStrike" kern="1200" baseline="0" dirty="0">
                          <a:solidFill>
                            <a:schemeClr val="tx1"/>
                          </a:solidFill>
                          <a:latin typeface="+mn-lt"/>
                          <a:ea typeface="+mn-ea"/>
                          <a:cs typeface="+mn-cs"/>
                        </a:rPr>
                        <a:t>Total Asset Turnover</a:t>
                      </a:r>
                      <a:endParaRPr lang="en-US" sz="16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sz="16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0.7</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tx1"/>
                          </a:solidFill>
                        </a:rPr>
                        <a:t>1.7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tx1"/>
                          </a:solidFill>
                        </a:rPr>
                        <a:t>0.6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tx1"/>
                          </a:solidFill>
                        </a:rPr>
                        <a:t>0.5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685800">
                <a:tc>
                  <a:txBody>
                    <a:bodyPr/>
                    <a:lstStyle/>
                    <a:p>
                      <a:r>
                        <a:rPr lang="en-US" sz="1600" b="0" i="0" u="none" strike="noStrike" kern="1200" baseline="0" dirty="0">
                          <a:solidFill>
                            <a:schemeClr val="tx1"/>
                          </a:solidFill>
                          <a:latin typeface="+mn-lt"/>
                          <a:ea typeface="+mn-ea"/>
                          <a:cs typeface="+mn-cs"/>
                        </a:rPr>
                        <a:t>Inventory Turnover</a:t>
                      </a:r>
                      <a:endParaRPr lang="en-US" sz="16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sz="16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tx1"/>
                          </a:solidFill>
                        </a:rPr>
                        <a:t>4.2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tx1"/>
                          </a:solidFill>
                        </a:rPr>
                        <a:t>6.9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tx1"/>
                          </a:solidFill>
                        </a:rPr>
                        <a:t>26.9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tx1"/>
                          </a:solidFill>
                        </a:rPr>
                        <a:t>5.7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bl>
          </a:graphicData>
        </a:graphic>
      </p:graphicFrame>
      <mc:AlternateContent xmlns:mc="http://schemas.openxmlformats.org/markup-compatibility/2006">
        <mc:Choice xmlns:a14="http://schemas.microsoft.com/office/drawing/2010/main" Requires="a14">
          <p:sp>
            <p:nvSpPr>
              <p:cNvPr id="5" name="Object 4" descr="A formula: Sales over total assets."/>
              <p:cNvSpPr txBox="1"/>
              <p:nvPr/>
            </p:nvSpPr>
            <p:spPr bwMode="auto">
              <a:xfrm>
                <a:off x="2446943" y="2616713"/>
                <a:ext cx="1402139" cy="662549"/>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Sales</m:t>
                          </m:r>
                        </m:num>
                        <m:den>
                          <m:r>
                            <m:rPr>
                              <m:sty m:val="p"/>
                            </m:rPr>
                            <a:rPr lang="en-GB" i="1">
                              <a:solidFill>
                                <a:srgbClr val="000000"/>
                              </a:solidFill>
                              <a:latin typeface="Cambria Math" panose="02040503050406030204" pitchFamily="18" charset="0"/>
                            </a:rPr>
                            <m:t>Total</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Assets</m:t>
                          </m:r>
                        </m:den>
                      </m:f>
                    </m:oMath>
                  </m:oMathPara>
                </a14:m>
                <a:endParaRPr lang="en-GB"/>
              </a:p>
            </p:txBody>
          </p:sp>
        </mc:Choice>
        <mc:Fallback>
          <p:sp>
            <p:nvSpPr>
              <p:cNvPr id="5" name="Object 4" descr="A formula: Sales over total assets."/>
              <p:cNvSpPr txBox="1">
                <a:spLocks noRot="1" noChangeAspect="1" noMove="1" noResize="1" noEditPoints="1" noAdjustHandles="1" noChangeArrowheads="1" noChangeShapeType="1" noTextEdit="1"/>
              </p:cNvSpPr>
              <p:nvPr/>
            </p:nvSpPr>
            <p:spPr bwMode="auto">
              <a:xfrm>
                <a:off x="2446943" y="2616713"/>
                <a:ext cx="1402139" cy="662549"/>
              </a:xfrm>
              <a:prstGeom prst="rect">
                <a:avLst/>
              </a:prstGeom>
              <a:blipFill>
                <a:blip r:embed="rId2"/>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6" name="Object 5" descr="A formula: Cost of goods sold over inventory."/>
              <p:cNvSpPr txBox="1"/>
              <p:nvPr/>
            </p:nvSpPr>
            <p:spPr bwMode="auto">
              <a:xfrm>
                <a:off x="2183968" y="3377589"/>
                <a:ext cx="1947137" cy="661011"/>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Cost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of</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Goods</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Sold</m:t>
                          </m:r>
                        </m:num>
                        <m:den>
                          <m:r>
                            <m:rPr>
                              <m:sty m:val="p"/>
                            </m:rPr>
                            <a:rPr lang="en-GB" i="1">
                              <a:solidFill>
                                <a:srgbClr val="000000"/>
                              </a:solidFill>
                              <a:latin typeface="Cambria Math" panose="02040503050406030204" pitchFamily="18" charset="0"/>
                            </a:rPr>
                            <m:t>Inventory</m:t>
                          </m:r>
                        </m:den>
                      </m:f>
                    </m:oMath>
                  </m:oMathPara>
                </a14:m>
                <a:endParaRPr lang="en-GB"/>
              </a:p>
            </p:txBody>
          </p:sp>
        </mc:Choice>
        <mc:Fallback>
          <p:sp>
            <p:nvSpPr>
              <p:cNvPr id="6" name="Object 5" descr="A formula: Cost of goods sold over inventory."/>
              <p:cNvSpPr txBox="1">
                <a:spLocks noRot="1" noChangeAspect="1" noMove="1" noResize="1" noEditPoints="1" noAdjustHandles="1" noChangeArrowheads="1" noChangeShapeType="1" noTextEdit="1"/>
              </p:cNvSpPr>
              <p:nvPr/>
            </p:nvSpPr>
            <p:spPr bwMode="auto">
              <a:xfrm>
                <a:off x="2183968" y="3377589"/>
                <a:ext cx="1947137" cy="661011"/>
              </a:xfrm>
              <a:prstGeom prst="rect">
                <a:avLst/>
              </a:prstGeom>
              <a:blipFill>
                <a:blip r:embed="rId3"/>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38484780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7543800" cy="1097280"/>
          </a:xfrm>
        </p:spPr>
        <p:txBody>
          <a:bodyPr/>
          <a:lstStyle/>
          <a:p>
            <a:r>
              <a:rPr lang="en-US" altLang="en-US" sz="3600" dirty="0">
                <a:latin typeface="+mj-lt"/>
                <a:ea typeface="ヒラギノ角ゴ Pro W3" pitchFamily="-65" charset="-128"/>
              </a:rPr>
              <a:t>A Summary of Key Financial Ratios</a:t>
            </a:r>
            <a:endParaRPr lang="en-US" sz="2000" b="0" dirty="0">
              <a:latin typeface="+mj-lt"/>
            </a:endParaRPr>
          </a:p>
        </p:txBody>
      </p:sp>
      <p:sp>
        <p:nvSpPr>
          <p:cNvPr id="3" name="Content Placeholder 2"/>
          <p:cNvSpPr>
            <a:spLocks noGrp="1"/>
          </p:cNvSpPr>
          <p:nvPr>
            <p:ph idx="1"/>
          </p:nvPr>
        </p:nvSpPr>
        <p:spPr>
          <a:xfrm>
            <a:off x="457200" y="1600201"/>
            <a:ext cx="8229600" cy="457200"/>
          </a:xfrm>
        </p:spPr>
        <p:txBody>
          <a:bodyPr/>
          <a:lstStyle/>
          <a:p>
            <a:pPr marL="0" indent="0">
              <a:buNone/>
            </a:pPr>
            <a:r>
              <a:rPr lang="en-US" sz="2400" b="1" dirty="0"/>
              <a:t>Table 2.4 [Continued]</a:t>
            </a:r>
            <a:endParaRPr lang="en-US" sz="2400" dirty="0"/>
          </a:p>
        </p:txBody>
      </p:sp>
      <p:graphicFrame>
        <p:nvGraphicFramePr>
          <p:cNvPr id="4" name="Table 3" descr="Table 2.4 continued. The sub-heading for column 1, ratio, is leverage ratios. Row 18: Ratio: book debt-to-equity ratio. Formula: total debt over book value of total equity. Manufacturing: 27.1%. Retail: 44.2%. Service: 21.5%. S and P: 46.6%. Row 19: Ratio: market debt-to-equity ratio. Formula: total debt over book value of total equity. Manufacturing: 10.0%. Retail: 17.2%. Service: 6.2%. S and P: 21.8%. Row 20: Ratio: debt-to-capital ratio. Formula: total debt over total equity plus total debt. Manufacturing: 20.9%. Retail: 30.6%. Service: 17.6%. S and P: 32.0%. Row 21: Ratio: debt-to-enterprise value. Formula: total assets over total equity. Manufacturing: 0.0%. Retail: 4.7%. Service: 0.0%. S and P: 2.0%. Row 22: Ratio: equity multiplier. Formula: net debt over enterprise value. Manufacturing: 1.8. Retail: 2.4. Service: 1.98. S and P: 2.4."/>
          <p:cNvGraphicFramePr>
            <a:graphicFrameLocks noGrp="1"/>
          </p:cNvGraphicFramePr>
          <p:nvPr>
            <p:extLst>
              <p:ext uri="{D42A27DB-BD31-4B8C-83A1-F6EECF244321}">
                <p14:modId xmlns:p14="http://schemas.microsoft.com/office/powerpoint/2010/main" val="4063522455"/>
              </p:ext>
            </p:extLst>
          </p:nvPr>
        </p:nvGraphicFramePr>
        <p:xfrm>
          <a:off x="447672" y="2068513"/>
          <a:ext cx="8543928" cy="2773680"/>
        </p:xfrm>
        <a:graphic>
          <a:graphicData uri="http://schemas.openxmlformats.org/drawingml/2006/table">
            <a:tbl>
              <a:tblPr firstRow="1" bandRow="1">
                <a:tableStyleId>{3B4B98B0-60AC-42C2-AFA5-B58CD77FA1E5}</a:tableStyleId>
              </a:tblPr>
              <a:tblGrid>
                <a:gridCol w="1762128">
                  <a:extLst>
                    <a:ext uri="{9D8B030D-6E8A-4147-A177-3AD203B41FA5}">
                      <a16:colId xmlns:a16="http://schemas.microsoft.com/office/drawing/2014/main" val="20000"/>
                    </a:ext>
                  </a:extLst>
                </a:gridCol>
                <a:gridCol w="2667000">
                  <a:extLst>
                    <a:ext uri="{9D8B030D-6E8A-4147-A177-3AD203B41FA5}">
                      <a16:colId xmlns:a16="http://schemas.microsoft.com/office/drawing/2014/main" val="20001"/>
                    </a:ext>
                  </a:extLst>
                </a:gridCol>
                <a:gridCol w="1219200">
                  <a:extLst>
                    <a:ext uri="{9D8B030D-6E8A-4147-A177-3AD203B41FA5}">
                      <a16:colId xmlns:a16="http://schemas.microsoft.com/office/drawing/2014/main" val="20002"/>
                    </a:ext>
                  </a:extLst>
                </a:gridCol>
                <a:gridCol w="1066801">
                  <a:extLst>
                    <a:ext uri="{9D8B030D-6E8A-4147-A177-3AD203B41FA5}">
                      <a16:colId xmlns:a16="http://schemas.microsoft.com/office/drawing/2014/main" val="20003"/>
                    </a:ext>
                  </a:extLst>
                </a:gridCol>
                <a:gridCol w="990600">
                  <a:extLst>
                    <a:ext uri="{9D8B030D-6E8A-4147-A177-3AD203B41FA5}">
                      <a16:colId xmlns:a16="http://schemas.microsoft.com/office/drawing/2014/main" val="20004"/>
                    </a:ext>
                  </a:extLst>
                </a:gridCol>
                <a:gridCol w="838199">
                  <a:extLst>
                    <a:ext uri="{9D8B030D-6E8A-4147-A177-3AD203B41FA5}">
                      <a16:colId xmlns:a16="http://schemas.microsoft.com/office/drawing/2014/main" val="20005"/>
                    </a:ext>
                  </a:extLst>
                </a:gridCol>
              </a:tblGrid>
              <a:tr h="370840">
                <a:tc>
                  <a:txBody>
                    <a:bodyPr/>
                    <a:lstStyle/>
                    <a:p>
                      <a:pPr algn="ctr"/>
                      <a:r>
                        <a:rPr lang="en-US" sz="1600" b="1" i="0" u="none" strike="noStrike" kern="1200" baseline="0" dirty="0">
                          <a:solidFill>
                            <a:schemeClr val="tx1"/>
                          </a:solidFill>
                          <a:latin typeface="+mn-lt"/>
                          <a:ea typeface="+mn-ea"/>
                          <a:cs typeface="+mn-cs"/>
                        </a:rPr>
                        <a:t>Ratio</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Formula</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Manu</a:t>
                      </a:r>
                    </a:p>
                    <a:p>
                      <a:pPr algn="ctr"/>
                      <a:r>
                        <a:rPr lang="en-US" sz="1600" b="1" i="0" u="none" strike="noStrike" kern="1200" baseline="0" dirty="0">
                          <a:solidFill>
                            <a:schemeClr val="tx1"/>
                          </a:solidFill>
                          <a:latin typeface="+mn-lt"/>
                          <a:ea typeface="+mn-ea"/>
                          <a:cs typeface="+mn-cs"/>
                        </a:rPr>
                        <a:t>facturing</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Retail</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Service</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S&amp;P 500</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294640">
                <a:tc>
                  <a:txBody>
                    <a:bodyPr/>
                    <a:lstStyle/>
                    <a:p>
                      <a:r>
                        <a:rPr lang="en-US" sz="1600" b="1" i="0" u="none" strike="noStrike" kern="1200" baseline="0" dirty="0">
                          <a:solidFill>
                            <a:schemeClr val="tx1"/>
                          </a:solidFill>
                          <a:latin typeface="+mn-lt"/>
                          <a:ea typeface="+mn-ea"/>
                          <a:cs typeface="+mn-cs"/>
                        </a:rPr>
                        <a:t>Leverage Ratios</a:t>
                      </a:r>
                      <a:endParaRPr lang="en-US" sz="16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609600">
                <a:tc>
                  <a:txBody>
                    <a:bodyPr/>
                    <a:lstStyle/>
                    <a:p>
                      <a:r>
                        <a:rPr lang="en-US" sz="1600" b="0" i="0" u="none" strike="noStrike" kern="1200" baseline="0" dirty="0">
                          <a:solidFill>
                            <a:schemeClr val="tx1"/>
                          </a:solidFill>
                          <a:latin typeface="+mn-lt"/>
                          <a:ea typeface="+mn-ea"/>
                          <a:cs typeface="+mn-cs"/>
                        </a:rPr>
                        <a:t>Book Debt-to-Equity Ratio</a:t>
                      </a:r>
                      <a:endParaRPr lang="en-US" sz="16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sz="16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27.1%</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44.2%</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21.5%</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46.6%</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609600">
                <a:tc>
                  <a:txBody>
                    <a:bodyPr/>
                    <a:lstStyle/>
                    <a:p>
                      <a:r>
                        <a:rPr lang="en-US" sz="1600" b="0" i="0" u="none" strike="noStrike" kern="1200" baseline="0" dirty="0">
                          <a:solidFill>
                            <a:schemeClr val="tx1"/>
                          </a:solidFill>
                          <a:latin typeface="+mn-lt"/>
                          <a:ea typeface="+mn-ea"/>
                          <a:cs typeface="+mn-cs"/>
                        </a:rPr>
                        <a:t>Market Debt-to-</a:t>
                      </a:r>
                    </a:p>
                    <a:p>
                      <a:r>
                        <a:rPr lang="en-US" sz="1600" b="0" i="0" u="none" strike="noStrike" kern="1200" baseline="0" dirty="0">
                          <a:solidFill>
                            <a:schemeClr val="tx1"/>
                          </a:solidFill>
                          <a:latin typeface="+mn-lt"/>
                          <a:ea typeface="+mn-ea"/>
                          <a:cs typeface="+mn-cs"/>
                        </a:rPr>
                        <a:t>Equity Ratio</a:t>
                      </a:r>
                      <a:endParaRPr lang="en-US" sz="16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10.0%</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17.2%</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6.2%</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21.8%</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r h="609600">
                <a:tc>
                  <a:txBody>
                    <a:bodyPr/>
                    <a:lstStyle/>
                    <a:p>
                      <a:r>
                        <a:rPr lang="en-US" sz="1600" b="0" i="0" u="none" strike="noStrike" kern="1200" baseline="0" dirty="0">
                          <a:solidFill>
                            <a:schemeClr val="tx1"/>
                          </a:solidFill>
                          <a:latin typeface="+mn-lt"/>
                          <a:ea typeface="+mn-ea"/>
                          <a:cs typeface="+mn-cs"/>
                        </a:rPr>
                        <a:t>Debt-to-Capital</a:t>
                      </a:r>
                    </a:p>
                    <a:p>
                      <a:r>
                        <a:rPr lang="en-US" sz="1600" b="0" i="0" u="none" strike="noStrike" kern="1200" baseline="0" dirty="0">
                          <a:solidFill>
                            <a:schemeClr val="tx1"/>
                          </a:solidFill>
                          <a:latin typeface="+mn-lt"/>
                          <a:ea typeface="+mn-ea"/>
                          <a:cs typeface="+mn-cs"/>
                        </a:rPr>
                        <a:t>Ratio</a:t>
                      </a:r>
                      <a:endParaRPr lang="en-US" sz="16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sz="16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20.9%</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30.6%</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17.6%</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32.0%</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4"/>
                  </a:ext>
                </a:extLst>
              </a:tr>
            </a:tbl>
          </a:graphicData>
        </a:graphic>
      </p:graphicFrame>
      <mc:AlternateContent xmlns:mc="http://schemas.openxmlformats.org/markup-compatibility/2006">
        <mc:Choice xmlns:a14="http://schemas.microsoft.com/office/drawing/2010/main" Requires="a14">
          <p:sp>
            <p:nvSpPr>
              <p:cNvPr id="5" name="Object 4" descr="A formula: Total debt over book value of total equity."/>
              <p:cNvSpPr txBox="1"/>
              <p:nvPr/>
            </p:nvSpPr>
            <p:spPr bwMode="auto">
              <a:xfrm>
                <a:off x="2201864" y="2959099"/>
                <a:ext cx="2597150" cy="641350"/>
              </a:xfrm>
              <a:prstGeom prst="rect">
                <a:avLst/>
              </a:prstGeom>
              <a:noFill/>
            </p:spPr>
            <p:txBody>
              <a:bodyPr>
                <a:normAutofit fontScale="92500"/>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Total</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Debt</m:t>
                          </m:r>
                        </m:num>
                        <m:den>
                          <m:r>
                            <m:rPr>
                              <m:sty m:val="p"/>
                            </m:rPr>
                            <a:rPr lang="en-GB" i="1">
                              <a:solidFill>
                                <a:srgbClr val="000000"/>
                              </a:solidFill>
                              <a:latin typeface="Cambria Math" panose="02040503050406030204" pitchFamily="18" charset="0"/>
                            </a:rPr>
                            <m:t>Book</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Value</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of</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Total</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Equity</m:t>
                          </m:r>
                        </m:den>
                      </m:f>
                    </m:oMath>
                  </m:oMathPara>
                </a14:m>
                <a:endParaRPr lang="en-GB" dirty="0"/>
              </a:p>
            </p:txBody>
          </p:sp>
        </mc:Choice>
        <mc:Fallback>
          <p:sp>
            <p:nvSpPr>
              <p:cNvPr id="5" name="Object 4" descr="A formula: Total debt over book value of total equity."/>
              <p:cNvSpPr txBox="1">
                <a:spLocks noRot="1" noChangeAspect="1" noMove="1" noResize="1" noEditPoints="1" noAdjustHandles="1" noChangeArrowheads="1" noChangeShapeType="1" noTextEdit="1"/>
              </p:cNvSpPr>
              <p:nvPr/>
            </p:nvSpPr>
            <p:spPr bwMode="auto">
              <a:xfrm>
                <a:off x="2201864" y="2959099"/>
                <a:ext cx="2597150" cy="641350"/>
              </a:xfrm>
              <a:prstGeom prst="rect">
                <a:avLst/>
              </a:prstGeom>
              <a:blipFill>
                <a:blip r:embed="rId2"/>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6" name="Object 5" descr="A formula: Total debt over book value of total equity."/>
              <p:cNvSpPr txBox="1"/>
              <p:nvPr/>
            </p:nvSpPr>
            <p:spPr bwMode="auto">
              <a:xfrm>
                <a:off x="2282825" y="3568700"/>
                <a:ext cx="2597150" cy="641350"/>
              </a:xfrm>
              <a:prstGeom prst="rect">
                <a:avLst/>
              </a:prstGeom>
              <a:noFill/>
            </p:spPr>
            <p:txBody>
              <a:bodyPr>
                <a:normAutofit fontScale="85000" lnSpcReduction="10000"/>
              </a:bodyPr>
              <a:lstStyle/>
              <a:p>
                <a:pPr/>
                <a14:m>
                  <m:oMathPara xmlns:m="http://schemas.openxmlformats.org/officeDocument/2006/math">
                    <m:oMathParaPr>
                      <m:jc m:val="left"/>
                    </m:oMathParaPr>
                    <m:oMath xmlns:m="http://schemas.openxmlformats.org/officeDocument/2006/math">
                      <m:f>
                        <m:fPr>
                          <m:ctrlPr>
                            <a:rPr lang="en-GB" i="1" smtClean="0">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Total</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Debt</m:t>
                          </m:r>
                        </m:num>
                        <m:den>
                          <m:r>
                            <a:rPr lang="en-GB" b="0" i="1" smtClean="0">
                              <a:solidFill>
                                <a:srgbClr val="000000"/>
                              </a:solidFill>
                              <a:latin typeface="Cambria Math" panose="02040503050406030204" pitchFamily="18" charset="0"/>
                            </a:rPr>
                            <m:t>𝑀𝑎𝑟𝑘𝑒𝑡</m:t>
                          </m:r>
                          <m:r>
                            <a:rPr lang="en-GB" b="0" i="1" smtClean="0">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Value</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of</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Total</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Equity</m:t>
                          </m:r>
                        </m:den>
                      </m:f>
                    </m:oMath>
                  </m:oMathPara>
                </a14:m>
                <a:endParaRPr lang="en-GB" dirty="0"/>
              </a:p>
            </p:txBody>
          </p:sp>
        </mc:Choice>
        <mc:Fallback>
          <p:sp>
            <p:nvSpPr>
              <p:cNvPr id="6" name="Object 5" descr="A formula: Total debt over book value of total equity."/>
              <p:cNvSpPr txBox="1">
                <a:spLocks noRot="1" noChangeAspect="1" noMove="1" noResize="1" noEditPoints="1" noAdjustHandles="1" noChangeArrowheads="1" noChangeShapeType="1" noTextEdit="1"/>
              </p:cNvSpPr>
              <p:nvPr/>
            </p:nvSpPr>
            <p:spPr bwMode="auto">
              <a:xfrm>
                <a:off x="2282825" y="3568700"/>
                <a:ext cx="2597150" cy="641350"/>
              </a:xfrm>
              <a:prstGeom prst="rect">
                <a:avLst/>
              </a:prstGeom>
              <a:blipFill>
                <a:blip r:embed="rId3"/>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7" name="Object 6" descr="A formula: Total debt over total equity plus total debt."/>
              <p:cNvSpPr txBox="1"/>
              <p:nvPr/>
            </p:nvSpPr>
            <p:spPr bwMode="auto">
              <a:xfrm>
                <a:off x="2320925" y="4197350"/>
                <a:ext cx="2462213" cy="641350"/>
              </a:xfrm>
              <a:prstGeom prst="rect">
                <a:avLst/>
              </a:prstGeom>
              <a:noFill/>
            </p:spPr>
            <p:txBody>
              <a:bodyPr>
                <a:normAutofit fontScale="85000" lnSpcReduction="10000"/>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Total</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Debt</m:t>
                          </m:r>
                        </m:num>
                        <m:den>
                          <m:r>
                            <m:rPr>
                              <m:sty m:val="p"/>
                            </m:rPr>
                            <a:rPr lang="en-GB" i="1">
                              <a:solidFill>
                                <a:srgbClr val="000000"/>
                              </a:solidFill>
                              <a:latin typeface="Cambria Math" panose="02040503050406030204" pitchFamily="18" charset="0"/>
                            </a:rPr>
                            <m:t>Total</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Equity</m:t>
                          </m:r>
                          <m:r>
                            <a:rPr lang="en-GB" i="1">
                              <a:solidFill>
                                <a:srgbClr val="000000"/>
                              </a:solidFill>
                              <a:latin typeface="Cambria Math" panose="02040503050406030204" pitchFamily="18" charset="0"/>
                            </a:rPr>
                            <m:t>+</m:t>
                          </m:r>
                          <m:r>
                            <m:rPr>
                              <m:sty m:val="p"/>
                            </m:rPr>
                            <a:rPr lang="en-GB" i="1">
                              <a:solidFill>
                                <a:srgbClr val="000000"/>
                              </a:solidFill>
                              <a:latin typeface="Cambria Math" panose="02040503050406030204" pitchFamily="18" charset="0"/>
                            </a:rPr>
                            <m:t>Total</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Debt</m:t>
                          </m:r>
                        </m:den>
                      </m:f>
                    </m:oMath>
                  </m:oMathPara>
                </a14:m>
                <a:endParaRPr lang="en-GB" dirty="0"/>
              </a:p>
            </p:txBody>
          </p:sp>
        </mc:Choice>
        <mc:Fallback>
          <p:sp>
            <p:nvSpPr>
              <p:cNvPr id="7" name="Object 6" descr="A formula: Total debt over total equity plus total debt."/>
              <p:cNvSpPr txBox="1">
                <a:spLocks noRot="1" noChangeAspect="1" noMove="1" noResize="1" noEditPoints="1" noAdjustHandles="1" noChangeArrowheads="1" noChangeShapeType="1" noTextEdit="1"/>
              </p:cNvSpPr>
              <p:nvPr/>
            </p:nvSpPr>
            <p:spPr bwMode="auto">
              <a:xfrm>
                <a:off x="2320925" y="4197350"/>
                <a:ext cx="2462213" cy="641350"/>
              </a:xfrm>
              <a:prstGeom prst="rect">
                <a:avLst/>
              </a:prstGeom>
              <a:blipFill>
                <a:blip r:embed="rId4"/>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41920474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7620000" cy="1097280"/>
          </a:xfrm>
        </p:spPr>
        <p:txBody>
          <a:bodyPr/>
          <a:lstStyle/>
          <a:p>
            <a:r>
              <a:rPr lang="en-US" altLang="en-US" sz="3600" dirty="0">
                <a:latin typeface="+mn-lt"/>
                <a:ea typeface="ヒラギノ角ゴ Pro W3" pitchFamily="-65" charset="-128"/>
              </a:rPr>
              <a:t>A Summary of Key Financial Ratios</a:t>
            </a:r>
            <a:endParaRPr lang="en-US" sz="2000" b="0" dirty="0">
              <a:latin typeface="+mn-lt"/>
            </a:endParaRPr>
          </a:p>
        </p:txBody>
      </p:sp>
      <p:sp>
        <p:nvSpPr>
          <p:cNvPr id="3" name="Content Placeholder 2"/>
          <p:cNvSpPr>
            <a:spLocks noGrp="1"/>
          </p:cNvSpPr>
          <p:nvPr>
            <p:ph idx="1"/>
          </p:nvPr>
        </p:nvSpPr>
        <p:spPr>
          <a:xfrm>
            <a:off x="457200" y="1600201"/>
            <a:ext cx="8229600" cy="380999"/>
          </a:xfrm>
        </p:spPr>
        <p:txBody>
          <a:bodyPr/>
          <a:lstStyle/>
          <a:p>
            <a:pPr marL="0" indent="0">
              <a:buNone/>
            </a:pPr>
            <a:r>
              <a:rPr lang="en-US" sz="2400" b="1" dirty="0"/>
              <a:t>Table 2.4 [Continued]</a:t>
            </a:r>
            <a:endParaRPr lang="en-US" sz="2400" dirty="0"/>
          </a:p>
        </p:txBody>
      </p:sp>
      <p:graphicFrame>
        <p:nvGraphicFramePr>
          <p:cNvPr id="4" name="Table 3" descr="Table 2.4 continued. The sub-heading for column 1, ratio, is operating returns. Row 24: Ratio: Return on equity. Formula: net income over book value of equity. Manufacturing: 4.2%. Retail: 10.4%. Service: 3.6%. S and P: 7.1%. Row 25: Ratio: return on assets. Formula: net income plus interest expense over total assets. Manufacturing: 3.6%. Retail: 5.8%. Service: 3.3%. S and P: 4.1%. Row 26: Ratio: Return on invested capital (R O I C). Manufacturing: E B I T (1 minus tax rate) over book value of equity plus net debt. Manufacturing: 18.0%. Retail: 20.1%. Service: 18.3%. S and P: 17.0%."/>
          <p:cNvGraphicFramePr>
            <a:graphicFrameLocks noGrp="1"/>
          </p:cNvGraphicFramePr>
          <p:nvPr>
            <p:extLst>
              <p:ext uri="{D42A27DB-BD31-4B8C-83A1-F6EECF244321}">
                <p14:modId xmlns:p14="http://schemas.microsoft.com/office/powerpoint/2010/main" val="3012398790"/>
              </p:ext>
            </p:extLst>
          </p:nvPr>
        </p:nvGraphicFramePr>
        <p:xfrm>
          <a:off x="447672" y="2068513"/>
          <a:ext cx="8543928" cy="2808287"/>
        </p:xfrm>
        <a:graphic>
          <a:graphicData uri="http://schemas.openxmlformats.org/drawingml/2006/table">
            <a:tbl>
              <a:tblPr firstRow="1" bandRow="1">
                <a:tableStyleId>{3B4B98B0-60AC-42C2-AFA5-B58CD77FA1E5}</a:tableStyleId>
              </a:tblPr>
              <a:tblGrid>
                <a:gridCol w="1685928">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gridCol w="1219200">
                  <a:extLst>
                    <a:ext uri="{9D8B030D-6E8A-4147-A177-3AD203B41FA5}">
                      <a16:colId xmlns:a16="http://schemas.microsoft.com/office/drawing/2014/main" val="20002"/>
                    </a:ext>
                  </a:extLst>
                </a:gridCol>
                <a:gridCol w="1066801">
                  <a:extLst>
                    <a:ext uri="{9D8B030D-6E8A-4147-A177-3AD203B41FA5}">
                      <a16:colId xmlns:a16="http://schemas.microsoft.com/office/drawing/2014/main" val="20003"/>
                    </a:ext>
                  </a:extLst>
                </a:gridCol>
                <a:gridCol w="990600">
                  <a:extLst>
                    <a:ext uri="{9D8B030D-6E8A-4147-A177-3AD203B41FA5}">
                      <a16:colId xmlns:a16="http://schemas.microsoft.com/office/drawing/2014/main" val="20004"/>
                    </a:ext>
                  </a:extLst>
                </a:gridCol>
                <a:gridCol w="838199">
                  <a:extLst>
                    <a:ext uri="{9D8B030D-6E8A-4147-A177-3AD203B41FA5}">
                      <a16:colId xmlns:a16="http://schemas.microsoft.com/office/drawing/2014/main" val="20005"/>
                    </a:ext>
                  </a:extLst>
                </a:gridCol>
              </a:tblGrid>
              <a:tr h="370840">
                <a:tc>
                  <a:txBody>
                    <a:bodyPr/>
                    <a:lstStyle/>
                    <a:p>
                      <a:pPr algn="ctr"/>
                      <a:r>
                        <a:rPr lang="en-US" sz="1600" b="1" i="0" u="none" strike="noStrike" kern="1200" baseline="0" dirty="0">
                          <a:solidFill>
                            <a:schemeClr val="tx1"/>
                          </a:solidFill>
                          <a:latin typeface="+mn-lt"/>
                          <a:ea typeface="+mn-ea"/>
                          <a:cs typeface="+mn-cs"/>
                        </a:rPr>
                        <a:t>Ratio</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Formula</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Manu</a:t>
                      </a:r>
                    </a:p>
                    <a:p>
                      <a:pPr algn="ctr"/>
                      <a:r>
                        <a:rPr lang="en-US" sz="1600" b="1" i="0" u="none" strike="noStrike" kern="1200" baseline="0" dirty="0">
                          <a:solidFill>
                            <a:schemeClr val="tx1"/>
                          </a:solidFill>
                          <a:latin typeface="+mn-lt"/>
                          <a:ea typeface="+mn-ea"/>
                          <a:cs typeface="+mn-cs"/>
                        </a:rPr>
                        <a:t>facturing</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Retail</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Service</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S&amp;P 500</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552767">
                <a:tc>
                  <a:txBody>
                    <a:bodyPr/>
                    <a:lstStyle/>
                    <a:p>
                      <a:r>
                        <a:rPr lang="en-US" sz="1600" b="1" i="0" u="none" strike="noStrike" kern="1200" baseline="0" dirty="0">
                          <a:solidFill>
                            <a:schemeClr val="tx1"/>
                          </a:solidFill>
                          <a:latin typeface="+mn-lt"/>
                          <a:ea typeface="+mn-ea"/>
                          <a:cs typeface="+mn-cs"/>
                        </a:rPr>
                        <a:t>Operating Returns</a:t>
                      </a:r>
                      <a:endParaRPr lang="en-US" sz="16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bg1"/>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811847">
                <a:tc>
                  <a:txBody>
                    <a:bodyPr/>
                    <a:lstStyle/>
                    <a:p>
                      <a:r>
                        <a:rPr lang="en-US" sz="1600" b="0" i="0" u="none" strike="noStrike" kern="1200" baseline="0" dirty="0">
                          <a:solidFill>
                            <a:schemeClr val="tx1"/>
                          </a:solidFill>
                          <a:latin typeface="+mn-lt"/>
                          <a:ea typeface="+mn-ea"/>
                          <a:cs typeface="+mn-cs"/>
                        </a:rPr>
                        <a:t>Return on Equity</a:t>
                      </a:r>
                      <a:endParaRPr lang="en-US" sz="16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sz="16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4.2%</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10.4%</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3.6%</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7.1%</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838200">
                <a:tc>
                  <a:txBody>
                    <a:bodyPr/>
                    <a:lstStyle/>
                    <a:p>
                      <a:r>
                        <a:rPr lang="en-US" sz="1600" b="0" i="0" u="none" strike="noStrike" kern="1200" baseline="0" dirty="0">
                          <a:solidFill>
                            <a:schemeClr val="tx1"/>
                          </a:solidFill>
                          <a:latin typeface="+mn-lt"/>
                          <a:ea typeface="+mn-ea"/>
                          <a:cs typeface="+mn-cs"/>
                        </a:rPr>
                        <a:t>Return on Assets</a:t>
                      </a:r>
                      <a:endParaRPr lang="en-US" sz="16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3.6%</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5.8%</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3.3%</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4.1%</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bl>
          </a:graphicData>
        </a:graphic>
      </p:graphicFrame>
      <mc:AlternateContent xmlns:mc="http://schemas.openxmlformats.org/markup-compatibility/2006">
        <mc:Choice xmlns:a14="http://schemas.microsoft.com/office/drawing/2010/main" Requires="a14">
          <p:sp>
            <p:nvSpPr>
              <p:cNvPr id="5" name="Object 4" descr="A formula: Net income over book value of equity."/>
              <p:cNvSpPr txBox="1"/>
              <p:nvPr/>
            </p:nvSpPr>
            <p:spPr bwMode="auto">
              <a:xfrm>
                <a:off x="2490788" y="3292475"/>
                <a:ext cx="2025650" cy="641350"/>
              </a:xfrm>
              <a:prstGeom prst="rect">
                <a:avLst/>
              </a:prstGeom>
              <a:noFill/>
            </p:spPr>
            <p:txBody>
              <a:bodyPr>
                <a:normAutofit fontScale="92500"/>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Net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Income</m:t>
                          </m:r>
                        </m:num>
                        <m:den>
                          <m:r>
                            <m:rPr>
                              <m:sty m:val="p"/>
                            </m:rPr>
                            <a:rPr lang="en-GB" i="1">
                              <a:solidFill>
                                <a:srgbClr val="000000"/>
                              </a:solidFill>
                              <a:latin typeface="Cambria Math" panose="02040503050406030204" pitchFamily="18" charset="0"/>
                            </a:rPr>
                            <m:t>Book</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Value</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of</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Equity</m:t>
                          </m:r>
                        </m:den>
                      </m:f>
                    </m:oMath>
                  </m:oMathPara>
                </a14:m>
                <a:endParaRPr lang="en-GB"/>
              </a:p>
            </p:txBody>
          </p:sp>
        </mc:Choice>
        <mc:Fallback>
          <p:sp>
            <p:nvSpPr>
              <p:cNvPr id="5" name="Object 4" descr="A formula: Net income over book value of equity."/>
              <p:cNvSpPr txBox="1">
                <a:spLocks noRot="1" noChangeAspect="1" noMove="1" noResize="1" noEditPoints="1" noAdjustHandles="1" noChangeArrowheads="1" noChangeShapeType="1" noTextEdit="1"/>
              </p:cNvSpPr>
              <p:nvPr/>
            </p:nvSpPr>
            <p:spPr bwMode="auto">
              <a:xfrm>
                <a:off x="2490788" y="3292475"/>
                <a:ext cx="2025650" cy="641350"/>
              </a:xfrm>
              <a:prstGeom prst="rect">
                <a:avLst/>
              </a:prstGeom>
              <a:blipFill>
                <a:blip r:embed="rId2"/>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8" name="Object 7" descr="A formula: Net income plus interest expense over total assets."/>
              <p:cNvSpPr txBox="1"/>
              <p:nvPr/>
            </p:nvSpPr>
            <p:spPr bwMode="auto">
              <a:xfrm>
                <a:off x="2182538" y="4175555"/>
                <a:ext cx="2727876" cy="576992"/>
              </a:xfrm>
              <a:prstGeom prst="rect">
                <a:avLst/>
              </a:prstGeom>
              <a:noFill/>
            </p:spPr>
            <p:txBody>
              <a:bodyPr>
                <a:normAutofit fontScale="85000" lnSpcReduction="10000"/>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Net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Income</m:t>
                          </m:r>
                          <m:r>
                            <a:rPr lang="en-GB" i="1">
                              <a:solidFill>
                                <a:srgbClr val="000000"/>
                              </a:solidFill>
                              <a:latin typeface="Cambria Math" panose="02040503050406030204" pitchFamily="18" charset="0"/>
                            </a:rPr>
                            <m:t>+</m:t>
                          </m:r>
                          <m:r>
                            <m:rPr>
                              <m:sty m:val="p"/>
                            </m:rPr>
                            <a:rPr lang="en-GB" i="1">
                              <a:solidFill>
                                <a:srgbClr val="000000"/>
                              </a:solidFill>
                              <a:latin typeface="Cambria Math" panose="02040503050406030204" pitchFamily="18" charset="0"/>
                            </a:rPr>
                            <m:t>Interest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Expense</m:t>
                          </m:r>
                        </m:num>
                        <m:den>
                          <m:r>
                            <m:rPr>
                              <m:sty m:val="p"/>
                            </m:rPr>
                            <a:rPr lang="en-GB" i="1">
                              <a:solidFill>
                                <a:srgbClr val="000000"/>
                              </a:solidFill>
                              <a:latin typeface="Cambria Math" panose="02040503050406030204" pitchFamily="18" charset="0"/>
                            </a:rPr>
                            <m:t>Total</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Assets</m:t>
                          </m:r>
                        </m:den>
                      </m:f>
                    </m:oMath>
                  </m:oMathPara>
                </a14:m>
                <a:endParaRPr lang="en-GB"/>
              </a:p>
            </p:txBody>
          </p:sp>
        </mc:Choice>
        <mc:Fallback>
          <p:sp>
            <p:nvSpPr>
              <p:cNvPr id="8" name="Object 7" descr="A formula: Net income plus interest expense over total assets."/>
              <p:cNvSpPr txBox="1">
                <a:spLocks noRot="1" noChangeAspect="1" noMove="1" noResize="1" noEditPoints="1" noAdjustHandles="1" noChangeArrowheads="1" noChangeShapeType="1" noTextEdit="1"/>
              </p:cNvSpPr>
              <p:nvPr/>
            </p:nvSpPr>
            <p:spPr bwMode="auto">
              <a:xfrm>
                <a:off x="2182538" y="4175555"/>
                <a:ext cx="2727876" cy="576992"/>
              </a:xfrm>
              <a:prstGeom prst="rect">
                <a:avLst/>
              </a:prstGeom>
              <a:blipFill>
                <a:blip r:embed="rId3"/>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11246872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07F06-12EB-9608-467D-A77213C47EFC}"/>
              </a:ext>
            </a:extLst>
          </p:cNvPr>
          <p:cNvSpPr>
            <a:spLocks noGrp="1"/>
          </p:cNvSpPr>
          <p:nvPr>
            <p:ph type="title"/>
          </p:nvPr>
        </p:nvSpPr>
        <p:spPr/>
        <p:txBody>
          <a:bodyPr/>
          <a:lstStyle/>
          <a:p>
            <a:r>
              <a:rPr lang="en-GB" dirty="0"/>
              <a:t>References and Reading List</a:t>
            </a:r>
          </a:p>
        </p:txBody>
      </p:sp>
      <p:sp>
        <p:nvSpPr>
          <p:cNvPr id="3" name="Content Placeholder 2">
            <a:extLst>
              <a:ext uri="{FF2B5EF4-FFF2-40B4-BE49-F238E27FC236}">
                <a16:creationId xmlns:a16="http://schemas.microsoft.com/office/drawing/2014/main" id="{A3422455-6EC4-F890-DE80-748132A581B1}"/>
              </a:ext>
            </a:extLst>
          </p:cNvPr>
          <p:cNvSpPr>
            <a:spLocks noGrp="1"/>
          </p:cNvSpPr>
          <p:nvPr>
            <p:ph idx="1"/>
          </p:nvPr>
        </p:nvSpPr>
        <p:spPr/>
        <p:txBody>
          <a:bodyPr/>
          <a:lstStyle/>
          <a:p>
            <a:r>
              <a:rPr lang="en-GB" dirty="0"/>
              <a:t>Berk, J.B. and </a:t>
            </a:r>
            <a:r>
              <a:rPr lang="en-GB" dirty="0" err="1"/>
              <a:t>DeMarzo</a:t>
            </a:r>
            <a:r>
              <a:rPr lang="en-GB" dirty="0"/>
              <a:t>, P.M., Corporate finance. Pearson Education, Latest Edition.</a:t>
            </a:r>
          </a:p>
          <a:p>
            <a:r>
              <a:rPr lang="en-GB" dirty="0"/>
              <a:t>Keown, A., Martin, J. and Petty, W. Foundation of Finance. 8th Edition, Pearson, London, Latest Edition.</a:t>
            </a:r>
          </a:p>
        </p:txBody>
      </p:sp>
      <p:sp>
        <p:nvSpPr>
          <p:cNvPr id="4" name="Date Placeholder 3">
            <a:extLst>
              <a:ext uri="{FF2B5EF4-FFF2-40B4-BE49-F238E27FC236}">
                <a16:creationId xmlns:a16="http://schemas.microsoft.com/office/drawing/2014/main" id="{1FE3E579-FBA8-0B12-0B80-CA61A4489001}"/>
              </a:ext>
            </a:extLst>
          </p:cNvPr>
          <p:cNvSpPr>
            <a:spLocks noGrp="1"/>
          </p:cNvSpPr>
          <p:nvPr>
            <p:ph type="dt" sz="half" idx="10"/>
          </p:nvPr>
        </p:nvSpPr>
        <p:spPr/>
        <p:txBody>
          <a:bodyPr/>
          <a:lstStyle/>
          <a:p>
            <a:pPr>
              <a:defRPr/>
            </a:pPr>
            <a:fld id="{2303D31F-598B-47EE-BA37-93F097A3D676}" type="datetime1">
              <a:rPr lang="en-GB" altLang="en-US" smtClean="0"/>
              <a:pPr>
                <a:defRPr/>
              </a:pPr>
              <a:t>15/11/2024</a:t>
            </a:fld>
            <a:endParaRPr lang="en-GB" altLang="en-US"/>
          </a:p>
        </p:txBody>
      </p:sp>
      <p:sp>
        <p:nvSpPr>
          <p:cNvPr id="5" name="Slide Number Placeholder 4">
            <a:extLst>
              <a:ext uri="{FF2B5EF4-FFF2-40B4-BE49-F238E27FC236}">
                <a16:creationId xmlns:a16="http://schemas.microsoft.com/office/drawing/2014/main" id="{BFDDE1E6-3068-6092-953E-42ED862D7242}"/>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15306316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2205</TotalTime>
  <Words>954</Words>
  <Application>Microsoft Office PowerPoint</Application>
  <PresentationFormat>On-screen Show (4:3)</PresentationFormat>
  <Paragraphs>274</Paragraphs>
  <Slides>23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ＭＳ Ｐゴシック</vt:lpstr>
      <vt:lpstr>Arial</vt:lpstr>
      <vt:lpstr>Cambria Math</vt:lpstr>
      <vt:lpstr>Myriad Pro</vt:lpstr>
      <vt:lpstr>Verdana</vt:lpstr>
      <vt:lpstr>ヒラギノ角ゴ Pro W3</vt:lpstr>
      <vt:lpstr>20140311PresentationUWTSDTemplate</vt:lpstr>
      <vt:lpstr>MBA</vt:lpstr>
      <vt:lpstr>Week Outline</vt:lpstr>
      <vt:lpstr>Financial Statement Analysis </vt:lpstr>
      <vt:lpstr>Financial Statement Analysis </vt:lpstr>
      <vt:lpstr>Example Computing Working Capital Ratios</vt:lpstr>
      <vt:lpstr>Example Computing Working Capital Ratios</vt:lpstr>
      <vt:lpstr>Example Computing Working Capital Ratios</vt:lpstr>
      <vt:lpstr>Example Computing Working Capital Ratios</vt:lpstr>
      <vt:lpstr>Example Computing Working Capital Ratios</vt:lpstr>
      <vt:lpstr>Example Computing Working Capital Ratios</vt:lpstr>
      <vt:lpstr>Example Computing Working Capital Ratios</vt:lpstr>
      <vt:lpstr>Financial Statement Analysis</vt:lpstr>
      <vt:lpstr>Financial Statement Analysis </vt:lpstr>
      <vt:lpstr>Example Computing Operating Returns </vt:lpstr>
      <vt:lpstr>Example: Computing Operating Returns</vt:lpstr>
      <vt:lpstr>Example Computing Operating Returns</vt:lpstr>
      <vt:lpstr>A Summary of Key Financial Ratios</vt:lpstr>
      <vt:lpstr>A Summary of Key Financial Ratios</vt:lpstr>
      <vt:lpstr>A Summary of Key Financial Ratios</vt:lpstr>
      <vt:lpstr>A Summary of Key Financial Ratios</vt:lpstr>
      <vt:lpstr>A Summary of Key Financial Ratios</vt:lpstr>
      <vt:lpstr>A Summary of Key Financial Ratios</vt:lpstr>
      <vt:lpstr>References and Reading List</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Miao, Jia</cp:lastModifiedBy>
  <cp:revision>141</cp:revision>
  <cp:lastPrinted>2018-07-09T15:27:01Z</cp:lastPrinted>
  <dcterms:created xsi:type="dcterms:W3CDTF">2002-10-07T19:43:58Z</dcterms:created>
  <dcterms:modified xsi:type="dcterms:W3CDTF">2024-11-15T08:50:02Z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55e1b534-098f-4ac8-9223-69712ddf82de_Enabled">
    <vt:lpwstr>true</vt:lpwstr>
  </property>
  <property fmtid="{D5CDD505-2E9C-101B-9397-08002B2CF9AE}" pid="3" name="MSIP_Label_55e1b534-098f-4ac8-9223-69712ddf82de_SetDate">
    <vt:lpwstr>2024-05-31T11:48:15Z</vt:lpwstr>
  </property>
  <property fmtid="{D5CDD505-2E9C-101B-9397-08002B2CF9AE}" pid="4" name="MSIP_Label_55e1b534-098f-4ac8-9223-69712ddf82de_Method">
    <vt:lpwstr>Standard</vt:lpwstr>
  </property>
  <property fmtid="{D5CDD505-2E9C-101B-9397-08002B2CF9AE}" pid="5" name="MSIP_Label_55e1b534-098f-4ac8-9223-69712ddf82de_Name">
    <vt:lpwstr>Public Document</vt:lpwstr>
  </property>
  <property fmtid="{D5CDD505-2E9C-101B-9397-08002B2CF9AE}" pid="6" name="MSIP_Label_55e1b534-098f-4ac8-9223-69712ddf82de_SiteId">
    <vt:lpwstr>c9ef029c-18cf-4016-86d3-93cf8e94ff94</vt:lpwstr>
  </property>
  <property fmtid="{D5CDD505-2E9C-101B-9397-08002B2CF9AE}" pid="7" name="MSIP_Label_55e1b534-098f-4ac8-9223-69712ddf82de_ActionId">
    <vt:lpwstr>4e7031c9-f915-4cb8-9e5a-62dc40a1a4ea</vt:lpwstr>
  </property>
  <property fmtid="{D5CDD505-2E9C-101B-9397-08002B2CF9AE}" pid="8" name="MSIP_Label_55e1b534-098f-4ac8-9223-69712ddf82de_ContentBits">
    <vt:lpwstr>0</vt:lpwstr>
  </property>
</Properties>
</file>