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66" r:id="rId4"/>
    <p:sldId id="265" r:id="rId5"/>
    <p:sldId id="267" r:id="rId6"/>
    <p:sldId id="268" r:id="rId7"/>
    <p:sldId id="269" r:id="rId8"/>
    <p:sldId id="270" r:id="rId9"/>
    <p:sldId id="271" r:id="rId10"/>
    <p:sldId id="272" r:id="rId11"/>
    <p:sldId id="273" r:id="rId12"/>
    <p:sldId id="274" r:id="rId13"/>
    <p:sldId id="275" r:id="rId14"/>
    <p:sldId id="276" r:id="rId15"/>
    <p:sldId id="277" r:id="rId16"/>
    <p:sldId id="261" r:id="rId17"/>
    <p:sldId id="278" r:id="rId18"/>
    <p:sldId id="279" r:id="rId19"/>
    <p:sldId id="282" r:id="rId20"/>
    <p:sldId id="280" r:id="rId21"/>
    <p:sldId id="281" r:id="rId22"/>
    <p:sldId id="263" r:id="rId23"/>
    <p:sldId id="283" r:id="rId24"/>
    <p:sldId id="284" r:id="rId25"/>
    <p:sldId id="264"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196E8"/>
    <a:srgbClr val="99CC00"/>
    <a:srgbClr val="00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038" autoAdjust="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AEAA35-1336-437D-A3BD-2AEA559143D6}" type="datetimeFigureOut">
              <a:rPr lang="en-US" smtClean="0"/>
              <a:t>8/22/2026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DAF78-039B-4D43-9055-9048BE6B2D7A}" type="slidenum">
              <a:rPr lang="en-US" smtClean="0"/>
              <a:t>‹#›</a:t>
            </a:fld>
            <a:endParaRPr lang="en-US"/>
          </a:p>
        </p:txBody>
      </p:sp>
    </p:spTree>
    <p:extLst>
      <p:ext uri="{BB962C8B-B14F-4D97-AF65-F5344CB8AC3E}">
        <p14:creationId xmlns:p14="http://schemas.microsoft.com/office/powerpoint/2010/main" val="1505154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AD8DAF78-039B-4D43-9055-9048BE6B2D7A}" type="slidenum">
              <a:rPr lang="en-US" smtClean="0"/>
              <a:t>2</a:t>
            </a:fld>
            <a:endParaRPr lang="en-US"/>
          </a:p>
        </p:txBody>
      </p:sp>
    </p:spTree>
    <p:extLst>
      <p:ext uri="{BB962C8B-B14F-4D97-AF65-F5344CB8AC3E}">
        <p14:creationId xmlns:p14="http://schemas.microsoft.com/office/powerpoint/2010/main" val="430058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3F160-7C2A-2F84-05BD-305C3477EE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F9A784-80AE-CB18-E2DB-97A49AB0639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B43008E-D344-A6E9-0776-94D35CA1E954}"/>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workflow highlights the importance of preparing high-quality agricultural data and selecting appropriate predictive algorithms to improve model accuracy. The framework provides a conceptual overview of how machine learning supports evidence-based decision-making in smart farming by identifying patterns within environmental and agricultural variables and producing reliable crop yield predictions.</a:t>
            </a:r>
            <a:endParaRPr lang="en-US" b="0" dirty="0">
              <a:effectLst/>
            </a:endParaRPr>
          </a:p>
          <a:p>
            <a:br>
              <a:rPr lang="en-US" dirty="0"/>
            </a:br>
            <a:endParaRPr lang="en-GB" dirty="0"/>
          </a:p>
        </p:txBody>
      </p:sp>
      <p:sp>
        <p:nvSpPr>
          <p:cNvPr id="4" name="Slide Number Placeholder 3">
            <a:extLst>
              <a:ext uri="{FF2B5EF4-FFF2-40B4-BE49-F238E27FC236}">
                <a16:creationId xmlns:a16="http://schemas.microsoft.com/office/drawing/2014/main" id="{B7E535CE-0F68-86E3-6DA0-349E57B35EEB}"/>
              </a:ext>
            </a:extLst>
          </p:cNvPr>
          <p:cNvSpPr>
            <a:spLocks noGrp="1"/>
          </p:cNvSpPr>
          <p:nvPr>
            <p:ph type="sldNum" sz="quarter" idx="5"/>
          </p:nvPr>
        </p:nvSpPr>
        <p:spPr/>
        <p:txBody>
          <a:bodyPr/>
          <a:lstStyle/>
          <a:p>
            <a:fld id="{AD8DAF78-039B-4D43-9055-9048BE6B2D7A}" type="slidenum">
              <a:rPr lang="en-US" smtClean="0"/>
              <a:t>3</a:t>
            </a:fld>
            <a:endParaRPr lang="en-US"/>
          </a:p>
        </p:txBody>
      </p:sp>
    </p:spTree>
    <p:extLst>
      <p:ext uri="{BB962C8B-B14F-4D97-AF65-F5344CB8AC3E}">
        <p14:creationId xmlns:p14="http://schemas.microsoft.com/office/powerpoint/2010/main" val="333313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86915-91F4-F9F5-917B-3A921F86E7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92B3B9-960E-A2D4-FD50-F5B66A945C4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E77730E-1C3E-2056-858A-3E74084D2EB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research article is about 10 variables, such as “Crop”, “Crop_Year”, “Season”, “State”, “Area”, “Production”, “</a:t>
            </a:r>
            <a:r>
              <a:rPr lang="en-GB" sz="1200" kern="1200" dirty="0" err="1">
                <a:solidFill>
                  <a:schemeClr val="tx1"/>
                </a:solidFill>
                <a:effectLst/>
                <a:latin typeface="+mn-lt"/>
                <a:ea typeface="+mn-ea"/>
                <a:cs typeface="+mn-cs"/>
              </a:rPr>
              <a:t>Annual_Rainfall</a:t>
            </a:r>
            <a:r>
              <a:rPr lang="en-GB" sz="1200" kern="1200" dirty="0">
                <a:solidFill>
                  <a:schemeClr val="tx1"/>
                </a:solidFill>
                <a:effectLst/>
                <a:latin typeface="+mn-lt"/>
                <a:ea typeface="+mn-ea"/>
                <a:cs typeface="+mn-cs"/>
              </a:rPr>
              <a:t>”, “Fertiliser”, “Pesticide”, and “Yield”, with “Yield” being the dependent variable. Data preprocessing, exploratory data drawing, and feature importance are used in the study, and the following predictive modelling with “Random Forest, </a:t>
            </a:r>
            <a:r>
              <a:rPr lang="en-GB" sz="1200" kern="1200" dirty="0" err="1">
                <a:solidFill>
                  <a:schemeClr val="tx1"/>
                </a:solidFill>
                <a:effectLst/>
                <a:latin typeface="+mn-lt"/>
                <a:ea typeface="+mn-ea"/>
                <a:cs typeface="+mn-cs"/>
              </a:rPr>
              <a:t>XGBoost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LightGBM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CatBoost</a:t>
            </a:r>
            <a:r>
              <a:rPr lang="en-GB" sz="1200" kern="1200" dirty="0">
                <a:solidFill>
                  <a:schemeClr val="tx1"/>
                </a:solidFill>
                <a:effectLst/>
                <a:latin typeface="+mn-lt"/>
                <a:ea typeface="+mn-ea"/>
                <a:cs typeface="+mn-cs"/>
              </a:rPr>
              <a:t> is used. R², Mean absolute error (MAE), and Root mean squared error (RMSE) are used to evaluate model performance. The results are meant to help evidence-based agricultural plans, optimize the use of resources, and promote sustainable agricultural production in the context of Indian agriculture.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5DC3B8E-97E1-0400-C642-0D6C84FCE8AD}"/>
              </a:ext>
            </a:extLst>
          </p:cNvPr>
          <p:cNvSpPr>
            <a:spLocks noGrp="1"/>
          </p:cNvSpPr>
          <p:nvPr>
            <p:ph type="sldNum" sz="quarter" idx="5"/>
          </p:nvPr>
        </p:nvSpPr>
        <p:spPr/>
        <p:txBody>
          <a:bodyPr/>
          <a:lstStyle/>
          <a:p>
            <a:fld id="{AD8DAF78-039B-4D43-9055-9048BE6B2D7A}" type="slidenum">
              <a:rPr lang="en-US" smtClean="0"/>
              <a:t>4</a:t>
            </a:fld>
            <a:endParaRPr lang="en-US"/>
          </a:p>
        </p:txBody>
      </p:sp>
    </p:spTree>
    <p:extLst>
      <p:ext uri="{BB962C8B-B14F-4D97-AF65-F5344CB8AC3E}">
        <p14:creationId xmlns:p14="http://schemas.microsoft.com/office/powerpoint/2010/main" val="263360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2C97C-9F06-BFB2-23A8-775894F278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356AED-BF30-17CB-58EC-2EA7E6FF28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5D32E64-A382-012B-3CDC-F93B2C3C54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figure illustrates a general framework for machine learning-based crop yield prediction. The framework illustrates the sequential process of agricultural data analysis, beginning with data collection and preprocessing, followed by feature selection and machine learning model development to generate crop yield predictions. This workflow highlights the importance of preparing high-quality agricultural data and selecting appropriate predictive algorithms to improve model accuracy. The framework provides a conceptual overview of how machine learning supports evidence-based decision-making in smart farming by identifying patterns within environmental and agricultural variables and producing reliable crop yield predictions.</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CBBD37-D48D-14DF-2540-AF52F4C47F32}"/>
              </a:ext>
            </a:extLst>
          </p:cNvPr>
          <p:cNvSpPr>
            <a:spLocks noGrp="1"/>
          </p:cNvSpPr>
          <p:nvPr>
            <p:ph type="sldNum" sz="quarter" idx="5"/>
          </p:nvPr>
        </p:nvSpPr>
        <p:spPr/>
        <p:txBody>
          <a:bodyPr/>
          <a:lstStyle/>
          <a:p>
            <a:fld id="{AD8DAF78-039B-4D43-9055-9048BE6B2D7A}" type="slidenum">
              <a:rPr lang="en-US" smtClean="0"/>
              <a:t>5</a:t>
            </a:fld>
            <a:endParaRPr lang="en-US"/>
          </a:p>
        </p:txBody>
      </p:sp>
    </p:spTree>
    <p:extLst>
      <p:ext uri="{BB962C8B-B14F-4D97-AF65-F5344CB8AC3E}">
        <p14:creationId xmlns:p14="http://schemas.microsoft.com/office/powerpoint/2010/main" val="1097049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4FBD0-F9E8-66DB-5816-A29B4196E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AF19B-498B-71D8-447A-90A17C1BD1B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ED3531D-59EC-CC19-8595-08A90C17CB6B}"/>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development of precision agriculture, the value of yield prediction through agriculture is even greater because there is an incorporation of previous agricultural data and new data analysis methods. The predictive models help reveal the connection between the environment and agricultural practices that cannot be observed on the surface, and this makes it possible to forecast changes in yields before harvesting.</a:t>
            </a:r>
            <a:endParaRPr lang="en-GB" dirty="0"/>
          </a:p>
        </p:txBody>
      </p:sp>
      <p:sp>
        <p:nvSpPr>
          <p:cNvPr id="4" name="Slide Number Placeholder 3">
            <a:extLst>
              <a:ext uri="{FF2B5EF4-FFF2-40B4-BE49-F238E27FC236}">
                <a16:creationId xmlns:a16="http://schemas.microsoft.com/office/drawing/2014/main" id="{26F3B83C-F005-4C84-D72D-6A932007450F}"/>
              </a:ext>
            </a:extLst>
          </p:cNvPr>
          <p:cNvSpPr>
            <a:spLocks noGrp="1"/>
          </p:cNvSpPr>
          <p:nvPr>
            <p:ph type="sldNum" sz="quarter" idx="5"/>
          </p:nvPr>
        </p:nvSpPr>
        <p:spPr/>
        <p:txBody>
          <a:bodyPr/>
          <a:lstStyle/>
          <a:p>
            <a:fld id="{AD8DAF78-039B-4D43-9055-9048BE6B2D7A}" type="slidenum">
              <a:rPr lang="en-US" smtClean="0"/>
              <a:t>6</a:t>
            </a:fld>
            <a:endParaRPr lang="en-US"/>
          </a:p>
        </p:txBody>
      </p:sp>
    </p:spTree>
    <p:extLst>
      <p:ext uri="{BB962C8B-B14F-4D97-AF65-F5344CB8AC3E}">
        <p14:creationId xmlns:p14="http://schemas.microsoft.com/office/powerpoint/2010/main" val="3298889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C4E25-1FE2-E0FE-44ED-44427BDE07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39A7D-D43B-0474-0163-664E21484A1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6CADD80-FFB1-DAB3-0C45-0005BA224F9C}"/>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many-faceted associations are captured in machine learning algorithms, which can be used to build prediction models to help evidence-based agricultural planning and sustainable resource management. Therefore, a theoretical basis produced for this research clarifies the role of precision agriculture, the use of data analysis for accurate crop harvest, machine learning in agricultural applications, how precision agriculture technology can contribute to food security, resilient agriculture in the context of climate change and last but not least, how decisions in farming can be made based on the aforementioned technologies.</a:t>
            </a:r>
            <a:endParaRPr lang="en-GB" dirty="0"/>
          </a:p>
        </p:txBody>
      </p:sp>
      <p:sp>
        <p:nvSpPr>
          <p:cNvPr id="4" name="Slide Number Placeholder 3">
            <a:extLst>
              <a:ext uri="{FF2B5EF4-FFF2-40B4-BE49-F238E27FC236}">
                <a16:creationId xmlns:a16="http://schemas.microsoft.com/office/drawing/2014/main" id="{E833D426-B1EB-6834-F30C-B198660B2E14}"/>
              </a:ext>
            </a:extLst>
          </p:cNvPr>
          <p:cNvSpPr>
            <a:spLocks noGrp="1"/>
          </p:cNvSpPr>
          <p:nvPr>
            <p:ph type="sldNum" sz="quarter" idx="5"/>
          </p:nvPr>
        </p:nvSpPr>
        <p:spPr/>
        <p:txBody>
          <a:bodyPr/>
          <a:lstStyle/>
          <a:p>
            <a:fld id="{AD8DAF78-039B-4D43-9055-9048BE6B2D7A}" type="slidenum">
              <a:rPr lang="en-US" smtClean="0"/>
              <a:t>7</a:t>
            </a:fld>
            <a:endParaRPr lang="en-US"/>
          </a:p>
        </p:txBody>
      </p:sp>
    </p:spTree>
    <p:extLst>
      <p:ext uri="{BB962C8B-B14F-4D97-AF65-F5344CB8AC3E}">
        <p14:creationId xmlns:p14="http://schemas.microsoft.com/office/powerpoint/2010/main" val="2841651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49B84-B953-9242-13F7-34560C3F3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FCC32-E059-5D47-FA6B-2B6C70493C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3F9C1B0-D9B2-14E1-3561-6A0755C291B4}"/>
              </a:ext>
            </a:extLst>
          </p:cNvPr>
          <p:cNvSpPr>
            <a:spLocks noGrp="1"/>
          </p:cNvSpPr>
          <p:nvPr>
            <p:ph type="body" idx="1"/>
          </p:nvPr>
        </p:nvSpPr>
        <p:spPr/>
        <p:txBody>
          <a:bodyPr/>
          <a:lstStyle/>
          <a:p>
            <a:pPr rtl="0"/>
            <a:r>
              <a:rPr lang="en-GB" sz="1200" kern="1200" dirty="0">
                <a:solidFill>
                  <a:schemeClr val="tx1"/>
                </a:solidFill>
                <a:effectLst/>
                <a:latin typeface="+mn-lt"/>
                <a:ea typeface="+mn-ea"/>
                <a:cs typeface="+mn-cs"/>
              </a:rPr>
              <a:t>Crop yield is a critical function of agriculture and lies within the framework of how these factors are managed, namely resource utilisation, soil health, plant growth, and production efficiency. Good farm management combines appropriate cultivation with the latest technologies to achieve maximum production with environmental sustainability. Soil management is one of the more influential management factors and includes monitoring soil fertility, moisture, nutrient availability, and soil </a:t>
            </a:r>
            <a:r>
              <a:rPr lang="en-GB" sz="1200" kern="1200" dirty="0" err="1">
                <a:solidFill>
                  <a:schemeClr val="tx1"/>
                </a:solidFill>
                <a:effectLst/>
                <a:latin typeface="+mn-lt"/>
                <a:ea typeface="+mn-ea"/>
                <a:cs typeface="+mn-cs"/>
              </a:rPr>
              <a:t>pH.</a:t>
            </a:r>
            <a:r>
              <a:rPr lang="en-GB" sz="1200" kern="1200" dirty="0">
                <a:solidFill>
                  <a:schemeClr val="tx1"/>
                </a:solidFill>
                <a:effectLst/>
                <a:latin typeface="+mn-lt"/>
                <a:ea typeface="+mn-ea"/>
                <a:cs typeface="+mn-cs"/>
              </a:rPr>
              <a:t> </a:t>
            </a:r>
            <a:endParaRPr lang="en-GB" dirty="0"/>
          </a:p>
        </p:txBody>
      </p:sp>
      <p:sp>
        <p:nvSpPr>
          <p:cNvPr id="4" name="Slide Number Placeholder 3">
            <a:extLst>
              <a:ext uri="{FF2B5EF4-FFF2-40B4-BE49-F238E27FC236}">
                <a16:creationId xmlns:a16="http://schemas.microsoft.com/office/drawing/2014/main" id="{75D3622E-B8C9-DEAE-EEA1-FC7183E4BFCC}"/>
              </a:ext>
            </a:extLst>
          </p:cNvPr>
          <p:cNvSpPr>
            <a:spLocks noGrp="1"/>
          </p:cNvSpPr>
          <p:nvPr>
            <p:ph type="sldNum" sz="quarter" idx="5"/>
          </p:nvPr>
        </p:nvSpPr>
        <p:spPr/>
        <p:txBody>
          <a:bodyPr/>
          <a:lstStyle/>
          <a:p>
            <a:fld id="{AD8DAF78-039B-4D43-9055-9048BE6B2D7A}" type="slidenum">
              <a:rPr lang="en-US" smtClean="0"/>
              <a:t>8</a:t>
            </a:fld>
            <a:endParaRPr lang="en-US"/>
          </a:p>
        </p:txBody>
      </p:sp>
    </p:spTree>
    <p:extLst>
      <p:ext uri="{BB962C8B-B14F-4D97-AF65-F5344CB8AC3E}">
        <p14:creationId xmlns:p14="http://schemas.microsoft.com/office/powerpoint/2010/main" val="3033786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C7C38-4EDE-D228-C59C-C5DCFA6124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8A1845-4890-0F69-7CEF-62AB78164B1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1EB24D1-38BE-3A4B-587B-D8EE42D669F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combination of these multiple datasets makes these systems useful for making accurate predictions of crop production, identifying crop disease, optimizing irrigation schedules, crop cropping guide, monitoring soil condition, and enhancing allocation of limited resources. Decision Trees, Random Forest, Support vector machine, Artificial neural networks, </a:t>
            </a:r>
            <a:r>
              <a:rPr lang="en-GB" sz="1200" kern="1200" dirty="0" err="1">
                <a:solidFill>
                  <a:schemeClr val="tx1"/>
                </a:solidFill>
                <a:effectLst/>
                <a:latin typeface="+mn-lt"/>
                <a:ea typeface="+mn-ea"/>
                <a:cs typeface="+mn-cs"/>
              </a:rPr>
              <a:t>XGBoost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LightGBM</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CatBoost</a:t>
            </a:r>
            <a:r>
              <a:rPr lang="en-GB" sz="1200" kern="1200" dirty="0">
                <a:solidFill>
                  <a:schemeClr val="tx1"/>
                </a:solidFill>
                <a:effectLst/>
                <a:latin typeface="+mn-lt"/>
                <a:ea typeface="+mn-ea"/>
                <a:cs typeface="+mn-cs"/>
              </a:rPr>
              <a:t> have shown great success in predicting agricultural applications as they are able to capture the nonlinear relationship between multiple variables (Sowmya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3B5B316-922C-98D7-D76A-A99EF70C0B0C}"/>
              </a:ext>
            </a:extLst>
          </p:cNvPr>
          <p:cNvSpPr>
            <a:spLocks noGrp="1"/>
          </p:cNvSpPr>
          <p:nvPr>
            <p:ph type="sldNum" sz="quarter" idx="5"/>
          </p:nvPr>
        </p:nvSpPr>
        <p:spPr/>
        <p:txBody>
          <a:bodyPr/>
          <a:lstStyle/>
          <a:p>
            <a:fld id="{AD8DAF78-039B-4D43-9055-9048BE6B2D7A}" type="slidenum">
              <a:rPr lang="en-US" smtClean="0"/>
              <a:t>9</a:t>
            </a:fld>
            <a:endParaRPr lang="en-US"/>
          </a:p>
        </p:txBody>
      </p:sp>
    </p:spTree>
    <p:extLst>
      <p:ext uri="{BB962C8B-B14F-4D97-AF65-F5344CB8AC3E}">
        <p14:creationId xmlns:p14="http://schemas.microsoft.com/office/powerpoint/2010/main" val="866298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D733D-22C9-C906-1911-7F0596A85C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4E9800-12AD-291A-4148-4F0524663A4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9E398C5-2748-F567-ECC2-E33B9ED8E86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Another limitation found from the literature is the absence of comparative analysis of “Random Forest”, “</a:t>
            </a:r>
            <a:r>
              <a:rPr lang="en-GB" sz="1200" kern="1200" dirty="0" err="1">
                <a:solidFill>
                  <a:schemeClr val="tx1"/>
                </a:solidFill>
                <a:effectLst/>
                <a:latin typeface="+mn-lt"/>
                <a:ea typeface="+mn-ea"/>
                <a:cs typeface="+mn-cs"/>
              </a:rPr>
              <a:t>XGBoost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LightGBM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CatBoost</a:t>
            </a:r>
            <a:r>
              <a:rPr lang="en-GB" sz="1200" kern="1200" dirty="0">
                <a:solidFill>
                  <a:schemeClr val="tx1"/>
                </a:solidFill>
                <a:effectLst/>
                <a:latin typeface="+mn-lt"/>
                <a:ea typeface="+mn-ea"/>
                <a:cs typeface="+mn-cs"/>
              </a:rPr>
              <a:t>”, and “Extra Trees Regressor” using the same agricultural data set and the same evaluation methodology. Most of the research focuses only on two or three algorithms, which makes it hard to decide which one would be the best model to make predictions about agriculture. There is little research on the impact of environmental factors, agricultural inputs, seasonality, and geography on the agricultural crop yield prediction in India.</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492C565-D18B-1EE0-F2AC-E20D2BB6E8F2}"/>
              </a:ext>
            </a:extLst>
          </p:cNvPr>
          <p:cNvSpPr>
            <a:spLocks noGrp="1"/>
          </p:cNvSpPr>
          <p:nvPr>
            <p:ph type="sldNum" sz="quarter" idx="5"/>
          </p:nvPr>
        </p:nvSpPr>
        <p:spPr/>
        <p:txBody>
          <a:bodyPr/>
          <a:lstStyle/>
          <a:p>
            <a:fld id="{AD8DAF78-039B-4D43-9055-9048BE6B2D7A}" type="slidenum">
              <a:rPr lang="en-US" smtClean="0"/>
              <a:t>10</a:t>
            </a:fld>
            <a:endParaRPr lang="en-US"/>
          </a:p>
        </p:txBody>
      </p:sp>
    </p:spTree>
    <p:extLst>
      <p:ext uri="{BB962C8B-B14F-4D97-AF65-F5344CB8AC3E}">
        <p14:creationId xmlns:p14="http://schemas.microsoft.com/office/powerpoint/2010/main" val="3344749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96DB6-C026-6039-EBD1-5D95FE3E83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2395B6-CE3D-BF29-CB6E-D9FC96F20A1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54F2082-C6FF-71FF-9615-9332672C3DA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literature review of this chapter highlighted the available resources on crop yield prediction and the use of machine learning in farm management. It explored crop yield prediction, the factors influencing the environment and agriculture management that impact productivity, and the increasing significance of machine learning techniques that could be used in agriculture decision-making. The chapter also reviewed several widely used machine learning algorithms as well as some assessment methods for predictable performance. Moreover, the theoretical support, research gap and conceptual framework were provided to build a foundation for the study. The research methodology is explained in the next chapter, which presents the research design, data collection, preprocessing methodology, model development and performance evaluation techniques.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A2035CB-52A5-ABF4-DE8E-D90FC5A78AB6}"/>
              </a:ext>
            </a:extLst>
          </p:cNvPr>
          <p:cNvSpPr>
            <a:spLocks noGrp="1"/>
          </p:cNvSpPr>
          <p:nvPr>
            <p:ph type="sldNum" sz="quarter" idx="5"/>
          </p:nvPr>
        </p:nvSpPr>
        <p:spPr/>
        <p:txBody>
          <a:bodyPr/>
          <a:lstStyle/>
          <a:p>
            <a:fld id="{AD8DAF78-039B-4D43-9055-9048BE6B2D7A}" type="slidenum">
              <a:rPr lang="en-US" smtClean="0"/>
              <a:t>11</a:t>
            </a:fld>
            <a:endParaRPr lang="en-US"/>
          </a:p>
        </p:txBody>
      </p:sp>
    </p:spTree>
    <p:extLst>
      <p:ext uri="{BB962C8B-B14F-4D97-AF65-F5344CB8AC3E}">
        <p14:creationId xmlns:p14="http://schemas.microsoft.com/office/powerpoint/2010/main" val="3860821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19F2B-DA60-CE81-9037-0D0BCF4D70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86B466-289D-0659-E018-0CF07E44DC2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AE6AB61-67C8-571B-CE07-BCC43710665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the research is to investigate how agricultural and environmental conditions impact crop yields with an aim to increase agricultural productivity and make informed decisions through smart farming. To accomplish the research aims, a quantitative approach involving analysis of secondary data has been used with the help of a machine learning approach. The study uses an agricultural data set that is publicly available in “</a:t>
            </a:r>
            <a:r>
              <a:rPr lang="en-GB" sz="1200" kern="1200" dirty="0" err="1">
                <a:solidFill>
                  <a:schemeClr val="tx1"/>
                </a:solidFill>
                <a:effectLst/>
                <a:latin typeface="+mn-lt"/>
                <a:ea typeface="+mn-ea"/>
                <a:cs typeface="+mn-cs"/>
              </a:rPr>
              <a:t>mendeley</a:t>
            </a:r>
            <a:r>
              <a:rPr lang="en-GB" sz="1200" kern="1200" dirty="0">
                <a:solidFill>
                  <a:schemeClr val="tx1"/>
                </a:solidFill>
                <a:effectLst/>
                <a:latin typeface="+mn-lt"/>
                <a:ea typeface="+mn-ea"/>
                <a:cs typeface="+mn-cs"/>
              </a:rPr>
              <a:t>” and contains information about crop production along with other agricultural and environmental indicators for different states in India. The data set is analysed using various data processing and data mining techniques.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CB243A4-7401-FC9A-A78A-FF9C2D7F8EE7}"/>
              </a:ext>
            </a:extLst>
          </p:cNvPr>
          <p:cNvSpPr>
            <a:spLocks noGrp="1"/>
          </p:cNvSpPr>
          <p:nvPr>
            <p:ph type="sldNum" sz="quarter" idx="5"/>
          </p:nvPr>
        </p:nvSpPr>
        <p:spPr/>
        <p:txBody>
          <a:bodyPr/>
          <a:lstStyle/>
          <a:p>
            <a:fld id="{AD8DAF78-039B-4D43-9055-9048BE6B2D7A}" type="slidenum">
              <a:rPr lang="en-US" smtClean="0"/>
              <a:t>12</a:t>
            </a:fld>
            <a:endParaRPr lang="en-US"/>
          </a:p>
        </p:txBody>
      </p:sp>
    </p:spTree>
    <p:extLst>
      <p:ext uri="{BB962C8B-B14F-4D97-AF65-F5344CB8AC3E}">
        <p14:creationId xmlns:p14="http://schemas.microsoft.com/office/powerpoint/2010/main" val="2433843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BF9D2-1940-9B52-B832-BB035646CF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47D69D-62CF-20E1-E304-251B78ACE63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66698B4-1A2A-8DCC-4907-0C4B1DACD53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strategy is focused towards the analysis of structured agricultural data for the purpose of establishing the relationships between various environmental as well as management variables. The dataset contains several environmental and agricultural management factors, such as “annual rainfall”, “crop type”, “crop area”, “fertilizer use”, “pesticide use”, “quantity of production”, “seasonality”, and “crop yield”.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22E027E-6808-7E2D-B358-8584011751B4}"/>
              </a:ext>
            </a:extLst>
          </p:cNvPr>
          <p:cNvSpPr>
            <a:spLocks noGrp="1"/>
          </p:cNvSpPr>
          <p:nvPr>
            <p:ph type="sldNum" sz="quarter" idx="5"/>
          </p:nvPr>
        </p:nvSpPr>
        <p:spPr/>
        <p:txBody>
          <a:bodyPr/>
          <a:lstStyle/>
          <a:p>
            <a:fld id="{AD8DAF78-039B-4D43-9055-9048BE6B2D7A}" type="slidenum">
              <a:rPr lang="en-US" smtClean="0"/>
              <a:t>13</a:t>
            </a:fld>
            <a:endParaRPr lang="en-US"/>
          </a:p>
        </p:txBody>
      </p:sp>
    </p:spTree>
    <p:extLst>
      <p:ext uri="{BB962C8B-B14F-4D97-AF65-F5344CB8AC3E}">
        <p14:creationId xmlns:p14="http://schemas.microsoft.com/office/powerpoint/2010/main" val="19906135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FC0CC-E8F9-DBD6-49AC-4D3DCC4D3E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30BF39-AC41-34DB-F5FD-1E23C11CA25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5ADE13C-9769-07EA-8286-08FB8C2DE90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Hence, the process of data collection entailed extracting the publicly available dataset, ensuring its appropriateness for the objectives of the research, and loading it for further analysis. Using a large secondary dataset guarantees the objectivity, reliability, and reproducibility of the data used, thus offering a solid empirical basis for building machine learning models and gaining insights into agricultural productivity and decision-making in smart farming.</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946A5A0-6522-C532-6CB2-4659B8B2B662}"/>
              </a:ext>
            </a:extLst>
          </p:cNvPr>
          <p:cNvSpPr>
            <a:spLocks noGrp="1"/>
          </p:cNvSpPr>
          <p:nvPr>
            <p:ph type="sldNum" sz="quarter" idx="5"/>
          </p:nvPr>
        </p:nvSpPr>
        <p:spPr/>
        <p:txBody>
          <a:bodyPr/>
          <a:lstStyle/>
          <a:p>
            <a:fld id="{AD8DAF78-039B-4D43-9055-9048BE6B2D7A}" type="slidenum">
              <a:rPr lang="en-US" smtClean="0"/>
              <a:t>14</a:t>
            </a:fld>
            <a:endParaRPr lang="en-US"/>
          </a:p>
        </p:txBody>
      </p:sp>
    </p:spTree>
    <p:extLst>
      <p:ext uri="{BB962C8B-B14F-4D97-AF65-F5344CB8AC3E}">
        <p14:creationId xmlns:p14="http://schemas.microsoft.com/office/powerpoint/2010/main" val="1904079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D97A5-6E67-7AB3-020F-CB43CE2FC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86DD98-AF46-7856-AA38-7C73011BB2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134EED6-C0CB-67CA-611C-A3A3ED7AE7E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selection of such variables makes it possible for the machine learning algorithms to determine what the major predictor variables are and how much they contribute towards agricultural productivity. The fact that the selected variables include climatic and geographical variables makes it easier to predict agricultural productivity. The selected variables ensure complete knowledge of the agriculture production system and help in determining the factors affecting the crop yield. They also enhance the reliability of predictions in modelling and promote agricultural planning based on evidence.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9800FCC-1AFD-2406-589F-477DFBA5E446}"/>
              </a:ext>
            </a:extLst>
          </p:cNvPr>
          <p:cNvSpPr>
            <a:spLocks noGrp="1"/>
          </p:cNvSpPr>
          <p:nvPr>
            <p:ph type="sldNum" sz="quarter" idx="5"/>
          </p:nvPr>
        </p:nvSpPr>
        <p:spPr/>
        <p:txBody>
          <a:bodyPr/>
          <a:lstStyle/>
          <a:p>
            <a:fld id="{AD8DAF78-039B-4D43-9055-9048BE6B2D7A}" type="slidenum">
              <a:rPr lang="en-US" smtClean="0"/>
              <a:t>15</a:t>
            </a:fld>
            <a:endParaRPr lang="en-US"/>
          </a:p>
        </p:txBody>
      </p:sp>
    </p:spTree>
    <p:extLst>
      <p:ext uri="{BB962C8B-B14F-4D97-AF65-F5344CB8AC3E}">
        <p14:creationId xmlns:p14="http://schemas.microsoft.com/office/powerpoint/2010/main" val="4287622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research practices are upheld by ensuring that the dataset is used exclusively for scholarly purposes and by providing proper citation to the original data source. The data preprocessing, analysis, and interpretation are performed objectively without any manipulation of the results obtained. The ethical standards of citation and referencing were maintained throughout the study to maintain academic honesty.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D8DAF78-039B-4D43-9055-9048BE6B2D7A}" type="slidenum">
              <a:rPr lang="en-US" smtClean="0"/>
              <a:t>16</a:t>
            </a:fld>
            <a:endParaRPr lang="en-US"/>
          </a:p>
        </p:txBody>
      </p:sp>
    </p:spTree>
    <p:extLst>
      <p:ext uri="{BB962C8B-B14F-4D97-AF65-F5344CB8AC3E}">
        <p14:creationId xmlns:p14="http://schemas.microsoft.com/office/powerpoint/2010/main" val="4005667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2DEB7-9A64-E0E3-3665-EEEF1FC9E5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7EF1A9-2F5B-5F71-FD74-5942EBD99EC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3F9C41-ACEB-9698-0F35-0CDDD1E8970D}"/>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First five observations are plotted in order to confirm the successful import and see how the data is structured, including variables such as Crop, Crop_Year, Season, State, Area, Production, Annual Rainfall, </a:t>
            </a:r>
            <a:r>
              <a:rPr lang="en-US" sz="1200" b="0" i="0" u="none" strike="noStrike" kern="1200" dirty="0" err="1">
                <a:solidFill>
                  <a:schemeClr val="tx1"/>
                </a:solidFill>
                <a:effectLst/>
                <a:latin typeface="+mn-lt"/>
                <a:ea typeface="+mn-ea"/>
                <a:cs typeface="+mn-cs"/>
              </a:rPr>
              <a:t>Fertiliser</a:t>
            </a:r>
            <a:r>
              <a:rPr lang="en-US" sz="1200" b="0" i="0" u="none" strike="noStrike" kern="1200" dirty="0">
                <a:solidFill>
                  <a:schemeClr val="tx1"/>
                </a:solidFill>
                <a:effectLst/>
                <a:latin typeface="+mn-lt"/>
                <a:ea typeface="+mn-ea"/>
                <a:cs typeface="+mn-cs"/>
              </a:rPr>
              <a:t>, Pesticide and Yield. This initial investigation would make sure that the data was available and accurate prior to preprocessing and building the machine learning models.</a:t>
            </a:r>
            <a:endParaRPr lang="en-GB" dirty="0"/>
          </a:p>
        </p:txBody>
      </p:sp>
      <p:sp>
        <p:nvSpPr>
          <p:cNvPr id="4" name="Slide Number Placeholder 3">
            <a:extLst>
              <a:ext uri="{FF2B5EF4-FFF2-40B4-BE49-F238E27FC236}">
                <a16:creationId xmlns:a16="http://schemas.microsoft.com/office/drawing/2014/main" id="{FE65D87A-3B0D-902C-E106-D883087F61CD}"/>
              </a:ext>
            </a:extLst>
          </p:cNvPr>
          <p:cNvSpPr>
            <a:spLocks noGrp="1"/>
          </p:cNvSpPr>
          <p:nvPr>
            <p:ph type="sldNum" sz="quarter" idx="5"/>
          </p:nvPr>
        </p:nvSpPr>
        <p:spPr/>
        <p:txBody>
          <a:bodyPr/>
          <a:lstStyle/>
          <a:p>
            <a:fld id="{AD8DAF78-039B-4D43-9055-9048BE6B2D7A}" type="slidenum">
              <a:rPr lang="en-US" smtClean="0"/>
              <a:t>17</a:t>
            </a:fld>
            <a:endParaRPr lang="en-US"/>
          </a:p>
        </p:txBody>
      </p:sp>
    </p:spTree>
    <p:extLst>
      <p:ext uri="{BB962C8B-B14F-4D97-AF65-F5344CB8AC3E}">
        <p14:creationId xmlns:p14="http://schemas.microsoft.com/office/powerpoint/2010/main" val="2258672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B41E8-6FCC-DD98-E09B-CCCB2A6F58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7B10C9-C8AA-6A50-4199-86E2C18CDD5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EA4ED4-7B65-DD02-26FE-7AF7175685E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High-quality input data are essential because machine learning algorithms rely on accurate and complete observations to learn meaningful patterns and relationships. The absence of missing and duplicate records reduces the possibility of biased model training, prevents redundant information from influencing the learning process, and improves the reliability and generalisation capability of the developed prediction models. Consequently, the dataset provides a robust foundation for subsequent exploratory data analysis, feature importance evaluation, and machine learning-based crop yield prediction.</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9072BCA-C039-1FE0-2BED-E318A088602D}"/>
              </a:ext>
            </a:extLst>
          </p:cNvPr>
          <p:cNvSpPr>
            <a:spLocks noGrp="1"/>
          </p:cNvSpPr>
          <p:nvPr>
            <p:ph type="sldNum" sz="quarter" idx="5"/>
          </p:nvPr>
        </p:nvSpPr>
        <p:spPr/>
        <p:txBody>
          <a:bodyPr/>
          <a:lstStyle/>
          <a:p>
            <a:fld id="{AD8DAF78-039B-4D43-9055-9048BE6B2D7A}" type="slidenum">
              <a:rPr lang="en-US" smtClean="0"/>
              <a:t>18</a:t>
            </a:fld>
            <a:endParaRPr lang="en-US"/>
          </a:p>
        </p:txBody>
      </p:sp>
    </p:spTree>
    <p:extLst>
      <p:ext uri="{BB962C8B-B14F-4D97-AF65-F5344CB8AC3E}">
        <p14:creationId xmlns:p14="http://schemas.microsoft.com/office/powerpoint/2010/main" val="33769611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2E9E6-75E2-C1B8-43B5-E40FBF30F8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CD07E5-67C7-57F8-2FB1-4C644F4BC6A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6E2153A-C5C7-E5AF-B70D-B987A6997CBD}"/>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correlation of each predictor with the target variable Yield is demonstrated, together with the splitting of the data. The crop yield at harvest is consistently found to be most strongly influenced by production of the crop: although the correlation is quite weak (r = 0.57), with weaker though still positive correlations found between production and either Season (r = 0.14) or Crop (r = -0.11).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341BA1D-3355-2418-1D78-0E0404E067DE}"/>
              </a:ext>
            </a:extLst>
          </p:cNvPr>
          <p:cNvSpPr>
            <a:spLocks noGrp="1"/>
          </p:cNvSpPr>
          <p:nvPr>
            <p:ph type="sldNum" sz="quarter" idx="5"/>
          </p:nvPr>
        </p:nvSpPr>
        <p:spPr/>
        <p:txBody>
          <a:bodyPr/>
          <a:lstStyle/>
          <a:p>
            <a:fld id="{AD8DAF78-039B-4D43-9055-9048BE6B2D7A}" type="slidenum">
              <a:rPr lang="en-US" smtClean="0"/>
              <a:t>19</a:t>
            </a:fld>
            <a:endParaRPr lang="en-US"/>
          </a:p>
        </p:txBody>
      </p:sp>
    </p:spTree>
    <p:extLst>
      <p:ext uri="{BB962C8B-B14F-4D97-AF65-F5344CB8AC3E}">
        <p14:creationId xmlns:p14="http://schemas.microsoft.com/office/powerpoint/2010/main" val="376259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E9EA3-A236-A5F1-B839-C28FAF4B86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8FFC10-3144-CEDC-C706-937A6CE50C8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37B4147-40E3-9F6B-67D8-3526EE84F46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“Root Mean Squared Error” “RMSE” for the five Machine learning models is compared in the figure. Smaller RMSE values indicate a more accurate prediction, because it is smaller because prediction errors are smaller. Greater predictive accuracy will come from lower “RMSE” values, which are very low owing to the reduction in the size of errors from prediction. The “Extra Trees” model achieved the lowest “RMSE” (127.18), followed by “</a:t>
            </a:r>
            <a:r>
              <a:rPr lang="en-GB" sz="1200" kern="1200" dirty="0" err="1">
                <a:solidFill>
                  <a:schemeClr val="tx1"/>
                </a:solidFill>
                <a:effectLst/>
                <a:latin typeface="+mn-lt"/>
                <a:ea typeface="+mn-ea"/>
                <a:cs typeface="+mn-cs"/>
              </a:rPr>
              <a:t>CatBoost</a:t>
            </a:r>
            <a:r>
              <a:rPr lang="en-GB" sz="1200" kern="1200" dirty="0">
                <a:solidFill>
                  <a:schemeClr val="tx1"/>
                </a:solidFill>
                <a:effectLst/>
                <a:latin typeface="+mn-lt"/>
                <a:ea typeface="+mn-ea"/>
                <a:cs typeface="+mn-cs"/>
              </a:rPr>
              <a:t> (167.78)”, “</a:t>
            </a:r>
            <a:r>
              <a:rPr lang="en-GB" sz="1200" kern="1200" dirty="0" err="1">
                <a:solidFill>
                  <a:schemeClr val="tx1"/>
                </a:solidFill>
                <a:effectLst/>
                <a:latin typeface="+mn-lt"/>
                <a:ea typeface="+mn-ea"/>
                <a:cs typeface="+mn-cs"/>
              </a:rPr>
              <a:t>LightGBM</a:t>
            </a:r>
            <a:r>
              <a:rPr lang="en-GB" sz="1200" kern="1200" dirty="0">
                <a:solidFill>
                  <a:schemeClr val="tx1"/>
                </a:solidFill>
                <a:effectLst/>
                <a:latin typeface="+mn-lt"/>
                <a:ea typeface="+mn-ea"/>
                <a:cs typeface="+mn-cs"/>
              </a:rPr>
              <a:t> (262.77)”, “Random Forest (272.07)”, and “</a:t>
            </a:r>
            <a:r>
              <a:rPr lang="en-GB" sz="1200" kern="1200" dirty="0" err="1">
                <a:solidFill>
                  <a:schemeClr val="tx1"/>
                </a:solidFill>
                <a:effectLst/>
                <a:latin typeface="+mn-lt"/>
                <a:ea typeface="+mn-ea"/>
                <a:cs typeface="+mn-cs"/>
              </a:rPr>
              <a:t>XGBoost</a:t>
            </a:r>
            <a:r>
              <a:rPr lang="en-GB" sz="1200" kern="1200" dirty="0">
                <a:solidFill>
                  <a:schemeClr val="tx1"/>
                </a:solidFill>
                <a:effectLst/>
                <a:latin typeface="+mn-lt"/>
                <a:ea typeface="+mn-ea"/>
                <a:cs typeface="+mn-cs"/>
              </a:rPr>
              <a:t> (325.82)”. Results indicate that the Extra Trees model outperforms other analysed machine learning models and yields the lowest estimation errors in response to the crop yield prediction, which falls within the range of minimal errors.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1D536BF-83CA-0146-4478-06D5688C7914}"/>
              </a:ext>
            </a:extLst>
          </p:cNvPr>
          <p:cNvSpPr>
            <a:spLocks noGrp="1"/>
          </p:cNvSpPr>
          <p:nvPr>
            <p:ph type="sldNum" sz="quarter" idx="5"/>
          </p:nvPr>
        </p:nvSpPr>
        <p:spPr/>
        <p:txBody>
          <a:bodyPr/>
          <a:lstStyle/>
          <a:p>
            <a:fld id="{AD8DAF78-039B-4D43-9055-9048BE6B2D7A}" type="slidenum">
              <a:rPr lang="en-US" smtClean="0"/>
              <a:t>20</a:t>
            </a:fld>
            <a:endParaRPr lang="en-US"/>
          </a:p>
        </p:txBody>
      </p:sp>
    </p:spTree>
    <p:extLst>
      <p:ext uri="{BB962C8B-B14F-4D97-AF65-F5344CB8AC3E}">
        <p14:creationId xmlns:p14="http://schemas.microsoft.com/office/powerpoint/2010/main" val="35165016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CEC0A-601A-2094-C0AC-FA564C4D2C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FF88D1-8FB2-6462-235D-76EEFF9DDB5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9BD4F17-84D3-6AB6-7D87-44478BDE126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results of the analysis show that machine learning algorithms offer a promising solution for the forecasting of crop yield based on the analysis of environmental and agricultural factors. Among the selected models, the best prediction accuracy was obtained using “Extra Trees Regressor”, which has provided the “R²” of 0.9798 and the minimum values of “MAE (7.29)” and “RMSE (127.18)”. It reflects that almost 98% of the variance in crop yield is explained by the selected model. The findings indicate that tree-based algorithms in an ensemble model can be very efficient in capturing non-linear relationships in agricultural datasets. On the part, the lowest prediction accuracy is obtained through the use of “</a:t>
            </a:r>
            <a:r>
              <a:rPr lang="en-GB" sz="1200" kern="1200" dirty="0" err="1">
                <a:solidFill>
                  <a:schemeClr val="tx1"/>
                </a:solidFill>
                <a:effectLst/>
                <a:latin typeface="+mn-lt"/>
                <a:ea typeface="+mn-ea"/>
                <a:cs typeface="+mn-cs"/>
              </a:rPr>
              <a:t>XGBoost</a:t>
            </a:r>
            <a:r>
              <a:rPr lang="en-GB" sz="1200" kern="1200" dirty="0">
                <a:solidFill>
                  <a:schemeClr val="tx1"/>
                </a:solidFill>
                <a:effectLst/>
                <a:latin typeface="+mn-lt"/>
                <a:ea typeface="+mn-ea"/>
                <a:cs typeface="+mn-cs"/>
              </a:rPr>
              <a:t>”, which shows that the appropriateness of machine learning algorithms depends on the properties of the data and variable interactions.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1823BD2-AE8E-E34B-EA73-3049FF44E980}"/>
              </a:ext>
            </a:extLst>
          </p:cNvPr>
          <p:cNvSpPr>
            <a:spLocks noGrp="1"/>
          </p:cNvSpPr>
          <p:nvPr>
            <p:ph type="sldNum" sz="quarter" idx="5"/>
          </p:nvPr>
        </p:nvSpPr>
        <p:spPr/>
        <p:txBody>
          <a:bodyPr/>
          <a:lstStyle/>
          <a:p>
            <a:fld id="{AD8DAF78-039B-4D43-9055-9048BE6B2D7A}" type="slidenum">
              <a:rPr lang="en-US" smtClean="0"/>
              <a:t>21</a:t>
            </a:fld>
            <a:endParaRPr lang="en-US"/>
          </a:p>
        </p:txBody>
      </p:sp>
    </p:spTree>
    <p:extLst>
      <p:ext uri="{BB962C8B-B14F-4D97-AF65-F5344CB8AC3E}">
        <p14:creationId xmlns:p14="http://schemas.microsoft.com/office/powerpoint/2010/main" val="40301641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summary, the field of Artificial Intelligence is changing many facets of our lives in the current times and will also define the future of computing. The potential of AI technology is vast and has many benefits. However, its implementation needs to be done ethically and responsibly for us to enjoy its true value.</a:t>
            </a:r>
            <a:endParaRPr lang="en-US" dirty="0"/>
          </a:p>
        </p:txBody>
      </p:sp>
      <p:sp>
        <p:nvSpPr>
          <p:cNvPr id="4" name="Slide Number Placeholder 3"/>
          <p:cNvSpPr>
            <a:spLocks noGrp="1"/>
          </p:cNvSpPr>
          <p:nvPr>
            <p:ph type="sldNum" sz="quarter" idx="5"/>
          </p:nvPr>
        </p:nvSpPr>
        <p:spPr/>
        <p:txBody>
          <a:bodyPr/>
          <a:lstStyle/>
          <a:p>
            <a:fld id="{AD8DAF78-039B-4D43-9055-9048BE6B2D7A}" type="slidenum">
              <a:rPr lang="en-US" smtClean="0"/>
              <a:t>22</a:t>
            </a:fld>
            <a:endParaRPr lang="en-US"/>
          </a:p>
        </p:txBody>
      </p:sp>
    </p:spTree>
    <p:extLst>
      <p:ext uri="{BB962C8B-B14F-4D97-AF65-F5344CB8AC3E}">
        <p14:creationId xmlns:p14="http://schemas.microsoft.com/office/powerpoint/2010/main" val="35343779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16C9D-09BF-27B9-911A-267AFDC66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4E29F8-44A3-7F2E-EE43-0917852032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A8AE91-B2B3-6CB0-061B-41497710E52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Major learning outcome was the appreciation of the importance of data-informed decision-making to enhance agricultural productivity and contribute to smart agriculture. The research helped me to build analytical, technical, and academic research skills and made me more confident in conducting analytical research, technical research, and academic research on my own and in solving complex problems using advanced analytical techniques.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808133C-E6D2-884D-2AE1-F92324337B53}"/>
              </a:ext>
            </a:extLst>
          </p:cNvPr>
          <p:cNvSpPr>
            <a:spLocks noGrp="1"/>
          </p:cNvSpPr>
          <p:nvPr>
            <p:ph type="sldNum" sz="quarter" idx="5"/>
          </p:nvPr>
        </p:nvSpPr>
        <p:spPr/>
        <p:txBody>
          <a:bodyPr/>
          <a:lstStyle/>
          <a:p>
            <a:fld id="{AD8DAF78-039B-4D43-9055-9048BE6B2D7A}" type="slidenum">
              <a:rPr lang="en-US" smtClean="0"/>
              <a:t>23</a:t>
            </a:fld>
            <a:endParaRPr lang="en-US"/>
          </a:p>
        </p:txBody>
      </p:sp>
    </p:spTree>
    <p:extLst>
      <p:ext uri="{BB962C8B-B14F-4D97-AF65-F5344CB8AC3E}">
        <p14:creationId xmlns:p14="http://schemas.microsoft.com/office/powerpoint/2010/main" val="39437308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7904E-F651-04FD-759F-D152B2B2E7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FB42D7-9E69-B5D2-DE0C-89FBAFAB70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71BE19-CED5-3B00-797C-6704BC6371A8}"/>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study also contributes empirical evidence on the influence of environmental and agricultural factors, particularly production, cultivated area, fertiliser, pesticides, and rainfall, on crop yield. The findings identify Extra Trees as the strongest predictive model, supporting data-driven agricultural planning, resource optimisation, sustainable productivity, and food-security decision-making.</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48ADF7D-2C29-2E19-B161-DAFF0348C496}"/>
              </a:ext>
            </a:extLst>
          </p:cNvPr>
          <p:cNvSpPr>
            <a:spLocks noGrp="1"/>
          </p:cNvSpPr>
          <p:nvPr>
            <p:ph type="sldNum" sz="quarter" idx="5"/>
          </p:nvPr>
        </p:nvSpPr>
        <p:spPr/>
        <p:txBody>
          <a:bodyPr/>
          <a:lstStyle/>
          <a:p>
            <a:fld id="{AD8DAF78-039B-4D43-9055-9048BE6B2D7A}" type="slidenum">
              <a:rPr lang="en-US" smtClean="0"/>
              <a:t>24</a:t>
            </a:fld>
            <a:endParaRPr lang="en-US"/>
          </a:p>
        </p:txBody>
      </p:sp>
    </p:spTree>
    <p:extLst>
      <p:ext uri="{BB962C8B-B14F-4D97-AF65-F5344CB8AC3E}">
        <p14:creationId xmlns:p14="http://schemas.microsoft.com/office/powerpoint/2010/main" val="1230220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A1B96-C3DD-27CA-B613-F3F882A8BD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22939F1-51A2-88D7-D44C-B10E590A56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F7D526-A194-26DE-BE49-3B21FC8227AA}"/>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A0C3A071-B0C4-FB10-478B-239D10E37F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3C9E0C-42AF-8EFD-C841-224A43F40AB0}"/>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824770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8CDC-3C1C-86EA-5D90-2EFA2FE5F6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541BE6-5E7A-6B63-1342-23AB1ECA07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E1E40F-8227-B594-1058-B6DF064F7FDC}"/>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121EC241-8304-78E6-9E13-D4C462EA2C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F551AC-C381-4188-F979-31738C419A5A}"/>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274127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D0603-2143-2469-1140-AE530C5E74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252C4E-C740-6EC3-D96C-1585AD4CA6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4E135A-8E93-C667-7F06-708AB4AC6A9F}"/>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1F42DCB9-8DF5-5801-0891-987D0DC3E2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16EB31-3F33-8C9D-FBD3-08ED79289058}"/>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757514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62C34-300F-CDB0-60C4-4AFEB259E70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7473483-F524-D2A8-8357-BDE819B53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F2999AD-1E50-BE6D-9028-CF967D8814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B3A7E7D-95EA-8151-1A0F-7F618EC7378A}"/>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6" name="Footer Placeholder 5">
            <a:extLst>
              <a:ext uri="{FF2B5EF4-FFF2-40B4-BE49-F238E27FC236}">
                <a16:creationId xmlns:a16="http://schemas.microsoft.com/office/drawing/2014/main" id="{F2F82CB8-5E2C-1031-EDA5-50D81A2F21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3C7447-5B9C-FC00-A92A-2ED3C1F48FC8}"/>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98778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7446-1726-5C1D-F81E-9F2B3A12949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107F01B-57BC-DFAA-A86F-755832AF5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438952-1D28-0401-C8CF-B21168F61A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535DFD-096C-7053-BB90-97EDCC434A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583CAC-2593-2CA1-667B-BE0F5ED31E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C87AB70-E9BB-367E-2C32-851628C74697}"/>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8" name="Footer Placeholder 7">
            <a:extLst>
              <a:ext uri="{FF2B5EF4-FFF2-40B4-BE49-F238E27FC236}">
                <a16:creationId xmlns:a16="http://schemas.microsoft.com/office/drawing/2014/main" id="{58CC6D36-C4AD-42E7-DB39-2EDB3C8D36A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6AD115-2C90-3A5E-5D2A-D544A580EDBA}"/>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3214107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4D3D-369E-48E5-E4E8-AD4EB41E587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CD67938-95C7-33E1-E080-EF8AB0E04690}"/>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4" name="Footer Placeholder 3">
            <a:extLst>
              <a:ext uri="{FF2B5EF4-FFF2-40B4-BE49-F238E27FC236}">
                <a16:creationId xmlns:a16="http://schemas.microsoft.com/office/drawing/2014/main" id="{A59ED3CA-7539-021C-B9E0-1F774AB04E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6A3FAD-C2B9-B75B-C047-4FF9455E0A3E}"/>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2066797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D2219D-3DC8-5EE4-5595-DB7F399B8287}"/>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3" name="Footer Placeholder 2">
            <a:extLst>
              <a:ext uri="{FF2B5EF4-FFF2-40B4-BE49-F238E27FC236}">
                <a16:creationId xmlns:a16="http://schemas.microsoft.com/office/drawing/2014/main" id="{6A95506E-2E2D-9A95-DF3D-1029F568D1A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0693BB2-4F87-D837-87DA-6ED9E4D51A45}"/>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409610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D038-E3B7-6B59-2B1C-AA789C1535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77DC1C8-8475-5F85-C5B3-C69244CA2C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39C3D5D-7958-B4F0-D4D8-D6A8141555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A0B3E0-EB21-6DC3-BA26-91EFEA47F493}"/>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6" name="Footer Placeholder 5">
            <a:extLst>
              <a:ext uri="{FF2B5EF4-FFF2-40B4-BE49-F238E27FC236}">
                <a16:creationId xmlns:a16="http://schemas.microsoft.com/office/drawing/2014/main" id="{E9466170-E4D4-9365-30DD-A317C04472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8A477E-44FA-8A90-EFC8-9A10C1D800F2}"/>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1058640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EF87-FC15-13F2-8B0B-5842A903DF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0DE985A-98BE-44CB-BCFE-F013007CB7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4DFD7C-4E0B-7C1A-6BE5-CAD15F723C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AD53E9-CFC9-E8CE-E9DC-16E802BF153F}"/>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6" name="Footer Placeholder 5">
            <a:extLst>
              <a:ext uri="{FF2B5EF4-FFF2-40B4-BE49-F238E27FC236}">
                <a16:creationId xmlns:a16="http://schemas.microsoft.com/office/drawing/2014/main" id="{00A6ABB7-D50D-FF60-E40F-B4B940FC35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B6A85F-286D-CD12-4BEA-18E2F994B40F}"/>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2453366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6C8BD-9F53-8513-0802-B8D4F1BCC48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5DCE7FB-AECA-B8E6-FFA9-B4850DF2E2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26B90B-BFD4-542C-7AB0-B8A96D103E3F}"/>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4F8CABFD-B9BB-1C62-8C2D-F7DA1A90B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ADE9C-5BFC-1B1C-4F7D-77DA28FE2125}"/>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1508821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4C43C-246E-F783-CF0A-C6CB6366BAD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1207F0D-485A-93F4-A570-06F499C23C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619231-AC8B-A06B-86B3-E7FFD2E5B6B8}"/>
              </a:ext>
            </a:extLst>
          </p:cNvPr>
          <p:cNvSpPr>
            <a:spLocks noGrp="1"/>
          </p:cNvSpPr>
          <p:nvPr>
            <p:ph type="dt" sz="half" idx="10"/>
          </p:nvPr>
        </p:nvSpPr>
        <p:spPr/>
        <p:txBody>
          <a:body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1264C0B1-7CF4-9FAA-096E-F3A6387125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04E93D-C2B3-1FC9-B061-808F2F24C83C}"/>
              </a:ext>
            </a:extLst>
          </p:cNvPr>
          <p:cNvSpPr>
            <a:spLocks noGrp="1"/>
          </p:cNvSpPr>
          <p:nvPr>
            <p:ph type="sldNum" sz="quarter" idx="12"/>
          </p:nvPr>
        </p:nvSpPr>
        <p:spPr/>
        <p:txBody>
          <a:bodyPr/>
          <a:lstStyle/>
          <a:p>
            <a:fld id="{6F7CBCD0-E2D6-4579-B203-5F8525B71A39}" type="slidenum">
              <a:rPr lang="en-US" smtClean="0"/>
              <a:t>‹#›</a:t>
            </a:fld>
            <a:endParaRPr lang="en-US"/>
          </a:p>
        </p:txBody>
      </p:sp>
    </p:spTree>
    <p:extLst>
      <p:ext uri="{BB962C8B-B14F-4D97-AF65-F5344CB8AC3E}">
        <p14:creationId xmlns:p14="http://schemas.microsoft.com/office/powerpoint/2010/main" val="3197145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A31E7D-92EC-F201-5447-0B0C45CA08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33FB09C-90F7-AFB3-2840-A87FBF35E0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AC2657-388B-C210-6DF8-28D41628EF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919914-39C0-48FB-8426-712388656D21}" type="datetimeFigureOut">
              <a:rPr lang="en-US" smtClean="0"/>
              <a:t>8/22/2026</a:t>
            </a:fld>
            <a:endParaRPr lang="en-US"/>
          </a:p>
        </p:txBody>
      </p:sp>
      <p:sp>
        <p:nvSpPr>
          <p:cNvPr id="5" name="Footer Placeholder 4">
            <a:extLst>
              <a:ext uri="{FF2B5EF4-FFF2-40B4-BE49-F238E27FC236}">
                <a16:creationId xmlns:a16="http://schemas.microsoft.com/office/drawing/2014/main" id="{8BFF9572-E529-ABC1-C447-AAA1F762A0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DB83071-969C-C8AA-6C0D-70B57FCAE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7CBCD0-E2D6-4579-B203-5F8525B71A39}" type="slidenum">
              <a:rPr lang="en-US" smtClean="0"/>
              <a:t>‹#›</a:t>
            </a:fld>
            <a:endParaRPr lang="en-US"/>
          </a:p>
        </p:txBody>
      </p:sp>
    </p:spTree>
    <p:extLst>
      <p:ext uri="{BB962C8B-B14F-4D97-AF65-F5344CB8AC3E}">
        <p14:creationId xmlns:p14="http://schemas.microsoft.com/office/powerpoint/2010/main" val="2488443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1000">
              <a:schemeClr val="accent6">
                <a:lumMod val="20000"/>
                <a:lumOff val="80000"/>
              </a:schemeClr>
            </a:gs>
            <a:gs pos="83000">
              <a:schemeClr val="accent1">
                <a:lumMod val="45000"/>
                <a:lumOff val="55000"/>
              </a:schemeClr>
            </a:gs>
            <a:gs pos="45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6F5F-11F7-76C8-98DF-527F3C4F58C0}"/>
              </a:ext>
            </a:extLst>
          </p:cNvPr>
          <p:cNvSpPr>
            <a:spLocks noGrp="1"/>
          </p:cNvSpPr>
          <p:nvPr>
            <p:ph type="ctrTitle"/>
          </p:nvPr>
        </p:nvSpPr>
        <p:spPr>
          <a:xfrm>
            <a:off x="1524000" y="2235200"/>
            <a:ext cx="9144000" cy="2387600"/>
          </a:xfrm>
        </p:spPr>
        <p:txBody>
          <a:bodyPr>
            <a:normAutofit fontScale="90000"/>
          </a:bodyPr>
          <a:lstStyle/>
          <a:p>
            <a:r>
              <a:rPr lang="en-US" sz="5400" b="1" dirty="0">
                <a:solidFill>
                  <a:srgbClr val="002060"/>
                </a:solidFill>
                <a:latin typeface="Times New Roman" panose="02020603050405020304" pitchFamily="18" charset="0"/>
                <a:cs typeface="Times New Roman" panose="02020603050405020304" pitchFamily="18" charset="0"/>
              </a:rPr>
              <a:t>ARTIFICIAL INTELLIGENCE: TRANSFORMING THE FUTURE OF COMPUTING</a:t>
            </a:r>
            <a:endParaRPr lang="en-US" b="1" dirty="0">
              <a:solidFill>
                <a:srgbClr val="002060"/>
              </a:solidFill>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301D2CFC-1A27-186F-E0D9-FEE59EDE306D}"/>
              </a:ext>
            </a:extLst>
          </p:cNvPr>
          <p:cNvCxnSpPr>
            <a:cxnSpLocks/>
          </p:cNvCxnSpPr>
          <p:nvPr/>
        </p:nvCxnSpPr>
        <p:spPr>
          <a:xfrm flipV="1">
            <a:off x="1342104" y="787246"/>
            <a:ext cx="9507792" cy="1"/>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41B7CDC-E688-959E-F65A-67814051A21C}"/>
              </a:ext>
            </a:extLst>
          </p:cNvPr>
          <p:cNvCxnSpPr>
            <a:cxnSpLocks/>
          </p:cNvCxnSpPr>
          <p:nvPr/>
        </p:nvCxnSpPr>
        <p:spPr>
          <a:xfrm>
            <a:off x="762001" y="1356852"/>
            <a:ext cx="0" cy="4144297"/>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EC5A732-E9FC-4601-728A-0320EFB3816B}"/>
              </a:ext>
            </a:extLst>
          </p:cNvPr>
          <p:cNvCxnSpPr>
            <a:cxnSpLocks/>
          </p:cNvCxnSpPr>
          <p:nvPr/>
        </p:nvCxnSpPr>
        <p:spPr>
          <a:xfrm>
            <a:off x="1342104" y="6070755"/>
            <a:ext cx="9507792" cy="0"/>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8ACE547-965E-13E6-0FEA-9314BC0B0E9D}"/>
              </a:ext>
            </a:extLst>
          </p:cNvPr>
          <p:cNvCxnSpPr>
            <a:cxnSpLocks/>
          </p:cNvCxnSpPr>
          <p:nvPr/>
        </p:nvCxnSpPr>
        <p:spPr>
          <a:xfrm>
            <a:off x="11429999" y="1356851"/>
            <a:ext cx="0" cy="4144298"/>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6519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82C29-EF5A-D21D-169C-1D3432B99A14}"/>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152EF247-EA20-F9DC-35DB-01B2F556528B}"/>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Structure of the report </a:t>
            </a:r>
          </a:p>
        </p:txBody>
      </p:sp>
      <p:cxnSp>
        <p:nvCxnSpPr>
          <p:cNvPr id="14" name="Straight Connector 13">
            <a:extLst>
              <a:ext uri="{FF2B5EF4-FFF2-40B4-BE49-F238E27FC236}">
                <a16:creationId xmlns:a16="http://schemas.microsoft.com/office/drawing/2014/main" id="{11E8A2BB-38C7-A45F-FFF2-A5FFF8DE0F2A}"/>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9AA5B6C-0107-9B81-A2F2-4CC7E0C5C0C6}"/>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C483D2E-F025-F3A8-0732-3876D2B7E554}"/>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pic>
        <p:nvPicPr>
          <p:cNvPr id="4" name="image17.png">
            <a:extLst>
              <a:ext uri="{FF2B5EF4-FFF2-40B4-BE49-F238E27FC236}">
                <a16:creationId xmlns:a16="http://schemas.microsoft.com/office/drawing/2014/main" id="{8B7E0CD6-DC2D-146F-3E67-7A9A0779E8A9}"/>
              </a:ext>
            </a:extLst>
          </p:cNvPr>
          <p:cNvPicPr/>
          <p:nvPr/>
        </p:nvPicPr>
        <p:blipFill>
          <a:blip r:embed="rId3"/>
          <a:srcRect/>
          <a:stretch>
            <a:fillRect/>
          </a:stretch>
        </p:blipFill>
        <p:spPr>
          <a:xfrm>
            <a:off x="1472380" y="1765300"/>
            <a:ext cx="9456177" cy="3942889"/>
          </a:xfrm>
          <a:prstGeom prst="rect">
            <a:avLst/>
          </a:prstGeom>
          <a:ln w="12700">
            <a:solidFill>
              <a:srgbClr val="000000"/>
            </a:solidFill>
            <a:prstDash val="solid"/>
          </a:ln>
        </p:spPr>
      </p:pic>
    </p:spTree>
    <p:extLst>
      <p:ext uri="{BB962C8B-B14F-4D97-AF65-F5344CB8AC3E}">
        <p14:creationId xmlns:p14="http://schemas.microsoft.com/office/powerpoint/2010/main" val="3957955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8C751-34D8-740C-C0FE-5CF6A2338C40}"/>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1030917E-4279-E932-3DF5-1805C2A5DFEF}"/>
              </a:ext>
            </a:extLst>
          </p:cNvPr>
          <p:cNvSpPr>
            <a:spLocks noGrp="1"/>
          </p:cNvSpPr>
          <p:nvPr>
            <p:ph idx="1"/>
          </p:nvPr>
        </p:nvSpPr>
        <p:spPr>
          <a:xfrm>
            <a:off x="757085" y="1357414"/>
            <a:ext cx="10655696" cy="4661157"/>
          </a:xfrm>
        </p:spPr>
        <p:txBody>
          <a:bodyPr>
            <a:normAutofit fontScale="55000" lnSpcReduction="20000"/>
          </a:bodyPr>
          <a:lstStyle/>
          <a:p>
            <a:pPr algn="just">
              <a:lnSpc>
                <a:spcPct val="150000"/>
              </a:lnSpc>
            </a:pPr>
            <a:r>
              <a:rPr lang="en-US" sz="3200" dirty="0">
                <a:latin typeface="Times New Roman" panose="02020603050405020304" pitchFamily="18" charset="0"/>
                <a:cs typeface="Times New Roman" panose="02020603050405020304" pitchFamily="18" charset="0"/>
              </a:rPr>
              <a:t>Agriculture is the backbone of food production, rural livelihood generation, economic growth, and development, especially in developing countries such as India. </a:t>
            </a:r>
          </a:p>
          <a:p>
            <a:pPr algn="just">
              <a:lnSpc>
                <a:spcPct val="150000"/>
              </a:lnSpc>
            </a:pPr>
            <a:r>
              <a:rPr lang="en-US" sz="3200" dirty="0">
                <a:latin typeface="Times New Roman" panose="02020603050405020304" pitchFamily="18" charset="0"/>
                <a:cs typeface="Times New Roman" panose="02020603050405020304" pitchFamily="18" charset="0"/>
              </a:rPr>
              <a:t>Climate variability, modification of environmental conditions, and the use of insufficient resources have created challenges in accurately predicting crop yield to better guide crop productivity. </a:t>
            </a:r>
          </a:p>
          <a:p>
            <a:pPr algn="just">
              <a:lnSpc>
                <a:spcPct val="150000"/>
              </a:lnSpc>
            </a:pPr>
            <a:r>
              <a:rPr lang="en-US" sz="3200" dirty="0">
                <a:latin typeface="Times New Roman" panose="02020603050405020304" pitchFamily="18" charset="0"/>
                <a:cs typeface="Times New Roman" panose="02020603050405020304" pitchFamily="18" charset="0"/>
              </a:rPr>
              <a:t>In recent years, the development of “machine learning (ML)” approaches has enabled the analysis of vast amounts of agricultural data for better decision-making by developing accurate yield predictions. </a:t>
            </a:r>
          </a:p>
          <a:p>
            <a:pPr algn="just">
              <a:lnSpc>
                <a:spcPct val="150000"/>
              </a:lnSpc>
            </a:pPr>
            <a:r>
              <a:rPr lang="en-US" sz="3200" dirty="0">
                <a:latin typeface="Times New Roman" panose="02020603050405020304" pitchFamily="18" charset="0"/>
                <a:cs typeface="Times New Roman" panose="02020603050405020304" pitchFamily="18" charset="0"/>
              </a:rPr>
              <a:t>“New machine learning (ML)” methods have emerged, which have the potential to process large amounts of agricultural data to provide viable yield forecasts useful for decision-making.</a:t>
            </a:r>
          </a:p>
          <a:p>
            <a:pPr algn="just">
              <a:lnSpc>
                <a:spcPct val="150000"/>
              </a:lnSpc>
            </a:pPr>
            <a:r>
              <a:rPr lang="en-US" sz="3200" dirty="0">
                <a:latin typeface="Times New Roman" panose="02020603050405020304" pitchFamily="18" charset="0"/>
                <a:cs typeface="Times New Roman" panose="02020603050405020304" pitchFamily="18" charset="0"/>
              </a:rPr>
              <a:t> Recent advances in machine learning have significantly improved the accuracy of crop yield prediction by </a:t>
            </a:r>
            <a:r>
              <a:rPr lang="en-US" sz="3200" dirty="0" err="1">
                <a:latin typeface="Times New Roman" panose="02020603050405020304" pitchFamily="18" charset="0"/>
                <a:cs typeface="Times New Roman" panose="02020603050405020304" pitchFamily="18" charset="0"/>
              </a:rPr>
              <a:t>analysing</a:t>
            </a:r>
            <a:r>
              <a:rPr lang="en-US" sz="3200" dirty="0">
                <a:latin typeface="Times New Roman" panose="02020603050405020304" pitchFamily="18" charset="0"/>
                <a:cs typeface="Times New Roman" panose="02020603050405020304" pitchFamily="18" charset="0"/>
              </a:rPr>
              <a:t> complex relationships among environmental, climatic, and agricultural variables (</a:t>
            </a:r>
            <a:r>
              <a:rPr lang="en-US" sz="3200" dirty="0" err="1">
                <a:latin typeface="Times New Roman" panose="02020603050405020304" pitchFamily="18" charset="0"/>
                <a:cs typeface="Times New Roman" panose="02020603050405020304" pitchFamily="18" charset="0"/>
              </a:rPr>
              <a:t>Apat</a:t>
            </a:r>
            <a:r>
              <a:rPr lang="en-US" sz="3200" dirty="0">
                <a:latin typeface="Times New Roman" panose="02020603050405020304" pitchFamily="18" charset="0"/>
                <a:cs typeface="Times New Roman" panose="02020603050405020304" pitchFamily="18" charset="0"/>
              </a:rPr>
              <a:t> et al., 2022). </a:t>
            </a:r>
          </a:p>
        </p:txBody>
      </p:sp>
      <p:sp>
        <p:nvSpPr>
          <p:cNvPr id="12" name="Rectangle: Rounded Corners 11">
            <a:extLst>
              <a:ext uri="{FF2B5EF4-FFF2-40B4-BE49-F238E27FC236}">
                <a16:creationId xmlns:a16="http://schemas.microsoft.com/office/drawing/2014/main" id="{747EF7FF-0C0F-C59C-764E-6C68206EAF2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Introduction</a:t>
            </a:r>
          </a:p>
        </p:txBody>
      </p:sp>
      <p:cxnSp>
        <p:nvCxnSpPr>
          <p:cNvPr id="14" name="Straight Connector 13">
            <a:extLst>
              <a:ext uri="{FF2B5EF4-FFF2-40B4-BE49-F238E27FC236}">
                <a16:creationId xmlns:a16="http://schemas.microsoft.com/office/drawing/2014/main" id="{157C3E3A-949B-46A8-3CFF-E9C9245E1C27}"/>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C57965F1-2DCD-4CC1-3A64-D06B4A8E7382}"/>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2E99D6-FA9F-418E-4EE0-08F51B0DE26D}"/>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5634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30629-B426-D1AB-D162-E906EAFF5210}"/>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B533A1CD-F156-49BB-DE4A-1691268525D1}"/>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Aim, Objectives and Scope</a:t>
            </a:r>
          </a:p>
        </p:txBody>
      </p:sp>
      <p:cxnSp>
        <p:nvCxnSpPr>
          <p:cNvPr id="14" name="Straight Connector 13">
            <a:extLst>
              <a:ext uri="{FF2B5EF4-FFF2-40B4-BE49-F238E27FC236}">
                <a16:creationId xmlns:a16="http://schemas.microsoft.com/office/drawing/2014/main" id="{105F0899-9677-5962-FA58-ADA39266C876}"/>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0EB303F-BCAD-1CA1-D705-690B1DF32D36}"/>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D29788A-91E8-EFEB-D7EB-2C77D368BAA7}"/>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206D3DB6-318E-6CBB-795D-5926FF5E6FDF}"/>
              </a:ext>
            </a:extLst>
          </p:cNvPr>
          <p:cNvSpPr/>
          <p:nvPr/>
        </p:nvSpPr>
        <p:spPr>
          <a:xfrm>
            <a:off x="936952" y="1310065"/>
            <a:ext cx="5220779" cy="2506028"/>
          </a:xfrm>
          <a:prstGeom prst="roundRect">
            <a:avLst>
              <a:gd name="adj" fmla="val 3987"/>
            </a:avLst>
          </a:prstGeom>
          <a:solidFill>
            <a:schemeClr val="accent1">
              <a:lumMod val="20000"/>
              <a:lumOff val="80000"/>
            </a:schemeClr>
          </a:solidFill>
          <a:ln w="4763">
            <a:solidFill>
              <a:srgbClr val="DFB8D1"/>
            </a:solidFill>
            <a:prstDash val="solid"/>
          </a:ln>
        </p:spPr>
      </p:sp>
      <p:sp>
        <p:nvSpPr>
          <p:cNvPr id="7" name="Shape 4">
            <a:extLst>
              <a:ext uri="{FF2B5EF4-FFF2-40B4-BE49-F238E27FC236}">
                <a16:creationId xmlns:a16="http://schemas.microsoft.com/office/drawing/2014/main" id="{C982491B-E8EB-7930-E6A7-F41E003C763A}"/>
              </a:ext>
            </a:extLst>
          </p:cNvPr>
          <p:cNvSpPr/>
          <p:nvPr/>
        </p:nvSpPr>
        <p:spPr>
          <a:xfrm>
            <a:off x="6337598" y="1310065"/>
            <a:ext cx="4917449" cy="2538070"/>
          </a:xfrm>
          <a:prstGeom prst="roundRect">
            <a:avLst>
              <a:gd name="adj" fmla="val 3987"/>
            </a:avLst>
          </a:prstGeom>
          <a:solidFill>
            <a:schemeClr val="accent1">
              <a:lumMod val="20000"/>
              <a:lumOff val="80000"/>
            </a:schemeClr>
          </a:solidFill>
          <a:ln w="4763">
            <a:solidFill>
              <a:srgbClr val="DFB8D1"/>
            </a:solidFill>
            <a:prstDash val="solid"/>
          </a:ln>
        </p:spPr>
      </p:sp>
      <p:sp>
        <p:nvSpPr>
          <p:cNvPr id="10" name="Shape 7">
            <a:extLst>
              <a:ext uri="{FF2B5EF4-FFF2-40B4-BE49-F238E27FC236}">
                <a16:creationId xmlns:a16="http://schemas.microsoft.com/office/drawing/2014/main" id="{609C65D6-7B8B-C0FE-6DB7-037446B7C6FC}"/>
              </a:ext>
            </a:extLst>
          </p:cNvPr>
          <p:cNvSpPr/>
          <p:nvPr/>
        </p:nvSpPr>
        <p:spPr>
          <a:xfrm>
            <a:off x="936952" y="3976347"/>
            <a:ext cx="10295962" cy="1766991"/>
          </a:xfrm>
          <a:prstGeom prst="roundRect">
            <a:avLst>
              <a:gd name="adj" fmla="val 5727"/>
            </a:avLst>
          </a:prstGeom>
          <a:solidFill>
            <a:schemeClr val="accent1">
              <a:lumMod val="20000"/>
              <a:lumOff val="80000"/>
            </a:schemeClr>
          </a:solidFill>
          <a:ln w="4763">
            <a:solidFill>
              <a:srgbClr val="DFB8D1"/>
            </a:solidFill>
            <a:prstDash val="solid"/>
          </a:ln>
        </p:spPr>
      </p:sp>
      <p:sp>
        <p:nvSpPr>
          <p:cNvPr id="16" name="Content Placeholder 10">
            <a:extLst>
              <a:ext uri="{FF2B5EF4-FFF2-40B4-BE49-F238E27FC236}">
                <a16:creationId xmlns:a16="http://schemas.microsoft.com/office/drawing/2014/main" id="{1B8CC4FA-33F3-B3A0-51B4-064E18CC27D1}"/>
              </a:ext>
            </a:extLst>
          </p:cNvPr>
          <p:cNvSpPr>
            <a:spLocks noGrp="1"/>
          </p:cNvSpPr>
          <p:nvPr>
            <p:ph idx="1"/>
          </p:nvPr>
        </p:nvSpPr>
        <p:spPr>
          <a:xfrm>
            <a:off x="1194610" y="1528847"/>
            <a:ext cx="4637660" cy="1725798"/>
          </a:xfrm>
        </p:spPr>
        <p:txBody>
          <a:bodyPr>
            <a:noAutofit/>
          </a:bodyPr>
          <a:lstStyle/>
          <a:p>
            <a:pPr marL="0" indent="0" algn="just">
              <a:buNone/>
            </a:pPr>
            <a:r>
              <a:rPr lang="en-GB" sz="1300" b="1" dirty="0">
                <a:latin typeface="Times New Roman" panose="02020603050405020304" pitchFamily="18" charset="0"/>
                <a:cs typeface="Times New Roman" panose="02020603050405020304" pitchFamily="18" charset="0"/>
              </a:rPr>
              <a:t>Aim </a:t>
            </a:r>
            <a:endParaRPr lang="en-IN" sz="13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cs typeface="Times New Roman" panose="02020603050405020304" pitchFamily="18" charset="0"/>
              </a:rPr>
              <a:t>The goal of this study is to explore how the surrounding environmental and agricultural conditions affect the yield and agricultural productivity of the plants and crops and to create sophisticated machine learning-based tools to predict the yield of the crops. This aim also extends to make a contribution towards food security by exploring the factors that influence agricultural output and providing evidence to help decision making in the context of sustainable agriculture.</a:t>
            </a:r>
            <a:endParaRPr lang="en-IN" sz="1400" dirty="0">
              <a:latin typeface="Times New Roman" panose="02020603050405020304" pitchFamily="18" charset="0"/>
              <a:cs typeface="Times New Roman" panose="02020603050405020304" pitchFamily="18" charset="0"/>
            </a:endParaRPr>
          </a:p>
        </p:txBody>
      </p:sp>
      <p:sp>
        <p:nvSpPr>
          <p:cNvPr id="18" name="Content Placeholder 10">
            <a:extLst>
              <a:ext uri="{FF2B5EF4-FFF2-40B4-BE49-F238E27FC236}">
                <a16:creationId xmlns:a16="http://schemas.microsoft.com/office/drawing/2014/main" id="{EA44F9B5-50B6-1AAA-B2E9-ADC0AD663B47}"/>
              </a:ext>
            </a:extLst>
          </p:cNvPr>
          <p:cNvSpPr txBox="1">
            <a:spLocks/>
          </p:cNvSpPr>
          <p:nvPr/>
        </p:nvSpPr>
        <p:spPr>
          <a:xfrm>
            <a:off x="6415389" y="1356616"/>
            <a:ext cx="4694064" cy="17257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Font typeface="Arial" panose="020B0604020202020204" pitchFamily="34" charset="0"/>
              <a:buNone/>
            </a:pPr>
            <a:r>
              <a:rPr lang="en-US" sz="1300" b="1" dirty="0">
                <a:latin typeface="Times New Roman" panose="02020603050405020304" pitchFamily="18" charset="0"/>
                <a:cs typeface="Times New Roman" panose="02020603050405020304" pitchFamily="18" charset="0"/>
              </a:rPr>
              <a:t>Objectives </a:t>
            </a:r>
          </a:p>
          <a:p>
            <a:pPr algn="just">
              <a:lnSpc>
                <a:spcPct val="100000"/>
              </a:lnSpc>
            </a:pPr>
            <a:r>
              <a:rPr lang="en-US" sz="1300" dirty="0">
                <a:latin typeface="Times New Roman" panose="02020603050405020304" pitchFamily="18" charset="0"/>
                <a:cs typeface="Times New Roman" panose="02020603050405020304" pitchFamily="18" charset="0"/>
              </a:rPr>
              <a:t>To examine the correlation between annual rainfall and crop production for supporting sustainable agriculture production and food security.</a:t>
            </a:r>
          </a:p>
          <a:p>
            <a:pPr algn="just">
              <a:lnSpc>
                <a:spcPct val="100000"/>
              </a:lnSpc>
            </a:pPr>
            <a:r>
              <a:rPr lang="en-US" sz="1300" dirty="0">
                <a:latin typeface="Times New Roman" panose="02020603050405020304" pitchFamily="18" charset="0"/>
                <a:cs typeface="Times New Roman" panose="02020603050405020304" pitchFamily="18" charset="0"/>
              </a:rPr>
              <a:t>To measure the effect of fertilizer and pesticides use in agriculture production and food security.</a:t>
            </a:r>
          </a:p>
          <a:p>
            <a:pPr algn="just">
              <a:lnSpc>
                <a:spcPct val="100000"/>
              </a:lnSpc>
            </a:pPr>
            <a:r>
              <a:rPr lang="en-US" sz="1300" dirty="0">
                <a:latin typeface="Times New Roman" panose="02020603050405020304" pitchFamily="18" charset="0"/>
                <a:cs typeface="Times New Roman" panose="02020603050405020304" pitchFamily="18" charset="0"/>
              </a:rPr>
              <a:t>To establish the most important environmental and agricultural conditions influencing crop production for various crops and seasons and across states.</a:t>
            </a:r>
          </a:p>
          <a:p>
            <a:pPr marL="0" indent="0" algn="just">
              <a:lnSpc>
                <a:spcPct val="100000"/>
              </a:lnSpc>
              <a:buFont typeface="Arial" panose="020B0604020202020204" pitchFamily="34" charset="0"/>
              <a:buNone/>
            </a:pPr>
            <a:endParaRPr lang="en-US" sz="1300" dirty="0">
              <a:latin typeface="Times New Roman" panose="02020603050405020304" pitchFamily="18" charset="0"/>
              <a:cs typeface="Times New Roman" panose="02020603050405020304" pitchFamily="18" charset="0"/>
            </a:endParaRPr>
          </a:p>
        </p:txBody>
      </p:sp>
      <p:sp>
        <p:nvSpPr>
          <p:cNvPr id="20" name="Content Placeholder 10">
            <a:extLst>
              <a:ext uri="{FF2B5EF4-FFF2-40B4-BE49-F238E27FC236}">
                <a16:creationId xmlns:a16="http://schemas.microsoft.com/office/drawing/2014/main" id="{6807FAB0-D0A4-3C61-82ED-A43A0DAE3EBD}"/>
              </a:ext>
            </a:extLst>
          </p:cNvPr>
          <p:cNvSpPr txBox="1">
            <a:spLocks/>
          </p:cNvSpPr>
          <p:nvPr/>
        </p:nvSpPr>
        <p:spPr>
          <a:xfrm>
            <a:off x="1138205" y="3996943"/>
            <a:ext cx="9971247" cy="17257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Font typeface="Arial" panose="020B0604020202020204" pitchFamily="34" charset="0"/>
              <a:buNone/>
            </a:pPr>
            <a:r>
              <a:rPr lang="en-US" sz="1300" b="1" dirty="0">
                <a:latin typeface="Times New Roman" panose="02020603050405020304" pitchFamily="18" charset="0"/>
                <a:cs typeface="Times New Roman" panose="02020603050405020304" pitchFamily="18" charset="0"/>
              </a:rPr>
              <a:t>Scope of the Study </a:t>
            </a:r>
          </a:p>
          <a:p>
            <a:pPr algn="just">
              <a:lnSpc>
                <a:spcPct val="100000"/>
              </a:lnSpc>
            </a:pPr>
            <a:r>
              <a:rPr lang="en-US" sz="1600" dirty="0">
                <a:latin typeface="Times New Roman" panose="02020603050405020304" pitchFamily="18" charset="0"/>
                <a:cs typeface="Times New Roman" panose="02020603050405020304" pitchFamily="18" charset="0"/>
              </a:rPr>
              <a:t>The current study aims to estimate the crop based on machine learning techniques by </a:t>
            </a:r>
            <a:r>
              <a:rPr lang="en-US" sz="1600" dirty="0" err="1">
                <a:latin typeface="Times New Roman" panose="02020603050405020304" pitchFamily="18" charset="0"/>
                <a:cs typeface="Times New Roman" panose="02020603050405020304" pitchFamily="18" charset="0"/>
              </a:rPr>
              <a:t>analysing</a:t>
            </a:r>
            <a:r>
              <a:rPr lang="en-US" sz="1600" dirty="0">
                <a:latin typeface="Times New Roman" panose="02020603050405020304" pitchFamily="18" charset="0"/>
                <a:cs typeface="Times New Roman" panose="02020603050405020304" pitchFamily="18" charset="0"/>
              </a:rPr>
              <a:t> environmental and agricultural factors contributing to agricultural productivity in India. It uses the dataset of Crop production data publicly given at Mendeley data with 19,689 instances gathered from 27 states in India and 3 Union territories during 1997-2020. </a:t>
            </a:r>
          </a:p>
          <a:p>
            <a:pPr marL="0" indent="0" algn="just">
              <a:lnSpc>
                <a:spcPct val="100000"/>
              </a:lnSpc>
              <a:buFont typeface="Arial" panose="020B0604020202020204" pitchFamily="34" charset="0"/>
              <a:buNone/>
            </a:pPr>
            <a:endParaRPr lang="en-US"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5554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62B71-4176-E57E-CED4-916CEE9ECF76}"/>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66BDC96-D878-C2AA-8ED0-861E76E24D9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Background of the Study</a:t>
            </a:r>
          </a:p>
        </p:txBody>
      </p:sp>
      <p:cxnSp>
        <p:nvCxnSpPr>
          <p:cNvPr id="14" name="Straight Connector 13">
            <a:extLst>
              <a:ext uri="{FF2B5EF4-FFF2-40B4-BE49-F238E27FC236}">
                <a16:creationId xmlns:a16="http://schemas.microsoft.com/office/drawing/2014/main" id="{0EE05697-40DB-6499-E680-47C4F5B10D03}"/>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9EDCF8F-5551-9AE0-A609-EC494617C32A}"/>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957D37E2-9280-036F-7C21-12459D7268A0}"/>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1CC72D74-8123-CD65-0EB0-0431459A3D55}"/>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D05A2F00-0FBB-5063-CB3E-45389FEE4D74}"/>
              </a:ext>
            </a:extLst>
          </p:cNvPr>
          <p:cNvSpPr>
            <a:spLocks noGrp="1"/>
          </p:cNvSpPr>
          <p:nvPr>
            <p:ph idx="1"/>
          </p:nvPr>
        </p:nvSpPr>
        <p:spPr>
          <a:xfrm>
            <a:off x="1194610" y="1528847"/>
            <a:ext cx="5872617"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Agriculture is crucial for ensuring food security, reducing hunger, and promoting sustainable development in response to the increasing global demand for food. </a:t>
            </a:r>
          </a:p>
          <a:p>
            <a:pPr algn="just">
              <a:lnSpc>
                <a:spcPct val="100000"/>
              </a:lnSpc>
            </a:pPr>
            <a:r>
              <a:rPr lang="en-US" sz="1800" dirty="0">
                <a:latin typeface="Times New Roman" panose="02020603050405020304" pitchFamily="18" charset="0"/>
                <a:cs typeface="Times New Roman" panose="02020603050405020304" pitchFamily="18" charset="0"/>
              </a:rPr>
              <a:t>Crop Yield Prediction (CYP) has become an essential component of modern agriculture because it enables farmers, agricultural planners, and policymakers to estimate future crop production, </a:t>
            </a:r>
            <a:r>
              <a:rPr lang="en-US" sz="1800" dirty="0" err="1">
                <a:latin typeface="Times New Roman" panose="02020603050405020304" pitchFamily="18" charset="0"/>
                <a:cs typeface="Times New Roman" panose="02020603050405020304" pitchFamily="18" charset="0"/>
              </a:rPr>
              <a:t>optimise</a:t>
            </a:r>
            <a:r>
              <a:rPr lang="en-US" sz="1800" dirty="0">
                <a:latin typeface="Times New Roman" panose="02020603050405020304" pitchFamily="18" charset="0"/>
                <a:cs typeface="Times New Roman" panose="02020603050405020304" pitchFamily="18" charset="0"/>
              </a:rPr>
              <a:t> resource allocation, </a:t>
            </a:r>
            <a:r>
              <a:rPr lang="en-US" sz="1800" dirty="0" err="1">
                <a:latin typeface="Times New Roman" panose="02020603050405020304" pitchFamily="18" charset="0"/>
                <a:cs typeface="Times New Roman" panose="02020603050405020304" pitchFamily="18" charset="0"/>
              </a:rPr>
              <a:t>minimise</a:t>
            </a:r>
            <a:r>
              <a:rPr lang="en-US" sz="1800" dirty="0">
                <a:latin typeface="Times New Roman" panose="02020603050405020304" pitchFamily="18" charset="0"/>
                <a:cs typeface="Times New Roman" panose="02020603050405020304" pitchFamily="18" charset="0"/>
              </a:rPr>
              <a:t> production risks, and improve decision-making. </a:t>
            </a:r>
          </a:p>
          <a:p>
            <a:pPr algn="just">
              <a:lnSpc>
                <a:spcPct val="100000"/>
              </a:lnSpc>
            </a:pPr>
            <a:r>
              <a:rPr lang="en-US" sz="1800" dirty="0">
                <a:latin typeface="Times New Roman" panose="02020603050405020304" pitchFamily="18" charset="0"/>
                <a:cs typeface="Times New Roman" panose="02020603050405020304" pitchFamily="18" charset="0"/>
              </a:rPr>
              <a:t>Recent advances in machine learning have significantly improved the accuracy of crop yield prediction by </a:t>
            </a:r>
            <a:r>
              <a:rPr lang="en-US" sz="1800" dirty="0" err="1">
                <a:latin typeface="Times New Roman" panose="02020603050405020304" pitchFamily="18" charset="0"/>
                <a:cs typeface="Times New Roman" panose="02020603050405020304" pitchFamily="18" charset="0"/>
              </a:rPr>
              <a:t>analysing</a:t>
            </a:r>
            <a:r>
              <a:rPr lang="en-US" sz="1800" dirty="0">
                <a:latin typeface="Times New Roman" panose="02020603050405020304" pitchFamily="18" charset="0"/>
                <a:cs typeface="Times New Roman" panose="02020603050405020304" pitchFamily="18" charset="0"/>
              </a:rPr>
              <a:t> complex relationships among environmental, climatic, and agricultural variables (</a:t>
            </a:r>
            <a:r>
              <a:rPr lang="en-US" sz="1800" dirty="0" err="1">
                <a:latin typeface="Times New Roman" panose="02020603050405020304" pitchFamily="18" charset="0"/>
                <a:cs typeface="Times New Roman" panose="02020603050405020304" pitchFamily="18" charset="0"/>
              </a:rPr>
              <a:t>Apat</a:t>
            </a:r>
            <a:r>
              <a:rPr lang="en-US" sz="1800" dirty="0">
                <a:latin typeface="Times New Roman" panose="02020603050405020304" pitchFamily="18" charset="0"/>
                <a:cs typeface="Times New Roman" panose="02020603050405020304" pitchFamily="18" charset="0"/>
              </a:rPr>
              <a:t> et al., 2022). </a:t>
            </a:r>
            <a:endParaRPr lang="en-IN" sz="1800" dirty="0">
              <a:latin typeface="Times New Roman" panose="02020603050405020304" pitchFamily="18" charset="0"/>
              <a:cs typeface="Times New Roman" panose="02020603050405020304" pitchFamily="18" charset="0"/>
            </a:endParaRPr>
          </a:p>
        </p:txBody>
      </p:sp>
      <p:pic>
        <p:nvPicPr>
          <p:cNvPr id="2" name="image29.png">
            <a:extLst>
              <a:ext uri="{FF2B5EF4-FFF2-40B4-BE49-F238E27FC236}">
                <a16:creationId xmlns:a16="http://schemas.microsoft.com/office/drawing/2014/main" id="{B16D5CEB-AF80-40DC-8BC3-55EC9DBFF9BB}"/>
              </a:ext>
            </a:extLst>
          </p:cNvPr>
          <p:cNvPicPr/>
          <p:nvPr/>
        </p:nvPicPr>
        <p:blipFill>
          <a:blip r:embed="rId3"/>
          <a:srcRect/>
          <a:stretch>
            <a:fillRect/>
          </a:stretch>
        </p:blipFill>
        <p:spPr>
          <a:xfrm>
            <a:off x="7293792" y="2309346"/>
            <a:ext cx="3769366" cy="2709939"/>
          </a:xfrm>
          <a:prstGeom prst="rect">
            <a:avLst/>
          </a:prstGeom>
          <a:ln w="12700">
            <a:solidFill>
              <a:srgbClr val="000000"/>
            </a:solidFill>
            <a:prstDash val="solid"/>
          </a:ln>
        </p:spPr>
      </p:pic>
    </p:spTree>
    <p:extLst>
      <p:ext uri="{BB962C8B-B14F-4D97-AF65-F5344CB8AC3E}">
        <p14:creationId xmlns:p14="http://schemas.microsoft.com/office/powerpoint/2010/main" val="3724426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0935B-889A-B70E-7A89-6C31493FD1D7}"/>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C232690-6EDE-401A-8C79-F292AAE622C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Literature Review </a:t>
            </a:r>
          </a:p>
        </p:txBody>
      </p:sp>
      <p:cxnSp>
        <p:nvCxnSpPr>
          <p:cNvPr id="14" name="Straight Connector 13">
            <a:extLst>
              <a:ext uri="{FF2B5EF4-FFF2-40B4-BE49-F238E27FC236}">
                <a16:creationId xmlns:a16="http://schemas.microsoft.com/office/drawing/2014/main" id="{1DD00F92-DE30-42AA-1B9C-83DC79D3C05C}"/>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95D586F-7556-6840-21ED-D70C4AADC0B0}"/>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A979C76-8AFC-3774-4D1D-4BCCD9612564}"/>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8A9147CE-5056-83C7-E1B9-50B3712D4B98}"/>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83A1E7EC-23D9-04CD-403D-80E20B59F8EE}"/>
              </a:ext>
            </a:extLst>
          </p:cNvPr>
          <p:cNvSpPr>
            <a:spLocks noGrp="1"/>
          </p:cNvSpPr>
          <p:nvPr>
            <p:ph idx="1"/>
          </p:nvPr>
        </p:nvSpPr>
        <p:spPr>
          <a:xfrm>
            <a:off x="1194610" y="1528847"/>
            <a:ext cx="9855682"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This chapter reviews existing literature related to crop yield prediction and the application of machine learning in agriculture. </a:t>
            </a:r>
          </a:p>
          <a:p>
            <a:pPr algn="just">
              <a:lnSpc>
                <a:spcPct val="100000"/>
              </a:lnSpc>
            </a:pPr>
            <a:r>
              <a:rPr lang="en-US" sz="1800" dirty="0">
                <a:latin typeface="Times New Roman" panose="02020603050405020304" pitchFamily="18" charset="0"/>
                <a:cs typeface="Times New Roman" panose="02020603050405020304" pitchFamily="18" charset="0"/>
              </a:rPr>
              <a:t>It discusses these concepts, explains the influence of the environment and grassland used and analyses the function of further predictive algorithms and their effect on the improvement of the forecasts. </a:t>
            </a:r>
          </a:p>
          <a:p>
            <a:pPr algn="just">
              <a:lnSpc>
                <a:spcPct val="100000"/>
              </a:lnSpc>
            </a:pPr>
            <a:r>
              <a:rPr lang="en-US" sz="1800" dirty="0">
                <a:latin typeface="Times New Roman" panose="02020603050405020304" pitchFamily="18" charset="0"/>
                <a:cs typeface="Times New Roman" panose="02020603050405020304" pitchFamily="18" charset="0"/>
              </a:rPr>
              <a:t>The chapter also covers evaluation metrics for evaluating machine learning models and provides a theoretical background to the study. </a:t>
            </a:r>
          </a:p>
          <a:p>
            <a:pPr algn="just">
              <a:lnSpc>
                <a:spcPct val="100000"/>
              </a:lnSpc>
            </a:pPr>
            <a:r>
              <a:rPr lang="en-US" sz="1800" dirty="0">
                <a:latin typeface="Times New Roman" panose="02020603050405020304" pitchFamily="18" charset="0"/>
                <a:cs typeface="Times New Roman" panose="02020603050405020304" pitchFamily="18" charset="0"/>
              </a:rPr>
              <a:t>Research gaps in existing literature are highlighted, which warrant the need for this research. A conceptual framework is </a:t>
            </a:r>
            <a:r>
              <a:rPr lang="en-US" sz="1800" dirty="0" err="1">
                <a:latin typeface="Times New Roman" panose="02020603050405020304" pitchFamily="18" charset="0"/>
                <a:cs typeface="Times New Roman" panose="02020603050405020304" pitchFamily="18" charset="0"/>
              </a:rPr>
              <a:t>conceptualised</a:t>
            </a:r>
            <a:r>
              <a:rPr lang="en-US" sz="1800" dirty="0">
                <a:latin typeface="Times New Roman" panose="02020603050405020304" pitchFamily="18" charset="0"/>
                <a:cs typeface="Times New Roman" panose="02020603050405020304" pitchFamily="18" charset="0"/>
              </a:rPr>
              <a:t> to show the correlation among the environmental variables used, the adopted agricultural management practices, the machine learning models, and the prediction of the farm crop yield.</a:t>
            </a:r>
          </a:p>
          <a:p>
            <a:pPr algn="just">
              <a:lnSpc>
                <a:spcPct val="100000"/>
              </a:lnSpc>
            </a:pPr>
            <a:r>
              <a:rPr lang="en-US" sz="1800" dirty="0">
                <a:latin typeface="Times New Roman" panose="02020603050405020304" pitchFamily="18" charset="0"/>
                <a:cs typeface="Times New Roman" panose="02020603050405020304" pitchFamily="18" charset="0"/>
              </a:rPr>
              <a:t>The use of machine learning has become a viable option to enhance the accuracy of the prediction, since more and more data about agriculture is becoming available and the AI technologies are advancing (</a:t>
            </a:r>
            <a:r>
              <a:rPr lang="en-US" sz="1800" dirty="0" err="1">
                <a:latin typeface="Times New Roman" panose="02020603050405020304" pitchFamily="18" charset="0"/>
                <a:cs typeface="Times New Roman" panose="02020603050405020304" pitchFamily="18" charset="0"/>
              </a:rPr>
              <a:t>Jabed</a:t>
            </a:r>
            <a:r>
              <a:rPr lang="en-US" sz="1800" dirty="0">
                <a:latin typeface="Times New Roman" panose="02020603050405020304" pitchFamily="18" charset="0"/>
                <a:cs typeface="Times New Roman" panose="02020603050405020304" pitchFamily="18" charset="0"/>
              </a:rPr>
              <a:t> and Murad, 2024).</a:t>
            </a:r>
          </a:p>
        </p:txBody>
      </p:sp>
    </p:spTree>
    <p:extLst>
      <p:ext uri="{BB962C8B-B14F-4D97-AF65-F5344CB8AC3E}">
        <p14:creationId xmlns:p14="http://schemas.microsoft.com/office/powerpoint/2010/main" val="1068239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ACE23-6D2E-E97D-1DC4-7119C99396ED}"/>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E61C64B-8C89-9CB2-D585-BC9A02B31A27}"/>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78666A7A-7034-3ECD-450E-F3F3A1D3DBE3}"/>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5594FDD-4945-2607-45B1-62C6FE1AC79E}"/>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37F5D39-08A9-2342-5998-C2321D8DBC74}"/>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1E61DF93-8B9D-929F-F84E-FB4AC15A7080}"/>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7885DB7B-A372-B32F-14E3-D2FBA7E68634}"/>
              </a:ext>
            </a:extLst>
          </p:cNvPr>
          <p:cNvSpPr>
            <a:spLocks noGrp="1"/>
          </p:cNvSpPr>
          <p:nvPr>
            <p:ph idx="1"/>
          </p:nvPr>
        </p:nvSpPr>
        <p:spPr>
          <a:xfrm>
            <a:off x="1194610" y="1528847"/>
            <a:ext cx="6089593"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Evaluating the machine learning models is very important to understand how accurate, reliable and suitable these are to predict crop yield. </a:t>
            </a:r>
          </a:p>
          <a:p>
            <a:pPr algn="just">
              <a:lnSpc>
                <a:spcPct val="100000"/>
              </a:lnSpc>
            </a:pPr>
            <a:r>
              <a:rPr lang="en-US" sz="1800" dirty="0">
                <a:latin typeface="Times New Roman" panose="02020603050405020304" pitchFamily="18" charset="0"/>
                <a:cs typeface="Times New Roman" panose="02020603050405020304" pitchFamily="18" charset="0"/>
              </a:rPr>
              <a:t>In this case, the problem is a regression one, and several metrics exist to evaluate the success of the regression model (Saha et al. 2025).</a:t>
            </a:r>
          </a:p>
          <a:p>
            <a:pPr algn="just">
              <a:lnSpc>
                <a:spcPct val="100000"/>
              </a:lnSpc>
            </a:pPr>
            <a:r>
              <a:rPr lang="en-US" sz="1800" dirty="0">
                <a:latin typeface="Times New Roman" panose="02020603050405020304" pitchFamily="18" charset="0"/>
                <a:cs typeface="Times New Roman" panose="02020603050405020304" pitchFamily="18" charset="0"/>
              </a:rPr>
              <a:t>Root Mean Squared Error (RMSE) is useful for detecting serious prediction errors. Greater penalties are associated with larger errors. The average squared prediction errors are taken, and the square root of this value is calculated.</a:t>
            </a:r>
          </a:p>
          <a:p>
            <a:pPr algn="just">
              <a:lnSpc>
                <a:spcPct val="100000"/>
              </a:lnSpc>
            </a:pPr>
            <a:r>
              <a:rPr lang="en-US" sz="1800" dirty="0">
                <a:latin typeface="Times New Roman" panose="02020603050405020304" pitchFamily="18" charset="0"/>
                <a:cs typeface="Times New Roman" panose="02020603050405020304" pitchFamily="18" charset="0"/>
              </a:rPr>
              <a:t>Agricultural productivity is affected not only by management practices like application of </a:t>
            </a:r>
            <a:r>
              <a:rPr lang="en-US" sz="1800" dirty="0" err="1">
                <a:latin typeface="Times New Roman" panose="02020603050405020304" pitchFamily="18" charset="0"/>
                <a:cs typeface="Times New Roman" panose="02020603050405020304" pitchFamily="18" charset="0"/>
              </a:rPr>
              <a:t>fertiliser</a:t>
            </a:r>
            <a:r>
              <a:rPr lang="en-US" sz="1800" dirty="0">
                <a:latin typeface="Times New Roman" panose="02020603050405020304" pitchFamily="18" charset="0"/>
                <a:cs typeface="Times New Roman" panose="02020603050405020304" pitchFamily="18" charset="0"/>
              </a:rPr>
              <a:t> and pesticides, but also by environmental conditions like annual rainfall, seasonal variation and cultivated area (Lad et al. 2022). </a:t>
            </a:r>
          </a:p>
        </p:txBody>
      </p:sp>
      <p:pic>
        <p:nvPicPr>
          <p:cNvPr id="2" name="image36.png">
            <a:extLst>
              <a:ext uri="{FF2B5EF4-FFF2-40B4-BE49-F238E27FC236}">
                <a16:creationId xmlns:a16="http://schemas.microsoft.com/office/drawing/2014/main" id="{F72D6764-482F-756F-4065-9629487660E8}"/>
              </a:ext>
            </a:extLst>
          </p:cNvPr>
          <p:cNvPicPr/>
          <p:nvPr/>
        </p:nvPicPr>
        <p:blipFill>
          <a:blip r:embed="rId3"/>
          <a:srcRect/>
          <a:stretch>
            <a:fillRect/>
          </a:stretch>
        </p:blipFill>
        <p:spPr>
          <a:xfrm>
            <a:off x="7510768" y="2355743"/>
            <a:ext cx="3522785" cy="2497638"/>
          </a:xfrm>
          <a:prstGeom prst="rect">
            <a:avLst/>
          </a:prstGeom>
          <a:ln w="12700">
            <a:solidFill>
              <a:srgbClr val="000000"/>
            </a:solidFill>
            <a:prstDash val="solid"/>
          </a:ln>
        </p:spPr>
      </p:pic>
    </p:spTree>
    <p:extLst>
      <p:ext uri="{BB962C8B-B14F-4D97-AF65-F5344CB8AC3E}">
        <p14:creationId xmlns:p14="http://schemas.microsoft.com/office/powerpoint/2010/main" val="1276828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4F29F-FDC3-6EC4-D555-34DC69A9BAAA}"/>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EF745382-E95C-28FF-4199-160F7CE51BD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77BA70D9-19F7-5F53-8FA2-D3ED33C641A5}"/>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BF96C2F-B943-2385-3257-E4FCC285D855}"/>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CB132DC-A625-717E-7124-7657BA6A32B6}"/>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E4A569DC-D9D6-4106-CAFA-96D33ECA628E}"/>
              </a:ext>
            </a:extLst>
          </p:cNvPr>
          <p:cNvSpPr/>
          <p:nvPr/>
        </p:nvSpPr>
        <p:spPr>
          <a:xfrm>
            <a:off x="936952" y="1310064"/>
            <a:ext cx="10283814" cy="4982248"/>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           Agricultural Management </a:t>
            </a:r>
          </a:p>
          <a:p>
            <a:r>
              <a:rPr lang="en-GB" b="1" dirty="0">
                <a:latin typeface="Times New Roman" panose="02020603050405020304" pitchFamily="18" charset="0"/>
                <a:cs typeface="Times New Roman" panose="02020603050405020304" pitchFamily="18" charset="0"/>
              </a:rPr>
              <a:t>          Factors Affecting Crop Yield</a:t>
            </a:r>
            <a:endParaRPr lang="en-IN" b="1" dirty="0">
              <a:latin typeface="Times New Roman" panose="02020603050405020304" pitchFamily="18" charset="0"/>
              <a:cs typeface="Times New Roman" panose="02020603050405020304" pitchFamily="18" charset="0"/>
            </a:endParaRPr>
          </a:p>
        </p:txBody>
      </p:sp>
      <p:sp>
        <p:nvSpPr>
          <p:cNvPr id="16" name="Content Placeholder 10">
            <a:extLst>
              <a:ext uri="{FF2B5EF4-FFF2-40B4-BE49-F238E27FC236}">
                <a16:creationId xmlns:a16="http://schemas.microsoft.com/office/drawing/2014/main" id="{841F7017-E9A3-51BF-8775-59DB9099A505}"/>
              </a:ext>
            </a:extLst>
          </p:cNvPr>
          <p:cNvSpPr>
            <a:spLocks noGrp="1"/>
          </p:cNvSpPr>
          <p:nvPr>
            <p:ph idx="1"/>
          </p:nvPr>
        </p:nvSpPr>
        <p:spPr>
          <a:xfrm>
            <a:off x="5131175" y="1339329"/>
            <a:ext cx="6089593"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Different crop residue management scenarios are explained, including on-farm and off-farm management, such as surface retention, incorporation, and bioenergy or mushroom production, as well as composting. </a:t>
            </a:r>
          </a:p>
          <a:p>
            <a:pPr algn="just">
              <a:lnSpc>
                <a:spcPct val="100000"/>
              </a:lnSpc>
            </a:pPr>
            <a:r>
              <a:rPr lang="en-US" sz="1800" dirty="0">
                <a:latin typeface="Times New Roman" panose="02020603050405020304" pitchFamily="18" charset="0"/>
                <a:cs typeface="Times New Roman" panose="02020603050405020304" pitchFamily="18" charset="0"/>
              </a:rPr>
              <a:t>The figure was selected to point out the possible benefits identified, such as nutrient recycling, improvement of the soil fertility, high productivity, and sustainable agriculture, while recognizing the operational limitations of residue management practices.</a:t>
            </a:r>
          </a:p>
          <a:p>
            <a:pPr algn="just">
              <a:lnSpc>
                <a:spcPct val="100000"/>
              </a:lnSpc>
            </a:pPr>
            <a:r>
              <a:rPr lang="en-US" sz="1800" dirty="0">
                <a:latin typeface="Times New Roman" panose="02020603050405020304" pitchFamily="18" charset="0"/>
                <a:cs typeface="Times New Roman" panose="02020603050405020304" pitchFamily="18" charset="0"/>
              </a:rPr>
              <a:t>The use of variable rate technology allows higher growth and less loss of nutrients and pollution by also applying fertilizer just where it needs to be applied. </a:t>
            </a:r>
          </a:p>
          <a:p>
            <a:pPr algn="just">
              <a:lnSpc>
                <a:spcPct val="100000"/>
              </a:lnSpc>
            </a:pPr>
            <a:r>
              <a:rPr lang="en-US" sz="1800" dirty="0">
                <a:latin typeface="Times New Roman" panose="02020603050405020304" pitchFamily="18" charset="0"/>
                <a:cs typeface="Times New Roman" panose="02020603050405020304" pitchFamily="18" charset="0"/>
              </a:rPr>
              <a:t>Regular crop monitoring is another of the key management practices that involves ongoing monitoring of the condition of the crops by drone, satellite imagery, and the Internet of Things. </a:t>
            </a:r>
          </a:p>
        </p:txBody>
      </p:sp>
      <p:pic>
        <p:nvPicPr>
          <p:cNvPr id="3" name="image30.png">
            <a:extLst>
              <a:ext uri="{FF2B5EF4-FFF2-40B4-BE49-F238E27FC236}">
                <a16:creationId xmlns:a16="http://schemas.microsoft.com/office/drawing/2014/main" id="{721008E2-0C5A-162F-34BE-C0B02626E4EE}"/>
              </a:ext>
            </a:extLst>
          </p:cNvPr>
          <p:cNvPicPr/>
          <p:nvPr/>
        </p:nvPicPr>
        <p:blipFill>
          <a:blip r:embed="rId3"/>
          <a:srcRect/>
          <a:stretch>
            <a:fillRect/>
          </a:stretch>
        </p:blipFill>
        <p:spPr>
          <a:xfrm>
            <a:off x="1194610" y="3030257"/>
            <a:ext cx="3936565" cy="2105025"/>
          </a:xfrm>
          <a:prstGeom prst="rect">
            <a:avLst/>
          </a:prstGeom>
          <a:ln w="12700">
            <a:solidFill>
              <a:srgbClr val="000000"/>
            </a:solidFill>
            <a:prstDash val="solid"/>
          </a:ln>
        </p:spPr>
      </p:pic>
    </p:spTree>
    <p:extLst>
      <p:ext uri="{BB962C8B-B14F-4D97-AF65-F5344CB8AC3E}">
        <p14:creationId xmlns:p14="http://schemas.microsoft.com/office/powerpoint/2010/main" val="3943609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60DC3-AA84-77A8-089E-248855034DE8}"/>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3442F53D-0066-1D07-8335-BB902ECE4405}"/>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ECAF354F-DFE0-8C87-2EAB-2D2AEE9C5C04}"/>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641BAF3-768A-9E2C-96F5-EA44AA33F3C0}"/>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247370A-D209-D8B9-AE98-37054923CEBF}"/>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D66F65D5-8F2F-9D31-1D9F-4D3A3DA98BEB}"/>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r>
              <a:rPr lang="en-GB" sz="2000" b="1" dirty="0">
                <a:latin typeface="Times New Roman" panose="02020603050405020304" pitchFamily="18" charset="0"/>
                <a:cs typeface="Times New Roman" panose="02020603050405020304" pitchFamily="18" charset="0"/>
              </a:rPr>
              <a:t>                                                Machine Learning in Agriculture </a:t>
            </a:r>
            <a:endParaRPr lang="en-IN" sz="2000" b="1" dirty="0">
              <a:latin typeface="Times New Roman" panose="02020603050405020304" pitchFamily="18" charset="0"/>
              <a:cs typeface="Times New Roman" panose="02020603050405020304" pitchFamily="18" charset="0"/>
            </a:endParaRPr>
          </a:p>
        </p:txBody>
      </p:sp>
      <p:sp>
        <p:nvSpPr>
          <p:cNvPr id="16" name="Content Placeholder 10">
            <a:extLst>
              <a:ext uri="{FF2B5EF4-FFF2-40B4-BE49-F238E27FC236}">
                <a16:creationId xmlns:a16="http://schemas.microsoft.com/office/drawing/2014/main" id="{244B49B8-CB06-03CA-C19F-96AFDE336992}"/>
              </a:ext>
            </a:extLst>
          </p:cNvPr>
          <p:cNvSpPr>
            <a:spLocks noGrp="1"/>
          </p:cNvSpPr>
          <p:nvPr>
            <p:ph idx="1"/>
          </p:nvPr>
        </p:nvSpPr>
        <p:spPr>
          <a:xfrm>
            <a:off x="924533" y="1994933"/>
            <a:ext cx="6312971"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Adopting machine learning alongside the Internet of Things, satellites, Unmanned Aerial Vehicles (UAVs), and cloud computing has deepened real-time monitoring of agricultural conditions and precision farming technology. </a:t>
            </a:r>
          </a:p>
          <a:p>
            <a:pPr algn="just">
              <a:lnSpc>
                <a:spcPct val="100000"/>
              </a:lnSpc>
            </a:pPr>
            <a:r>
              <a:rPr lang="en-US" sz="1800" dirty="0">
                <a:latin typeface="Times New Roman" panose="02020603050405020304" pitchFamily="18" charset="0"/>
                <a:cs typeface="Times New Roman" panose="02020603050405020304" pitchFamily="18" charset="0"/>
              </a:rPr>
              <a:t>The technologies have helped with timely decision-making because they have provided the correct information on crop health, environmental conditions, and resource requirements. </a:t>
            </a:r>
          </a:p>
          <a:p>
            <a:pPr algn="just">
              <a:lnSpc>
                <a:spcPct val="100000"/>
              </a:lnSpc>
            </a:pPr>
            <a:r>
              <a:rPr lang="en-US" sz="1800" dirty="0">
                <a:latin typeface="Times New Roman" panose="02020603050405020304" pitchFamily="18" charset="0"/>
                <a:cs typeface="Times New Roman" panose="02020603050405020304" pitchFamily="18" charset="0"/>
              </a:rPr>
              <a:t>For crop yield prediction, machine learning models use aspects like rainfall, cultivated area, fertilizer use, pesticide use, production, crop type, season, etc., and geographical location to accurately forecast the yield of the crop in the future. </a:t>
            </a:r>
          </a:p>
        </p:txBody>
      </p:sp>
      <p:pic>
        <p:nvPicPr>
          <p:cNvPr id="3" name="image26.png">
            <a:extLst>
              <a:ext uri="{FF2B5EF4-FFF2-40B4-BE49-F238E27FC236}">
                <a16:creationId xmlns:a16="http://schemas.microsoft.com/office/drawing/2014/main" id="{B7625BB9-2B90-DC23-AE20-0B3F1018C0E2}"/>
              </a:ext>
            </a:extLst>
          </p:cNvPr>
          <p:cNvPicPr/>
          <p:nvPr/>
        </p:nvPicPr>
        <p:blipFill>
          <a:blip r:embed="rId3"/>
          <a:srcRect/>
          <a:stretch>
            <a:fillRect/>
          </a:stretch>
        </p:blipFill>
        <p:spPr>
          <a:xfrm>
            <a:off x="7391276" y="2215116"/>
            <a:ext cx="3722419" cy="2806804"/>
          </a:xfrm>
          <a:prstGeom prst="rect">
            <a:avLst/>
          </a:prstGeom>
          <a:ln w="12700">
            <a:solidFill>
              <a:srgbClr val="000000"/>
            </a:solidFill>
            <a:prstDash val="solid"/>
          </a:ln>
        </p:spPr>
      </p:pic>
    </p:spTree>
    <p:extLst>
      <p:ext uri="{BB962C8B-B14F-4D97-AF65-F5344CB8AC3E}">
        <p14:creationId xmlns:p14="http://schemas.microsoft.com/office/powerpoint/2010/main" val="4032618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98A35-2AD4-3CD9-80C4-8A1524906200}"/>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9D92C95D-068D-6780-EAD6-5A2F76895807}"/>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Research Gap </a:t>
            </a:r>
          </a:p>
        </p:txBody>
      </p:sp>
      <p:cxnSp>
        <p:nvCxnSpPr>
          <p:cNvPr id="14" name="Straight Connector 13">
            <a:extLst>
              <a:ext uri="{FF2B5EF4-FFF2-40B4-BE49-F238E27FC236}">
                <a16:creationId xmlns:a16="http://schemas.microsoft.com/office/drawing/2014/main" id="{180C75F2-9044-486D-72C6-11C9E6A8D7DD}"/>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E8B3879-0003-35B2-8061-C636036F3FD2}"/>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962065C-2F77-6568-A1BD-FC1E220BC474}"/>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FBEAE098-C890-82F3-9C03-2F89733A8FBE}"/>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F661A6A4-4FD5-1B54-C805-183F9A125D9C}"/>
              </a:ext>
            </a:extLst>
          </p:cNvPr>
          <p:cNvSpPr>
            <a:spLocks noGrp="1"/>
          </p:cNvSpPr>
          <p:nvPr>
            <p:ph idx="1"/>
          </p:nvPr>
        </p:nvSpPr>
        <p:spPr>
          <a:xfrm>
            <a:off x="1194610" y="1528847"/>
            <a:ext cx="9855682"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Several studies have shown the applicability of machine learning methods in predicting crop yield; however, there are still gaps in the literature that need to be addressed. </a:t>
            </a:r>
          </a:p>
          <a:p>
            <a:pPr algn="just">
              <a:lnSpc>
                <a:spcPct val="100000"/>
              </a:lnSpc>
            </a:pPr>
            <a:r>
              <a:rPr lang="en-US" sz="1800" dirty="0">
                <a:latin typeface="Times New Roman" panose="02020603050405020304" pitchFamily="18" charset="0"/>
                <a:cs typeface="Times New Roman" panose="02020603050405020304" pitchFamily="18" charset="0"/>
              </a:rPr>
              <a:t>Araujo et al. 2023 studied the use of machine learning in smart farming but concentrated more on the impact of digital technology than on the comparative evaluation of various ensemble learning techniques in crop yield prediction. </a:t>
            </a:r>
          </a:p>
          <a:p>
            <a:pPr algn="just">
              <a:lnSpc>
                <a:spcPct val="100000"/>
              </a:lnSpc>
            </a:pPr>
            <a:r>
              <a:rPr lang="en-US" sz="1800" dirty="0">
                <a:latin typeface="Times New Roman" panose="02020603050405020304" pitchFamily="18" charset="0"/>
                <a:cs typeface="Times New Roman" panose="02020603050405020304" pitchFamily="18" charset="0"/>
              </a:rPr>
              <a:t>Jabbari et al. 2023 explored the impact of environmental factors on agricultural production; and the study does not evaluate some environmental and agricultural management factors. </a:t>
            </a:r>
          </a:p>
          <a:p>
            <a:pPr algn="just">
              <a:lnSpc>
                <a:spcPct val="100000"/>
              </a:lnSpc>
            </a:pPr>
            <a:r>
              <a:rPr lang="en-US" sz="1800" dirty="0" err="1">
                <a:latin typeface="Times New Roman" panose="02020603050405020304" pitchFamily="18" charset="0"/>
                <a:cs typeface="Times New Roman" panose="02020603050405020304" pitchFamily="18" charset="0"/>
              </a:rPr>
              <a:t>Meghraoui</a:t>
            </a:r>
            <a:r>
              <a:rPr lang="en-US" sz="1800" dirty="0">
                <a:latin typeface="Times New Roman" panose="02020603050405020304" pitchFamily="18" charset="0"/>
                <a:cs typeface="Times New Roman" panose="02020603050405020304" pitchFamily="18" charset="0"/>
              </a:rPr>
              <a:t> et al. 2024 explored the role of artificial intelligence in precision agriculture; however, no comparison was done between different ensemble learning models in crop yield prediction.</a:t>
            </a:r>
          </a:p>
        </p:txBody>
      </p:sp>
    </p:spTree>
    <p:extLst>
      <p:ext uri="{BB962C8B-B14F-4D97-AF65-F5344CB8AC3E}">
        <p14:creationId xmlns:p14="http://schemas.microsoft.com/office/powerpoint/2010/main" val="228415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1447C-5D90-5B2E-23D3-5FF8D3473AA4}"/>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5CE8B117-2026-294F-17FC-527771F20E7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Conceptual Framework </a:t>
            </a:r>
          </a:p>
        </p:txBody>
      </p:sp>
      <p:cxnSp>
        <p:nvCxnSpPr>
          <p:cNvPr id="14" name="Straight Connector 13">
            <a:extLst>
              <a:ext uri="{FF2B5EF4-FFF2-40B4-BE49-F238E27FC236}">
                <a16:creationId xmlns:a16="http://schemas.microsoft.com/office/drawing/2014/main" id="{01E1F1E3-870D-C1EC-28E1-88FF087F10C5}"/>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E4C4175-1F53-7467-EDE3-E66D082E4EE3}"/>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CF83DAA-4663-8E6D-CD16-DB34172A9710}"/>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D8E973EF-0F0A-E16E-C97D-90A806FB49FC}"/>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E3E29F11-812F-1B88-83AB-196660F6095E}"/>
              </a:ext>
            </a:extLst>
          </p:cNvPr>
          <p:cNvSpPr>
            <a:spLocks noGrp="1"/>
          </p:cNvSpPr>
          <p:nvPr>
            <p:ph idx="1"/>
          </p:nvPr>
        </p:nvSpPr>
        <p:spPr>
          <a:xfrm>
            <a:off x="1194610" y="1528847"/>
            <a:ext cx="9855682" cy="4179342"/>
          </a:xfrm>
        </p:spPr>
        <p:txBody>
          <a:bodyPr>
            <a:noAutofit/>
          </a:bodyPr>
          <a:lstStyle/>
          <a:p>
            <a:pPr algn="just">
              <a:lnSpc>
                <a:spcPct val="100000"/>
              </a:lnSpc>
            </a:pPr>
            <a:r>
              <a:rPr lang="en-US" sz="1800" dirty="0">
                <a:latin typeface="Times New Roman" panose="02020603050405020304" pitchFamily="18" charset="0"/>
                <a:cs typeface="Times New Roman" panose="02020603050405020304" pitchFamily="18" charset="0"/>
              </a:rPr>
              <a:t>The conceptual framework explains the environmental and agricultural inputs into a machine learning model that can predict crop yield. To make reliable predictions, reliability assessment is conducted to model performance with evaluation metrics: R2, MAE and RMSE. </a:t>
            </a:r>
          </a:p>
          <a:p>
            <a:pPr algn="just">
              <a:lnSpc>
                <a:spcPct val="100000"/>
              </a:lnSpc>
            </a:pPr>
            <a:r>
              <a:rPr lang="en-US" sz="1800" dirty="0">
                <a:latin typeface="Times New Roman" panose="02020603050405020304" pitchFamily="18" charset="0"/>
                <a:cs typeface="Times New Roman" panose="02020603050405020304" pitchFamily="18" charset="0"/>
              </a:rPr>
              <a:t>The outcomes generated help </a:t>
            </a:r>
            <a:r>
              <a:rPr lang="en-US" sz="1800" dirty="0" err="1">
                <a:latin typeface="Times New Roman" panose="02020603050405020304" pitchFamily="18" charset="0"/>
                <a:cs typeface="Times New Roman" panose="02020603050405020304" pitchFamily="18" charset="0"/>
              </a:rPr>
              <a:t>optimise</a:t>
            </a:r>
            <a:r>
              <a:rPr lang="en-US" sz="1800" dirty="0">
                <a:latin typeface="Times New Roman" panose="02020603050405020304" pitchFamily="18" charset="0"/>
                <a:cs typeface="Times New Roman" panose="02020603050405020304" pitchFamily="18" charset="0"/>
              </a:rPr>
              <a:t> resource </a:t>
            </a:r>
            <a:r>
              <a:rPr lang="en-US" sz="1800" dirty="0" err="1">
                <a:latin typeface="Times New Roman" panose="02020603050405020304" pitchFamily="18" charset="0"/>
                <a:cs typeface="Times New Roman" panose="02020603050405020304" pitchFamily="18" charset="0"/>
              </a:rPr>
              <a:t>utilisation</a:t>
            </a:r>
            <a:r>
              <a:rPr lang="en-US" sz="1800" dirty="0">
                <a:latin typeface="Times New Roman" panose="02020603050405020304" pitchFamily="18" charset="0"/>
                <a:cs typeface="Times New Roman" panose="02020603050405020304" pitchFamily="18" charset="0"/>
              </a:rPr>
              <a:t>, increase productivity, reduce environmental impacts, and live up to sustainable agriculture standards, while also boosting food security by providing data-driven projections.</a:t>
            </a:r>
          </a:p>
        </p:txBody>
      </p:sp>
      <p:pic>
        <p:nvPicPr>
          <p:cNvPr id="2" name="image34.png">
            <a:extLst>
              <a:ext uri="{FF2B5EF4-FFF2-40B4-BE49-F238E27FC236}">
                <a16:creationId xmlns:a16="http://schemas.microsoft.com/office/drawing/2014/main" id="{7F47BF33-B9BD-D304-894F-4520FC7946BF}"/>
              </a:ext>
            </a:extLst>
          </p:cNvPr>
          <p:cNvPicPr/>
          <p:nvPr/>
        </p:nvPicPr>
        <p:blipFill>
          <a:blip r:embed="rId3"/>
          <a:srcRect/>
          <a:stretch>
            <a:fillRect/>
          </a:stretch>
        </p:blipFill>
        <p:spPr>
          <a:xfrm>
            <a:off x="1813302" y="3767879"/>
            <a:ext cx="8121111" cy="1397000"/>
          </a:xfrm>
          <a:prstGeom prst="rect">
            <a:avLst/>
          </a:prstGeom>
          <a:ln w="12700">
            <a:solidFill>
              <a:srgbClr val="000000"/>
            </a:solidFill>
            <a:prstDash val="solid"/>
          </a:ln>
        </p:spPr>
      </p:pic>
    </p:spTree>
    <p:extLst>
      <p:ext uri="{BB962C8B-B14F-4D97-AF65-F5344CB8AC3E}">
        <p14:creationId xmlns:p14="http://schemas.microsoft.com/office/powerpoint/2010/main" val="348862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E5F27-AE88-9C54-3344-FC8A4BDD9E02}"/>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C9A9A45-27AD-B4DC-8DF0-9AFF695D74B3}"/>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Methodology</a:t>
            </a:r>
          </a:p>
        </p:txBody>
      </p:sp>
      <p:cxnSp>
        <p:nvCxnSpPr>
          <p:cNvPr id="14" name="Straight Connector 13">
            <a:extLst>
              <a:ext uri="{FF2B5EF4-FFF2-40B4-BE49-F238E27FC236}">
                <a16:creationId xmlns:a16="http://schemas.microsoft.com/office/drawing/2014/main" id="{6C889EAB-2C80-04F8-8B6B-AD0F9DF64BBE}"/>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54E71A9-A49D-5F00-1666-6056C5D324BF}"/>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7F4B2FD-279C-9430-6716-703F68A431DA}"/>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365113DB-2942-4A35-9F3D-5860C8ED4302}"/>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F58F24F2-3737-8CBD-71FF-BC4DAA376C85}"/>
              </a:ext>
            </a:extLst>
          </p:cNvPr>
          <p:cNvSpPr>
            <a:spLocks noGrp="1"/>
          </p:cNvSpPr>
          <p:nvPr>
            <p:ph idx="1"/>
          </p:nvPr>
        </p:nvSpPr>
        <p:spPr>
          <a:xfrm>
            <a:off x="1194610" y="1528847"/>
            <a:ext cx="9855682" cy="4179342"/>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It is essential to make the right choice of research methodology if one wants to conduct research in a proper way. </a:t>
            </a:r>
          </a:p>
          <a:p>
            <a:pPr algn="just">
              <a:lnSpc>
                <a:spcPct val="100000"/>
              </a:lnSpc>
            </a:pPr>
            <a:r>
              <a:rPr lang="en-US" sz="2400" dirty="0">
                <a:latin typeface="Times New Roman" panose="02020603050405020304" pitchFamily="18" charset="0"/>
                <a:cs typeface="Times New Roman" panose="02020603050405020304" pitchFamily="18" charset="0"/>
              </a:rPr>
              <a:t>Through research methodology, the researcher is able to determine the best way to collect, </a:t>
            </a:r>
            <a:r>
              <a:rPr lang="en-US" sz="2400" dirty="0" err="1">
                <a:latin typeface="Times New Roman" panose="02020603050405020304" pitchFamily="18" charset="0"/>
                <a:cs typeface="Times New Roman" panose="02020603050405020304" pitchFamily="18" charset="0"/>
              </a:rPr>
              <a:t>analyse</a:t>
            </a:r>
            <a:r>
              <a:rPr lang="en-US" sz="2400" dirty="0">
                <a:latin typeface="Times New Roman" panose="02020603050405020304" pitchFamily="18" charset="0"/>
                <a:cs typeface="Times New Roman" panose="02020603050405020304" pitchFamily="18" charset="0"/>
              </a:rPr>
              <a:t>, interpret, and validate data in relation to research objectives. </a:t>
            </a:r>
          </a:p>
          <a:p>
            <a:pPr algn="just">
              <a:lnSpc>
                <a:spcPct val="100000"/>
              </a:lnSpc>
            </a:pPr>
            <a:r>
              <a:rPr lang="en-US" sz="2400" dirty="0">
                <a:latin typeface="Times New Roman" panose="02020603050405020304" pitchFamily="18" charset="0"/>
                <a:cs typeface="Times New Roman" panose="02020603050405020304" pitchFamily="18" charset="0"/>
              </a:rPr>
              <a:t>It is especially important to choose the right methodological approach as conducting research on predictive analytics and machine learning, as the credibility of research results greatly depends on how well the data is collected, </a:t>
            </a:r>
            <a:r>
              <a:rPr lang="en-US" sz="2400" dirty="0" err="1">
                <a:latin typeface="Times New Roman" panose="02020603050405020304" pitchFamily="18" charset="0"/>
                <a:cs typeface="Times New Roman" panose="02020603050405020304" pitchFamily="18" charset="0"/>
              </a:rPr>
              <a:t>analysed</a:t>
            </a:r>
            <a:r>
              <a:rPr lang="en-US" sz="2400" dirty="0">
                <a:latin typeface="Times New Roman" panose="02020603050405020304" pitchFamily="18" charset="0"/>
                <a:cs typeface="Times New Roman" panose="02020603050405020304" pitchFamily="18" charset="0"/>
              </a:rPr>
              <a:t>, and validated.</a:t>
            </a:r>
          </a:p>
        </p:txBody>
      </p:sp>
    </p:spTree>
    <p:extLst>
      <p:ext uri="{BB962C8B-B14F-4D97-AF65-F5344CB8AC3E}">
        <p14:creationId xmlns:p14="http://schemas.microsoft.com/office/powerpoint/2010/main" val="256621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8472F-C72E-11EF-06E3-53F8D15FC70D}"/>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B12C4EB6-3971-4A04-4542-0BE58BD2782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EA4065C5-38F3-ABA0-0954-BD587509FB62}"/>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BC9FE9D-197C-AB47-62B2-D76D3E9DBCDD}"/>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810569F9-8C3F-8BC5-BCB3-B7ED31A21EC9}"/>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D9CD1EE8-2D0A-88A8-F490-1F32293B5DB6}"/>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FED637F8-7185-120B-A89F-2E67A09458E0}"/>
              </a:ext>
            </a:extLst>
          </p:cNvPr>
          <p:cNvSpPr>
            <a:spLocks noGrp="1"/>
          </p:cNvSpPr>
          <p:nvPr>
            <p:ph idx="1"/>
          </p:nvPr>
        </p:nvSpPr>
        <p:spPr>
          <a:xfrm>
            <a:off x="971232" y="1528847"/>
            <a:ext cx="4898202" cy="4179342"/>
          </a:xfrm>
        </p:spPr>
        <p:txBody>
          <a:bodyPr>
            <a:noAutofit/>
          </a:bodyPr>
          <a:lstStyle/>
          <a:p>
            <a:pPr algn="just">
              <a:lnSpc>
                <a:spcPct val="100000"/>
              </a:lnSpc>
            </a:pPr>
            <a:r>
              <a:rPr lang="en-US" sz="1500" dirty="0">
                <a:latin typeface="Times New Roman" panose="02020603050405020304" pitchFamily="18" charset="0"/>
                <a:cs typeface="Times New Roman" panose="02020603050405020304" pitchFamily="18" charset="0"/>
              </a:rPr>
              <a:t>The research approach visualized in the figure is a systematic and structured research process for </a:t>
            </a:r>
            <a:r>
              <a:rPr lang="en-US" sz="1500" dirty="0" err="1">
                <a:latin typeface="Times New Roman" panose="02020603050405020304" pitchFamily="18" charset="0"/>
                <a:cs typeface="Times New Roman" panose="02020603050405020304" pitchFamily="18" charset="0"/>
              </a:rPr>
              <a:t>analysing</a:t>
            </a:r>
            <a:r>
              <a:rPr lang="en-US" sz="1500" dirty="0">
                <a:latin typeface="Times New Roman" panose="02020603050405020304" pitchFamily="18" charset="0"/>
                <a:cs typeface="Times New Roman" panose="02020603050405020304" pitchFamily="18" charset="0"/>
              </a:rPr>
              <a:t> agricultural data and building reliable agricultural yield prediction models. </a:t>
            </a:r>
          </a:p>
          <a:p>
            <a:pPr algn="just">
              <a:lnSpc>
                <a:spcPct val="100000"/>
              </a:lnSpc>
            </a:pPr>
            <a:r>
              <a:rPr lang="en-US" sz="1500" dirty="0">
                <a:latin typeface="Times New Roman" panose="02020603050405020304" pitchFamily="18" charset="0"/>
                <a:cs typeface="Times New Roman" panose="02020603050405020304" pitchFamily="18" charset="0"/>
              </a:rPr>
              <a:t>It starts with data validation and variable selection to ensure that only relevant and quality data are used in the analysis. </a:t>
            </a:r>
          </a:p>
          <a:p>
            <a:pPr algn="just">
              <a:lnSpc>
                <a:spcPct val="100000"/>
              </a:lnSpc>
            </a:pPr>
            <a:r>
              <a:rPr lang="en-US" sz="1500" dirty="0">
                <a:latin typeface="Times New Roman" panose="02020603050405020304" pitchFamily="18" charset="0"/>
                <a:cs typeface="Times New Roman" panose="02020603050405020304" pitchFamily="18" charset="0"/>
              </a:rPr>
              <a:t>After that data preprocessing and exploratory data analysis (EDA) is performed to find out the distributions of data, the existence of relationships between data variables, and to prepare the data for predictive modelling. </a:t>
            </a:r>
          </a:p>
          <a:p>
            <a:pPr algn="just">
              <a:lnSpc>
                <a:spcPct val="100000"/>
              </a:lnSpc>
            </a:pPr>
            <a:r>
              <a:rPr lang="en-US" sz="1500" dirty="0">
                <a:latin typeface="Times New Roman" panose="02020603050405020304" pitchFamily="18" charset="0"/>
                <a:cs typeface="Times New Roman" panose="02020603050405020304" pitchFamily="18" charset="0"/>
              </a:rPr>
              <a:t>Feature engineering and “train–test split” applied the robustness of the analytical process by offering enhanced model </a:t>
            </a:r>
            <a:r>
              <a:rPr lang="en-US" sz="1500" dirty="0" err="1">
                <a:latin typeface="Times New Roman" panose="02020603050405020304" pitchFamily="18" charset="0"/>
                <a:cs typeface="Times New Roman" panose="02020603050405020304" pitchFamily="18" charset="0"/>
              </a:rPr>
              <a:t>generalisation</a:t>
            </a:r>
            <a:r>
              <a:rPr lang="en-US" sz="1500" dirty="0">
                <a:latin typeface="Times New Roman" panose="02020603050405020304" pitchFamily="18" charset="0"/>
                <a:cs typeface="Times New Roman" panose="02020603050405020304" pitchFamily="18" charset="0"/>
              </a:rPr>
              <a:t> and avoiding overfitting.</a:t>
            </a:r>
          </a:p>
        </p:txBody>
      </p:sp>
      <p:pic>
        <p:nvPicPr>
          <p:cNvPr id="2" name="image32.jpg">
            <a:extLst>
              <a:ext uri="{FF2B5EF4-FFF2-40B4-BE49-F238E27FC236}">
                <a16:creationId xmlns:a16="http://schemas.microsoft.com/office/drawing/2014/main" id="{A34E1EB9-91A4-56E3-98A0-65C4B9BBBB82}"/>
              </a:ext>
            </a:extLst>
          </p:cNvPr>
          <p:cNvPicPr/>
          <p:nvPr/>
        </p:nvPicPr>
        <p:blipFill>
          <a:blip r:embed="rId3"/>
          <a:srcRect/>
          <a:stretch>
            <a:fillRect/>
          </a:stretch>
        </p:blipFill>
        <p:spPr>
          <a:xfrm>
            <a:off x="6095999" y="1414905"/>
            <a:ext cx="4898909" cy="4498821"/>
          </a:xfrm>
          <a:prstGeom prst="rect">
            <a:avLst/>
          </a:prstGeom>
          <a:ln w="25400">
            <a:solidFill>
              <a:srgbClr val="FF0000"/>
            </a:solidFill>
            <a:prstDash val="solid"/>
          </a:ln>
        </p:spPr>
      </p:pic>
    </p:spTree>
    <p:extLst>
      <p:ext uri="{BB962C8B-B14F-4D97-AF65-F5344CB8AC3E}">
        <p14:creationId xmlns:p14="http://schemas.microsoft.com/office/powerpoint/2010/main" val="3232326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95C4E-195A-3BFF-6DCF-77719B620323}"/>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F21D66A-ED45-B5B8-164A-C066B07F4B95}"/>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6D4C26ED-52B2-764D-33EE-865E087FA0D7}"/>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B220BA6D-8FCF-B5E0-E409-BA4A451F3E28}"/>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86A5AB87-146A-5A8C-8469-5CA9B30AE208}"/>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1F340AAC-BC59-3DA9-FF47-665816E4E0EC}"/>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C275D202-1095-E2D6-5757-139C1ED26CF6}"/>
              </a:ext>
            </a:extLst>
          </p:cNvPr>
          <p:cNvSpPr>
            <a:spLocks noGrp="1"/>
          </p:cNvSpPr>
          <p:nvPr>
            <p:ph idx="1"/>
          </p:nvPr>
        </p:nvSpPr>
        <p:spPr>
          <a:xfrm>
            <a:off x="971232" y="1528847"/>
            <a:ext cx="9957326" cy="4179342"/>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The data set used for the study is taken from “Mendeley Data”, an open-access data set provider in academia (Dataset link: https://data.mendeley.com/datasets/ncw2vbcgnk/2? ). </a:t>
            </a:r>
          </a:p>
          <a:p>
            <a:pPr algn="just">
              <a:lnSpc>
                <a:spcPct val="100000"/>
              </a:lnSpc>
            </a:pPr>
            <a:r>
              <a:rPr lang="en-US" sz="2400" dirty="0">
                <a:latin typeface="Times New Roman" panose="02020603050405020304" pitchFamily="18" charset="0"/>
                <a:cs typeface="Times New Roman" panose="02020603050405020304" pitchFamily="18" charset="0"/>
              </a:rPr>
              <a:t>The data set consists of 19,689 records of data collected from 27 states and 3 union territories of India between the years 1997 to 2020. </a:t>
            </a:r>
          </a:p>
          <a:p>
            <a:pPr algn="just">
              <a:lnSpc>
                <a:spcPct val="100000"/>
              </a:lnSpc>
            </a:pPr>
            <a:r>
              <a:rPr lang="en-US" sz="2400" dirty="0">
                <a:latin typeface="Times New Roman" panose="02020603050405020304" pitchFamily="18" charset="0"/>
                <a:cs typeface="Times New Roman" panose="02020603050405020304" pitchFamily="18" charset="0"/>
              </a:rPr>
              <a:t>The data set contains ten independent variables, such as “Crop”, “Crop_Year”, “State”, “Season”, “Area”, “Production”, “Annual Rainfall”, “Fertilizer”, “Pesticide”, and “Yield”.</a:t>
            </a:r>
          </a:p>
          <a:p>
            <a:pPr algn="just">
              <a:lnSpc>
                <a:spcPct val="100000"/>
              </a:lnSpc>
            </a:pPr>
            <a:r>
              <a:rPr lang="en-US" sz="2400" dirty="0">
                <a:latin typeface="Times New Roman" panose="02020603050405020304" pitchFamily="18" charset="0"/>
                <a:cs typeface="Times New Roman" panose="02020603050405020304" pitchFamily="18" charset="0"/>
              </a:rPr>
              <a:t>After collecting the data, the dataset is loaded into the programming environment of Python for further preprocessing and analysis.</a:t>
            </a:r>
          </a:p>
        </p:txBody>
      </p:sp>
    </p:spTree>
    <p:extLst>
      <p:ext uri="{BB962C8B-B14F-4D97-AF65-F5344CB8AC3E}">
        <p14:creationId xmlns:p14="http://schemas.microsoft.com/office/powerpoint/2010/main" val="1627265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A7E75-F5FD-A2B3-ADEA-3631EEFD3F71}"/>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506DCD92-EB5C-63A3-3C2C-2E6ECC26AF52}"/>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0AD5A8A5-0280-EA56-FF92-F1285EF2C7B4}"/>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DE91BE5-B988-3F7D-A358-144273751ED7}"/>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7B62FB8C-A373-48C8-477C-23FFBC491B44}"/>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A07737B3-822D-E454-F442-B6734B68AC5F}"/>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F5D0C2B3-434E-51F7-5E17-35417009CE1A}"/>
              </a:ext>
            </a:extLst>
          </p:cNvPr>
          <p:cNvSpPr>
            <a:spLocks noGrp="1"/>
          </p:cNvSpPr>
          <p:nvPr>
            <p:ph idx="1"/>
          </p:nvPr>
        </p:nvSpPr>
        <p:spPr>
          <a:xfrm>
            <a:off x="971232" y="1369107"/>
            <a:ext cx="9957326" cy="4179342"/>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The data analysis methodology is an outline that serves to facilitate the conversion of agricultural data into useful information through a process of analysis that fulfils the research objectives and hypotheses of the investigation. </a:t>
            </a:r>
          </a:p>
          <a:p>
            <a:pPr algn="just">
              <a:lnSpc>
                <a:spcPct val="100000"/>
              </a:lnSpc>
            </a:pPr>
            <a:r>
              <a:rPr lang="en-US" sz="2400" dirty="0">
                <a:latin typeface="Times New Roman" panose="02020603050405020304" pitchFamily="18" charset="0"/>
                <a:cs typeface="Times New Roman" panose="02020603050405020304" pitchFamily="18" charset="0"/>
              </a:rPr>
              <a:t>The analysis involves both the independent and dependent variables to find out what determines agricultural productivity (</a:t>
            </a:r>
            <a:r>
              <a:rPr lang="en-US" sz="2400" dirty="0" err="1">
                <a:latin typeface="Times New Roman" panose="02020603050405020304" pitchFamily="18" charset="0"/>
                <a:cs typeface="Times New Roman" panose="02020603050405020304" pitchFamily="18" charset="0"/>
              </a:rPr>
              <a:t>Kitole</a:t>
            </a:r>
            <a:r>
              <a:rPr lang="en-US" sz="2400" dirty="0">
                <a:latin typeface="Times New Roman" panose="02020603050405020304" pitchFamily="18" charset="0"/>
                <a:cs typeface="Times New Roman" panose="02020603050405020304" pitchFamily="18" charset="0"/>
              </a:rPr>
              <a:t> et al. 2023).</a:t>
            </a:r>
          </a:p>
        </p:txBody>
      </p:sp>
      <p:pic>
        <p:nvPicPr>
          <p:cNvPr id="3" name="Picture 2">
            <a:extLst>
              <a:ext uri="{FF2B5EF4-FFF2-40B4-BE49-F238E27FC236}">
                <a16:creationId xmlns:a16="http://schemas.microsoft.com/office/drawing/2014/main" id="{D1C14C76-D6DA-6B8F-345C-7F9301405FDF}"/>
              </a:ext>
            </a:extLst>
          </p:cNvPr>
          <p:cNvPicPr>
            <a:picLocks noChangeAspect="1"/>
          </p:cNvPicPr>
          <p:nvPr/>
        </p:nvPicPr>
        <p:blipFill>
          <a:blip r:embed="rId3"/>
          <a:stretch>
            <a:fillRect/>
          </a:stretch>
        </p:blipFill>
        <p:spPr>
          <a:xfrm>
            <a:off x="1472380" y="3843581"/>
            <a:ext cx="9247239" cy="2083392"/>
          </a:xfrm>
          <a:prstGeom prst="rect">
            <a:avLst/>
          </a:prstGeom>
        </p:spPr>
      </p:pic>
    </p:spTree>
    <p:extLst>
      <p:ext uri="{BB962C8B-B14F-4D97-AF65-F5344CB8AC3E}">
        <p14:creationId xmlns:p14="http://schemas.microsoft.com/office/powerpoint/2010/main" val="431369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76EDB-9C4D-0CC7-4DF3-C2620AEC5448}"/>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012EFB61-F7FE-7B14-F80A-EC27BDA45CA7}"/>
              </a:ext>
            </a:extLst>
          </p:cNvPr>
          <p:cNvSpPr>
            <a:spLocks noGrp="1"/>
          </p:cNvSpPr>
          <p:nvPr>
            <p:ph idx="1"/>
          </p:nvPr>
        </p:nvSpPr>
        <p:spPr>
          <a:xfrm>
            <a:off x="779218" y="1363381"/>
            <a:ext cx="10611430" cy="4655191"/>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Ethics are vital to ensure that research is done in an ethical way and in the right spirit. </a:t>
            </a:r>
          </a:p>
          <a:p>
            <a:pPr algn="just">
              <a:lnSpc>
                <a:spcPct val="150000"/>
              </a:lnSpc>
            </a:pPr>
            <a:r>
              <a:rPr lang="en-US" sz="1800" dirty="0">
                <a:latin typeface="Times New Roman" panose="02020603050405020304" pitchFamily="18" charset="0"/>
                <a:cs typeface="Times New Roman" panose="02020603050405020304" pitchFamily="18" charset="0"/>
              </a:rPr>
              <a:t>In the study, secondary data sourced from the Mendeley Data database have been used, which is available in the public domain; thus, no human participants have been included in the research. </a:t>
            </a:r>
          </a:p>
          <a:p>
            <a:pPr algn="just">
              <a:lnSpc>
                <a:spcPct val="150000"/>
              </a:lnSpc>
            </a:pPr>
            <a:r>
              <a:rPr lang="en-US" sz="1800" dirty="0">
                <a:latin typeface="Times New Roman" panose="02020603050405020304" pitchFamily="18" charset="0"/>
                <a:cs typeface="Times New Roman" panose="02020603050405020304" pitchFamily="18" charset="0"/>
              </a:rPr>
              <a:t>Hence, questions of ethics, such as informed consent, confidentiality, and anonymity of participants, do not arise. </a:t>
            </a:r>
          </a:p>
          <a:p>
            <a:pPr algn="just">
              <a:lnSpc>
                <a:spcPct val="150000"/>
              </a:lnSpc>
            </a:pPr>
            <a:r>
              <a:rPr lang="en-US" sz="1800" dirty="0">
                <a:latin typeface="Times New Roman" panose="02020603050405020304" pitchFamily="18" charset="0"/>
                <a:cs typeface="Times New Roman" panose="02020603050405020304" pitchFamily="18" charset="0"/>
              </a:rPr>
              <a:t>The choice of positivism research philosophy, deductive approach, quantitative design, and secondary data analysis method is justified as these approaches are appropriate for meeting the aims of the study. </a:t>
            </a:r>
          </a:p>
        </p:txBody>
      </p:sp>
      <p:sp>
        <p:nvSpPr>
          <p:cNvPr id="12" name="Rectangle: Rounded Corners 11">
            <a:extLst>
              <a:ext uri="{FF2B5EF4-FFF2-40B4-BE49-F238E27FC236}">
                <a16:creationId xmlns:a16="http://schemas.microsoft.com/office/drawing/2014/main" id="{2384B23B-E926-EE52-45DE-177CFA3AFD46}"/>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Ethical consideration and Conclusion</a:t>
            </a:r>
          </a:p>
        </p:txBody>
      </p:sp>
      <p:cxnSp>
        <p:nvCxnSpPr>
          <p:cNvPr id="14" name="Straight Connector 13">
            <a:extLst>
              <a:ext uri="{FF2B5EF4-FFF2-40B4-BE49-F238E27FC236}">
                <a16:creationId xmlns:a16="http://schemas.microsoft.com/office/drawing/2014/main" id="{4D8E836D-3B4D-BC34-A373-1DCC8949A99D}"/>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08BF378-37A1-5B94-CCB4-EEA7B68B0DCB}"/>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14DE05B-CC4F-31AC-53D7-E8AEFBFEDA07}"/>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9736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7B165-3481-1A06-9D79-2D89DC9EA5A0}"/>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EEC0297-40F4-43B0-E112-A5B152A0D38B}"/>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Result &amp; Discussion</a:t>
            </a:r>
          </a:p>
        </p:txBody>
      </p:sp>
      <p:cxnSp>
        <p:nvCxnSpPr>
          <p:cNvPr id="14" name="Straight Connector 13">
            <a:extLst>
              <a:ext uri="{FF2B5EF4-FFF2-40B4-BE49-F238E27FC236}">
                <a16:creationId xmlns:a16="http://schemas.microsoft.com/office/drawing/2014/main" id="{70D5EBAE-7D64-80B6-AB5B-B7A4D99266F2}"/>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E3C3F33-02CC-8C23-4ED0-589CA31A06D6}"/>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E7F9577-3BD2-4D11-D3CE-ABA8C2F96AE2}"/>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E9EA9482-7F1C-2453-AB8A-C88DA895E0A2}"/>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F0694FF6-C12B-DFFB-9D87-75131C9066AF}"/>
              </a:ext>
            </a:extLst>
          </p:cNvPr>
          <p:cNvSpPr>
            <a:spLocks noGrp="1"/>
          </p:cNvSpPr>
          <p:nvPr>
            <p:ph idx="1"/>
          </p:nvPr>
        </p:nvSpPr>
        <p:spPr>
          <a:xfrm>
            <a:off x="971232" y="1528847"/>
            <a:ext cx="9957326" cy="4179342"/>
          </a:xfrm>
        </p:spPr>
        <p:txBody>
          <a:bodyPr>
            <a:noAutofit/>
          </a:bodyPr>
          <a:lstStyle/>
          <a:p>
            <a:pPr algn="just">
              <a:lnSpc>
                <a:spcPct val="100000"/>
              </a:lnSpc>
            </a:pPr>
            <a:r>
              <a:rPr lang="en-US" sz="2100" dirty="0">
                <a:latin typeface="Times New Roman" panose="02020603050405020304" pitchFamily="18" charset="0"/>
                <a:cs typeface="Times New Roman" panose="02020603050405020304" pitchFamily="18" charset="0"/>
              </a:rPr>
              <a:t>The chapter demonstrates the results obtained from the analysis of the crop yield dataset and discusses the findings in relation to the research objectives and hypotheses. </a:t>
            </a:r>
          </a:p>
          <a:p>
            <a:pPr algn="just">
              <a:lnSpc>
                <a:spcPct val="100000"/>
              </a:lnSpc>
            </a:pPr>
            <a:r>
              <a:rPr lang="en-US" sz="2100" dirty="0">
                <a:latin typeface="Times New Roman" panose="02020603050405020304" pitchFamily="18" charset="0"/>
                <a:cs typeface="Times New Roman" panose="02020603050405020304" pitchFamily="18" charset="0"/>
              </a:rPr>
              <a:t>The analysis aims to identify the key environmental and agricultural factors influencing crop yield and to evaluate the predictive performance of the selected machine learning models. </a:t>
            </a:r>
          </a:p>
          <a:p>
            <a:pPr algn="just">
              <a:lnSpc>
                <a:spcPct val="100000"/>
              </a:lnSpc>
            </a:pPr>
            <a:r>
              <a:rPr lang="en-US" sz="2100" dirty="0">
                <a:latin typeface="Times New Roman" panose="02020603050405020304" pitchFamily="18" charset="0"/>
                <a:cs typeface="Times New Roman" panose="02020603050405020304" pitchFamily="18" charset="0"/>
              </a:rPr>
              <a:t>Predictive performance of the Random Forest, </a:t>
            </a:r>
            <a:r>
              <a:rPr lang="en-US" sz="2100" dirty="0" err="1">
                <a:latin typeface="Times New Roman" panose="02020603050405020304" pitchFamily="18" charset="0"/>
                <a:cs typeface="Times New Roman" panose="02020603050405020304" pitchFamily="18" charset="0"/>
              </a:rPr>
              <a:t>XGBoost</a:t>
            </a:r>
            <a:r>
              <a:rPr lang="en-US" sz="2100" dirty="0">
                <a:latin typeface="Times New Roman" panose="02020603050405020304" pitchFamily="18" charset="0"/>
                <a:cs typeface="Times New Roman" panose="02020603050405020304" pitchFamily="18" charset="0"/>
              </a:rPr>
              <a:t>, </a:t>
            </a:r>
            <a:r>
              <a:rPr lang="en-US" sz="2100" dirty="0" err="1">
                <a:latin typeface="Times New Roman" panose="02020603050405020304" pitchFamily="18" charset="0"/>
                <a:cs typeface="Times New Roman" panose="02020603050405020304" pitchFamily="18" charset="0"/>
              </a:rPr>
              <a:t>LightGBM</a:t>
            </a:r>
            <a:r>
              <a:rPr lang="en-US" sz="2100" dirty="0">
                <a:latin typeface="Times New Roman" panose="02020603050405020304" pitchFamily="18" charset="0"/>
                <a:cs typeface="Times New Roman" panose="02020603050405020304" pitchFamily="18" charset="0"/>
              </a:rPr>
              <a:t>, </a:t>
            </a:r>
            <a:r>
              <a:rPr lang="en-US" sz="2100" dirty="0" err="1">
                <a:latin typeface="Times New Roman" panose="02020603050405020304" pitchFamily="18" charset="0"/>
                <a:cs typeface="Times New Roman" panose="02020603050405020304" pitchFamily="18" charset="0"/>
              </a:rPr>
              <a:t>CatBoost</a:t>
            </a:r>
            <a:r>
              <a:rPr lang="en-US" sz="2100" dirty="0">
                <a:latin typeface="Times New Roman" panose="02020603050405020304" pitchFamily="18" charset="0"/>
                <a:cs typeface="Times New Roman" panose="02020603050405020304" pitchFamily="18" charset="0"/>
              </a:rPr>
              <a:t>, and Extra Trees models is then evaluated using the coefficient of determination (R²), Mean Absolute Error (MAE), and Root Mean Squared Error (RMSE). </a:t>
            </a:r>
          </a:p>
          <a:p>
            <a:pPr algn="just">
              <a:lnSpc>
                <a:spcPct val="100000"/>
              </a:lnSpc>
            </a:pPr>
            <a:r>
              <a:rPr lang="en-US" sz="2100" dirty="0">
                <a:latin typeface="Times New Roman" panose="02020603050405020304" pitchFamily="18" charset="0"/>
                <a:cs typeface="Times New Roman" panose="02020603050405020304" pitchFamily="18" charset="0"/>
              </a:rPr>
              <a:t>The first step in the data analysis process is to download the dataset on crop yields to the Python environment using the Pandas library, as illustrated in the figure 19,689 items and 10 variables are successfully read from the “crop_yield.csv” file.</a:t>
            </a:r>
          </a:p>
        </p:txBody>
      </p:sp>
    </p:spTree>
    <p:extLst>
      <p:ext uri="{BB962C8B-B14F-4D97-AF65-F5344CB8AC3E}">
        <p14:creationId xmlns:p14="http://schemas.microsoft.com/office/powerpoint/2010/main" val="1549349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3B4D6C-8990-6EE3-B153-1037C1D7301A}"/>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D4ED514B-5FA4-FACF-F432-A6FF85CD052D}"/>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BFBF499E-45E2-4941-6178-3B932A21ADDA}"/>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12A83885-1B2F-C419-2DA0-2EEEF161436E}"/>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C810B6E1-7F2B-61F3-0984-5723971B0BAF}"/>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E71A1C9A-70AF-88C4-263F-5D8EF02D17E3}"/>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464C1796-79D0-6A23-2509-A2619C53E75B}"/>
              </a:ext>
            </a:extLst>
          </p:cNvPr>
          <p:cNvSpPr>
            <a:spLocks noGrp="1"/>
          </p:cNvSpPr>
          <p:nvPr>
            <p:ph idx="1"/>
          </p:nvPr>
        </p:nvSpPr>
        <p:spPr>
          <a:xfrm>
            <a:off x="971232" y="1528847"/>
            <a:ext cx="4898202" cy="4179342"/>
          </a:xfrm>
        </p:spPr>
        <p:txBody>
          <a:bodyPr>
            <a:noAutofit/>
          </a:bodyPr>
          <a:lstStyle/>
          <a:p>
            <a:pPr algn="just">
              <a:lnSpc>
                <a:spcPct val="100000"/>
              </a:lnSpc>
            </a:pPr>
            <a:r>
              <a:rPr lang="en-US" sz="1500" dirty="0">
                <a:latin typeface="Times New Roman" panose="02020603050405020304" pitchFamily="18" charset="0"/>
                <a:cs typeface="Times New Roman" panose="02020603050405020304" pitchFamily="18" charset="0"/>
              </a:rPr>
              <a:t>The average yield per acre for the top 15 states in the data is illustrated in the figure. The divergence in agricultural productivity of various states is clearly indicated in the bar chart, with the highest average yield being about 255 units and the state(s) having an average yield of less than 20 units. </a:t>
            </a:r>
          </a:p>
          <a:p>
            <a:pPr algn="just">
              <a:lnSpc>
                <a:spcPct val="100000"/>
              </a:lnSpc>
            </a:pPr>
            <a:r>
              <a:rPr lang="en-US" sz="1500" dirty="0">
                <a:latin typeface="Times New Roman" panose="02020603050405020304" pitchFamily="18" charset="0"/>
                <a:cs typeface="Times New Roman" panose="02020603050405020304" pitchFamily="18" charset="0"/>
              </a:rPr>
              <a:t>The data preprocessing results are obtained before developing the machine learning models. The analysis confirms that all 10 variables contain no missing values, indicating that the dataset is complete and does not require any imputation techniques. </a:t>
            </a:r>
          </a:p>
          <a:p>
            <a:pPr algn="just">
              <a:lnSpc>
                <a:spcPct val="100000"/>
              </a:lnSpc>
            </a:pPr>
            <a:r>
              <a:rPr lang="en-US" sz="1500" dirty="0">
                <a:latin typeface="Times New Roman" panose="02020603050405020304" pitchFamily="18" charset="0"/>
                <a:cs typeface="Times New Roman" panose="02020603050405020304" pitchFamily="18" charset="0"/>
              </a:rPr>
              <a:t>The duplicate record analysis identified zero duplicate observations, confirming that each record is unique and suitable for analysis. These preprocessing results demonstrate that the dataset is clean, consistent, and reliable for predictive modelling. </a:t>
            </a:r>
          </a:p>
          <a:p>
            <a:pPr algn="just">
              <a:lnSpc>
                <a:spcPct val="100000"/>
              </a:lnSpc>
            </a:pPr>
            <a:endParaRPr lang="en-US" sz="1500" dirty="0">
              <a:latin typeface="Times New Roman" panose="02020603050405020304" pitchFamily="18" charset="0"/>
              <a:cs typeface="Times New Roman" panose="02020603050405020304" pitchFamily="18" charset="0"/>
            </a:endParaRPr>
          </a:p>
        </p:txBody>
      </p:sp>
      <p:pic>
        <p:nvPicPr>
          <p:cNvPr id="3" name="image25.png">
            <a:extLst>
              <a:ext uri="{FF2B5EF4-FFF2-40B4-BE49-F238E27FC236}">
                <a16:creationId xmlns:a16="http://schemas.microsoft.com/office/drawing/2014/main" id="{58A46AF8-FDF7-BFEE-9EB7-4E678576DB87}"/>
              </a:ext>
            </a:extLst>
          </p:cNvPr>
          <p:cNvPicPr/>
          <p:nvPr/>
        </p:nvPicPr>
        <p:blipFill>
          <a:blip r:embed="rId3"/>
          <a:srcRect/>
          <a:stretch>
            <a:fillRect/>
          </a:stretch>
        </p:blipFill>
        <p:spPr>
          <a:xfrm>
            <a:off x="7052550" y="4720860"/>
            <a:ext cx="4101069" cy="1210841"/>
          </a:xfrm>
          <a:prstGeom prst="rect">
            <a:avLst/>
          </a:prstGeom>
          <a:ln w="25400">
            <a:solidFill>
              <a:srgbClr val="000000"/>
            </a:solidFill>
            <a:prstDash val="solid"/>
          </a:ln>
        </p:spPr>
      </p:pic>
      <p:pic>
        <p:nvPicPr>
          <p:cNvPr id="5" name="Picture 4">
            <a:extLst>
              <a:ext uri="{FF2B5EF4-FFF2-40B4-BE49-F238E27FC236}">
                <a16:creationId xmlns:a16="http://schemas.microsoft.com/office/drawing/2014/main" id="{EAB66472-AFFB-99A3-5B14-84BA14CC1EBD}"/>
              </a:ext>
            </a:extLst>
          </p:cNvPr>
          <p:cNvPicPr>
            <a:picLocks noChangeAspect="1"/>
          </p:cNvPicPr>
          <p:nvPr/>
        </p:nvPicPr>
        <p:blipFill>
          <a:blip r:embed="rId4"/>
          <a:stretch>
            <a:fillRect/>
          </a:stretch>
        </p:blipFill>
        <p:spPr>
          <a:xfrm>
            <a:off x="7087329" y="3327452"/>
            <a:ext cx="3972479" cy="1306541"/>
          </a:xfrm>
          <a:prstGeom prst="rect">
            <a:avLst/>
          </a:prstGeom>
        </p:spPr>
      </p:pic>
      <p:pic>
        <p:nvPicPr>
          <p:cNvPr id="6" name="Picture 5">
            <a:extLst>
              <a:ext uri="{FF2B5EF4-FFF2-40B4-BE49-F238E27FC236}">
                <a16:creationId xmlns:a16="http://schemas.microsoft.com/office/drawing/2014/main" id="{45B672B3-3E1C-94AF-2AAE-D9A6CAB8D559}"/>
              </a:ext>
            </a:extLst>
          </p:cNvPr>
          <p:cNvPicPr>
            <a:picLocks noChangeAspect="1"/>
          </p:cNvPicPr>
          <p:nvPr/>
        </p:nvPicPr>
        <p:blipFill>
          <a:blip r:embed="rId5"/>
          <a:stretch>
            <a:fillRect/>
          </a:stretch>
        </p:blipFill>
        <p:spPr>
          <a:xfrm>
            <a:off x="7087329" y="1528847"/>
            <a:ext cx="4066290" cy="1624867"/>
          </a:xfrm>
          <a:prstGeom prst="rect">
            <a:avLst/>
          </a:prstGeom>
        </p:spPr>
      </p:pic>
    </p:spTree>
    <p:extLst>
      <p:ext uri="{BB962C8B-B14F-4D97-AF65-F5344CB8AC3E}">
        <p14:creationId xmlns:p14="http://schemas.microsoft.com/office/powerpoint/2010/main" val="696107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035F9-3EA1-FAA2-7492-48EF05433A77}"/>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9D63595-715A-A60E-6592-7CFFE3936BB4}"/>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66781E89-C57E-ED17-2E1C-DDE9FCECFECB}"/>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B72B705-5220-8E15-F8F0-69CB83D53246}"/>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8DDAD26A-3357-BEEA-B1EF-05E8B25CDA40}"/>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A8AC3467-1047-3949-6146-6FA956BE9B2A}"/>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5C412262-FF4E-1C1E-E354-F6F15E90CEAC}"/>
              </a:ext>
            </a:extLst>
          </p:cNvPr>
          <p:cNvSpPr>
            <a:spLocks noGrp="1"/>
          </p:cNvSpPr>
          <p:nvPr>
            <p:ph idx="1"/>
          </p:nvPr>
        </p:nvSpPr>
        <p:spPr>
          <a:xfrm>
            <a:off x="971232" y="1528847"/>
            <a:ext cx="4898202" cy="4179342"/>
          </a:xfrm>
        </p:spPr>
        <p:txBody>
          <a:bodyPr>
            <a:noAutofit/>
          </a:bodyPr>
          <a:lstStyle/>
          <a:p>
            <a:pPr algn="just">
              <a:lnSpc>
                <a:spcPct val="100000"/>
              </a:lnSpc>
            </a:pPr>
            <a:r>
              <a:rPr lang="en-US" sz="1500" dirty="0">
                <a:latin typeface="Times New Roman" panose="02020603050405020304" pitchFamily="18" charset="0"/>
                <a:cs typeface="Times New Roman" panose="02020603050405020304" pitchFamily="18" charset="0"/>
              </a:rPr>
              <a:t>The above figure illustrates the distribution of annual rainfall for all the sites in the study. The distribution is positively skewed, with a high frequency of rainfall between about 800 mm and 1,500 mm per year. There is a gradual decline in density after 2,000 mm, with few observations above 5,000 mm.</a:t>
            </a:r>
          </a:p>
          <a:p>
            <a:pPr algn="just">
              <a:lnSpc>
                <a:spcPct val="100000"/>
              </a:lnSpc>
            </a:pPr>
            <a:r>
              <a:rPr lang="en-US" sz="1500" dirty="0">
                <a:latin typeface="Times New Roman" panose="02020603050405020304" pitchFamily="18" charset="0"/>
                <a:cs typeface="Times New Roman" panose="02020603050405020304" pitchFamily="18" charset="0"/>
              </a:rPr>
              <a:t>The above figure shows that all the variables in the data set are interrelated to each other. </a:t>
            </a:r>
          </a:p>
          <a:p>
            <a:pPr algn="just">
              <a:lnSpc>
                <a:spcPct val="100000"/>
              </a:lnSpc>
            </a:pPr>
            <a:r>
              <a:rPr lang="en-US" sz="1500" dirty="0">
                <a:latin typeface="Times New Roman" panose="02020603050405020304" pitchFamily="18" charset="0"/>
                <a:cs typeface="Times New Roman" panose="02020603050405020304" pitchFamily="18" charset="0"/>
              </a:rPr>
              <a:t>There is a close positive correlation between area and fertilizer (r = 0.97) and area and pesticide (r = 0.97), generally suggesting that the bigger the area, the higher the agricultural input. </a:t>
            </a:r>
          </a:p>
          <a:p>
            <a:pPr algn="just">
              <a:lnSpc>
                <a:spcPct val="100000"/>
              </a:lnSpc>
            </a:pPr>
            <a:endParaRPr lang="en-US" sz="1500" dirty="0">
              <a:latin typeface="Times New Roman" panose="02020603050405020304" pitchFamily="18" charset="0"/>
              <a:cs typeface="Times New Roman" panose="02020603050405020304" pitchFamily="18" charset="0"/>
            </a:endParaRPr>
          </a:p>
        </p:txBody>
      </p:sp>
      <p:pic>
        <p:nvPicPr>
          <p:cNvPr id="2" name="image16.png">
            <a:extLst>
              <a:ext uri="{FF2B5EF4-FFF2-40B4-BE49-F238E27FC236}">
                <a16:creationId xmlns:a16="http://schemas.microsoft.com/office/drawing/2014/main" id="{D6C01195-5B28-88AA-05D4-C53E89C68D78}"/>
              </a:ext>
            </a:extLst>
          </p:cNvPr>
          <p:cNvPicPr/>
          <p:nvPr/>
        </p:nvPicPr>
        <p:blipFill>
          <a:blip r:embed="rId3"/>
          <a:srcRect/>
          <a:stretch>
            <a:fillRect/>
          </a:stretch>
        </p:blipFill>
        <p:spPr>
          <a:xfrm>
            <a:off x="6825298" y="1528847"/>
            <a:ext cx="4395470" cy="1900153"/>
          </a:xfrm>
          <a:prstGeom prst="rect">
            <a:avLst/>
          </a:prstGeom>
          <a:ln w="25400">
            <a:solidFill>
              <a:srgbClr val="000000"/>
            </a:solidFill>
            <a:prstDash val="solid"/>
          </a:ln>
        </p:spPr>
      </p:pic>
      <p:pic>
        <p:nvPicPr>
          <p:cNvPr id="7" name="image28.png">
            <a:extLst>
              <a:ext uri="{FF2B5EF4-FFF2-40B4-BE49-F238E27FC236}">
                <a16:creationId xmlns:a16="http://schemas.microsoft.com/office/drawing/2014/main" id="{BF300A9B-835E-B15E-AEF2-5553A996CC60}"/>
              </a:ext>
            </a:extLst>
          </p:cNvPr>
          <p:cNvPicPr/>
          <p:nvPr/>
        </p:nvPicPr>
        <p:blipFill>
          <a:blip r:embed="rId4"/>
          <a:srcRect/>
          <a:stretch>
            <a:fillRect/>
          </a:stretch>
        </p:blipFill>
        <p:spPr>
          <a:xfrm>
            <a:off x="6825298" y="3532805"/>
            <a:ext cx="4204970" cy="2370786"/>
          </a:xfrm>
          <a:prstGeom prst="rect">
            <a:avLst/>
          </a:prstGeom>
          <a:ln w="25400">
            <a:solidFill>
              <a:srgbClr val="000000"/>
            </a:solidFill>
            <a:prstDash val="solid"/>
          </a:ln>
        </p:spPr>
      </p:pic>
    </p:spTree>
    <p:extLst>
      <p:ext uri="{BB962C8B-B14F-4D97-AF65-F5344CB8AC3E}">
        <p14:creationId xmlns:p14="http://schemas.microsoft.com/office/powerpoint/2010/main" val="2466653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262A9-87F7-FBFC-E657-09AD0CFAEE9F}"/>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7F9E778-C7FB-1C4F-6453-762992B25457}"/>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F6A1482A-8DE4-3EDF-959C-0CADB108768D}"/>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79C9DEB-CF19-F605-6607-73A508AF12D3}"/>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3936CA4-7A5D-1370-EBDB-F48C488E5F28}"/>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7B598568-1055-4BE9-934F-8F54EFE62D7F}"/>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A4252021-D72A-FD18-EA7A-C647DA54ACC7}"/>
              </a:ext>
            </a:extLst>
          </p:cNvPr>
          <p:cNvSpPr>
            <a:spLocks noGrp="1"/>
          </p:cNvSpPr>
          <p:nvPr>
            <p:ph idx="1"/>
          </p:nvPr>
        </p:nvSpPr>
        <p:spPr>
          <a:xfrm>
            <a:off x="971232" y="1528847"/>
            <a:ext cx="4898202" cy="4179342"/>
          </a:xfrm>
        </p:spPr>
        <p:txBody>
          <a:bodyPr>
            <a:noAutofit/>
          </a:bodyPr>
          <a:lstStyle/>
          <a:p>
            <a:pPr algn="just">
              <a:lnSpc>
                <a:spcPct val="100000"/>
              </a:lnSpc>
            </a:pPr>
            <a:r>
              <a:rPr lang="en-US" sz="1500" dirty="0">
                <a:latin typeface="Times New Roman" panose="02020603050405020304" pitchFamily="18" charset="0"/>
                <a:cs typeface="Times New Roman" panose="02020603050405020304" pitchFamily="18" charset="0"/>
              </a:rPr>
              <a:t>The values of R² obtained by the five machine learning models have been compared in the figure. </a:t>
            </a:r>
          </a:p>
          <a:p>
            <a:pPr algn="just">
              <a:lnSpc>
                <a:spcPct val="100000"/>
              </a:lnSpc>
            </a:pPr>
            <a:r>
              <a:rPr lang="en-US" sz="1500" dirty="0">
                <a:latin typeface="Times New Roman" panose="02020603050405020304" pitchFamily="18" charset="0"/>
                <a:cs typeface="Times New Roman" panose="02020603050405020304" pitchFamily="18" charset="0"/>
              </a:rPr>
              <a:t>The Extra Trees model obtained the highest R² score (0.9798), followed by </a:t>
            </a:r>
            <a:r>
              <a:rPr lang="en-US" sz="1500" dirty="0" err="1">
                <a:latin typeface="Times New Roman" panose="02020603050405020304" pitchFamily="18" charset="0"/>
                <a:cs typeface="Times New Roman" panose="02020603050405020304" pitchFamily="18" charset="0"/>
              </a:rPr>
              <a:t>CatBoost</a:t>
            </a:r>
            <a:r>
              <a:rPr lang="en-US" sz="1500" dirty="0">
                <a:latin typeface="Times New Roman" panose="02020603050405020304" pitchFamily="18" charset="0"/>
                <a:cs typeface="Times New Roman" panose="02020603050405020304" pitchFamily="18" charset="0"/>
              </a:rPr>
              <a:t> (0.9649), </a:t>
            </a:r>
            <a:r>
              <a:rPr lang="en-US" sz="1500" dirty="0" err="1">
                <a:latin typeface="Times New Roman" panose="02020603050405020304" pitchFamily="18" charset="0"/>
                <a:cs typeface="Times New Roman" panose="02020603050405020304" pitchFamily="18" charset="0"/>
              </a:rPr>
              <a:t>LightGBM</a:t>
            </a:r>
            <a:r>
              <a:rPr lang="en-US" sz="1500" dirty="0">
                <a:latin typeface="Times New Roman" panose="02020603050405020304" pitchFamily="18" charset="0"/>
                <a:cs typeface="Times New Roman" panose="02020603050405020304" pitchFamily="18" charset="0"/>
              </a:rPr>
              <a:t> (0.9138), Random Forest (0.9076), and </a:t>
            </a:r>
            <a:r>
              <a:rPr lang="en-US" sz="1500" dirty="0" err="1">
                <a:latin typeface="Times New Roman" panose="02020603050405020304" pitchFamily="18" charset="0"/>
                <a:cs typeface="Times New Roman" panose="02020603050405020304" pitchFamily="18" charset="0"/>
              </a:rPr>
              <a:t>XGBoost</a:t>
            </a:r>
            <a:r>
              <a:rPr lang="en-US" sz="1500" dirty="0">
                <a:latin typeface="Times New Roman" panose="02020603050405020304" pitchFamily="18" charset="0"/>
                <a:cs typeface="Times New Roman" panose="02020603050405020304" pitchFamily="18" charset="0"/>
              </a:rPr>
              <a:t> (0.8675). Higher value of the R-squared will mean that more variance exists in crop yield with more accurate prediction. </a:t>
            </a:r>
          </a:p>
          <a:p>
            <a:pPr algn="just">
              <a:lnSpc>
                <a:spcPct val="100000"/>
              </a:lnSpc>
            </a:pPr>
            <a:r>
              <a:rPr lang="en-US" sz="1500" dirty="0">
                <a:latin typeface="Times New Roman" panose="02020603050405020304" pitchFamily="18" charset="0"/>
                <a:cs typeface="Times New Roman" panose="02020603050405020304" pitchFamily="18" charset="0"/>
              </a:rPr>
              <a:t>The comparison verifies that the Extra Trees algorithm achieved the most accurate and dependable prediction performance when predicting the crop yield dataset that is used in this research. </a:t>
            </a:r>
          </a:p>
          <a:p>
            <a:pPr algn="just">
              <a:lnSpc>
                <a:spcPct val="100000"/>
              </a:lnSpc>
            </a:pPr>
            <a:r>
              <a:rPr lang="en-US" sz="1500" dirty="0">
                <a:latin typeface="Times New Roman" panose="02020603050405020304" pitchFamily="18" charset="0"/>
                <a:cs typeface="Times New Roman" panose="02020603050405020304" pitchFamily="18" charset="0"/>
              </a:rPr>
              <a:t>The analysis of “R²” values is very useful in understanding the prediction potential of each algorithm. </a:t>
            </a:r>
          </a:p>
        </p:txBody>
      </p:sp>
      <p:pic>
        <p:nvPicPr>
          <p:cNvPr id="2" name="image46.png">
            <a:extLst>
              <a:ext uri="{FF2B5EF4-FFF2-40B4-BE49-F238E27FC236}">
                <a16:creationId xmlns:a16="http://schemas.microsoft.com/office/drawing/2014/main" id="{D6B2FE07-E34E-CEA6-F74E-AFDD2CCA325B}"/>
              </a:ext>
            </a:extLst>
          </p:cNvPr>
          <p:cNvPicPr/>
          <p:nvPr/>
        </p:nvPicPr>
        <p:blipFill>
          <a:blip r:embed="rId3"/>
          <a:srcRect/>
          <a:stretch>
            <a:fillRect/>
          </a:stretch>
        </p:blipFill>
        <p:spPr>
          <a:xfrm>
            <a:off x="6661805" y="1253613"/>
            <a:ext cx="4271645" cy="2546985"/>
          </a:xfrm>
          <a:prstGeom prst="rect">
            <a:avLst/>
          </a:prstGeom>
          <a:ln w="25400">
            <a:solidFill>
              <a:srgbClr val="000000"/>
            </a:solidFill>
            <a:prstDash val="solid"/>
          </a:ln>
        </p:spPr>
      </p:pic>
      <p:pic>
        <p:nvPicPr>
          <p:cNvPr id="7" name="image9.png">
            <a:extLst>
              <a:ext uri="{FF2B5EF4-FFF2-40B4-BE49-F238E27FC236}">
                <a16:creationId xmlns:a16="http://schemas.microsoft.com/office/drawing/2014/main" id="{BCC18961-DEF3-03A2-4AF4-938A54CA4234}"/>
              </a:ext>
            </a:extLst>
          </p:cNvPr>
          <p:cNvPicPr/>
          <p:nvPr/>
        </p:nvPicPr>
        <p:blipFill>
          <a:blip r:embed="rId4"/>
          <a:srcRect/>
          <a:stretch>
            <a:fillRect/>
          </a:stretch>
        </p:blipFill>
        <p:spPr>
          <a:xfrm>
            <a:off x="6651471" y="3945623"/>
            <a:ext cx="4509770" cy="2003068"/>
          </a:xfrm>
          <a:prstGeom prst="rect">
            <a:avLst/>
          </a:prstGeom>
          <a:ln w="25400">
            <a:solidFill>
              <a:srgbClr val="000000"/>
            </a:solidFill>
            <a:prstDash val="solid"/>
          </a:ln>
        </p:spPr>
      </p:pic>
    </p:spTree>
    <p:extLst>
      <p:ext uri="{BB962C8B-B14F-4D97-AF65-F5344CB8AC3E}">
        <p14:creationId xmlns:p14="http://schemas.microsoft.com/office/powerpoint/2010/main" val="1270470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82918-60DD-1A5D-5ED6-6577C6232CB1}"/>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8B73FC96-9DE0-6A03-4A65-D5994353D349}"/>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CONTD…</a:t>
            </a:r>
          </a:p>
        </p:txBody>
      </p:sp>
      <p:cxnSp>
        <p:nvCxnSpPr>
          <p:cNvPr id="14" name="Straight Connector 13">
            <a:extLst>
              <a:ext uri="{FF2B5EF4-FFF2-40B4-BE49-F238E27FC236}">
                <a16:creationId xmlns:a16="http://schemas.microsoft.com/office/drawing/2014/main" id="{D15F181E-B868-1ACC-CDA0-40F974E33B6B}"/>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DFAFF0B-66BB-39CF-A91E-426D27A54D81}"/>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B9B4532-3B33-DF71-04BA-B39640C5B56A}"/>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
        <p:nvSpPr>
          <p:cNvPr id="4" name="Shape 1">
            <a:extLst>
              <a:ext uri="{FF2B5EF4-FFF2-40B4-BE49-F238E27FC236}">
                <a16:creationId xmlns:a16="http://schemas.microsoft.com/office/drawing/2014/main" id="{6BAA4BAC-CD0B-2006-9F6B-56F530868C0B}"/>
              </a:ext>
            </a:extLst>
          </p:cNvPr>
          <p:cNvSpPr/>
          <p:nvPr/>
        </p:nvSpPr>
        <p:spPr>
          <a:xfrm>
            <a:off x="936952" y="1310064"/>
            <a:ext cx="10283816" cy="4708505"/>
          </a:xfrm>
          <a:prstGeom prst="roundRect">
            <a:avLst>
              <a:gd name="adj" fmla="val 3987"/>
            </a:avLst>
          </a:prstGeom>
          <a:solidFill>
            <a:schemeClr val="accent1">
              <a:lumMod val="20000"/>
              <a:lumOff val="80000"/>
            </a:schemeClr>
          </a:solidFill>
          <a:ln w="4763">
            <a:solidFill>
              <a:srgbClr val="DFB8D1"/>
            </a:solidFill>
            <a:prstDash val="solid"/>
          </a:ln>
        </p:spPr>
        <p:txBody>
          <a:bodyPr/>
          <a:lstStyle/>
          <a:p>
            <a:endParaRPr lang="en-IN" dirty="0"/>
          </a:p>
        </p:txBody>
      </p:sp>
      <p:sp>
        <p:nvSpPr>
          <p:cNvPr id="16" name="Content Placeholder 10">
            <a:extLst>
              <a:ext uri="{FF2B5EF4-FFF2-40B4-BE49-F238E27FC236}">
                <a16:creationId xmlns:a16="http://schemas.microsoft.com/office/drawing/2014/main" id="{543B7B82-7343-5136-520B-C01EE7EA63BD}"/>
              </a:ext>
            </a:extLst>
          </p:cNvPr>
          <p:cNvSpPr>
            <a:spLocks noGrp="1"/>
          </p:cNvSpPr>
          <p:nvPr>
            <p:ph idx="1"/>
          </p:nvPr>
        </p:nvSpPr>
        <p:spPr>
          <a:xfrm>
            <a:off x="971231" y="1528847"/>
            <a:ext cx="5520029" cy="4179342"/>
          </a:xfrm>
        </p:spPr>
        <p:txBody>
          <a:bodyPr>
            <a:noAutofit/>
          </a:bodyPr>
          <a:lstStyle/>
          <a:p>
            <a:pPr algn="just">
              <a:lnSpc>
                <a:spcPct val="100000"/>
              </a:lnSpc>
            </a:pPr>
            <a:r>
              <a:rPr lang="en-US" sz="1500" dirty="0">
                <a:latin typeface="Times New Roman" panose="02020603050405020304" pitchFamily="18" charset="0"/>
                <a:cs typeface="Times New Roman" panose="02020603050405020304" pitchFamily="18" charset="0"/>
              </a:rPr>
              <a:t>The best machine learning model is </a:t>
            </a:r>
            <a:r>
              <a:rPr lang="en-US" sz="1500" dirty="0" err="1">
                <a:latin typeface="Times New Roman" panose="02020603050405020304" pitchFamily="18" charset="0"/>
                <a:cs typeface="Times New Roman" panose="02020603050405020304" pitchFamily="18" charset="0"/>
              </a:rPr>
              <a:t>summarised</a:t>
            </a:r>
            <a:r>
              <a:rPr lang="en-US" sz="1500" dirty="0">
                <a:latin typeface="Times New Roman" panose="02020603050405020304" pitchFamily="18" charset="0"/>
                <a:cs typeface="Times New Roman" panose="02020603050405020304" pitchFamily="18" charset="0"/>
              </a:rPr>
              <a:t> in the above figure, along with the results of the hypothesis test. </a:t>
            </a:r>
          </a:p>
          <a:p>
            <a:pPr algn="just">
              <a:lnSpc>
                <a:spcPct val="100000"/>
              </a:lnSpc>
            </a:pPr>
            <a:r>
              <a:rPr lang="en-US" sz="1500" dirty="0">
                <a:latin typeface="Times New Roman" panose="02020603050405020304" pitchFamily="18" charset="0"/>
                <a:cs typeface="Times New Roman" panose="02020603050405020304" pitchFamily="18" charset="0"/>
              </a:rPr>
              <a:t>The Extra Trees algorithm outperformed all other models </a:t>
            </a:r>
            <a:r>
              <a:rPr lang="en-US" sz="1500" dirty="0" err="1">
                <a:latin typeface="Times New Roman" panose="02020603050405020304" pitchFamily="18" charset="0"/>
                <a:cs typeface="Times New Roman" panose="02020603050405020304" pitchFamily="18" charset="0"/>
              </a:rPr>
              <a:t>analysed</a:t>
            </a:r>
            <a:r>
              <a:rPr lang="en-US" sz="1500" dirty="0">
                <a:latin typeface="Times New Roman" panose="02020603050405020304" pitchFamily="18" charset="0"/>
                <a:cs typeface="Times New Roman" panose="02020603050405020304" pitchFamily="18" charset="0"/>
              </a:rPr>
              <a:t>, showing the highest predictive ability (R2 = 0.9798), minimum MAE (7.29) and minimum RMSE (127.18). </a:t>
            </a:r>
          </a:p>
          <a:p>
            <a:pPr algn="just">
              <a:lnSpc>
                <a:spcPct val="100000"/>
              </a:lnSpc>
            </a:pPr>
            <a:r>
              <a:rPr lang="en-US" sz="1500" dirty="0">
                <a:latin typeface="Times New Roman" panose="02020603050405020304" pitchFamily="18" charset="0"/>
                <a:cs typeface="Times New Roman" panose="02020603050405020304" pitchFamily="18" charset="0"/>
              </a:rPr>
              <a:t>Correlations between the other traits, except for production, with crop yield are weak and positive; except for area, all other correlations are not significant. </a:t>
            </a:r>
          </a:p>
          <a:p>
            <a:pPr algn="just">
              <a:lnSpc>
                <a:spcPct val="100000"/>
              </a:lnSpc>
            </a:pPr>
            <a:r>
              <a:rPr lang="en-US" sz="1500" dirty="0">
                <a:latin typeface="Times New Roman" panose="02020603050405020304" pitchFamily="18" charset="0"/>
                <a:cs typeface="Times New Roman" panose="02020603050405020304" pitchFamily="18" charset="0"/>
              </a:rPr>
              <a:t>Results support the results from the previous year, showing that production is the most important indicator for the crop yield in the developed prediction model.</a:t>
            </a:r>
          </a:p>
        </p:txBody>
      </p:sp>
      <p:pic>
        <p:nvPicPr>
          <p:cNvPr id="3" name="image10.png">
            <a:extLst>
              <a:ext uri="{FF2B5EF4-FFF2-40B4-BE49-F238E27FC236}">
                <a16:creationId xmlns:a16="http://schemas.microsoft.com/office/drawing/2014/main" id="{B3C0335D-C33C-DC0D-0B1B-0DE296AF800B}"/>
              </a:ext>
            </a:extLst>
          </p:cNvPr>
          <p:cNvPicPr/>
          <p:nvPr/>
        </p:nvPicPr>
        <p:blipFill>
          <a:blip r:embed="rId3"/>
          <a:srcRect/>
          <a:stretch>
            <a:fillRect/>
          </a:stretch>
        </p:blipFill>
        <p:spPr>
          <a:xfrm>
            <a:off x="6717826" y="1333779"/>
            <a:ext cx="2661920" cy="1704975"/>
          </a:xfrm>
          <a:prstGeom prst="rect">
            <a:avLst/>
          </a:prstGeom>
          <a:ln w="25400">
            <a:solidFill>
              <a:srgbClr val="000000"/>
            </a:solidFill>
            <a:prstDash val="solid"/>
          </a:ln>
        </p:spPr>
      </p:pic>
      <p:pic>
        <p:nvPicPr>
          <p:cNvPr id="5" name="image47.png">
            <a:extLst>
              <a:ext uri="{FF2B5EF4-FFF2-40B4-BE49-F238E27FC236}">
                <a16:creationId xmlns:a16="http://schemas.microsoft.com/office/drawing/2014/main" id="{D8391526-AE3E-EC4E-EE27-532D8CF07A27}"/>
              </a:ext>
            </a:extLst>
          </p:cNvPr>
          <p:cNvPicPr/>
          <p:nvPr/>
        </p:nvPicPr>
        <p:blipFill>
          <a:blip r:embed="rId4"/>
          <a:srcRect/>
          <a:stretch>
            <a:fillRect/>
          </a:stretch>
        </p:blipFill>
        <p:spPr>
          <a:xfrm>
            <a:off x="8500685" y="3038754"/>
            <a:ext cx="2536825" cy="2795270"/>
          </a:xfrm>
          <a:prstGeom prst="rect">
            <a:avLst/>
          </a:prstGeom>
          <a:ln w="25400">
            <a:solidFill>
              <a:srgbClr val="000000"/>
            </a:solidFill>
            <a:prstDash val="solid"/>
          </a:ln>
        </p:spPr>
      </p:pic>
    </p:spTree>
    <p:extLst>
      <p:ext uri="{BB962C8B-B14F-4D97-AF65-F5344CB8AC3E}">
        <p14:creationId xmlns:p14="http://schemas.microsoft.com/office/powerpoint/2010/main" val="94897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D96B9-3662-C036-A436-F02D1E095A4A}"/>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3CB9ED3A-FE44-2DB7-6E09-68557B188C5A}"/>
              </a:ext>
            </a:extLst>
          </p:cNvPr>
          <p:cNvSpPr>
            <a:spLocks noGrp="1"/>
          </p:cNvSpPr>
          <p:nvPr>
            <p:ph idx="1"/>
          </p:nvPr>
        </p:nvSpPr>
        <p:spPr>
          <a:xfrm>
            <a:off x="757085" y="1356851"/>
            <a:ext cx="10633559" cy="4705966"/>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first objective is accomplished through the evaluation of the connection between annual rainfall and crop yields using the application of correlation and visual tools. </a:t>
            </a:r>
          </a:p>
          <a:p>
            <a:pPr algn="just">
              <a:lnSpc>
                <a:spcPct val="150000"/>
              </a:lnSpc>
            </a:pPr>
            <a:r>
              <a:rPr lang="en-US" dirty="0">
                <a:latin typeface="Times New Roman" panose="02020603050405020304" pitchFamily="18" charset="0"/>
                <a:cs typeface="Times New Roman" panose="02020603050405020304" pitchFamily="18" charset="0"/>
              </a:rPr>
              <a:t>It can be stated that annual rainfall has a weak positive linear relationship with crop yield; the scatter plot proves that higher rainfall means more productivity of the agricultural sector. </a:t>
            </a:r>
          </a:p>
          <a:p>
            <a:pPr algn="just">
              <a:lnSpc>
                <a:spcPct val="150000"/>
              </a:lnSpc>
            </a:pPr>
            <a:r>
              <a:rPr lang="en-US" dirty="0">
                <a:latin typeface="Times New Roman" panose="02020603050405020304" pitchFamily="18" charset="0"/>
                <a:cs typeface="Times New Roman" panose="02020603050405020304" pitchFamily="18" charset="0"/>
              </a:rPr>
              <a:t>It indicates that rainfall plays a role in determining crop yields, but it does not solely determine the yield (</a:t>
            </a:r>
            <a:r>
              <a:rPr lang="en-US" dirty="0" err="1">
                <a:latin typeface="Times New Roman" panose="02020603050405020304" pitchFamily="18" charset="0"/>
                <a:cs typeface="Times New Roman" panose="02020603050405020304" pitchFamily="18" charset="0"/>
              </a:rPr>
              <a:t>Kheyruri</a:t>
            </a:r>
            <a:r>
              <a:rPr lang="en-US" dirty="0">
                <a:latin typeface="Times New Roman" panose="02020603050405020304" pitchFamily="18" charset="0"/>
                <a:cs typeface="Times New Roman" panose="02020603050405020304" pitchFamily="18" charset="0"/>
              </a:rPr>
              <a:t> et al. 2024).</a:t>
            </a:r>
          </a:p>
          <a:p>
            <a:pPr algn="just">
              <a:lnSpc>
                <a:spcPct val="150000"/>
              </a:lnSpc>
            </a:pPr>
            <a:r>
              <a:rPr lang="en-US" dirty="0">
                <a:latin typeface="Times New Roman" panose="02020603050405020304" pitchFamily="18" charset="0"/>
                <a:cs typeface="Times New Roman" panose="02020603050405020304" pitchFamily="18" charset="0"/>
              </a:rPr>
              <a:t>Through graphical representation, there is much variability in the crop yields under different rates of </a:t>
            </a:r>
            <a:r>
              <a:rPr lang="en-US" dirty="0" err="1">
                <a:latin typeface="Times New Roman" panose="02020603050405020304" pitchFamily="18" charset="0"/>
                <a:cs typeface="Times New Roman" panose="02020603050405020304" pitchFamily="18" charset="0"/>
              </a:rPr>
              <a:t>fertiliser</a:t>
            </a:r>
            <a:r>
              <a:rPr lang="en-US" dirty="0">
                <a:latin typeface="Times New Roman" panose="02020603050405020304" pitchFamily="18" charset="0"/>
                <a:cs typeface="Times New Roman" panose="02020603050405020304" pitchFamily="18" charset="0"/>
              </a:rPr>
              <a:t> and pesticide usage, showing that both are affected by many other conditions (</a:t>
            </a:r>
            <a:r>
              <a:rPr lang="en-US" dirty="0" err="1">
                <a:latin typeface="Times New Roman" panose="02020603050405020304" pitchFamily="18" charset="0"/>
                <a:cs typeface="Times New Roman" panose="02020603050405020304" pitchFamily="18" charset="0"/>
              </a:rPr>
              <a:t>Pergner</a:t>
            </a:r>
            <a:r>
              <a:rPr lang="en-US" dirty="0">
                <a:latin typeface="Times New Roman" panose="02020603050405020304" pitchFamily="18" charset="0"/>
                <a:cs typeface="Times New Roman" panose="02020603050405020304" pitchFamily="18" charset="0"/>
              </a:rPr>
              <a:t> and Lippert, 2023). </a:t>
            </a:r>
          </a:p>
        </p:txBody>
      </p:sp>
      <p:sp>
        <p:nvSpPr>
          <p:cNvPr id="12" name="Rectangle: Rounded Corners 11">
            <a:extLst>
              <a:ext uri="{FF2B5EF4-FFF2-40B4-BE49-F238E27FC236}">
                <a16:creationId xmlns:a16="http://schemas.microsoft.com/office/drawing/2014/main" id="{C5C84630-EFDA-52CF-AAE0-77AE73C7F749}"/>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Conclusion &amp; Recommendations</a:t>
            </a:r>
          </a:p>
        </p:txBody>
      </p:sp>
      <p:cxnSp>
        <p:nvCxnSpPr>
          <p:cNvPr id="14" name="Straight Connector 13">
            <a:extLst>
              <a:ext uri="{FF2B5EF4-FFF2-40B4-BE49-F238E27FC236}">
                <a16:creationId xmlns:a16="http://schemas.microsoft.com/office/drawing/2014/main" id="{2E4FB6AF-291C-5709-B30F-B4C06BA6D04E}"/>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8835D4E-2A66-516B-AA02-0C75BC253DBA}"/>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229D65D-1BB7-22C5-242A-4F148FEA7ED9}"/>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7906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491E5-5234-69A7-27DB-D9F7EEE3B0AA}"/>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3EE2CD59-0D91-9FB7-2DE4-2C9B5F0F24DF}"/>
              </a:ext>
            </a:extLst>
          </p:cNvPr>
          <p:cNvSpPr>
            <a:spLocks noGrp="1"/>
          </p:cNvSpPr>
          <p:nvPr>
            <p:ph idx="1"/>
          </p:nvPr>
        </p:nvSpPr>
        <p:spPr>
          <a:xfrm>
            <a:off x="757085" y="1356851"/>
            <a:ext cx="10633559" cy="4705966"/>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research is a good learning experience and offered the opportunity to apply machine learning methods to solve a real problem in the agriculture sector. </a:t>
            </a:r>
          </a:p>
          <a:p>
            <a:pPr algn="just">
              <a:lnSpc>
                <a:spcPct val="150000"/>
              </a:lnSpc>
            </a:pPr>
            <a:r>
              <a:rPr lang="en-US" dirty="0">
                <a:latin typeface="Times New Roman" panose="02020603050405020304" pitchFamily="18" charset="0"/>
                <a:cs typeface="Times New Roman" panose="02020603050405020304" pitchFamily="18" charset="0"/>
              </a:rPr>
              <a:t>It assists me to gain hands-on experience in data preprocessing, exploratory data analysis, predictive modelling and machine learning algorithm evaluation in Python throughout the study. </a:t>
            </a:r>
          </a:p>
          <a:p>
            <a:pPr algn="just">
              <a:lnSpc>
                <a:spcPct val="150000"/>
              </a:lnSpc>
            </a:pPr>
            <a:r>
              <a:rPr lang="en-US" dirty="0">
                <a:latin typeface="Times New Roman" panose="02020603050405020304" pitchFamily="18" charset="0"/>
                <a:cs typeface="Times New Roman" panose="02020603050405020304" pitchFamily="18" charset="0"/>
              </a:rPr>
              <a:t>The study also helped me to understand more about the selection of appropriate methodologies, interpretation of analysis results, and the connection of empirical results to research objectives.</a:t>
            </a:r>
          </a:p>
        </p:txBody>
      </p:sp>
      <p:sp>
        <p:nvSpPr>
          <p:cNvPr id="12" name="Rectangle: Rounded Corners 11">
            <a:extLst>
              <a:ext uri="{FF2B5EF4-FFF2-40B4-BE49-F238E27FC236}">
                <a16:creationId xmlns:a16="http://schemas.microsoft.com/office/drawing/2014/main" id="{B521CDE9-05B7-5DD7-EA57-9E622F55BF15}"/>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Reflection </a:t>
            </a:r>
          </a:p>
        </p:txBody>
      </p:sp>
      <p:cxnSp>
        <p:nvCxnSpPr>
          <p:cNvPr id="14" name="Straight Connector 13">
            <a:extLst>
              <a:ext uri="{FF2B5EF4-FFF2-40B4-BE49-F238E27FC236}">
                <a16:creationId xmlns:a16="http://schemas.microsoft.com/office/drawing/2014/main" id="{0DB216AE-80A8-9887-F5EE-40E720AFC3C8}"/>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67B7222E-D08E-8BC6-0B58-591019430080}"/>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675649A-DE2B-25C4-44F0-B0726809B568}"/>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9348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7C9E5-1082-0F47-A275-D52C878603DF}"/>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25A4CD1D-329F-10BF-497C-01AF5224B0DC}"/>
              </a:ext>
            </a:extLst>
          </p:cNvPr>
          <p:cNvSpPr>
            <a:spLocks noGrp="1"/>
          </p:cNvSpPr>
          <p:nvPr>
            <p:ph idx="1"/>
          </p:nvPr>
        </p:nvSpPr>
        <p:spPr>
          <a:xfrm>
            <a:off x="757085" y="1356851"/>
            <a:ext cx="10633559" cy="4705966"/>
          </a:xfrm>
        </p:spPr>
        <p:txBody>
          <a:bodyPr>
            <a:normAutofit fontScale="9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This study contributes to smart farming research by providing a comparative evaluation. </a:t>
            </a:r>
          </a:p>
          <a:p>
            <a:pPr algn="just">
              <a:lnSpc>
                <a:spcPct val="150000"/>
              </a:lnSpc>
            </a:pPr>
            <a:r>
              <a:rPr lang="en-US" dirty="0">
                <a:latin typeface="Times New Roman" panose="02020603050405020304" pitchFamily="18" charset="0"/>
                <a:cs typeface="Times New Roman" panose="02020603050405020304" pitchFamily="18" charset="0"/>
              </a:rPr>
              <a:t>Total of five ensemble machine learning algorithms—Random Forest, </a:t>
            </a:r>
            <a:r>
              <a:rPr lang="en-US" dirty="0" err="1">
                <a:latin typeface="Times New Roman" panose="02020603050405020304" pitchFamily="18" charset="0"/>
                <a:cs typeface="Times New Roman" panose="02020603050405020304" pitchFamily="18" charset="0"/>
              </a:rPr>
              <a:t>XGBoost</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LightGBM</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CatBoost</a:t>
            </a:r>
            <a:r>
              <a:rPr lang="en-US" dirty="0">
                <a:latin typeface="Times New Roman" panose="02020603050405020304" pitchFamily="18" charset="0"/>
                <a:cs typeface="Times New Roman" panose="02020603050405020304" pitchFamily="18" charset="0"/>
              </a:rPr>
              <a:t>, and Extra Trees for crop yield prediction using Indian agricultural data. </a:t>
            </a:r>
          </a:p>
          <a:p>
            <a:pPr algn="just">
              <a:lnSpc>
                <a:spcPct val="150000"/>
              </a:lnSpc>
            </a:pPr>
            <a:r>
              <a:rPr lang="en-US" dirty="0">
                <a:latin typeface="Times New Roman" panose="02020603050405020304" pitchFamily="18" charset="0"/>
                <a:cs typeface="Times New Roman" panose="02020603050405020304" pitchFamily="18" charset="0"/>
              </a:rPr>
              <a:t>It addresses an identified research gap by evaluating these models on the same dataset using consistent performance measures, including R², MAE, and RMSE. </a:t>
            </a:r>
          </a:p>
        </p:txBody>
      </p:sp>
      <p:sp>
        <p:nvSpPr>
          <p:cNvPr id="12" name="Rectangle: Rounded Corners 11">
            <a:extLst>
              <a:ext uri="{FF2B5EF4-FFF2-40B4-BE49-F238E27FC236}">
                <a16:creationId xmlns:a16="http://schemas.microsoft.com/office/drawing/2014/main" id="{53731C4C-3B14-CFC4-D977-0897B1DF3FBE}"/>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Contribution of the Study</a:t>
            </a:r>
          </a:p>
        </p:txBody>
      </p:sp>
      <p:cxnSp>
        <p:nvCxnSpPr>
          <p:cNvPr id="14" name="Straight Connector 13">
            <a:extLst>
              <a:ext uri="{FF2B5EF4-FFF2-40B4-BE49-F238E27FC236}">
                <a16:creationId xmlns:a16="http://schemas.microsoft.com/office/drawing/2014/main" id="{A63B8470-D4A0-D00E-462B-6051EA6CB894}"/>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55361C6-01B1-93E3-3622-FA43171384CB}"/>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91E06BD0-22B9-4ABF-60A1-288A12B3B802}"/>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2091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5CC38-C22C-61EB-4073-2368C76745D9}"/>
            </a:ext>
          </a:extLst>
        </p:cNvPr>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551FCEFA-20D7-9F0A-11AC-EC1D5E2045A6}"/>
              </a:ext>
            </a:extLst>
          </p:cNvPr>
          <p:cNvSpPr>
            <a:spLocks noGrp="1"/>
          </p:cNvSpPr>
          <p:nvPr>
            <p:ph idx="1"/>
          </p:nvPr>
        </p:nvSpPr>
        <p:spPr>
          <a:xfrm>
            <a:off x="757086" y="1253613"/>
            <a:ext cx="10677826" cy="4868761"/>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Ajith, S., Vijayakumar, S. and Elakkiya, N., 2025. Yield prediction, pest and disease diagnosis, soil fertility mapping, precision irrigation scheduling, and food quality assessment using machine learning and deep learning algorithms. Discover Food, 5(1), p.67.</a:t>
            </a:r>
          </a:p>
          <a:p>
            <a:pPr algn="just">
              <a:lnSpc>
                <a:spcPct val="150000"/>
              </a:lnSpc>
            </a:pPr>
            <a:r>
              <a:rPr lang="en-US" sz="1400" dirty="0">
                <a:latin typeface="Times New Roman" panose="02020603050405020304" pitchFamily="18" charset="0"/>
                <a:cs typeface="Times New Roman" panose="02020603050405020304" pitchFamily="18" charset="0"/>
              </a:rPr>
              <a:t>Ajith, S., Vijayakumar, S. and Elakkiya, N., 2025. Yield prediction, pest and disease diagnosis, soil fertility mapping, precision irrigation scheduling, and food quality assessment using machine learning and deep learning algorithms. Discover Food, 5(1), p.67. </a:t>
            </a:r>
          </a:p>
          <a:p>
            <a:pPr algn="just">
              <a:lnSpc>
                <a:spcPct val="150000"/>
              </a:lnSpc>
            </a:pPr>
            <a:r>
              <a:rPr lang="en-US" sz="1400" dirty="0">
                <a:latin typeface="Times New Roman" panose="02020603050405020304" pitchFamily="18" charset="0"/>
                <a:cs typeface="Times New Roman" panose="02020603050405020304" pitchFamily="18" charset="0"/>
              </a:rPr>
              <a:t>Akanbi, O.D., </a:t>
            </a:r>
            <a:r>
              <a:rPr lang="en-US" sz="1400" dirty="0" err="1">
                <a:latin typeface="Times New Roman" panose="02020603050405020304" pitchFamily="18" charset="0"/>
                <a:cs typeface="Times New Roman" panose="02020603050405020304" pitchFamily="18" charset="0"/>
              </a:rPr>
              <a:t>Bhuvanagiri</a:t>
            </a:r>
            <a:r>
              <a:rPr lang="en-US" sz="1400" dirty="0">
                <a:latin typeface="Times New Roman" panose="02020603050405020304" pitchFamily="18" charset="0"/>
                <a:cs typeface="Times New Roman" panose="02020603050405020304" pitchFamily="18" charset="0"/>
              </a:rPr>
              <a:t>, D.C., Barcelos, E.I., Nihar, A., Gonzalez Hernandez, B., Yarus, J.M. and French, R.H., 2024. Integrating multiscale geospatial analysis for monitoring crop growth, nutrient distribution, and hydrological dynamics in large-scale agricultural systems. Journal of </a:t>
            </a:r>
            <a:r>
              <a:rPr lang="en-US" sz="1400" dirty="0" err="1">
                <a:latin typeface="Times New Roman" panose="02020603050405020304" pitchFamily="18" charset="0"/>
                <a:cs typeface="Times New Roman" panose="02020603050405020304" pitchFamily="18" charset="0"/>
              </a:rPr>
              <a:t>Geovisualization</a:t>
            </a:r>
            <a:r>
              <a:rPr lang="en-US" sz="1400" dirty="0">
                <a:latin typeface="Times New Roman" panose="02020603050405020304" pitchFamily="18" charset="0"/>
                <a:cs typeface="Times New Roman" panose="02020603050405020304" pitchFamily="18" charset="0"/>
              </a:rPr>
              <a:t> and Spatial Analysis, 8(1), p.9. </a:t>
            </a:r>
          </a:p>
          <a:p>
            <a:pPr algn="just">
              <a:lnSpc>
                <a:spcPct val="150000"/>
              </a:lnSpc>
            </a:pPr>
            <a:r>
              <a:rPr lang="en-US" sz="1400" dirty="0">
                <a:latin typeface="Times New Roman" panose="02020603050405020304" pitchFamily="18" charset="0"/>
                <a:cs typeface="Times New Roman" panose="02020603050405020304" pitchFamily="18" charset="0"/>
              </a:rPr>
              <a:t>Alam, M.I., Sikder, T.R., Sami, M.A., Rahman, M.L., Hemal, M.A.K.P., Linkon, A.A., Bhuiyan, M.M.R., Aziz, M.M., Islam, M.R. and Rahaman, M.M., 2026. A robust and explainable approach to crop recommendation using a balanced multi-crop agronomic dataset. Journal of Environmental and Agricultural Studies, 7(3), pp.01-15.</a:t>
            </a:r>
          </a:p>
          <a:p>
            <a:pPr algn="just">
              <a:lnSpc>
                <a:spcPct val="150000"/>
              </a:lnSpc>
            </a:pPr>
            <a:r>
              <a:rPr lang="en-US" sz="1400" dirty="0">
                <a:latin typeface="Times New Roman" panose="02020603050405020304" pitchFamily="18" charset="0"/>
                <a:cs typeface="Times New Roman" panose="02020603050405020304" pitchFamily="18" charset="0"/>
              </a:rPr>
              <a:t>Ali, A., Hussain, T., </a:t>
            </a:r>
            <a:r>
              <a:rPr lang="en-US" sz="1400" dirty="0" err="1">
                <a:latin typeface="Times New Roman" panose="02020603050405020304" pitchFamily="18" charset="0"/>
                <a:cs typeface="Times New Roman" panose="02020603050405020304" pitchFamily="18" charset="0"/>
              </a:rPr>
              <a:t>Tantashutikun</a:t>
            </a:r>
            <a:r>
              <a:rPr lang="en-US" sz="1400" dirty="0">
                <a:latin typeface="Times New Roman" panose="02020603050405020304" pitchFamily="18" charset="0"/>
                <a:cs typeface="Times New Roman" panose="02020603050405020304" pitchFamily="18" charset="0"/>
              </a:rPr>
              <a:t>, N., Hussain, N. and </a:t>
            </a:r>
            <a:r>
              <a:rPr lang="en-US" sz="1400" dirty="0" err="1">
                <a:latin typeface="Times New Roman" panose="02020603050405020304" pitchFamily="18" charset="0"/>
                <a:cs typeface="Times New Roman" panose="02020603050405020304" pitchFamily="18" charset="0"/>
              </a:rPr>
              <a:t>Cocetta</a:t>
            </a:r>
            <a:r>
              <a:rPr lang="en-US" sz="1400" dirty="0">
                <a:latin typeface="Times New Roman" panose="02020603050405020304" pitchFamily="18" charset="0"/>
                <a:cs typeface="Times New Roman" panose="02020603050405020304" pitchFamily="18" charset="0"/>
              </a:rPr>
              <a:t>, G., 2023. Application of smart techniques, internet of things and data mining for resource use efficient and sustainable crop production. Agriculture, 13(2), p.397. </a:t>
            </a:r>
          </a:p>
        </p:txBody>
      </p:sp>
      <p:sp>
        <p:nvSpPr>
          <p:cNvPr id="12" name="Rectangle: Rounded Corners 11">
            <a:extLst>
              <a:ext uri="{FF2B5EF4-FFF2-40B4-BE49-F238E27FC236}">
                <a16:creationId xmlns:a16="http://schemas.microsoft.com/office/drawing/2014/main" id="{EDB47004-E002-9A2C-EE79-D3D8A3C7CC24}"/>
              </a:ext>
            </a:extLst>
          </p:cNvPr>
          <p:cNvSpPr/>
          <p:nvPr/>
        </p:nvSpPr>
        <p:spPr>
          <a:xfrm>
            <a:off x="1472380" y="291382"/>
            <a:ext cx="9247239" cy="858429"/>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5">
                    <a:lumMod val="75000"/>
                  </a:schemeClr>
                </a:solidFill>
                <a:latin typeface="Times New Roman" panose="02020603050405020304" pitchFamily="18" charset="0"/>
                <a:cs typeface="Times New Roman" panose="02020603050405020304" pitchFamily="18" charset="0"/>
              </a:rPr>
              <a:t>References</a:t>
            </a:r>
          </a:p>
        </p:txBody>
      </p:sp>
      <p:cxnSp>
        <p:nvCxnSpPr>
          <p:cNvPr id="14" name="Straight Connector 13">
            <a:extLst>
              <a:ext uri="{FF2B5EF4-FFF2-40B4-BE49-F238E27FC236}">
                <a16:creationId xmlns:a16="http://schemas.microsoft.com/office/drawing/2014/main" id="{36EA8E7D-D883-B6FC-140F-F8B7C27697FA}"/>
              </a:ext>
            </a:extLst>
          </p:cNvPr>
          <p:cNvCxnSpPr>
            <a:cxnSpLocks/>
          </p:cNvCxnSpPr>
          <p:nvPr/>
        </p:nvCxnSpPr>
        <p:spPr>
          <a:xfrm flipH="1">
            <a:off x="688254" y="1253613"/>
            <a:ext cx="22133" cy="4350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B6D3F10-5466-611C-F5BD-3C8EDA15B5FD}"/>
              </a:ext>
            </a:extLst>
          </p:cNvPr>
          <p:cNvCxnSpPr>
            <a:cxnSpLocks/>
          </p:cNvCxnSpPr>
          <p:nvPr/>
        </p:nvCxnSpPr>
        <p:spPr>
          <a:xfrm>
            <a:off x="1194610" y="6122374"/>
            <a:ext cx="9733948" cy="519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43D998-8C48-419F-EE5A-380EA5555E7B}"/>
              </a:ext>
            </a:extLst>
          </p:cNvPr>
          <p:cNvCxnSpPr>
            <a:cxnSpLocks/>
          </p:cNvCxnSpPr>
          <p:nvPr/>
        </p:nvCxnSpPr>
        <p:spPr>
          <a:xfrm>
            <a:off x="11434914" y="1209368"/>
            <a:ext cx="0" cy="4498821"/>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2477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20000"/>
                <a:lumOff val="80000"/>
              </a:schemeClr>
            </a:gs>
            <a:gs pos="8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FFD4A35B-64C8-5579-7775-E88A63D8B9B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D420844-BA63-7213-5C51-4C82B441AA49}"/>
              </a:ext>
            </a:extLst>
          </p:cNvPr>
          <p:cNvSpPr/>
          <p:nvPr/>
        </p:nvSpPr>
        <p:spPr>
          <a:xfrm>
            <a:off x="2476500" y="2407920"/>
            <a:ext cx="7239000" cy="2042160"/>
          </a:xfrm>
          <a:prstGeom prst="roundRect">
            <a:avLst/>
          </a:prstGeom>
          <a:solidFill>
            <a:srgbClr val="5196E8"/>
          </a:solidFill>
          <a:ln>
            <a:noFill/>
          </a:ln>
          <a:effectLst>
            <a:glow rad="177800">
              <a:schemeClr val="accent4">
                <a:satMod val="175000"/>
                <a:alpha val="40000"/>
              </a:schemeClr>
            </a:glow>
            <a:outerShdw blurRad="431800" dist="50800" dir="5400000" sx="112000" sy="112000" algn="ctr" rotWithShape="0">
              <a:schemeClr val="accent3">
                <a:lumMod val="40000"/>
                <a:lumOff val="60000"/>
                <a:alpha val="97000"/>
              </a:schemeClr>
            </a:outerShdw>
            <a:reflection blurRad="6350" stA="36000" endPos="53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a:solidFill>
                  <a:srgbClr val="002060"/>
                </a:solidFill>
                <a:latin typeface="Times New Roman" panose="02020603050405020304" pitchFamily="18" charset="0"/>
                <a:cs typeface="Times New Roman" panose="02020603050405020304" pitchFamily="18" charset="0"/>
              </a:rPr>
              <a:t>Thank You</a:t>
            </a:r>
            <a:endParaRPr lang="en-US" sz="4400" b="1" dirty="0">
              <a:solidFill>
                <a:srgbClr val="002060"/>
              </a:solidFill>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58C89C89-CCE3-A209-6D6E-1C10BCD4A0AC}"/>
              </a:ext>
            </a:extLst>
          </p:cNvPr>
          <p:cNvCxnSpPr>
            <a:cxnSpLocks/>
          </p:cNvCxnSpPr>
          <p:nvPr/>
        </p:nvCxnSpPr>
        <p:spPr>
          <a:xfrm flipV="1">
            <a:off x="1342104" y="787246"/>
            <a:ext cx="9507792" cy="1"/>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FD7FAB8-D3E7-F67E-8990-7DFC662189A5}"/>
              </a:ext>
            </a:extLst>
          </p:cNvPr>
          <p:cNvCxnSpPr>
            <a:cxnSpLocks/>
          </p:cNvCxnSpPr>
          <p:nvPr/>
        </p:nvCxnSpPr>
        <p:spPr>
          <a:xfrm>
            <a:off x="762001" y="1356852"/>
            <a:ext cx="0" cy="4144297"/>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FB62586-D93A-9FE5-51FA-0660652128E7}"/>
              </a:ext>
            </a:extLst>
          </p:cNvPr>
          <p:cNvCxnSpPr>
            <a:cxnSpLocks/>
          </p:cNvCxnSpPr>
          <p:nvPr/>
        </p:nvCxnSpPr>
        <p:spPr>
          <a:xfrm>
            <a:off x="1342104" y="6070755"/>
            <a:ext cx="9507792" cy="0"/>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E1D0DE3-4522-507E-A728-7FFAA78EA063}"/>
              </a:ext>
            </a:extLst>
          </p:cNvPr>
          <p:cNvCxnSpPr>
            <a:cxnSpLocks/>
          </p:cNvCxnSpPr>
          <p:nvPr/>
        </p:nvCxnSpPr>
        <p:spPr>
          <a:xfrm>
            <a:off x="11429999" y="1356851"/>
            <a:ext cx="0" cy="4144298"/>
          </a:xfrm>
          <a:prstGeom prst="line">
            <a:avLst/>
          </a:prstGeom>
          <a:ln>
            <a:solidFill>
              <a:srgbClr val="7030A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2006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TotalTime>
  <Words>4954</Words>
  <Application>Microsoft Office PowerPoint</Application>
  <PresentationFormat>Widescreen</PresentationFormat>
  <Paragraphs>164</Paragraphs>
  <Slides>26</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Aptos Display</vt:lpstr>
      <vt:lpstr>Arial</vt:lpstr>
      <vt:lpstr>Times New Roman</vt:lpstr>
      <vt:lpstr>Office Theme</vt:lpstr>
      <vt:lpstr>ARTIFICIAL INTELLIGENCE: TRANSFORMING THE FUTURE OF COMPUTING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dc:creator>
  <cp:lastModifiedBy>MYPC</cp:lastModifiedBy>
  <cp:revision>70</cp:revision>
  <dcterms:created xsi:type="dcterms:W3CDTF">2026-07-24T12:28:49Z</dcterms:created>
  <dcterms:modified xsi:type="dcterms:W3CDTF">2026-08-22T08:21:35Z</dcterms:modified>
</cp:coreProperties>
</file>