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99" r:id="rId4"/>
  </p:sldMasterIdLst>
  <p:sldIdLst>
    <p:sldId id="256" r:id="rId5"/>
    <p:sldId id="267" r:id="rId6"/>
    <p:sldId id="302" r:id="rId7"/>
    <p:sldId id="261" r:id="rId8"/>
    <p:sldId id="265" r:id="rId9"/>
    <p:sldId id="289" r:id="rId10"/>
    <p:sldId id="296" r:id="rId11"/>
    <p:sldId id="276" r:id="rId12"/>
    <p:sldId id="269" r:id="rId13"/>
    <p:sldId id="270" r:id="rId14"/>
    <p:sldId id="290" r:id="rId15"/>
    <p:sldId id="280" r:id="rId16"/>
    <p:sldId id="291" r:id="rId17"/>
    <p:sldId id="298" r:id="rId18"/>
    <p:sldId id="279" r:id="rId19"/>
    <p:sldId id="295" r:id="rId20"/>
    <p:sldId id="284" r:id="rId21"/>
    <p:sldId id="300" r:id="rId22"/>
    <p:sldId id="301" r:id="rId23"/>
    <p:sldId id="282" r:id="rId2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94E779-403B-4356-8F0D-BBB7779429AD}" v="4" dt="2024-03-28T12:49:09.053"/>
    <p1510:client id="{DC5B7E9D-26A9-4A0A-8AF5-3C4FAA470400}" v="666" dt="2024-03-28T12:42:48.96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99" d="100"/>
          <a:sy n="99" d="100"/>
        </p:scale>
        <p:origin x="808" y="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4D7D5C2-5BA8-DE46-B1F1-7B3C322586BC}" type="doc">
      <dgm:prSet loTypeId="urn:microsoft.com/office/officeart/2005/8/layout/cycle3" loCatId="cycle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CFC71A2-1677-054B-BE63-7391DFE83B22}">
      <dgm:prSet phldrT="[Text]"/>
      <dgm:spPr/>
      <dgm:t>
        <a:bodyPr/>
        <a:lstStyle/>
        <a:p>
          <a:r>
            <a:rPr lang="en-US" dirty="0"/>
            <a:t>Concrete experience</a:t>
          </a:r>
        </a:p>
      </dgm:t>
    </dgm:pt>
    <dgm:pt modelId="{CF5B7E63-590C-144C-85AD-8AF9E0E7D93B}" type="parTrans" cxnId="{99F9C8AF-4B48-E74B-B3AA-447B669A8315}">
      <dgm:prSet/>
      <dgm:spPr/>
      <dgm:t>
        <a:bodyPr/>
        <a:lstStyle/>
        <a:p>
          <a:endParaRPr lang="en-US"/>
        </a:p>
      </dgm:t>
    </dgm:pt>
    <dgm:pt modelId="{127BF4C4-B4F5-EF4F-A4A2-56AB2C7B1FE5}" type="sibTrans" cxnId="{99F9C8AF-4B48-E74B-B3AA-447B669A8315}">
      <dgm:prSet/>
      <dgm:spPr/>
      <dgm:t>
        <a:bodyPr/>
        <a:lstStyle/>
        <a:p>
          <a:endParaRPr lang="en-US"/>
        </a:p>
      </dgm:t>
    </dgm:pt>
    <dgm:pt modelId="{A230D516-0804-2045-9F75-2AEA053AAB9C}">
      <dgm:prSet phldrT="[Text]"/>
      <dgm:spPr/>
      <dgm:t>
        <a:bodyPr/>
        <a:lstStyle/>
        <a:p>
          <a:r>
            <a:rPr lang="en-US" dirty="0"/>
            <a:t>Reflective observation</a:t>
          </a:r>
        </a:p>
      </dgm:t>
    </dgm:pt>
    <dgm:pt modelId="{C7B8B576-C1B6-0F49-8F27-7D40A987B28F}" type="parTrans" cxnId="{6EE19A53-AD24-9D4A-A289-04021D02D7E2}">
      <dgm:prSet/>
      <dgm:spPr/>
      <dgm:t>
        <a:bodyPr/>
        <a:lstStyle/>
        <a:p>
          <a:endParaRPr lang="en-US"/>
        </a:p>
      </dgm:t>
    </dgm:pt>
    <dgm:pt modelId="{E4D513D3-B7F9-FB48-871B-8EE9BB5B9803}" type="sibTrans" cxnId="{6EE19A53-AD24-9D4A-A289-04021D02D7E2}">
      <dgm:prSet/>
      <dgm:spPr/>
      <dgm:t>
        <a:bodyPr/>
        <a:lstStyle/>
        <a:p>
          <a:endParaRPr lang="en-US"/>
        </a:p>
      </dgm:t>
    </dgm:pt>
    <dgm:pt modelId="{59008BA6-2BA3-BD40-8A95-72001F387FEC}">
      <dgm:prSet phldrT="[Text]"/>
      <dgm:spPr/>
      <dgm:t>
        <a:bodyPr/>
        <a:lstStyle/>
        <a:p>
          <a:r>
            <a:rPr lang="en-US" dirty="0" err="1"/>
            <a:t>Conceptualising</a:t>
          </a:r>
          <a:endParaRPr lang="en-US" dirty="0"/>
        </a:p>
      </dgm:t>
    </dgm:pt>
    <dgm:pt modelId="{ECA44FDA-40E1-B34C-960D-24F3D3B8A6F3}" type="parTrans" cxnId="{3A53F252-81F1-4C46-8585-792262FF90C8}">
      <dgm:prSet/>
      <dgm:spPr/>
      <dgm:t>
        <a:bodyPr/>
        <a:lstStyle/>
        <a:p>
          <a:endParaRPr lang="en-US"/>
        </a:p>
      </dgm:t>
    </dgm:pt>
    <dgm:pt modelId="{A7A3C395-4EB7-F64E-B819-DE5E60C7BB2C}" type="sibTrans" cxnId="{3A53F252-81F1-4C46-8585-792262FF90C8}">
      <dgm:prSet/>
      <dgm:spPr/>
      <dgm:t>
        <a:bodyPr/>
        <a:lstStyle/>
        <a:p>
          <a:endParaRPr lang="en-US"/>
        </a:p>
      </dgm:t>
    </dgm:pt>
    <dgm:pt modelId="{8E1FAA79-A896-304B-BA91-62154FB5E295}">
      <dgm:prSet phldrT="[Text]"/>
      <dgm:spPr/>
      <dgm:t>
        <a:bodyPr/>
        <a:lstStyle/>
        <a:p>
          <a:r>
            <a:rPr lang="en-US" dirty="0"/>
            <a:t>Active experimentation</a:t>
          </a:r>
        </a:p>
      </dgm:t>
    </dgm:pt>
    <dgm:pt modelId="{3771FFA7-9664-C845-99EC-43CEC38057EC}" type="parTrans" cxnId="{8DB23447-EB19-3C4C-BFCB-0AF24C275928}">
      <dgm:prSet/>
      <dgm:spPr/>
      <dgm:t>
        <a:bodyPr/>
        <a:lstStyle/>
        <a:p>
          <a:endParaRPr lang="en-US"/>
        </a:p>
      </dgm:t>
    </dgm:pt>
    <dgm:pt modelId="{001DB97A-3175-404B-88AC-FC249456008A}" type="sibTrans" cxnId="{8DB23447-EB19-3C4C-BFCB-0AF24C275928}">
      <dgm:prSet/>
      <dgm:spPr/>
      <dgm:t>
        <a:bodyPr/>
        <a:lstStyle/>
        <a:p>
          <a:endParaRPr lang="en-US"/>
        </a:p>
      </dgm:t>
    </dgm:pt>
    <dgm:pt modelId="{E14479FE-7CEF-8745-A62E-C4338DD71C13}" type="pres">
      <dgm:prSet presAssocID="{24D7D5C2-5BA8-DE46-B1F1-7B3C322586BC}" presName="Name0" presStyleCnt="0">
        <dgm:presLayoutVars>
          <dgm:dir/>
          <dgm:resizeHandles val="exact"/>
        </dgm:presLayoutVars>
      </dgm:prSet>
      <dgm:spPr/>
    </dgm:pt>
    <dgm:pt modelId="{3070B4AB-2C5B-6C42-83A2-AC5426F43F6B}" type="pres">
      <dgm:prSet presAssocID="{24D7D5C2-5BA8-DE46-B1F1-7B3C322586BC}" presName="cycle" presStyleCnt="0"/>
      <dgm:spPr/>
    </dgm:pt>
    <dgm:pt modelId="{5D4073B9-D130-7344-8BF7-ACE0BA62AFBB}" type="pres">
      <dgm:prSet presAssocID="{4CFC71A2-1677-054B-BE63-7391DFE83B22}" presName="nodeFirstNode" presStyleLbl="node1" presStyleIdx="0" presStyleCnt="4">
        <dgm:presLayoutVars>
          <dgm:bulletEnabled val="1"/>
        </dgm:presLayoutVars>
      </dgm:prSet>
      <dgm:spPr/>
    </dgm:pt>
    <dgm:pt modelId="{490913DF-A11C-2343-9433-ACE8780E1F7F}" type="pres">
      <dgm:prSet presAssocID="{127BF4C4-B4F5-EF4F-A4A2-56AB2C7B1FE5}" presName="sibTransFirstNode" presStyleLbl="bgShp" presStyleIdx="0" presStyleCnt="1"/>
      <dgm:spPr/>
    </dgm:pt>
    <dgm:pt modelId="{650077C0-9EC6-FD48-B893-28127EA9B7D3}" type="pres">
      <dgm:prSet presAssocID="{A230D516-0804-2045-9F75-2AEA053AAB9C}" presName="nodeFollowingNodes" presStyleLbl="node1" presStyleIdx="1" presStyleCnt="4">
        <dgm:presLayoutVars>
          <dgm:bulletEnabled val="1"/>
        </dgm:presLayoutVars>
      </dgm:prSet>
      <dgm:spPr/>
    </dgm:pt>
    <dgm:pt modelId="{C902A9EF-0286-984A-8B9E-ED027A744D50}" type="pres">
      <dgm:prSet presAssocID="{59008BA6-2BA3-BD40-8A95-72001F387FEC}" presName="nodeFollowingNodes" presStyleLbl="node1" presStyleIdx="2" presStyleCnt="4">
        <dgm:presLayoutVars>
          <dgm:bulletEnabled val="1"/>
        </dgm:presLayoutVars>
      </dgm:prSet>
      <dgm:spPr/>
    </dgm:pt>
    <dgm:pt modelId="{7C590E79-810C-E648-A00A-FD9A3F102CC0}" type="pres">
      <dgm:prSet presAssocID="{8E1FAA79-A896-304B-BA91-62154FB5E295}" presName="nodeFollowingNodes" presStyleLbl="node1" presStyleIdx="3" presStyleCnt="4">
        <dgm:presLayoutVars>
          <dgm:bulletEnabled val="1"/>
        </dgm:presLayoutVars>
      </dgm:prSet>
      <dgm:spPr/>
    </dgm:pt>
  </dgm:ptLst>
  <dgm:cxnLst>
    <dgm:cxn modelId="{18727700-8424-A54A-8BA0-CF2F04D2B578}" type="presOf" srcId="{24D7D5C2-5BA8-DE46-B1F1-7B3C322586BC}" destId="{E14479FE-7CEF-8745-A62E-C4338DD71C13}" srcOrd="0" destOrd="0" presId="urn:microsoft.com/office/officeart/2005/8/layout/cycle3"/>
    <dgm:cxn modelId="{0BB67466-74A5-8E43-B78E-29AA9378A608}" type="presOf" srcId="{8E1FAA79-A896-304B-BA91-62154FB5E295}" destId="{7C590E79-810C-E648-A00A-FD9A3F102CC0}" srcOrd="0" destOrd="0" presId="urn:microsoft.com/office/officeart/2005/8/layout/cycle3"/>
    <dgm:cxn modelId="{8DB23447-EB19-3C4C-BFCB-0AF24C275928}" srcId="{24D7D5C2-5BA8-DE46-B1F1-7B3C322586BC}" destId="{8E1FAA79-A896-304B-BA91-62154FB5E295}" srcOrd="3" destOrd="0" parTransId="{3771FFA7-9664-C845-99EC-43CEC38057EC}" sibTransId="{001DB97A-3175-404B-88AC-FC249456008A}"/>
    <dgm:cxn modelId="{3A53F252-81F1-4C46-8585-792262FF90C8}" srcId="{24D7D5C2-5BA8-DE46-B1F1-7B3C322586BC}" destId="{59008BA6-2BA3-BD40-8A95-72001F387FEC}" srcOrd="2" destOrd="0" parTransId="{ECA44FDA-40E1-B34C-960D-24F3D3B8A6F3}" sibTransId="{A7A3C395-4EB7-F64E-B819-DE5E60C7BB2C}"/>
    <dgm:cxn modelId="{6EE19A53-AD24-9D4A-A289-04021D02D7E2}" srcId="{24D7D5C2-5BA8-DE46-B1F1-7B3C322586BC}" destId="{A230D516-0804-2045-9F75-2AEA053AAB9C}" srcOrd="1" destOrd="0" parTransId="{C7B8B576-C1B6-0F49-8F27-7D40A987B28F}" sibTransId="{E4D513D3-B7F9-FB48-871B-8EE9BB5B9803}"/>
    <dgm:cxn modelId="{F7885383-C3FC-9C48-ADB4-DF363A271E40}" type="presOf" srcId="{127BF4C4-B4F5-EF4F-A4A2-56AB2C7B1FE5}" destId="{490913DF-A11C-2343-9433-ACE8780E1F7F}" srcOrd="0" destOrd="0" presId="urn:microsoft.com/office/officeart/2005/8/layout/cycle3"/>
    <dgm:cxn modelId="{839420A7-EB79-D649-A936-E676A44B3A0D}" type="presOf" srcId="{A230D516-0804-2045-9F75-2AEA053AAB9C}" destId="{650077C0-9EC6-FD48-B893-28127EA9B7D3}" srcOrd="0" destOrd="0" presId="urn:microsoft.com/office/officeart/2005/8/layout/cycle3"/>
    <dgm:cxn modelId="{99F9C8AF-4B48-E74B-B3AA-447B669A8315}" srcId="{24D7D5C2-5BA8-DE46-B1F1-7B3C322586BC}" destId="{4CFC71A2-1677-054B-BE63-7391DFE83B22}" srcOrd="0" destOrd="0" parTransId="{CF5B7E63-590C-144C-85AD-8AF9E0E7D93B}" sibTransId="{127BF4C4-B4F5-EF4F-A4A2-56AB2C7B1FE5}"/>
    <dgm:cxn modelId="{C6510EE1-0F91-5041-BC29-D52FFA3201D7}" type="presOf" srcId="{4CFC71A2-1677-054B-BE63-7391DFE83B22}" destId="{5D4073B9-D130-7344-8BF7-ACE0BA62AFBB}" srcOrd="0" destOrd="0" presId="urn:microsoft.com/office/officeart/2005/8/layout/cycle3"/>
    <dgm:cxn modelId="{1B82B9E5-D2D8-844E-B755-0C546EA08D00}" type="presOf" srcId="{59008BA6-2BA3-BD40-8A95-72001F387FEC}" destId="{C902A9EF-0286-984A-8B9E-ED027A744D50}" srcOrd="0" destOrd="0" presId="urn:microsoft.com/office/officeart/2005/8/layout/cycle3"/>
    <dgm:cxn modelId="{4C6A639B-0BBC-AD4B-9E28-E40EBD6DB462}" type="presParOf" srcId="{E14479FE-7CEF-8745-A62E-C4338DD71C13}" destId="{3070B4AB-2C5B-6C42-83A2-AC5426F43F6B}" srcOrd="0" destOrd="0" presId="urn:microsoft.com/office/officeart/2005/8/layout/cycle3"/>
    <dgm:cxn modelId="{809B33FA-49DA-9043-AF7E-F66875A2D416}" type="presParOf" srcId="{3070B4AB-2C5B-6C42-83A2-AC5426F43F6B}" destId="{5D4073B9-D130-7344-8BF7-ACE0BA62AFBB}" srcOrd="0" destOrd="0" presId="urn:microsoft.com/office/officeart/2005/8/layout/cycle3"/>
    <dgm:cxn modelId="{7AAA5B1A-C40C-9149-9E7B-CF39CA033A10}" type="presParOf" srcId="{3070B4AB-2C5B-6C42-83A2-AC5426F43F6B}" destId="{490913DF-A11C-2343-9433-ACE8780E1F7F}" srcOrd="1" destOrd="0" presId="urn:microsoft.com/office/officeart/2005/8/layout/cycle3"/>
    <dgm:cxn modelId="{CD1EB326-EA45-1645-AFF2-BCE6B7BB3123}" type="presParOf" srcId="{3070B4AB-2C5B-6C42-83A2-AC5426F43F6B}" destId="{650077C0-9EC6-FD48-B893-28127EA9B7D3}" srcOrd="2" destOrd="0" presId="urn:microsoft.com/office/officeart/2005/8/layout/cycle3"/>
    <dgm:cxn modelId="{FC75FA64-A82B-9A45-AD2C-286EF79C0CD0}" type="presParOf" srcId="{3070B4AB-2C5B-6C42-83A2-AC5426F43F6B}" destId="{C902A9EF-0286-984A-8B9E-ED027A744D50}" srcOrd="3" destOrd="0" presId="urn:microsoft.com/office/officeart/2005/8/layout/cycle3"/>
    <dgm:cxn modelId="{04FCEB22-2EAC-B04F-B6E9-CD62328385A8}" type="presParOf" srcId="{3070B4AB-2C5B-6C42-83A2-AC5426F43F6B}" destId="{7C590E79-810C-E648-A00A-FD9A3F102CC0}" srcOrd="4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0913DF-A11C-2343-9433-ACE8780E1F7F}">
      <dsp:nvSpPr>
        <dsp:cNvPr id="0" name=""/>
        <dsp:cNvSpPr/>
      </dsp:nvSpPr>
      <dsp:spPr>
        <a:xfrm>
          <a:off x="1791446" y="-112451"/>
          <a:ext cx="4605762" cy="4605762"/>
        </a:xfrm>
        <a:prstGeom prst="circularArrow">
          <a:avLst>
            <a:gd name="adj1" fmla="val 4668"/>
            <a:gd name="adj2" fmla="val 272909"/>
            <a:gd name="adj3" fmla="val 12888034"/>
            <a:gd name="adj4" fmla="val 17992329"/>
            <a:gd name="adj5" fmla="val 4847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D4073B9-D130-7344-8BF7-ACE0BA62AFBB}">
      <dsp:nvSpPr>
        <dsp:cNvPr id="0" name=""/>
        <dsp:cNvSpPr/>
      </dsp:nvSpPr>
      <dsp:spPr>
        <a:xfrm>
          <a:off x="2582945" y="248"/>
          <a:ext cx="3022765" cy="151138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Concrete experience</a:t>
          </a:r>
        </a:p>
      </dsp:txBody>
      <dsp:txXfrm>
        <a:off x="2656725" y="74028"/>
        <a:ext cx="2875205" cy="1363822"/>
      </dsp:txXfrm>
    </dsp:sp>
    <dsp:sp modelId="{650077C0-9EC6-FD48-B893-28127EA9B7D3}">
      <dsp:nvSpPr>
        <dsp:cNvPr id="0" name=""/>
        <dsp:cNvSpPr/>
      </dsp:nvSpPr>
      <dsp:spPr>
        <a:xfrm>
          <a:off x="4236719" y="1654023"/>
          <a:ext cx="3022765" cy="151138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Reflective observation</a:t>
          </a:r>
        </a:p>
      </dsp:txBody>
      <dsp:txXfrm>
        <a:off x="4310499" y="1727803"/>
        <a:ext cx="2875205" cy="1363822"/>
      </dsp:txXfrm>
    </dsp:sp>
    <dsp:sp modelId="{C902A9EF-0286-984A-8B9E-ED027A744D50}">
      <dsp:nvSpPr>
        <dsp:cNvPr id="0" name=""/>
        <dsp:cNvSpPr/>
      </dsp:nvSpPr>
      <dsp:spPr>
        <a:xfrm>
          <a:off x="2582945" y="3307797"/>
          <a:ext cx="3022765" cy="151138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 err="1"/>
            <a:t>Conceptualising</a:t>
          </a:r>
          <a:endParaRPr lang="en-US" sz="2800" kern="1200" dirty="0"/>
        </a:p>
      </dsp:txBody>
      <dsp:txXfrm>
        <a:off x="2656725" y="3381577"/>
        <a:ext cx="2875205" cy="1363822"/>
      </dsp:txXfrm>
    </dsp:sp>
    <dsp:sp modelId="{7C590E79-810C-E648-A00A-FD9A3F102CC0}">
      <dsp:nvSpPr>
        <dsp:cNvPr id="0" name=""/>
        <dsp:cNvSpPr/>
      </dsp:nvSpPr>
      <dsp:spPr>
        <a:xfrm>
          <a:off x="929170" y="1654023"/>
          <a:ext cx="3022765" cy="151138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Active experimentation</a:t>
          </a:r>
        </a:p>
      </dsp:txBody>
      <dsp:txXfrm>
        <a:off x="1002950" y="1727803"/>
        <a:ext cx="2875205" cy="13638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71316" cy="6874935"/>
            <a:chOff x="-8466" y="-8468"/>
            <a:chExt cx="9171316" cy="6874935"/>
          </a:xfrm>
        </p:grpSpPr>
        <p:cxnSp>
          <p:nvCxnSpPr>
            <p:cNvPr id="28" name="Straight Connector 2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Freeform 2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Freeform 3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Freeform 3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Freeform 3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Freeform 3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Freeform 34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Freeform 35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1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2298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21985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30294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3/28/2024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71369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3/28/2024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82141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3/28/2024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02741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3/28/2024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43271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3/28/2024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14549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3/28/2024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73243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63625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142112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37819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595473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88537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3/28/2024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74263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72376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71317" cy="6874935"/>
            <a:chOff x="-8467" y="-8468"/>
            <a:chExt cx="9171317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3/28/2024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89408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0" r:id="rId1"/>
    <p:sldLayoutId id="2147484001" r:id="rId2"/>
    <p:sldLayoutId id="2147484002" r:id="rId3"/>
    <p:sldLayoutId id="2147484003" r:id="rId4"/>
    <p:sldLayoutId id="2147484004" r:id="rId5"/>
    <p:sldLayoutId id="2147484005" r:id="rId6"/>
    <p:sldLayoutId id="2147484006" r:id="rId7"/>
    <p:sldLayoutId id="2147484007" r:id="rId8"/>
    <p:sldLayoutId id="2147484008" r:id="rId9"/>
    <p:sldLayoutId id="2147484009" r:id="rId10"/>
    <p:sldLayoutId id="2147484010" r:id="rId11"/>
    <p:sldLayoutId id="2147484011" r:id="rId12"/>
    <p:sldLayoutId id="2147484012" r:id="rId13"/>
    <p:sldLayoutId id="2147484013" r:id="rId14"/>
    <p:sldLayoutId id="2147484014" r:id="rId15"/>
    <p:sldLayoutId id="214748401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lilypeters.files.wordpress.com/2014/04/gibbs-ref-mod.jpg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lilypeters.files.wordpress.com/2014/04/gibbs-ref-mod.jpg" TargetMode="External"/><Relationship Id="rId2" Type="http://schemas.openxmlformats.org/officeDocument/2006/relationships/hyperlink" Target="https://journals.gre.ac.uk/index.php/compass/article/view/12/28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sz="4400" dirty="0">
                <a:solidFill>
                  <a:schemeClr val="tx1"/>
                </a:solidFill>
                <a:latin typeface="Arial"/>
                <a:cs typeface="Arial"/>
              </a:rPr>
              <a:t>ECES5020/C</a:t>
            </a:r>
            <a:b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 err="1">
                <a:solidFill>
                  <a:schemeClr val="tx1"/>
                </a:solidFill>
                <a:latin typeface="Arial"/>
                <a:cs typeface="Arial"/>
              </a:rPr>
              <a:t>Ymchwil</a:t>
            </a:r>
            <a:r>
              <a:rPr lang="en-US" sz="44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US" sz="4400" err="1">
                <a:solidFill>
                  <a:schemeClr val="tx1"/>
                </a:solidFill>
                <a:latin typeface="Arial"/>
                <a:cs typeface="Arial"/>
              </a:rPr>
              <a:t>Addysgol</a:t>
            </a:r>
            <a:r>
              <a:rPr lang="en-US" sz="4400" dirty="0">
                <a:solidFill>
                  <a:schemeClr val="tx1"/>
                </a:solidFill>
                <a:latin typeface="Arial"/>
                <a:cs typeface="Arial"/>
              </a:rPr>
              <a:t> </a:t>
            </a:r>
            <a:br>
              <a:rPr lang="en-US" sz="4400" dirty="0">
                <a:latin typeface="Arial"/>
                <a:cs typeface="Arial"/>
              </a:rPr>
            </a:br>
            <a:r>
              <a:rPr lang="en-US" sz="4400" dirty="0">
                <a:solidFill>
                  <a:schemeClr val="tx1"/>
                </a:solidFill>
                <a:latin typeface="Arial"/>
                <a:cs typeface="Arial"/>
              </a:rPr>
              <a:t>Educational Research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1478171" y="4693094"/>
            <a:ext cx="6600451" cy="1126283"/>
          </a:xfrm>
        </p:spPr>
        <p:txBody>
          <a:bodyPr>
            <a:normAutofit lnSpcReduction="10000"/>
          </a:bodyPr>
          <a:lstStyle/>
          <a:p>
            <a:r>
              <a:rPr lang="en-US" sz="3200" err="1">
                <a:latin typeface="Arial"/>
                <a:cs typeface="Arial"/>
              </a:rPr>
              <a:t>Sesiwn</a:t>
            </a:r>
            <a:r>
              <a:rPr lang="en-US" sz="3200">
                <a:latin typeface="Arial"/>
                <a:cs typeface="Arial"/>
              </a:rPr>
              <a:t> 12/</a:t>
            </a:r>
            <a:endParaRPr lang="en-GB" sz="3200">
              <a:latin typeface="Arial"/>
              <a:cs typeface="Arial"/>
            </a:endParaRPr>
          </a:p>
          <a:p>
            <a:r>
              <a:rPr lang="en-GB" sz="3200">
                <a:latin typeface="Arial"/>
                <a:cs typeface="Arial"/>
              </a:rPr>
              <a:t>Session 12</a:t>
            </a:r>
            <a:r>
              <a:rPr lang="en-US" sz="3200" dirty="0">
                <a:latin typeface="Arial"/>
                <a:cs typeface="Arial"/>
              </a:rPr>
              <a:t> 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7284484" cy="1320800"/>
          </a:xfrm>
        </p:spPr>
        <p:txBody>
          <a:bodyPr>
            <a:normAutofit fontScale="90000"/>
          </a:bodyPr>
          <a:lstStyle/>
          <a:p>
            <a:r>
              <a:rPr lang="en-US" dirty="0" err="1">
                <a:solidFill>
                  <a:schemeClr val="tx1"/>
                </a:solidFill>
              </a:rPr>
              <a:t>Arfer</a:t>
            </a:r>
            <a:r>
              <a:rPr lang="en-US" dirty="0">
                <a:solidFill>
                  <a:schemeClr val="tx1"/>
                </a:solidFill>
              </a:rPr>
              <a:t> </a:t>
            </a:r>
            <a:r>
              <a:rPr lang="en-US" dirty="0" err="1">
                <a:solidFill>
                  <a:schemeClr val="tx1"/>
                </a:solidFill>
              </a:rPr>
              <a:t>Adfyfyriol</a:t>
            </a:r>
            <a:r>
              <a:rPr lang="en-US" dirty="0">
                <a:solidFill>
                  <a:schemeClr val="tx1"/>
                </a:solidFill>
              </a:rPr>
              <a:t> / Reflective Practice</a:t>
            </a:r>
            <a:br>
              <a:rPr lang="en-US" dirty="0"/>
            </a:br>
            <a:r>
              <a:rPr lang="en-US" dirty="0"/>
              <a:t> 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0966" y="2136706"/>
            <a:ext cx="3197531" cy="4185101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</a:pP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Deall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cysyniad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o ‘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adfyfyriol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’.</a:t>
            </a:r>
          </a:p>
          <a:p>
            <a:pPr>
              <a:lnSpc>
                <a:spcPct val="120000"/>
              </a:lnSpc>
            </a:pP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Deall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perthnasedd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rhagorol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damcaniaethau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tanategu’r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cysyniad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417" y="2171660"/>
            <a:ext cx="3197093" cy="4204126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</a:pP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To understand the concept of ‘reflective practice’.</a:t>
            </a:r>
          </a:p>
          <a:p>
            <a:pPr>
              <a:lnSpc>
                <a:spcPct val="120000"/>
              </a:lnSpc>
            </a:pP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To understand the relevance of this for outstanding practitioners.</a:t>
            </a:r>
          </a:p>
          <a:p>
            <a:pPr>
              <a:lnSpc>
                <a:spcPct val="120000"/>
              </a:lnSpc>
            </a:pP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To consider some of the key theories underpinning this concept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D3CDE3-41CF-F4F8-89BB-9142009BC1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err="1">
                <a:solidFill>
                  <a:schemeClr val="tx1"/>
                </a:solidFill>
              </a:rPr>
              <a:t>Ysgrifennu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err="1">
                <a:solidFill>
                  <a:schemeClr val="tx1"/>
                </a:solidFill>
              </a:rPr>
              <a:t>Academaidd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err="1">
                <a:solidFill>
                  <a:schemeClr val="tx1"/>
                </a:solidFill>
              </a:rPr>
              <a:t>Adfyfyriol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Academic Reflective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9141EA-3CCE-C719-FC76-99858A7780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1821" y="2160589"/>
            <a:ext cx="3255888" cy="38807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 dirty="0">
                <a:ea typeface="+mn-lt"/>
                <a:cs typeface="+mn-lt"/>
              </a:rPr>
              <a:t>Mae </a:t>
            </a:r>
            <a:r>
              <a:rPr lang="en-GB" sz="1600" err="1">
                <a:ea typeface="+mn-lt"/>
                <a:cs typeface="+mn-lt"/>
              </a:rPr>
              <a:t>ysgrifennu</a:t>
            </a:r>
            <a:r>
              <a:rPr lang="en-GB" sz="1600" dirty="0">
                <a:ea typeface="+mn-lt"/>
                <a:cs typeface="+mn-lt"/>
              </a:rPr>
              <a:t> </a:t>
            </a:r>
            <a:r>
              <a:rPr lang="en-GB" sz="1600" err="1">
                <a:ea typeface="+mn-lt"/>
                <a:cs typeface="+mn-lt"/>
              </a:rPr>
              <a:t>adfyfyriol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academaidd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yn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gofyn</a:t>
            </a:r>
            <a:r>
              <a:rPr lang="en-GB" sz="1600" dirty="0">
                <a:ea typeface="+mn-lt"/>
                <a:cs typeface="+mn-lt"/>
              </a:rPr>
              <a:t> am </a:t>
            </a:r>
            <a:r>
              <a:rPr lang="en-GB" sz="1600" err="1">
                <a:ea typeface="+mn-lt"/>
                <a:cs typeface="+mn-lt"/>
              </a:rPr>
              <a:t>feddwl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beirniadol</a:t>
            </a:r>
            <a:r>
              <a:rPr lang="en-GB" sz="1600" dirty="0">
                <a:ea typeface="+mn-lt"/>
                <a:cs typeface="+mn-lt"/>
              </a:rPr>
              <a:t> a </a:t>
            </a:r>
            <a:r>
              <a:rPr lang="en-GB" sz="1600" err="1">
                <a:ea typeface="+mn-lt"/>
                <a:cs typeface="+mn-lt"/>
              </a:rPr>
              <a:t>dadansoddol</a:t>
            </a:r>
            <a:r>
              <a:rPr lang="en-GB" sz="1600" dirty="0">
                <a:ea typeface="+mn-lt"/>
                <a:cs typeface="+mn-lt"/>
              </a:rPr>
              <a:t>, </a:t>
            </a:r>
            <a:r>
              <a:rPr lang="en-GB" sz="1600" err="1">
                <a:ea typeface="+mn-lt"/>
                <a:cs typeface="+mn-lt"/>
              </a:rPr>
              <a:t>llinell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glir</a:t>
            </a:r>
            <a:r>
              <a:rPr lang="en-GB" sz="1600" dirty="0">
                <a:ea typeface="+mn-lt"/>
                <a:cs typeface="+mn-lt"/>
              </a:rPr>
              <a:t> o </a:t>
            </a:r>
            <a:r>
              <a:rPr lang="en-GB" sz="1600" err="1">
                <a:ea typeface="+mn-lt"/>
                <a:cs typeface="+mn-lt"/>
              </a:rPr>
              <a:t>ddadl</a:t>
            </a:r>
            <a:r>
              <a:rPr lang="en-GB" sz="1600" dirty="0">
                <a:ea typeface="+mn-lt"/>
                <a:cs typeface="+mn-lt"/>
              </a:rPr>
              <a:t>, </a:t>
            </a:r>
            <a:r>
              <a:rPr lang="en-GB" sz="1600" err="1">
                <a:ea typeface="+mn-lt"/>
                <a:cs typeface="+mn-lt"/>
              </a:rPr>
              <a:t>a'r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defnydd</a:t>
            </a:r>
            <a:r>
              <a:rPr lang="en-GB" sz="1600" dirty="0">
                <a:ea typeface="+mn-lt"/>
                <a:cs typeface="+mn-lt"/>
              </a:rPr>
              <a:t> o </a:t>
            </a:r>
            <a:r>
              <a:rPr lang="en-GB" sz="1600" err="1">
                <a:ea typeface="+mn-lt"/>
                <a:cs typeface="+mn-lt"/>
              </a:rPr>
              <a:t>dystiolaeth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trwy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enghreifftiau</a:t>
            </a:r>
            <a:r>
              <a:rPr lang="en-GB" sz="1600" dirty="0">
                <a:ea typeface="+mn-lt"/>
                <a:cs typeface="+mn-lt"/>
              </a:rPr>
              <a:t> o </a:t>
            </a:r>
            <a:r>
              <a:rPr lang="en-GB" sz="1600" err="1">
                <a:ea typeface="+mn-lt"/>
                <a:cs typeface="+mn-lt"/>
              </a:rPr>
              <a:t>brofiadau</a:t>
            </a:r>
            <a:r>
              <a:rPr lang="en-GB" sz="1600" dirty="0">
                <a:ea typeface="+mn-lt"/>
                <a:cs typeface="+mn-lt"/>
              </a:rPr>
              <a:t> ac </a:t>
            </a:r>
            <a:r>
              <a:rPr lang="en-GB" sz="1600" err="1">
                <a:ea typeface="+mn-lt"/>
                <a:cs typeface="+mn-lt"/>
              </a:rPr>
              <a:t>yn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aml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hefyd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llenyddiaeth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ddamcaniaethol</a:t>
            </a:r>
            <a:r>
              <a:rPr lang="en-GB" sz="1600" dirty="0">
                <a:ea typeface="+mn-lt"/>
                <a:cs typeface="+mn-lt"/>
              </a:rPr>
              <a:t>.</a:t>
            </a:r>
          </a:p>
          <a:p>
            <a:r>
              <a:rPr lang="en-GB" sz="1600" dirty="0" err="1">
                <a:ea typeface="+mn-lt"/>
                <a:cs typeface="+mn-lt"/>
              </a:rPr>
              <a:t>Efallai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yr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hoffech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ystyried</a:t>
            </a:r>
            <a:r>
              <a:rPr lang="en-GB" sz="1600" dirty="0">
                <a:ea typeface="+mn-lt"/>
                <a:cs typeface="+mn-lt"/>
              </a:rPr>
              <a:t> y dull </a:t>
            </a:r>
            <a:r>
              <a:rPr lang="en-GB" sz="1600" dirty="0" err="1">
                <a:ea typeface="+mn-lt"/>
                <a:cs typeface="+mn-lt"/>
              </a:rPr>
              <a:t>hwn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wrth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i</a:t>
            </a:r>
            <a:r>
              <a:rPr lang="en-GB" sz="1600" dirty="0">
                <a:ea typeface="+mn-lt"/>
                <a:cs typeface="+mn-lt"/>
              </a:rPr>
              <a:t> chi </a:t>
            </a:r>
            <a:r>
              <a:rPr lang="en-GB" sz="1600" dirty="0" err="1">
                <a:ea typeface="+mn-lt"/>
                <a:cs typeface="+mn-lt"/>
              </a:rPr>
              <a:t>baratoi</a:t>
            </a:r>
            <a:r>
              <a:rPr lang="en-GB" sz="1600" dirty="0">
                <a:ea typeface="+mn-lt"/>
                <a:cs typeface="+mn-lt"/>
              </a:rPr>
              <a:t> ac </a:t>
            </a:r>
            <a:r>
              <a:rPr lang="en-GB" sz="1600" dirty="0" err="1">
                <a:ea typeface="+mn-lt"/>
                <a:cs typeface="+mn-lt"/>
              </a:rPr>
              <a:t>ymchwilio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i'ch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pwnc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ar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gyfer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eich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prosiect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annibynnol</a:t>
            </a:r>
            <a:r>
              <a:rPr lang="en-GB" sz="1600" dirty="0">
                <a:ea typeface="+mn-lt"/>
                <a:cs typeface="+mn-lt"/>
              </a:rPr>
              <a:t>.</a:t>
            </a:r>
            <a:endParaRPr lang="en-GB" sz="1600" dirty="0"/>
          </a:p>
          <a:p>
            <a:endParaRPr lang="en-GB" sz="16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857546-95A1-223E-9EDC-B3B0D17364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67681" y="2412260"/>
            <a:ext cx="3423669" cy="388077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700" dirty="0">
                <a:solidFill>
                  <a:srgbClr val="333333"/>
                </a:solidFill>
                <a:ea typeface="+mn-lt"/>
                <a:cs typeface="+mn-lt"/>
              </a:rPr>
              <a:t>Academic reflective writing requires critical and analytic thought, a clear line of argument, and the use of evidence through examples of experiences and often also theoretical literature.</a:t>
            </a:r>
          </a:p>
          <a:p>
            <a:r>
              <a:rPr lang="en-GB" sz="1700" dirty="0">
                <a:solidFill>
                  <a:srgbClr val="333333"/>
                </a:solidFill>
              </a:rPr>
              <a:t>You may wish to consider this approach as you prepare and research your topic for your independent project.</a:t>
            </a:r>
          </a:p>
        </p:txBody>
      </p:sp>
    </p:spTree>
    <p:extLst>
      <p:ext uri="{BB962C8B-B14F-4D97-AF65-F5344CB8AC3E}">
        <p14:creationId xmlns:p14="http://schemas.microsoft.com/office/powerpoint/2010/main" val="39295255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7417310" cy="1320800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Man </a:t>
            </a:r>
            <a:r>
              <a:rPr lang="en-US" err="1">
                <a:solidFill>
                  <a:schemeClr val="tx1"/>
                </a:solidFill>
              </a:rPr>
              <a:t>cychwyn</a:t>
            </a:r>
            <a:r>
              <a:rPr lang="en-US" dirty="0">
                <a:solidFill>
                  <a:schemeClr val="tx1"/>
                </a:solidFill>
              </a:rPr>
              <a:t>/Starting point – 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Steiner-Waldorf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7535" y="2010871"/>
            <a:ext cx="3088109" cy="4036194"/>
          </a:xfrm>
        </p:spPr>
        <p:txBody>
          <a:bodyPr>
            <a:normAutofit fontScale="55000" lnSpcReduction="20000"/>
          </a:bodyPr>
          <a:lstStyle/>
          <a:p>
            <a:pPr>
              <a:lnSpc>
                <a:spcPct val="120000"/>
              </a:lnSpc>
            </a:pPr>
            <a:r>
              <a:rPr lang="en-US" sz="3200" dirty="0" err="1"/>
              <a:t>Dylai</a:t>
            </a:r>
            <a:r>
              <a:rPr lang="en-US" sz="3200" dirty="0"/>
              <a:t> </a:t>
            </a:r>
            <a:r>
              <a:rPr lang="en-US" sz="3200" dirty="0" err="1"/>
              <a:t>ymarferwyr</a:t>
            </a:r>
            <a:r>
              <a:rPr lang="en-US" sz="3200" dirty="0"/>
              <a:t> </a:t>
            </a:r>
            <a:r>
              <a:rPr lang="en-US" sz="3200" dirty="0" err="1"/>
              <a:t>fod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‘worthy of imitation’ (Lindon,2010)</a:t>
            </a:r>
          </a:p>
          <a:p>
            <a:pPr>
              <a:lnSpc>
                <a:spcPct val="120000"/>
              </a:lnSpc>
            </a:pPr>
            <a:r>
              <a:rPr lang="en-US" sz="3200" dirty="0" err="1"/>
              <a:t>Modelau</a:t>
            </a:r>
            <a:r>
              <a:rPr lang="en-US" sz="3200" dirty="0"/>
              <a:t> </a:t>
            </a:r>
            <a:r>
              <a:rPr lang="en-US" sz="3200" dirty="0" err="1"/>
              <a:t>rôl</a:t>
            </a:r>
            <a:endParaRPr lang="en-US" sz="3200" dirty="0"/>
          </a:p>
          <a:p>
            <a:pPr>
              <a:lnSpc>
                <a:spcPct val="120000"/>
              </a:lnSpc>
            </a:pPr>
            <a:r>
              <a:rPr lang="en-US" sz="3200" dirty="0"/>
              <a:t>Pa </a:t>
            </a:r>
            <a:r>
              <a:rPr lang="en-US" sz="3200" dirty="0" err="1"/>
              <a:t>agweddau</a:t>
            </a:r>
            <a:r>
              <a:rPr lang="en-US" sz="3200" dirty="0"/>
              <a:t> </a:t>
            </a:r>
            <a:r>
              <a:rPr lang="en-US" sz="3200" dirty="0" err="1"/>
              <a:t>rydym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eu</a:t>
            </a:r>
            <a:r>
              <a:rPr lang="en-US" sz="3200" dirty="0"/>
              <a:t> </a:t>
            </a:r>
            <a:r>
              <a:rPr lang="en-US" sz="3200" dirty="0" err="1"/>
              <a:t>gwneud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dda</a:t>
            </a:r>
            <a:r>
              <a:rPr lang="en-US" sz="3200" dirty="0"/>
              <a:t>, a </a:t>
            </a:r>
            <a:r>
              <a:rPr lang="en-US" sz="3200" dirty="0" err="1"/>
              <a:t>pha</a:t>
            </a:r>
            <a:r>
              <a:rPr lang="en-US" sz="3200" dirty="0"/>
              <a:t> </a:t>
            </a:r>
            <a:r>
              <a:rPr lang="en-US" sz="3200" dirty="0" err="1"/>
              <a:t>ardaloedd</a:t>
            </a:r>
            <a:r>
              <a:rPr lang="en-US" sz="3200" dirty="0"/>
              <a:t> </a:t>
            </a:r>
            <a:r>
              <a:rPr lang="en-US" sz="3200" dirty="0" err="1"/>
              <a:t>sydd</a:t>
            </a:r>
            <a:r>
              <a:rPr lang="en-US" sz="3200" dirty="0"/>
              <a:t> </a:t>
            </a:r>
            <a:r>
              <a:rPr lang="en-US" sz="3200" dirty="0" err="1"/>
              <a:t>angen</a:t>
            </a:r>
            <a:r>
              <a:rPr lang="en-US" sz="3200" dirty="0"/>
              <a:t> </a:t>
            </a:r>
            <a:r>
              <a:rPr lang="en-US" sz="3200" dirty="0" err="1"/>
              <a:t>i</a:t>
            </a:r>
            <a:r>
              <a:rPr lang="en-US" sz="3200" dirty="0"/>
              <a:t> </a:t>
            </a:r>
            <a:r>
              <a:rPr lang="en-US" sz="3200" dirty="0" err="1"/>
              <a:t>ni</a:t>
            </a:r>
            <a:r>
              <a:rPr lang="en-US" sz="3200" dirty="0"/>
              <a:t> </a:t>
            </a:r>
            <a:r>
              <a:rPr lang="en-US" sz="3200" dirty="0" err="1"/>
              <a:t>eu</a:t>
            </a:r>
            <a:r>
              <a:rPr lang="en-US" sz="3200" dirty="0"/>
              <a:t> </a:t>
            </a:r>
            <a:r>
              <a:rPr lang="en-US" sz="3200" dirty="0" err="1"/>
              <a:t>datblygu</a:t>
            </a:r>
            <a:r>
              <a:rPr lang="en-US" sz="3200" dirty="0"/>
              <a:t>?</a:t>
            </a:r>
          </a:p>
          <a:p>
            <a:pPr>
              <a:lnSpc>
                <a:spcPct val="120000"/>
              </a:lnSpc>
            </a:pPr>
            <a:r>
              <a:rPr lang="en-US" sz="3200" dirty="0" err="1"/>
              <a:t>Sut</a:t>
            </a:r>
            <a:r>
              <a:rPr lang="en-US" sz="3200" dirty="0"/>
              <a:t> </a:t>
            </a:r>
            <a:r>
              <a:rPr lang="en-US" sz="3200" dirty="0" err="1"/>
              <a:t>fedrwn</a:t>
            </a:r>
            <a:r>
              <a:rPr lang="en-US" sz="3200" dirty="0"/>
              <a:t> </a:t>
            </a:r>
            <a:r>
              <a:rPr lang="en-US" sz="3200" dirty="0" err="1"/>
              <a:t>adnabod</a:t>
            </a:r>
            <a:r>
              <a:rPr lang="en-US" sz="3200" dirty="0"/>
              <a:t> </a:t>
            </a:r>
            <a:r>
              <a:rPr lang="en-US" sz="3200" dirty="0" err="1"/>
              <a:t>rhain</a:t>
            </a:r>
            <a:r>
              <a:rPr lang="en-US" sz="3200" dirty="0"/>
              <a:t>?</a:t>
            </a:r>
          </a:p>
          <a:p>
            <a:pPr>
              <a:lnSpc>
                <a:spcPct val="120000"/>
              </a:lnSpc>
            </a:pPr>
            <a:r>
              <a:rPr lang="en-US" sz="3200" dirty="0" err="1"/>
              <a:t>Adfyfyrio</a:t>
            </a:r>
            <a:r>
              <a:rPr lang="en-US" sz="3200" dirty="0"/>
              <a:t> </a:t>
            </a:r>
            <a:r>
              <a:rPr lang="en-US" sz="3200" dirty="0" err="1"/>
              <a:t>yw’r</a:t>
            </a:r>
            <a:r>
              <a:rPr lang="en-US" sz="3200" dirty="0"/>
              <a:t> </a:t>
            </a:r>
            <a:r>
              <a:rPr lang="en-US" sz="3200" dirty="0" err="1"/>
              <a:t>allwedd</a:t>
            </a:r>
            <a:endParaRPr lang="en-US" sz="3200" dirty="0"/>
          </a:p>
          <a:p>
            <a:endParaRPr lang="en-US" sz="3600" dirty="0"/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04764" y="2013783"/>
            <a:ext cx="3088110" cy="3880773"/>
          </a:xfrm>
        </p:spPr>
        <p:txBody>
          <a:bodyPr>
            <a:noAutofit/>
          </a:bodyPr>
          <a:lstStyle/>
          <a:p>
            <a:r>
              <a:rPr lang="en-US" sz="2000" i="1" dirty="0"/>
              <a:t>Practitioners should be ‘worthy of imitation’ (Lindon,2010)</a:t>
            </a:r>
          </a:p>
          <a:p>
            <a:r>
              <a:rPr lang="en-US" sz="2000" i="1" dirty="0"/>
              <a:t>Role models</a:t>
            </a:r>
          </a:p>
          <a:p>
            <a:r>
              <a:rPr lang="en-US" sz="2000" i="1" dirty="0"/>
              <a:t>What are the areas we are good at, and which might we need to develop?</a:t>
            </a:r>
          </a:p>
          <a:p>
            <a:r>
              <a:rPr lang="en-US" sz="2000" i="1" dirty="0"/>
              <a:t>How can we identify these?</a:t>
            </a:r>
          </a:p>
          <a:p>
            <a:r>
              <a:rPr lang="en-US" sz="2000" i="1" dirty="0"/>
              <a:t>Reflection is the key</a:t>
            </a:r>
          </a:p>
          <a:p>
            <a:endParaRPr lang="en-GB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7050" y="609600"/>
            <a:ext cx="7515181" cy="1320800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</a:rPr>
              <a:t>Beth </a:t>
            </a:r>
            <a:r>
              <a:rPr lang="en-US" err="1">
                <a:solidFill>
                  <a:schemeClr val="tx1"/>
                </a:solidFill>
              </a:rPr>
              <a:t>yw</a:t>
            </a:r>
            <a:r>
              <a:rPr lang="en-US" dirty="0">
                <a:solidFill>
                  <a:schemeClr val="tx1"/>
                </a:solidFill>
              </a:rPr>
              <a:t> </a:t>
            </a:r>
            <a:r>
              <a:rPr lang="en-US" err="1">
                <a:solidFill>
                  <a:schemeClr val="tx1"/>
                </a:solidFill>
              </a:rPr>
              <a:t>adfyfyrio</a:t>
            </a:r>
            <a:r>
              <a:rPr lang="en-US" dirty="0">
                <a:solidFill>
                  <a:schemeClr val="tx1"/>
                </a:solidFill>
              </a:rPr>
              <a:t>? / What is reflection?</a:t>
            </a:r>
            <a:br>
              <a:rPr lang="en-US" dirty="0"/>
            </a:b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6019" y="2211563"/>
            <a:ext cx="3193576" cy="3343701"/>
          </a:xfrm>
        </p:spPr>
        <p:txBody>
          <a:bodyPr>
            <a:noAutofit/>
          </a:bodyPr>
          <a:lstStyle/>
          <a:p>
            <a:r>
              <a:rPr lang="en-US" sz="2400" b="1" dirty="0" err="1"/>
              <a:t>Nid</a:t>
            </a:r>
            <a:r>
              <a:rPr lang="en-US" sz="2400" b="1" dirty="0"/>
              <a:t> </a:t>
            </a:r>
          </a:p>
          <a:p>
            <a:r>
              <a:rPr lang="en-US" sz="2400" dirty="0" err="1"/>
              <a:t>Trosglwyddo</a:t>
            </a:r>
            <a:r>
              <a:rPr lang="en-US" sz="2400" dirty="0"/>
              <a:t> </a:t>
            </a:r>
            <a:r>
              <a:rPr lang="en-US" sz="2400" dirty="0" err="1"/>
              <a:t>gwybodaeth</a:t>
            </a:r>
            <a:r>
              <a:rPr lang="en-US" sz="2400" dirty="0"/>
              <a:t>, </a:t>
            </a:r>
            <a:r>
              <a:rPr lang="en-US" sz="2400" dirty="0" err="1"/>
              <a:t>cyfarwyddiadau</a:t>
            </a:r>
            <a:r>
              <a:rPr lang="en-US" sz="2400" dirty="0"/>
              <a:t> </a:t>
            </a:r>
            <a:r>
              <a:rPr lang="en-US" sz="2400" dirty="0" err="1"/>
              <a:t>ayb</a:t>
            </a:r>
            <a:endParaRPr lang="en-US" sz="2400" dirty="0"/>
          </a:p>
          <a:p>
            <a:r>
              <a:rPr lang="en-US" sz="2400" dirty="0" err="1"/>
              <a:t>Disgrifiad</a:t>
            </a:r>
            <a:r>
              <a:rPr lang="en-US" sz="2400" dirty="0"/>
              <a:t> </a:t>
            </a:r>
            <a:r>
              <a:rPr lang="en-US" sz="2400" dirty="0" err="1"/>
              <a:t>syml</a:t>
            </a:r>
            <a:endParaRPr lang="en-US" sz="2400" dirty="0"/>
          </a:p>
          <a:p>
            <a:r>
              <a:rPr lang="en-US" sz="2400" dirty="0" err="1"/>
              <a:t>Penderfyniad</a:t>
            </a:r>
            <a:r>
              <a:rPr lang="en-US" sz="2400" dirty="0"/>
              <a:t> </a:t>
            </a:r>
            <a:r>
              <a:rPr lang="en-US" sz="2400" dirty="0" err="1"/>
              <a:t>syml</a:t>
            </a:r>
            <a:endParaRPr lang="en-US" sz="2400" dirty="0"/>
          </a:p>
          <a:p>
            <a:r>
              <a:rPr lang="en-US" sz="2400" dirty="0" err="1"/>
              <a:t>Datrys</a:t>
            </a:r>
            <a:r>
              <a:rPr lang="en-US" sz="2400" dirty="0"/>
              <a:t> </a:t>
            </a:r>
            <a:r>
              <a:rPr lang="en-US" sz="2400" dirty="0" err="1"/>
              <a:t>problemau</a:t>
            </a:r>
            <a:r>
              <a:rPr lang="en-US" sz="2400" dirty="0"/>
              <a:t> </a:t>
            </a:r>
            <a:r>
              <a:rPr lang="en-US" sz="2400" dirty="0" err="1"/>
              <a:t>syml</a:t>
            </a:r>
            <a:endParaRPr lang="en-US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26675" y="2358369"/>
            <a:ext cx="3252716" cy="3671249"/>
          </a:xfrm>
        </p:spPr>
        <p:txBody>
          <a:bodyPr>
            <a:normAutofit fontScale="70000" lnSpcReduction="20000"/>
          </a:bodyPr>
          <a:lstStyle/>
          <a:p>
            <a:r>
              <a:rPr lang="en-US" sz="3400" b="1" i="1" dirty="0"/>
              <a:t>It is NOT:</a:t>
            </a:r>
          </a:p>
          <a:p>
            <a:r>
              <a:rPr lang="en-US" sz="3400" i="1" dirty="0"/>
              <a:t>Conveyance of information, instruction </a:t>
            </a:r>
            <a:r>
              <a:rPr lang="en-US" sz="3400" i="1" dirty="0" err="1"/>
              <a:t>etc</a:t>
            </a:r>
            <a:r>
              <a:rPr lang="en-US" sz="3400" i="1" dirty="0"/>
              <a:t> </a:t>
            </a:r>
          </a:p>
          <a:p>
            <a:r>
              <a:rPr lang="en-US" sz="3400" i="1" dirty="0"/>
              <a:t>A straightforward description</a:t>
            </a:r>
          </a:p>
          <a:p>
            <a:r>
              <a:rPr lang="en-US" sz="3400" i="1" dirty="0"/>
              <a:t>A straightforward decision</a:t>
            </a:r>
          </a:p>
          <a:p>
            <a:r>
              <a:rPr lang="en-US" sz="3400" i="1" dirty="0"/>
              <a:t>Simple problem solving</a:t>
            </a:r>
          </a:p>
          <a:p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err="1">
                <a:solidFill>
                  <a:schemeClr val="tx1"/>
                </a:solidFill>
              </a:rPr>
              <a:t>Adfyfyrio</a:t>
            </a:r>
            <a:r>
              <a:rPr lang="en-GB" dirty="0">
                <a:solidFill>
                  <a:schemeClr val="tx1"/>
                </a:solidFill>
              </a:rPr>
              <a:t> / Reflection</a:t>
            </a:r>
            <a:br>
              <a:rPr lang="en-GB" dirty="0"/>
            </a:b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57493" y="1933972"/>
            <a:ext cx="3152633" cy="376739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2400" b="1" dirty="0" err="1"/>
              <a:t>Mae'n</a:t>
            </a:r>
          </a:p>
          <a:p>
            <a:r>
              <a:rPr lang="en-GB" sz="2400" dirty="0" err="1"/>
              <a:t>didoli</a:t>
            </a:r>
            <a:r>
              <a:rPr lang="en-GB" sz="2400" dirty="0"/>
              <a:t> </a:t>
            </a:r>
            <a:r>
              <a:rPr lang="en-GB" sz="2400" dirty="0" err="1"/>
              <a:t>gwybodaeth</a:t>
            </a:r>
            <a:r>
              <a:rPr lang="en-GB" sz="2400" dirty="0"/>
              <a:t>, </a:t>
            </a:r>
            <a:r>
              <a:rPr lang="en-GB" sz="2400" dirty="0" err="1"/>
              <a:t>syniadau</a:t>
            </a:r>
            <a:r>
              <a:rPr lang="en-GB" sz="2400" dirty="0"/>
              <a:t>, </a:t>
            </a:r>
            <a:r>
              <a:rPr lang="en-GB" sz="2400" dirty="0" err="1"/>
              <a:t>teimladau</a:t>
            </a:r>
            <a:r>
              <a:rPr lang="en-GB" sz="2400" dirty="0"/>
              <a:t>….dull o </a:t>
            </a:r>
            <a:r>
              <a:rPr lang="en-GB" sz="2400" dirty="0" err="1"/>
              <a:t>ddod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gliriach</a:t>
            </a:r>
            <a:r>
              <a:rPr lang="en-GB" sz="2400" dirty="0"/>
              <a:t> am </a:t>
            </a:r>
            <a:r>
              <a:rPr lang="en-GB" sz="2400" dirty="0" err="1"/>
              <a:t>rhywbeth</a:t>
            </a:r>
            <a:r>
              <a:rPr lang="en-GB" sz="2400" dirty="0"/>
              <a:t>… </a:t>
            </a:r>
            <a:r>
              <a:rPr lang="en-GB" sz="2400" dirty="0" err="1"/>
              <a:t>gwerthusiad</a:t>
            </a:r>
            <a:r>
              <a:rPr lang="en-GB" sz="2400" dirty="0"/>
              <a:t>… proses </a:t>
            </a:r>
            <a:r>
              <a:rPr lang="en-GB" sz="2400" dirty="0" err="1"/>
              <a:t>weithredol</a:t>
            </a:r>
            <a:r>
              <a:rPr lang="en-GB" sz="2400" dirty="0"/>
              <a:t>…. </a:t>
            </a:r>
            <a:r>
              <a:rPr lang="en-GB" sz="2400" dirty="0" err="1"/>
              <a:t>parhaus</a:t>
            </a:r>
            <a:r>
              <a:rPr lang="en-GB" sz="2400" dirty="0"/>
              <a:t>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7701" y="2031844"/>
            <a:ext cx="3848668" cy="3767397"/>
          </a:xfrm>
        </p:spPr>
        <p:txBody>
          <a:bodyPr>
            <a:noAutofit/>
          </a:bodyPr>
          <a:lstStyle/>
          <a:p>
            <a:r>
              <a:rPr lang="en-US" sz="2400" b="1" i="1" dirty="0"/>
              <a:t>It is </a:t>
            </a:r>
          </a:p>
          <a:p>
            <a:r>
              <a:rPr lang="en-US" sz="2400" i="1" dirty="0"/>
              <a:t>sorting information, ideas, feelings… a means of becoming clearer about something…evaluation… an active process….ongoing…..</a:t>
            </a:r>
          </a:p>
          <a:p>
            <a:endParaRPr lang="en-US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444952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US" dirty="0"/>
            </a:br>
            <a:r>
              <a:rPr lang="en-GB" err="1">
                <a:solidFill>
                  <a:schemeClr val="tx1"/>
                </a:solidFill>
              </a:rPr>
              <a:t>Gweithgaredd</a:t>
            </a:r>
            <a:r>
              <a:rPr lang="en-GB" dirty="0">
                <a:solidFill>
                  <a:schemeClr val="tx1"/>
                </a:solidFill>
              </a:rPr>
              <a:t> / Activity 1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57930" y="2160589"/>
            <a:ext cx="3681046" cy="4212076"/>
          </a:xfrm>
        </p:spPr>
        <p:txBody>
          <a:bodyPr>
            <a:normAutofit/>
          </a:bodyPr>
          <a:lstStyle/>
          <a:p>
            <a:r>
              <a:rPr lang="en-GB" sz="2400" dirty="0" err="1"/>
              <a:t>Ystyriwch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arfer</a:t>
            </a:r>
            <a:r>
              <a:rPr lang="en-GB" sz="2400" dirty="0"/>
              <a:t> </a:t>
            </a:r>
            <a:r>
              <a:rPr lang="en-GB" sz="2400" dirty="0" err="1"/>
              <a:t>adfyfyriol</a:t>
            </a:r>
            <a:r>
              <a:rPr lang="en-GB" sz="2400" dirty="0"/>
              <a:t> </a:t>
            </a:r>
            <a:r>
              <a:rPr lang="en-GB" sz="2400" dirty="0" err="1"/>
              <a:t>fel</a:t>
            </a:r>
            <a:r>
              <a:rPr lang="en-GB" sz="2400" dirty="0"/>
              <a:t> </a:t>
            </a:r>
            <a:r>
              <a:rPr lang="en-GB" sz="2400" dirty="0" err="1"/>
              <a:t>myfyriwr</a:t>
            </a:r>
            <a:r>
              <a:rPr lang="en-GB" sz="2400" dirty="0"/>
              <a:t> </a:t>
            </a:r>
            <a:r>
              <a:rPr lang="en-GB" sz="2400" dirty="0" err="1"/>
              <a:t>israddedig</a:t>
            </a:r>
            <a:endParaRPr lang="en-GB" sz="2400" dirty="0"/>
          </a:p>
          <a:p>
            <a:r>
              <a:rPr lang="en-GB" sz="2400" dirty="0"/>
              <a:t>Pa </a:t>
            </a:r>
            <a:r>
              <a:rPr lang="en-GB" sz="2400" dirty="0" err="1"/>
              <a:t>adfyfyrio</a:t>
            </a:r>
            <a:r>
              <a:rPr lang="en-GB" sz="2400" dirty="0"/>
              <a:t> </a:t>
            </a:r>
            <a:r>
              <a:rPr lang="en-GB" sz="2400" dirty="0" err="1"/>
              <a:t>ydych</a:t>
            </a:r>
            <a:r>
              <a:rPr lang="en-GB" sz="2400" dirty="0"/>
              <a:t> chi wedi ei </a:t>
            </a:r>
            <a:r>
              <a:rPr lang="en-GB" sz="2400" dirty="0" err="1"/>
              <a:t>wneud</a:t>
            </a:r>
            <a:r>
              <a:rPr lang="en-GB" sz="2400" dirty="0"/>
              <a:t> </a:t>
            </a:r>
            <a:r>
              <a:rPr lang="en-GB" sz="2400" dirty="0" err="1"/>
              <a:t>hyd</a:t>
            </a:r>
            <a:r>
              <a:rPr lang="en-GB" sz="2400" dirty="0"/>
              <a:t> yn hyn yn ystod eich amser yn y </a:t>
            </a:r>
            <a:r>
              <a:rPr lang="en-GB" sz="2400" dirty="0" err="1"/>
              <a:t>Brifysgol</a:t>
            </a:r>
            <a:r>
              <a:rPr lang="en-GB" sz="2400" dirty="0"/>
              <a:t>?</a:t>
            </a:r>
          </a:p>
          <a:p>
            <a:r>
              <a:rPr lang="en-GB" sz="2400" dirty="0"/>
              <a:t>Beth </a:t>
            </a:r>
            <a:r>
              <a:rPr lang="en-GB" sz="2400" dirty="0" err="1"/>
              <a:t>yw</a:t>
            </a:r>
            <a:r>
              <a:rPr lang="en-GB" sz="2400" dirty="0"/>
              <a:t> </a:t>
            </a:r>
            <a:r>
              <a:rPr lang="en-GB" sz="2400" dirty="0" err="1"/>
              <a:t>ei</a:t>
            </a:r>
            <a:r>
              <a:rPr lang="en-GB" sz="2400" dirty="0"/>
              <a:t> </a:t>
            </a:r>
            <a:r>
              <a:rPr lang="en-GB" sz="2400" dirty="0" err="1"/>
              <a:t>werth</a:t>
            </a:r>
            <a:r>
              <a:rPr lang="en-GB" sz="2400" dirty="0"/>
              <a:t>? </a:t>
            </a:r>
            <a:endParaRPr lang="en-US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48207" y="1929893"/>
            <a:ext cx="3446584" cy="4549699"/>
          </a:xfrm>
        </p:spPr>
        <p:txBody>
          <a:bodyPr>
            <a:noAutofit/>
          </a:bodyPr>
          <a:lstStyle/>
          <a:p>
            <a:r>
              <a:rPr lang="en-GB" sz="2400" i="1" dirty="0"/>
              <a:t>Consider your reflective practice as an undergraduate student</a:t>
            </a:r>
          </a:p>
          <a:p>
            <a:r>
              <a:rPr lang="en-GB" sz="2400" i="1" dirty="0"/>
              <a:t>What reflection have you been involved with during your time so far at University</a:t>
            </a:r>
          </a:p>
          <a:p>
            <a:r>
              <a:rPr lang="en-GB" sz="2400" i="1" dirty="0"/>
              <a:t>What is the value of this? </a:t>
            </a:r>
          </a:p>
        </p:txBody>
      </p:sp>
    </p:spTree>
    <p:extLst>
      <p:ext uri="{BB962C8B-B14F-4D97-AF65-F5344CB8AC3E}">
        <p14:creationId xmlns:p14="http://schemas.microsoft.com/office/powerpoint/2010/main" val="24178012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Un </a:t>
            </a:r>
            <a:r>
              <a:rPr lang="en-US" err="1">
                <a:solidFill>
                  <a:schemeClr val="tx1"/>
                </a:solidFill>
              </a:rPr>
              <a:t>diffiniad</a:t>
            </a:r>
            <a:r>
              <a:rPr lang="en-US" dirty="0">
                <a:solidFill>
                  <a:schemeClr val="tx1"/>
                </a:solidFill>
              </a:rPr>
              <a:t> / One definition</a:t>
            </a:r>
            <a:br>
              <a:rPr lang="en-US" dirty="0"/>
            </a:b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3200" dirty="0"/>
              <a:t>Reflective practice is a means by which practitioners can develop a greater self-awareness about the nature and impact of their performance, an awareness that creates opportunities for professional growth and development. </a:t>
            </a:r>
          </a:p>
          <a:p>
            <a:pPr>
              <a:buNone/>
            </a:pPr>
            <a:r>
              <a:rPr lang="en-GB" sz="3200" dirty="0"/>
              <a:t>Osterman and Kottkamp,1993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5435" y="106261"/>
            <a:ext cx="6347714" cy="1320800"/>
          </a:xfrm>
        </p:spPr>
        <p:txBody>
          <a:bodyPr>
            <a:normAutofit fontScale="90000"/>
          </a:bodyPr>
          <a:lstStyle/>
          <a:p>
            <a:br>
              <a:rPr lang="en-US" dirty="0"/>
            </a:br>
            <a:r>
              <a:rPr lang="en-US" dirty="0">
                <a:solidFill>
                  <a:schemeClr val="tx1"/>
                </a:solidFill>
              </a:rPr>
              <a:t> O </a:t>
            </a:r>
            <a:r>
              <a:rPr lang="en-US" err="1">
                <a:solidFill>
                  <a:schemeClr val="tx1"/>
                </a:solidFill>
              </a:rPr>
              <a:t>ble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ddaeth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hwn</a:t>
            </a:r>
            <a:r>
              <a:rPr lang="en-US" dirty="0">
                <a:solidFill>
                  <a:schemeClr val="tx1"/>
                </a:solidFill>
              </a:rPr>
              <a:t>?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Where has this come from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0436" y="2325458"/>
            <a:ext cx="3802466" cy="3767397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US" sz="2800" err="1"/>
              <a:t>Cyferbynnodd</a:t>
            </a:r>
            <a:r>
              <a:rPr lang="en-US" sz="2800" dirty="0"/>
              <a:t> Dewey </a:t>
            </a:r>
            <a:r>
              <a:rPr lang="en-US" sz="2600" dirty="0"/>
              <a:t>(</a:t>
            </a:r>
            <a:r>
              <a:rPr lang="en-US" sz="1900" dirty="0"/>
              <a:t>1933 </a:t>
            </a:r>
            <a:r>
              <a:rPr lang="en-US" sz="2200" err="1"/>
              <a:t>yn</a:t>
            </a:r>
            <a:r>
              <a:rPr lang="en-US" sz="2200" dirty="0"/>
              <a:t> Grigg 2010)</a:t>
            </a:r>
            <a:r>
              <a:rPr lang="en-US" sz="1900" dirty="0"/>
              <a:t> </a:t>
            </a:r>
            <a:r>
              <a:rPr lang="en-US" sz="2800" dirty="0"/>
              <a:t>‘routine action’ </a:t>
            </a:r>
            <a:r>
              <a:rPr lang="en-US" sz="2800" err="1"/>
              <a:t>gyda</a:t>
            </a:r>
            <a:r>
              <a:rPr lang="en-US" sz="2800" dirty="0"/>
              <a:t> ‘reflective action’</a:t>
            </a:r>
          </a:p>
          <a:p>
            <a:pPr marL="0" indent="0">
              <a:buNone/>
            </a:pPr>
            <a:endParaRPr lang="en-US" sz="2800" dirty="0"/>
          </a:p>
          <a:p>
            <a:r>
              <a:rPr lang="en-US" sz="2800" dirty="0" err="1"/>
              <a:t>Ymchwiliwch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 </a:t>
            </a:r>
            <a:r>
              <a:rPr lang="en-US" sz="2800" dirty="0" err="1"/>
              <a:t>ystyr</a:t>
            </a:r>
            <a:r>
              <a:rPr lang="en-US" sz="2800" dirty="0"/>
              <a:t> y </a:t>
            </a:r>
            <a:r>
              <a:rPr lang="en-US" sz="2800" dirty="0" err="1"/>
              <a:t>termau</a:t>
            </a:r>
            <a:r>
              <a:rPr lang="en-US" sz="2800" dirty="0"/>
              <a:t> </a:t>
            </a:r>
            <a:r>
              <a:rPr lang="en-US" sz="2800" dirty="0" err="1"/>
              <a:t>hyn</a:t>
            </a:r>
            <a:r>
              <a:rPr lang="en-US" sz="2800" dirty="0"/>
              <a:t> </a:t>
            </a:r>
            <a:r>
              <a:rPr lang="en-US" sz="2800" dirty="0" err="1"/>
              <a:t>mewn</a:t>
            </a:r>
            <a:r>
              <a:rPr lang="en-US" sz="2800" dirty="0"/>
              <a:t> </a:t>
            </a:r>
            <a:r>
              <a:rPr lang="en-US" sz="2800" dirty="0" err="1"/>
              <a:t>cyd-destun</a:t>
            </a:r>
            <a:r>
              <a:rPr lang="en-US" sz="2800" dirty="0"/>
              <a:t> </a:t>
            </a:r>
            <a:r>
              <a:rPr lang="en-US" sz="2800" dirty="0" err="1"/>
              <a:t>addysgol</a:t>
            </a:r>
            <a:r>
              <a:rPr lang="en-US" sz="2800" dirty="0"/>
              <a:t>.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34479" y="2178651"/>
            <a:ext cx="3394453" cy="3767397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US" sz="2800" i="1" dirty="0"/>
              <a:t>Dewey </a:t>
            </a:r>
            <a:r>
              <a:rPr lang="en-US" sz="2200" i="1" dirty="0"/>
              <a:t>(1933 in Grigg 2010)</a:t>
            </a:r>
            <a:r>
              <a:rPr lang="en-US" sz="1900" i="1" dirty="0"/>
              <a:t> </a:t>
            </a:r>
            <a:r>
              <a:rPr lang="en-US" sz="2800" i="1" dirty="0"/>
              <a:t>contrasted ‘routine action’ and ‘reflective action’</a:t>
            </a:r>
          </a:p>
          <a:p>
            <a:endParaRPr lang="en-US" sz="2800" i="1" dirty="0"/>
          </a:p>
          <a:p>
            <a:r>
              <a:rPr lang="en-US" sz="2800" i="1" dirty="0"/>
              <a:t>Research the meaning of these terms within an educational context.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09600" y="609600"/>
            <a:ext cx="7354392" cy="1320800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err="1">
                <a:solidFill>
                  <a:schemeClr val="tx1"/>
                </a:solidFill>
              </a:rPr>
              <a:t>Gweithredu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err="1">
                <a:solidFill>
                  <a:schemeClr val="tx1"/>
                </a:solidFill>
              </a:rPr>
              <a:t>arferol</a:t>
            </a:r>
            <a:r>
              <a:rPr lang="en-GB" dirty="0">
                <a:solidFill>
                  <a:schemeClr val="tx1"/>
                </a:solidFill>
              </a:rPr>
              <a:t> / Routine action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091821" y="2197290"/>
            <a:ext cx="3739485" cy="3822510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en-US" sz="2400" b="1" dirty="0" err="1"/>
              <a:t>Gweithredu</a:t>
            </a:r>
            <a:r>
              <a:rPr lang="en-US" sz="2400" b="1" dirty="0"/>
              <a:t> </a:t>
            </a:r>
            <a:r>
              <a:rPr lang="en-US" sz="2400" b="1" dirty="0" err="1"/>
              <a:t>arferol</a:t>
            </a:r>
            <a:endParaRPr lang="en-US" sz="24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800" dirty="0"/>
              <a:t>Wed </a:t>
            </a:r>
            <a:r>
              <a:rPr lang="en-US" sz="2800" dirty="0" err="1"/>
              <a:t>ei</a:t>
            </a:r>
            <a:r>
              <a:rPr lang="en-US" sz="2800" dirty="0"/>
              <a:t> </a:t>
            </a:r>
            <a:r>
              <a:rPr lang="en-US" sz="2800" dirty="0" err="1"/>
              <a:t>lywio</a:t>
            </a:r>
            <a:r>
              <a:rPr lang="en-US" sz="2800" dirty="0"/>
              <a:t> </a:t>
            </a:r>
            <a:r>
              <a:rPr lang="en-US" sz="2800" dirty="0" err="1"/>
              <a:t>gan</a:t>
            </a:r>
            <a:r>
              <a:rPr lang="en-US" sz="2800" dirty="0"/>
              <a:t> </a:t>
            </a:r>
            <a:r>
              <a:rPr lang="en-US" sz="2800" dirty="0" err="1"/>
              <a:t>draddodiad</a:t>
            </a:r>
            <a:r>
              <a:rPr lang="en-US" sz="2800" dirty="0"/>
              <a:t>, </a:t>
            </a:r>
            <a:r>
              <a:rPr lang="en-US" sz="2800" dirty="0" err="1"/>
              <a:t>arfer</a:t>
            </a:r>
            <a:r>
              <a:rPr lang="en-US" sz="2800" dirty="0"/>
              <a:t>, </a:t>
            </a:r>
            <a:r>
              <a:rPr lang="en-US" sz="2800" dirty="0" err="1"/>
              <a:t>awdurdod</a:t>
            </a:r>
            <a:endParaRPr lang="en-US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800" dirty="0" err="1"/>
              <a:t>Diffiniadau</a:t>
            </a:r>
            <a:r>
              <a:rPr lang="en-US" sz="2800" dirty="0"/>
              <a:t> </a:t>
            </a:r>
            <a:r>
              <a:rPr lang="en-US" sz="2800" dirty="0" err="1"/>
              <a:t>sefydliadol</a:t>
            </a:r>
            <a:r>
              <a:rPr lang="en-US" sz="2800" dirty="0"/>
              <a:t> a </a:t>
            </a:r>
            <a:r>
              <a:rPr lang="en-US" sz="2800" dirty="0" err="1"/>
              <a:t>disgwyliadau</a:t>
            </a:r>
            <a:endParaRPr lang="en-US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weddol</a:t>
            </a:r>
            <a:r>
              <a:rPr lang="en-US" sz="2800" dirty="0"/>
              <a:t> </a:t>
            </a:r>
            <a:r>
              <a:rPr lang="en-US" sz="2800" dirty="0" err="1"/>
              <a:t>statig</a:t>
            </a:r>
            <a:r>
              <a:rPr lang="en-US" sz="2800" dirty="0"/>
              <a:t> ac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araf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</a:t>
            </a:r>
            <a:r>
              <a:rPr lang="en-US" sz="2800" dirty="0" err="1"/>
              <a:t>newid</a:t>
            </a:r>
            <a:endParaRPr lang="en-US" sz="2800" dirty="0"/>
          </a:p>
          <a:p>
            <a:pPr>
              <a:buNone/>
            </a:pPr>
            <a:endParaRPr lang="en-US" sz="36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954137" y="2197290"/>
            <a:ext cx="3889611" cy="3792348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en-US" sz="2400" b="1" i="1" dirty="0"/>
              <a:t>Routine action</a:t>
            </a:r>
          </a:p>
          <a:p>
            <a:r>
              <a:rPr lang="en-US" sz="2800" i="1" dirty="0"/>
              <a:t>Guided by tradition, habit, authority</a:t>
            </a:r>
          </a:p>
          <a:p>
            <a:r>
              <a:rPr lang="en-US" sz="2800" i="1" dirty="0"/>
              <a:t>Institutional definitions and expectations</a:t>
            </a:r>
          </a:p>
          <a:p>
            <a:r>
              <a:rPr lang="en-US" sz="2800" i="1" dirty="0"/>
              <a:t>Relatively static and slow to change</a:t>
            </a:r>
          </a:p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939" y="127233"/>
            <a:ext cx="7459255" cy="1320800"/>
          </a:xfrm>
        </p:spPr>
        <p:txBody>
          <a:bodyPr>
            <a:normAutofit/>
          </a:bodyPr>
          <a:lstStyle/>
          <a:p>
            <a:br>
              <a:rPr lang="en-GB" dirty="0"/>
            </a:br>
            <a:r>
              <a:rPr lang="en-GB" err="1">
                <a:solidFill>
                  <a:schemeClr val="tx1"/>
                </a:solidFill>
              </a:rPr>
              <a:t>Arfer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err="1">
                <a:solidFill>
                  <a:schemeClr val="tx1"/>
                </a:solidFill>
              </a:rPr>
              <a:t>adfyfyriol</a:t>
            </a:r>
            <a:r>
              <a:rPr lang="en-GB" dirty="0">
                <a:solidFill>
                  <a:schemeClr val="tx1"/>
                </a:solidFill>
              </a:rPr>
              <a:t> / Reflective action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6762" y="2181561"/>
            <a:ext cx="3521122" cy="3880772"/>
          </a:xfrm>
        </p:spPr>
        <p:txBody>
          <a:bodyPr>
            <a:normAutofit fontScale="925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3200" b="1" dirty="0" err="1"/>
              <a:t>Arfer</a:t>
            </a:r>
            <a:r>
              <a:rPr lang="en-GB" sz="3200" b="1" dirty="0"/>
              <a:t> </a:t>
            </a:r>
            <a:r>
              <a:rPr lang="en-GB" sz="3200" b="1" dirty="0" err="1"/>
              <a:t>adfyfyriol</a:t>
            </a:r>
            <a:endParaRPr lang="en-GB" sz="32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 err="1"/>
              <a:t>Hunanwerthusiad</a:t>
            </a:r>
            <a:endParaRPr lang="en-GB" sz="32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 err="1"/>
              <a:t>Hyblyg</a:t>
            </a:r>
            <a:endParaRPr lang="en-GB" sz="32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Yn </a:t>
            </a:r>
            <a:r>
              <a:rPr lang="en-GB" sz="3200" dirty="0" err="1"/>
              <a:t>fanwl</a:t>
            </a:r>
            <a:r>
              <a:rPr lang="en-GB" sz="3200" dirty="0"/>
              <a:t> gywir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 err="1"/>
              <a:t>Ymwybyddiaeth</a:t>
            </a:r>
            <a:r>
              <a:rPr lang="en-GB" sz="3200" dirty="0"/>
              <a:t> </a:t>
            </a:r>
            <a:r>
              <a:rPr lang="en-GB" sz="3200" dirty="0" err="1"/>
              <a:t>cymdeithasol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ffactor</a:t>
            </a:r>
            <a:endParaRPr lang="en-GB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84146" y="2234578"/>
            <a:ext cx="3402842" cy="3767397"/>
          </a:xfrm>
        </p:spPr>
        <p:txBody>
          <a:bodyPr>
            <a:normAutofit fontScale="92500"/>
          </a:bodyPr>
          <a:lstStyle/>
          <a:p>
            <a:pPr lvl="0">
              <a:buClr>
                <a:srgbClr val="D34817"/>
              </a:buClr>
              <a:buNone/>
            </a:pPr>
            <a:r>
              <a:rPr lang="en-US" sz="3000" b="1" i="1" dirty="0">
                <a:solidFill>
                  <a:prstClr val="black"/>
                </a:solidFill>
              </a:rPr>
              <a:t>Reflective action</a:t>
            </a:r>
          </a:p>
          <a:p>
            <a:pPr lvl="0">
              <a:buClr>
                <a:srgbClr val="D34817"/>
              </a:buClr>
              <a:buFont typeface="Arial" panose="020B0604020202020204" pitchFamily="34" charset="0"/>
              <a:buChar char="•"/>
            </a:pPr>
            <a:r>
              <a:rPr lang="en-US" sz="3000" i="1" dirty="0">
                <a:solidFill>
                  <a:prstClr val="black"/>
                </a:solidFill>
              </a:rPr>
              <a:t>Engage in self-appraisal</a:t>
            </a:r>
          </a:p>
          <a:p>
            <a:pPr lvl="0">
              <a:buClr>
                <a:srgbClr val="D34817"/>
              </a:buClr>
              <a:buFont typeface="Arial" panose="020B0604020202020204" pitchFamily="34" charset="0"/>
              <a:buChar char="•"/>
            </a:pPr>
            <a:r>
              <a:rPr lang="en-US" sz="3000" i="1" dirty="0">
                <a:solidFill>
                  <a:prstClr val="black"/>
                </a:solidFill>
              </a:rPr>
              <a:t>Flexible</a:t>
            </a:r>
          </a:p>
          <a:p>
            <a:pPr lvl="0">
              <a:buClr>
                <a:srgbClr val="D34817"/>
              </a:buClr>
              <a:buFont typeface="Arial" panose="020B0604020202020204" pitchFamily="34" charset="0"/>
              <a:buChar char="•"/>
            </a:pPr>
            <a:r>
              <a:rPr lang="en-US" sz="3000" i="1" dirty="0">
                <a:solidFill>
                  <a:prstClr val="black"/>
                </a:solidFill>
              </a:rPr>
              <a:t>Rigorous</a:t>
            </a:r>
          </a:p>
          <a:p>
            <a:pPr lvl="0">
              <a:buClr>
                <a:srgbClr val="D34817"/>
              </a:buClr>
              <a:buFont typeface="Arial" panose="020B0604020202020204" pitchFamily="34" charset="0"/>
              <a:buChar char="•"/>
            </a:pPr>
            <a:r>
              <a:rPr lang="en-US" sz="3000" i="1" dirty="0">
                <a:solidFill>
                  <a:prstClr val="black"/>
                </a:solidFill>
              </a:rPr>
              <a:t>Social awareness a factor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95212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3099" y="791570"/>
            <a:ext cx="6743701" cy="1501254"/>
          </a:xfrm>
        </p:spPr>
        <p:txBody>
          <a:bodyPr>
            <a:noAutofit/>
          </a:bodyPr>
          <a:lstStyle/>
          <a:p>
            <a:r>
              <a:rPr lang="en-US" sz="2800" dirty="0">
                <a:solidFill>
                  <a:schemeClr val="tx1"/>
                </a:solidFill>
              </a:rPr>
              <a:t>A model : </a:t>
            </a:r>
            <a:r>
              <a:rPr lang="en-US" sz="2800" b="1" dirty="0">
                <a:solidFill>
                  <a:schemeClr val="tx1"/>
                </a:solidFill>
              </a:rPr>
              <a:t>Kolb</a:t>
            </a:r>
            <a:r>
              <a:rPr lang="en-US" sz="2800" dirty="0">
                <a:solidFill>
                  <a:schemeClr val="tx1"/>
                </a:solidFill>
              </a:rPr>
              <a:t>  </a:t>
            </a:r>
            <a:r>
              <a:rPr lang="en-US" sz="1600" dirty="0">
                <a:solidFill>
                  <a:schemeClr val="tx1"/>
                </a:solidFill>
              </a:rPr>
              <a:t>(1984 in Dennison, 2012)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3542267"/>
              </p:ext>
            </p:extLst>
          </p:nvPr>
        </p:nvGraphicFramePr>
        <p:xfrm>
          <a:off x="-278025" y="1340130"/>
          <a:ext cx="8188656" cy="48194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5952384" y="4951058"/>
            <a:ext cx="224505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-Active process</a:t>
            </a:r>
          </a:p>
          <a:p>
            <a:r>
              <a:rPr lang="en-US" sz="2400" dirty="0"/>
              <a:t>-Engagement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67050" y="134224"/>
            <a:ext cx="6347714" cy="1320800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 err="1"/>
              <a:t>Materion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/ Key points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683973" y="1552464"/>
            <a:ext cx="3029803" cy="444917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sz="2400" dirty="0" err="1"/>
              <a:t>Pwrpas</a:t>
            </a:r>
            <a:r>
              <a:rPr lang="en-GB" sz="2400" dirty="0"/>
              <a:t> </a:t>
            </a:r>
            <a:r>
              <a:rPr lang="en-GB" sz="2400" dirty="0" err="1"/>
              <a:t>adfyfyrio</a:t>
            </a:r>
            <a:r>
              <a:rPr lang="en-GB" sz="2400" dirty="0"/>
              <a:t> </a:t>
            </a:r>
            <a:r>
              <a:rPr lang="en-GB" sz="2400" dirty="0" err="1"/>
              <a:t>yw</a:t>
            </a:r>
            <a:r>
              <a:rPr lang="en-GB" sz="2400" dirty="0"/>
              <a:t> </a:t>
            </a:r>
            <a:r>
              <a:rPr lang="en-GB" sz="2400" dirty="0" err="1"/>
              <a:t>gwella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perfformiad</a:t>
            </a:r>
            <a:r>
              <a:rPr lang="en-GB" sz="2400" dirty="0"/>
              <a:t>. Mae </a:t>
            </a:r>
            <a:r>
              <a:rPr lang="en-GB" sz="2400" dirty="0" err="1"/>
              <a:t>e’n</a:t>
            </a:r>
            <a:r>
              <a:rPr lang="en-GB" sz="2400" dirty="0"/>
              <a:t> </a:t>
            </a:r>
            <a:r>
              <a:rPr lang="en-GB" sz="2400" dirty="0" err="1"/>
              <a:t>ddull</a:t>
            </a:r>
            <a:r>
              <a:rPr lang="en-GB" sz="2400" dirty="0"/>
              <a:t> o </a:t>
            </a:r>
            <a:r>
              <a:rPr lang="en-GB" sz="2400" dirty="0" err="1"/>
              <a:t>arfarnu</a:t>
            </a:r>
            <a:r>
              <a:rPr lang="en-GB" sz="2400" dirty="0"/>
              <a:t> </a:t>
            </a:r>
            <a:r>
              <a:rPr lang="en-GB" sz="2400" dirty="0" err="1"/>
              <a:t>profiad</a:t>
            </a:r>
            <a:r>
              <a:rPr lang="en-GB" sz="2400" dirty="0"/>
              <a:t> </a:t>
            </a:r>
            <a:r>
              <a:rPr lang="en-GB" sz="2400" dirty="0" err="1"/>
              <a:t>sydd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arwain</a:t>
            </a:r>
            <a:r>
              <a:rPr lang="en-GB" sz="2400" dirty="0"/>
              <a:t> at </a:t>
            </a:r>
            <a:r>
              <a:rPr lang="en-GB" sz="2400" dirty="0" err="1"/>
              <a:t>newid</a:t>
            </a:r>
            <a:r>
              <a:rPr lang="en-GB" sz="2400" dirty="0"/>
              <a:t> </a:t>
            </a:r>
            <a:r>
              <a:rPr lang="en-GB" sz="2400" dirty="0" err="1"/>
              <a:t>cadarnhaol</a:t>
            </a:r>
            <a:r>
              <a:rPr lang="en-GB" sz="2400" dirty="0"/>
              <a:t> </a:t>
            </a:r>
            <a:r>
              <a:rPr lang="en-GB" sz="2400" dirty="0" err="1"/>
              <a:t>mewn</a:t>
            </a:r>
            <a:r>
              <a:rPr lang="en-GB" sz="2400" dirty="0"/>
              <a:t> </a:t>
            </a:r>
            <a:r>
              <a:rPr lang="en-GB" sz="2400" dirty="0" err="1"/>
              <a:t>ymddygiad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y </a:t>
            </a:r>
            <a:r>
              <a:rPr lang="en-GB" sz="2400" dirty="0" err="1"/>
              <a:t>dyfodol</a:t>
            </a:r>
            <a:r>
              <a:rPr lang="en-GB" sz="2400" dirty="0"/>
              <a:t>.</a:t>
            </a:r>
          </a:p>
          <a:p>
            <a:endParaRPr lang="en-GB" sz="24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265363" y="1759830"/>
            <a:ext cx="3275463" cy="421033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i="1" dirty="0"/>
              <a:t>The purpose of reflection is to improve and enhance your performance.  It is a means of evaluating an experience leading to a positive change in behaviour in the future</a:t>
            </a:r>
            <a:r>
              <a:rPr lang="en-GB" sz="2000" i="1" dirty="0"/>
              <a:t>. </a:t>
            </a:r>
          </a:p>
        </p:txBody>
      </p:sp>
    </p:spTree>
    <p:extLst>
      <p:ext uri="{BB962C8B-B14F-4D97-AF65-F5344CB8AC3E}">
        <p14:creationId xmlns:p14="http://schemas.microsoft.com/office/powerpoint/2010/main" val="25059827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7930" y="567655"/>
            <a:ext cx="7368374" cy="1320800"/>
          </a:xfrm>
        </p:spPr>
        <p:txBody>
          <a:bodyPr/>
          <a:lstStyle/>
          <a:p>
            <a:r>
              <a:rPr lang="en-GB" err="1">
                <a:solidFill>
                  <a:schemeClr val="tx1"/>
                </a:solidFill>
              </a:rPr>
              <a:t>Materion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err="1">
                <a:solidFill>
                  <a:schemeClr val="tx1"/>
                </a:solidFill>
              </a:rPr>
              <a:t>allweddol</a:t>
            </a:r>
            <a:r>
              <a:rPr lang="en-GB" dirty="0">
                <a:solidFill>
                  <a:schemeClr val="tx1"/>
                </a:solidFill>
              </a:rPr>
              <a:t> / Key points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0452" y="1542485"/>
            <a:ext cx="3421237" cy="4250446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GB" sz="2400" dirty="0"/>
              <a:t>Mae </a:t>
            </a:r>
            <a:r>
              <a:rPr lang="en-GB" sz="2400" err="1"/>
              <a:t>adfyfyrio</a:t>
            </a:r>
            <a:r>
              <a:rPr lang="en-GB" sz="2400" dirty="0"/>
              <a:t> </a:t>
            </a:r>
            <a:r>
              <a:rPr lang="en-GB" sz="2400" err="1"/>
              <a:t>yn</a:t>
            </a:r>
            <a:r>
              <a:rPr lang="en-GB" sz="2400" dirty="0"/>
              <a:t> </a:t>
            </a:r>
            <a:r>
              <a:rPr lang="en-GB" sz="2400" err="1"/>
              <a:t>fwy</a:t>
            </a:r>
            <a:r>
              <a:rPr lang="en-GB" sz="2400" dirty="0"/>
              <a:t> </a:t>
            </a:r>
            <a:r>
              <a:rPr lang="en-GB" sz="2400" err="1"/>
              <a:t>na</a:t>
            </a:r>
            <a:r>
              <a:rPr lang="en-GB" sz="2400" dirty="0"/>
              <a:t> ‘</a:t>
            </a:r>
            <a:r>
              <a:rPr lang="en-GB" sz="2400" err="1"/>
              <a:t>meddwl</a:t>
            </a:r>
            <a:r>
              <a:rPr lang="en-GB" sz="2400" dirty="0"/>
              <a:t>’; </a:t>
            </a:r>
            <a:r>
              <a:rPr lang="en-GB" sz="2400" err="1"/>
              <a:t>mae</a:t>
            </a:r>
            <a:r>
              <a:rPr lang="en-GB" sz="2400" dirty="0"/>
              <a:t> </a:t>
            </a:r>
            <a:r>
              <a:rPr lang="en-GB" sz="2400" err="1"/>
              <a:t>angen</a:t>
            </a:r>
            <a:r>
              <a:rPr lang="en-GB" sz="2400" dirty="0"/>
              <a:t> y </a:t>
            </a:r>
            <a:r>
              <a:rPr lang="en-GB" sz="2400" err="1"/>
              <a:t>gallu</a:t>
            </a:r>
            <a:r>
              <a:rPr lang="en-GB" sz="2400" dirty="0"/>
              <a:t> </a:t>
            </a:r>
            <a:r>
              <a:rPr lang="en-GB" sz="2400" err="1"/>
              <a:t>i</a:t>
            </a:r>
            <a:r>
              <a:rPr lang="en-GB" sz="2400" dirty="0"/>
              <a:t> </a:t>
            </a:r>
            <a:r>
              <a:rPr lang="en-GB" sz="2400" err="1"/>
              <a:t>asesu</a:t>
            </a:r>
            <a:r>
              <a:rPr lang="en-GB" sz="2400" dirty="0"/>
              <a:t>, </a:t>
            </a:r>
            <a:r>
              <a:rPr lang="en-GB" sz="2400" err="1"/>
              <a:t>dadansoddi</a:t>
            </a:r>
            <a:r>
              <a:rPr lang="en-GB" sz="2400" dirty="0"/>
              <a:t> ac </a:t>
            </a:r>
            <a:r>
              <a:rPr lang="en-GB" sz="2400" err="1"/>
              <a:t>arfarnu’n</a:t>
            </a:r>
            <a:r>
              <a:rPr lang="en-GB" sz="2400" dirty="0"/>
              <a:t> </a:t>
            </a:r>
            <a:r>
              <a:rPr lang="en-GB" sz="2400" err="1"/>
              <a:t>feirniadol</a:t>
            </a:r>
            <a:r>
              <a:rPr lang="en-GB" sz="2400" dirty="0"/>
              <a:t> </a:t>
            </a:r>
            <a:r>
              <a:rPr lang="en-GB" sz="2400" err="1"/>
              <a:t>pob</a:t>
            </a:r>
            <a:r>
              <a:rPr lang="en-GB" sz="2400" dirty="0"/>
              <a:t> </a:t>
            </a:r>
            <a:r>
              <a:rPr lang="en-GB" sz="2400" err="1"/>
              <a:t>agwedd</a:t>
            </a:r>
            <a:r>
              <a:rPr lang="en-GB" sz="2400" dirty="0"/>
              <a:t> </a:t>
            </a:r>
            <a:r>
              <a:rPr lang="en-GB" sz="2400" err="1"/>
              <a:t>o’ch</a:t>
            </a:r>
            <a:r>
              <a:rPr lang="en-GB" sz="2400" dirty="0"/>
              <a:t> </a:t>
            </a:r>
            <a:r>
              <a:rPr lang="en-GB" sz="2400" err="1"/>
              <a:t>perfformiad</a:t>
            </a:r>
            <a:endParaRPr lang="en-GB" sz="2400"/>
          </a:p>
          <a:p>
            <a:r>
              <a:rPr lang="en-GB" sz="2400" dirty="0"/>
              <a:t>Mae </a:t>
            </a:r>
            <a:r>
              <a:rPr lang="en-GB" sz="2400" err="1"/>
              <a:t>e’n</a:t>
            </a:r>
            <a:r>
              <a:rPr lang="en-GB" sz="2400" dirty="0"/>
              <a:t> broses </a:t>
            </a:r>
            <a:r>
              <a:rPr lang="en-GB" sz="2400" err="1"/>
              <a:t>personol</a:t>
            </a:r>
            <a:r>
              <a:rPr lang="en-GB" sz="2400" dirty="0"/>
              <a:t> </a:t>
            </a:r>
            <a:r>
              <a:rPr lang="en-GB" sz="2400" err="1"/>
              <a:t>sydd</a:t>
            </a:r>
            <a:r>
              <a:rPr lang="en-GB" sz="2400" dirty="0"/>
              <a:t> </a:t>
            </a:r>
            <a:r>
              <a:rPr lang="en-GB" sz="2400" err="1"/>
              <a:t>angen</a:t>
            </a:r>
            <a:r>
              <a:rPr lang="en-GB" sz="2400" dirty="0"/>
              <a:t> </a:t>
            </a:r>
            <a:r>
              <a:rPr lang="en-GB" sz="2400" err="1"/>
              <a:t>disgyblaeth</a:t>
            </a:r>
            <a:r>
              <a:rPr lang="en-GB" sz="2400" dirty="0"/>
              <a:t> a </a:t>
            </a:r>
            <a:r>
              <a:rPr lang="en-GB" sz="2400" err="1"/>
              <a:t>gonestrwydd</a:t>
            </a:r>
            <a:endParaRPr lang="en-GB" sz="2400" dirty="0"/>
          </a:p>
          <a:p>
            <a:r>
              <a:rPr lang="en-GB" sz="2400" dirty="0" err="1"/>
              <a:t>Ystyriwch</a:t>
            </a:r>
            <a:r>
              <a:rPr lang="en-GB" sz="2400" dirty="0"/>
              <a:t> </a:t>
            </a:r>
            <a:r>
              <a:rPr lang="en-GB" sz="2400" dirty="0" err="1"/>
              <a:t>sut</a:t>
            </a:r>
            <a:r>
              <a:rPr lang="en-GB" sz="2400" dirty="0"/>
              <a:t> y </a:t>
            </a:r>
            <a:r>
              <a:rPr lang="en-GB" sz="2400" dirty="0" err="1"/>
              <a:t>gellir</a:t>
            </a:r>
            <a:r>
              <a:rPr lang="en-GB" sz="2400" dirty="0"/>
              <a:t> </a:t>
            </a:r>
            <a:r>
              <a:rPr lang="en-GB" sz="2400" dirty="0" err="1"/>
              <a:t>ei</a:t>
            </a:r>
            <a:r>
              <a:rPr lang="en-GB" sz="2400" dirty="0"/>
              <a:t> </a:t>
            </a:r>
            <a:r>
              <a:rPr lang="en-GB" sz="2400" dirty="0" err="1"/>
              <a:t>ddefnyddio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gyfer</a:t>
            </a:r>
            <a:r>
              <a:rPr lang="en-GB" sz="2400" dirty="0"/>
              <a:t> </a:t>
            </a:r>
            <a:r>
              <a:rPr lang="en-GB" sz="2400" dirty="0" err="1"/>
              <a:t>strwythuro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ymchwil</a:t>
            </a:r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81692" y="1633367"/>
            <a:ext cx="3406817" cy="4250446"/>
          </a:xfrm>
        </p:spPr>
        <p:txBody>
          <a:bodyPr vert="horz" lIns="91440" tIns="45720" rIns="91440" bIns="45720" rtlCol="0" anchor="t">
            <a:noAutofit/>
          </a:bodyPr>
          <a:lstStyle/>
          <a:p>
            <a:pPr lvl="0"/>
            <a:r>
              <a:rPr lang="en-GB" sz="2000" i="1" dirty="0"/>
              <a:t>Reflection is more than just ‘thinking’; it requires the ability to critically assess, analyse and review all aspects of your performance</a:t>
            </a:r>
          </a:p>
          <a:p>
            <a:pPr>
              <a:buFont typeface="Wingdings" charset="2"/>
              <a:buChar char="§"/>
            </a:pPr>
            <a:r>
              <a:rPr lang="en-GB" sz="2000" i="1" dirty="0"/>
              <a:t> It is a highly personal process requiring discipline and honesty</a:t>
            </a:r>
          </a:p>
          <a:p>
            <a:pPr>
              <a:buFont typeface="Wingdings" charset="2"/>
              <a:buChar char="§"/>
            </a:pPr>
            <a:r>
              <a:rPr lang="en-GB" sz="2000" i="1" dirty="0"/>
              <a:t>Consider how it can be used to structure your research</a:t>
            </a:r>
          </a:p>
          <a:p>
            <a:endParaRPr lang="en-GB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5305776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A model : </a:t>
            </a:r>
            <a:r>
              <a:rPr lang="en-US" b="1" dirty="0" err="1"/>
              <a:t>Schőn</a:t>
            </a:r>
            <a:r>
              <a:rPr lang="en-US" dirty="0"/>
              <a:t> </a:t>
            </a:r>
            <a:r>
              <a:rPr lang="en-US" sz="1800" dirty="0"/>
              <a:t>(1983 in Grigg 2010)</a:t>
            </a:r>
            <a:br>
              <a:rPr lang="en-US" dirty="0"/>
            </a:b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684663" y="2010871"/>
            <a:ext cx="3261816" cy="3767397"/>
          </a:xfrm>
        </p:spPr>
        <p:txBody>
          <a:bodyPr>
            <a:normAutofit fontScale="85000" lnSpcReduction="20000"/>
          </a:bodyPr>
          <a:lstStyle/>
          <a:p>
            <a:r>
              <a:rPr lang="en-US" sz="3200" b="1" dirty="0" err="1"/>
              <a:t>Adfyfyrio</a:t>
            </a:r>
            <a:r>
              <a:rPr lang="en-US" sz="3200" b="1" dirty="0"/>
              <a:t> </a:t>
            </a:r>
            <a:r>
              <a:rPr lang="en-US" sz="3200" b="1" dirty="0" err="1"/>
              <a:t>tra’n</a:t>
            </a:r>
            <a:r>
              <a:rPr lang="en-US" sz="3200" b="1" dirty="0"/>
              <a:t> </a:t>
            </a:r>
            <a:r>
              <a:rPr lang="en-US" sz="3200" b="1" dirty="0" err="1"/>
              <a:t>gweithredu</a:t>
            </a:r>
            <a:r>
              <a:rPr lang="en-US" sz="3200" b="1" dirty="0"/>
              <a:t> </a:t>
            </a:r>
          </a:p>
          <a:p>
            <a:r>
              <a:rPr lang="en-US" sz="3200" dirty="0" err="1"/>
              <a:t>Meddwl</a:t>
            </a:r>
            <a:r>
              <a:rPr lang="en-US" sz="3200" dirty="0"/>
              <a:t> </a:t>
            </a:r>
            <a:r>
              <a:rPr lang="en-US" sz="3200" dirty="0" err="1"/>
              <a:t>ar</a:t>
            </a:r>
            <a:r>
              <a:rPr lang="en-US" sz="3200" dirty="0"/>
              <a:t> </a:t>
            </a:r>
            <a:r>
              <a:rPr lang="en-US" sz="3200" dirty="0" err="1"/>
              <a:t>eich</a:t>
            </a:r>
            <a:r>
              <a:rPr lang="en-US" sz="3200" dirty="0"/>
              <a:t> </a:t>
            </a:r>
            <a:r>
              <a:rPr lang="en-US" sz="3200" dirty="0" err="1"/>
              <a:t>traed</a:t>
            </a:r>
            <a:endParaRPr lang="en-US" sz="3200" dirty="0"/>
          </a:p>
          <a:p>
            <a:r>
              <a:rPr lang="en-US" sz="3200" dirty="0" err="1"/>
              <a:t>Meddylgarwch</a:t>
            </a:r>
            <a:r>
              <a:rPr lang="en-US" sz="3200" dirty="0"/>
              <a:t> </a:t>
            </a:r>
            <a:r>
              <a:rPr lang="en-US" sz="3200" dirty="0" err="1"/>
              <a:t>proffesiynol</a:t>
            </a:r>
            <a:endParaRPr lang="en-US" sz="3200" dirty="0"/>
          </a:p>
          <a:p>
            <a:r>
              <a:rPr lang="en-US" sz="3200" dirty="0" err="1"/>
              <a:t>Gwneud</a:t>
            </a:r>
            <a:r>
              <a:rPr lang="en-US" sz="3200" dirty="0"/>
              <a:t> y </a:t>
            </a:r>
            <a:r>
              <a:rPr lang="en-US" sz="3200" dirty="0" err="1"/>
              <a:t>penderfyniad</a:t>
            </a:r>
            <a:r>
              <a:rPr lang="en-US" sz="3200" dirty="0"/>
              <a:t> </a:t>
            </a:r>
            <a:r>
              <a:rPr lang="en-US" sz="3200" dirty="0" err="1"/>
              <a:t>gorau</a:t>
            </a:r>
            <a:r>
              <a:rPr lang="en-US" sz="3200" dirty="0"/>
              <a:t> </a:t>
            </a:r>
            <a:r>
              <a:rPr lang="en-US" sz="3200" dirty="0" err="1"/>
              <a:t>ar</a:t>
            </a:r>
            <a:r>
              <a:rPr lang="en-US" sz="3200" dirty="0"/>
              <a:t> y </a:t>
            </a:r>
            <a:r>
              <a:rPr lang="en-US" sz="3200" dirty="0" err="1"/>
              <a:t>pryd</a:t>
            </a:r>
            <a:endParaRPr lang="en-US" sz="3200" dirty="0"/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405909" y="2237487"/>
            <a:ext cx="3540029" cy="3859211"/>
          </a:xfrm>
        </p:spPr>
        <p:txBody>
          <a:bodyPr>
            <a:normAutofit fontScale="85000" lnSpcReduction="20000"/>
          </a:bodyPr>
          <a:lstStyle/>
          <a:p>
            <a:pPr lvl="0">
              <a:buClr>
                <a:srgbClr val="D34817"/>
              </a:buClr>
              <a:buNone/>
            </a:pPr>
            <a:r>
              <a:rPr lang="en-US" sz="3300" b="1" i="1" dirty="0">
                <a:solidFill>
                  <a:prstClr val="black"/>
                </a:solidFill>
              </a:rPr>
              <a:t>Reflection in action</a:t>
            </a:r>
          </a:p>
          <a:p>
            <a:pPr lvl="0">
              <a:buClr>
                <a:srgbClr val="D34817"/>
              </a:buClr>
            </a:pPr>
            <a:r>
              <a:rPr lang="en-US" sz="3300" i="1" dirty="0">
                <a:solidFill>
                  <a:prstClr val="black"/>
                </a:solidFill>
              </a:rPr>
              <a:t>Thinking on your feet</a:t>
            </a:r>
          </a:p>
          <a:p>
            <a:pPr lvl="0">
              <a:buClr>
                <a:srgbClr val="D34817"/>
              </a:buClr>
            </a:pPr>
            <a:r>
              <a:rPr lang="en-US" sz="3300" i="1" dirty="0">
                <a:solidFill>
                  <a:prstClr val="black"/>
                </a:solidFill>
              </a:rPr>
              <a:t>Professional thoughtfulness</a:t>
            </a:r>
          </a:p>
          <a:p>
            <a:pPr lvl="0">
              <a:buClr>
                <a:srgbClr val="D34817"/>
              </a:buClr>
            </a:pPr>
            <a:r>
              <a:rPr lang="en-US" sz="3300" i="1" dirty="0">
                <a:solidFill>
                  <a:prstClr val="black"/>
                </a:solidFill>
              </a:rPr>
              <a:t>Making the best decision in the moment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A model : </a:t>
            </a:r>
            <a:r>
              <a:rPr lang="en-US" b="1" dirty="0" err="1"/>
              <a:t>Schőn</a:t>
            </a:r>
            <a:r>
              <a:rPr lang="en-US" dirty="0"/>
              <a:t> </a:t>
            </a:r>
            <a:r>
              <a:rPr lang="en-US" sz="1800" dirty="0"/>
              <a:t>(1983 in Grigg 2010)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7168" y="2052816"/>
            <a:ext cx="3197531" cy="4141264"/>
          </a:xfrm>
        </p:spPr>
        <p:txBody>
          <a:bodyPr>
            <a:normAutofit fontScale="70000" lnSpcReduction="20000"/>
          </a:bodyPr>
          <a:lstStyle/>
          <a:p>
            <a:r>
              <a:rPr lang="en-GB" sz="3400" b="1" dirty="0" err="1"/>
              <a:t>Adfyfyrio</a:t>
            </a:r>
            <a:r>
              <a:rPr lang="en-GB" sz="3400" b="1" dirty="0"/>
              <a:t> </a:t>
            </a:r>
            <a:r>
              <a:rPr lang="en-GB" sz="3400" b="1" dirty="0" err="1"/>
              <a:t>ar</a:t>
            </a:r>
            <a:r>
              <a:rPr lang="en-GB" sz="3400" b="1" dirty="0"/>
              <a:t> </a:t>
            </a:r>
            <a:r>
              <a:rPr lang="en-GB" sz="3400" b="1" dirty="0" err="1"/>
              <a:t>weithredu</a:t>
            </a:r>
            <a:r>
              <a:rPr lang="en-GB" sz="3400" b="1" dirty="0"/>
              <a:t> </a:t>
            </a:r>
          </a:p>
          <a:p>
            <a:r>
              <a:rPr lang="en-GB" sz="3400" dirty="0"/>
              <a:t>Yn ymwneud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GB" sz="3400" dirty="0"/>
              <a:t> </a:t>
            </a:r>
            <a:r>
              <a:rPr lang="en-GB" sz="3400" dirty="0" err="1"/>
              <a:t>digwyddiadau</a:t>
            </a:r>
            <a:r>
              <a:rPr lang="en-GB" sz="3400" dirty="0"/>
              <a:t> yn y </a:t>
            </a:r>
            <a:r>
              <a:rPr lang="en-GB" sz="3400" dirty="0" err="1"/>
              <a:t>gorffenol</a:t>
            </a:r>
            <a:endParaRPr lang="en-GB" sz="3400" dirty="0"/>
          </a:p>
          <a:p>
            <a:r>
              <a:rPr lang="en-GB" sz="3400" dirty="0"/>
              <a:t>Proses </a:t>
            </a:r>
            <a:r>
              <a:rPr lang="en-GB" sz="3400" dirty="0" err="1"/>
              <a:t>barhaus</a:t>
            </a:r>
            <a:endParaRPr lang="en-GB" sz="3400" dirty="0"/>
          </a:p>
          <a:p>
            <a:r>
              <a:rPr lang="en-GB" sz="3400" dirty="0"/>
              <a:t>Beth </a:t>
            </a:r>
            <a:r>
              <a:rPr lang="en-GB" sz="3400" dirty="0" err="1"/>
              <a:t>sydd</a:t>
            </a:r>
            <a:r>
              <a:rPr lang="en-GB" sz="3400" dirty="0"/>
              <a:t> </a:t>
            </a:r>
            <a:r>
              <a:rPr lang="en-GB" sz="3400" dirty="0" err="1"/>
              <a:t>wedi</a:t>
            </a:r>
            <a:r>
              <a:rPr lang="en-GB" sz="3400" dirty="0"/>
              <a:t> </a:t>
            </a:r>
            <a:r>
              <a:rPr lang="en-GB" sz="3400" dirty="0" err="1"/>
              <a:t>digwydd</a:t>
            </a:r>
            <a:r>
              <a:rPr lang="en-GB" sz="3400" dirty="0"/>
              <a:t>?</a:t>
            </a:r>
          </a:p>
          <a:p>
            <a:r>
              <a:rPr lang="en-GB" sz="3400" dirty="0"/>
              <a:t>Beth </a:t>
            </a:r>
            <a:r>
              <a:rPr lang="en-GB" sz="3400" dirty="0" err="1"/>
              <a:t>aeth</a:t>
            </a:r>
            <a:r>
              <a:rPr lang="en-GB" sz="3400" dirty="0"/>
              <a:t> </a:t>
            </a:r>
            <a:r>
              <a:rPr lang="en-GB" sz="3400" dirty="0" err="1"/>
              <a:t>yn</a:t>
            </a:r>
            <a:r>
              <a:rPr lang="en-GB" sz="3400" dirty="0"/>
              <a:t> </a:t>
            </a:r>
            <a:r>
              <a:rPr lang="en-GB" sz="3400" dirty="0" err="1"/>
              <a:t>dda</a:t>
            </a:r>
            <a:r>
              <a:rPr lang="en-GB" sz="3400" dirty="0"/>
              <a:t>?</a:t>
            </a:r>
          </a:p>
          <a:p>
            <a:r>
              <a:rPr lang="en-GB" sz="3400" dirty="0"/>
              <a:t>Beth </a:t>
            </a:r>
            <a:r>
              <a:rPr lang="en-GB" sz="3400" dirty="0" err="1"/>
              <a:t>gellir</a:t>
            </a:r>
            <a:r>
              <a:rPr lang="en-GB" sz="3400" dirty="0"/>
              <a:t> ei </a:t>
            </a:r>
            <a:r>
              <a:rPr lang="en-GB" sz="3400" dirty="0" err="1"/>
              <a:t>wella</a:t>
            </a:r>
            <a:r>
              <a:rPr lang="en-GB" sz="3400" dirty="0"/>
              <a:t>?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93546" y="2108743"/>
            <a:ext cx="3197093" cy="4250446"/>
          </a:xfrm>
        </p:spPr>
        <p:txBody>
          <a:bodyPr>
            <a:normAutofit fontScale="70000" lnSpcReduction="20000"/>
          </a:bodyPr>
          <a:lstStyle/>
          <a:p>
            <a:pPr lvl="0">
              <a:buClr>
                <a:srgbClr val="D34817"/>
              </a:buClr>
              <a:buNone/>
            </a:pPr>
            <a:r>
              <a:rPr lang="en-US" sz="3400" b="1" i="1" dirty="0">
                <a:solidFill>
                  <a:prstClr val="black"/>
                </a:solidFill>
              </a:rPr>
              <a:t>Reflection on action</a:t>
            </a:r>
          </a:p>
          <a:p>
            <a:pPr lvl="0">
              <a:buClr>
                <a:srgbClr val="D34817"/>
              </a:buClr>
            </a:pPr>
            <a:r>
              <a:rPr lang="en-US" sz="3400" i="1" dirty="0">
                <a:solidFill>
                  <a:prstClr val="black"/>
                </a:solidFill>
              </a:rPr>
              <a:t>Usually applied to past events</a:t>
            </a:r>
          </a:p>
          <a:p>
            <a:pPr lvl="0">
              <a:buClr>
                <a:srgbClr val="D34817"/>
              </a:buClr>
            </a:pPr>
            <a:r>
              <a:rPr lang="en-US" sz="3400" i="1" dirty="0">
                <a:solidFill>
                  <a:prstClr val="black"/>
                </a:solidFill>
              </a:rPr>
              <a:t>On-going process</a:t>
            </a:r>
          </a:p>
          <a:p>
            <a:pPr lvl="0">
              <a:buClr>
                <a:srgbClr val="D34817"/>
              </a:buClr>
            </a:pPr>
            <a:r>
              <a:rPr lang="en-US" sz="3400" i="1" dirty="0">
                <a:solidFill>
                  <a:prstClr val="black"/>
                </a:solidFill>
              </a:rPr>
              <a:t>What has happened?</a:t>
            </a:r>
          </a:p>
          <a:p>
            <a:pPr lvl="0">
              <a:buClr>
                <a:srgbClr val="D34817"/>
              </a:buClr>
            </a:pPr>
            <a:r>
              <a:rPr lang="en-US" sz="3400" i="1" dirty="0">
                <a:solidFill>
                  <a:prstClr val="black"/>
                </a:solidFill>
              </a:rPr>
              <a:t>What went well?</a:t>
            </a:r>
          </a:p>
          <a:p>
            <a:pPr lvl="0">
              <a:buClr>
                <a:srgbClr val="D34817"/>
              </a:buClr>
            </a:pPr>
            <a:r>
              <a:rPr lang="en-US" sz="3400" i="1" dirty="0">
                <a:solidFill>
                  <a:prstClr val="black"/>
                </a:solidFill>
              </a:rPr>
              <a:t>What could be improved?</a:t>
            </a:r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5450211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Lefelau</a:t>
            </a:r>
            <a:r>
              <a:rPr lang="en-US" dirty="0"/>
              <a:t> o </a:t>
            </a:r>
            <a:r>
              <a:rPr lang="en-US" dirty="0" err="1"/>
              <a:t>adfyfyrio</a:t>
            </a:r>
            <a:r>
              <a:rPr lang="en-US" dirty="0"/>
              <a:t>?</a:t>
            </a:r>
            <a:br>
              <a:rPr lang="en-US" dirty="0"/>
            </a:br>
            <a:r>
              <a:rPr lang="en-US" dirty="0"/>
              <a:t>Levels of reflection?</a:t>
            </a:r>
            <a:br>
              <a:rPr lang="en-US" dirty="0"/>
            </a:b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4837300"/>
          </a:xfrm>
        </p:spPr>
        <p:txBody>
          <a:bodyPr>
            <a:norm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S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See Grigg (2010:44) for more detailed coverage.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867" y="1815151"/>
            <a:ext cx="8856133" cy="3930556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model : Gibbs</a:t>
            </a:r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797" y="1299856"/>
            <a:ext cx="6660108" cy="4913194"/>
          </a:xfrm>
        </p:spPr>
      </p:pic>
      <p:sp>
        <p:nvSpPr>
          <p:cNvPr id="7" name="TextBox 6"/>
          <p:cNvSpPr txBox="1"/>
          <p:nvPr/>
        </p:nvSpPr>
        <p:spPr>
          <a:xfrm>
            <a:off x="6400800" y="6359857"/>
            <a:ext cx="2730235" cy="307777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sz="14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lilypeters.files.wordpress</a:t>
            </a:r>
            <a:r>
              <a:rPr lang="en-GB" sz="1400" dirty="0"/>
              <a:t>(2014)</a:t>
            </a:r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25376069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AD1D1-A485-C905-CF3D-290F1A22E8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Beth </a:t>
            </a:r>
            <a:r>
              <a:rPr lang="en-GB" err="1">
                <a:solidFill>
                  <a:schemeClr val="tx1"/>
                </a:solidFill>
              </a:rPr>
              <a:t>nesaf</a:t>
            </a:r>
            <a:r>
              <a:rPr lang="en-GB">
                <a:solidFill>
                  <a:schemeClr val="tx1"/>
                </a:solidFill>
              </a:rPr>
              <a:t>? / What next?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79EF7A-5691-0200-F364-2ED5BF172E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3397" y="2216517"/>
            <a:ext cx="3027072" cy="38807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We have looked at just a few models today. </a:t>
            </a:r>
            <a:r>
              <a:rPr lang="en-GB"/>
              <a:t>There are many others.</a:t>
            </a:r>
            <a:endParaRPr lang="en-GB" dirty="0"/>
          </a:p>
          <a:p>
            <a:r>
              <a:rPr lang="en-GB"/>
              <a:t>Do you have a preference?</a:t>
            </a:r>
            <a:endParaRPr lang="en-GB" dirty="0"/>
          </a:p>
          <a:p>
            <a:r>
              <a:rPr lang="en-GB" dirty="0"/>
              <a:t>Consider how this model will support you with your reflective writing.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09B5F48-004D-98EF-7120-2B8AA35C17DA}"/>
              </a:ext>
            </a:extLst>
          </p:cNvPr>
          <p:cNvSpPr txBox="1">
            <a:spLocks/>
          </p:cNvSpPr>
          <p:nvPr/>
        </p:nvSpPr>
        <p:spPr>
          <a:xfrm>
            <a:off x="671118" y="2319981"/>
            <a:ext cx="3027072" cy="388077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/>
              <a:t>Rydym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rhai</a:t>
            </a:r>
            <a:r>
              <a:rPr lang="en-GB" dirty="0"/>
              <a:t> </a:t>
            </a:r>
            <a:r>
              <a:rPr lang="en-GB" dirty="0" err="1"/>
              <a:t>modelau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dirty="0"/>
              <a:t>. Mae </a:t>
            </a:r>
            <a:r>
              <a:rPr lang="en-GB" dirty="0" err="1"/>
              <a:t>llawer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.</a:t>
            </a:r>
          </a:p>
          <a:p>
            <a:r>
              <a:rPr lang="en-GB" dirty="0"/>
              <a:t>Oes </a:t>
            </a:r>
            <a:r>
              <a:rPr lang="en-GB" dirty="0" err="1"/>
              <a:t>gennych</a:t>
            </a:r>
            <a:r>
              <a:rPr lang="en-GB" dirty="0"/>
              <a:t> </a:t>
            </a:r>
            <a:r>
              <a:rPr lang="en-GB" dirty="0" err="1"/>
              <a:t>ffefryn</a:t>
            </a:r>
            <a:r>
              <a:rPr lang="en-GB" dirty="0"/>
              <a:t>?</a:t>
            </a:r>
          </a:p>
          <a:p>
            <a:r>
              <a:rPr lang="en-GB" dirty="0" err="1"/>
              <a:t>Ystyriwch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all y model </a:t>
            </a:r>
            <a:r>
              <a:rPr lang="en-GB" dirty="0" err="1"/>
              <a:t>yma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gyda'ch</a:t>
            </a:r>
            <a:r>
              <a:rPr lang="en-GB" dirty="0"/>
              <a:t> </a:t>
            </a:r>
            <a:r>
              <a:rPr lang="en-GB" dirty="0" err="1"/>
              <a:t>ysgrifennu</a:t>
            </a:r>
            <a:r>
              <a:rPr lang="en-GB" dirty="0"/>
              <a:t> </a:t>
            </a:r>
            <a:r>
              <a:rPr lang="en-GB" dirty="0" err="1"/>
              <a:t>adfyfyriol</a:t>
            </a:r>
            <a:r>
              <a:rPr lang="en-GB" dirty="0"/>
              <a:t>. </a:t>
            </a:r>
          </a:p>
        </p:txBody>
      </p:sp>
    </p:spTree>
    <p:extLst>
      <p:ext uri="{BB962C8B-B14F-4D97-AF65-F5344CB8AC3E}">
        <p14:creationId xmlns:p14="http://schemas.microsoft.com/office/powerpoint/2010/main" val="30932503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96561" y="1027708"/>
            <a:ext cx="7249249" cy="1280890"/>
          </a:xfrm>
        </p:spPr>
        <p:txBody>
          <a:bodyPr/>
          <a:lstStyle/>
          <a:p>
            <a:r>
              <a:rPr lang="en-US" dirty="0" err="1"/>
              <a:t>Darllen</a:t>
            </a:r>
            <a:r>
              <a:rPr lang="en-US" dirty="0"/>
              <a:t> </a:t>
            </a:r>
            <a:r>
              <a:rPr lang="en-US" dirty="0" err="1"/>
              <a:t>defnyddiol</a:t>
            </a:r>
            <a:r>
              <a:rPr lang="en-US" dirty="0"/>
              <a:t>/Useful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1400" dirty="0"/>
              <a:t>Dennison, P. (2012) Reflective practice: The enduring influence of Kolb’s Experiential Learning Theory. </a:t>
            </a:r>
            <a:r>
              <a:rPr lang="en-US" sz="1400" b="1" i="1" dirty="0"/>
              <a:t>Compass: Journal of Learning and Teaching</a:t>
            </a:r>
            <a:r>
              <a:rPr lang="en-US" sz="1400" i="1" dirty="0"/>
              <a:t>, </a:t>
            </a:r>
            <a:r>
              <a:rPr lang="en-US" sz="1400" dirty="0"/>
              <a:t>[</a:t>
            </a:r>
            <a:r>
              <a:rPr lang="en-US" sz="1400" dirty="0" err="1"/>
              <a:t>S.l.</a:t>
            </a:r>
            <a:r>
              <a:rPr lang="en-US" sz="1400" dirty="0"/>
              <a:t>], v. 1, n. 1, Nov. 2012. Available at: &lt;</a:t>
            </a:r>
            <a:r>
              <a:rPr lang="en-US" sz="1400" dirty="0">
                <a:hlinkClick r:id="rId2"/>
              </a:rPr>
              <a:t>https://journals.gre.ac.uk/index.php/compass/article/view/12/28</a:t>
            </a:r>
            <a:r>
              <a:rPr lang="en-US" sz="1400" dirty="0"/>
              <a:t> ( Accessed 28.02.17)</a:t>
            </a:r>
          </a:p>
          <a:p>
            <a:r>
              <a:rPr lang="en-US" sz="1400" dirty="0" err="1"/>
              <a:t>Grigg</a:t>
            </a:r>
            <a:r>
              <a:rPr lang="en-US" sz="1400" dirty="0"/>
              <a:t>, R.  (2010) </a:t>
            </a:r>
            <a:r>
              <a:rPr lang="en-US" sz="1400" i="1" dirty="0"/>
              <a:t>Becoming an outstanding primary teacher. </a:t>
            </a:r>
            <a:r>
              <a:rPr lang="en-US" sz="1400" dirty="0"/>
              <a:t>Harlow: Pearson</a:t>
            </a:r>
          </a:p>
          <a:p>
            <a:r>
              <a:rPr lang="en-US" sz="1400" dirty="0"/>
              <a:t>Lindon, J. (2010) </a:t>
            </a:r>
            <a:r>
              <a:rPr lang="en-US" sz="1400" i="1" dirty="0"/>
              <a:t>Reflective Practice and Early Years Professionalism. </a:t>
            </a:r>
            <a:r>
              <a:rPr lang="en-US" sz="1400" dirty="0"/>
              <a:t>Oxon: Hodder Education</a:t>
            </a:r>
          </a:p>
          <a:p>
            <a:r>
              <a:rPr lang="en-US" sz="1400" dirty="0"/>
              <a:t>Osterman, K. F., &amp; Kottkamp, R. B. (1993). Re</a:t>
            </a:r>
            <a:r>
              <a:rPr lang="en-US" sz="1400" i="1" dirty="0"/>
              <a:t>flective practice for educator: Improving schooling through professional development.</a:t>
            </a:r>
            <a:r>
              <a:rPr lang="en-US" sz="1400" dirty="0"/>
              <a:t> Thousand Oaks, CA: Corwin Press Inc. </a:t>
            </a:r>
          </a:p>
          <a:p>
            <a:r>
              <a:rPr lang="en-US" sz="1400" dirty="0"/>
              <a:t>Pollard, A.  (2008) </a:t>
            </a:r>
            <a:r>
              <a:rPr lang="en-US" sz="1400" i="1" dirty="0"/>
              <a:t>Reflective Teaching in Schools</a:t>
            </a:r>
            <a:r>
              <a:rPr lang="en-US" sz="1400" dirty="0"/>
              <a:t>. London: Bloomsbury</a:t>
            </a:r>
          </a:p>
          <a:p>
            <a:r>
              <a:rPr lang="en-GB" sz="1400" dirty="0"/>
              <a:t>Image Gibbs Reflective Cycle ( 2014) Available at </a:t>
            </a:r>
            <a:r>
              <a:rPr lang="en-GB" sz="1400" dirty="0">
                <a:hlinkClick r:id="rId3"/>
              </a:rPr>
              <a:t>https://lilypeters.files.wordpress.com/2014/04/gibbs-ref-mod.jpg</a:t>
            </a:r>
            <a:r>
              <a:rPr lang="en-GB" sz="1400" dirty="0"/>
              <a:t> ( Accessed 03.08.17)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8C4FC21DEC4F3439508256656801C35" ma:contentTypeVersion="4" ma:contentTypeDescription="Create a new document." ma:contentTypeScope="" ma:versionID="b01f1406175f23b3873e7893234072e3">
  <xsd:schema xmlns:xsd="http://www.w3.org/2001/XMLSchema" xmlns:xs="http://www.w3.org/2001/XMLSchema" xmlns:p="http://schemas.microsoft.com/office/2006/metadata/properties" xmlns:ns2="71c52bda-6a2c-4ed2-b1a6-a6d6fbe210b5" targetNamespace="http://schemas.microsoft.com/office/2006/metadata/properties" ma:root="true" ma:fieldsID="a9f22370bb96945733662eda3b6978f4" ns2:_="">
    <xsd:import namespace="71c52bda-6a2c-4ed2-b1a6-a6d6fbe210b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c52bda-6a2c-4ed2-b1a6-a6d6fbe210b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2845C7A-45E9-40D3-8D5E-0396BCFBEAB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1F228E9-15E0-4107-94D7-D443A192943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c52bda-6a2c-4ed2-b1a6-a6d6fbe210b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A8998E5-4254-4126-A7ED-37471E809D5D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1243</TotalTime>
  <Words>1244</Words>
  <Application>Microsoft Office PowerPoint</Application>
  <PresentationFormat>On-screen Show (4:3)</PresentationFormat>
  <Paragraphs>166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Facet</vt:lpstr>
      <vt:lpstr>ECES5020/C Ymchwil Addysgol  Educational Research</vt:lpstr>
      <vt:lpstr>Arfer Adfyfyriol / Reflective Practice  </vt:lpstr>
      <vt:lpstr>Ysgrifennu Academaidd Adfyfyriol Academic Reflective Writing</vt:lpstr>
      <vt:lpstr>Man cychwyn/Starting point –  Steiner-Waldorf</vt:lpstr>
      <vt:lpstr>Beth yw adfyfyrio? / What is reflection? </vt:lpstr>
      <vt:lpstr>Adfyfyrio / Reflection </vt:lpstr>
      <vt:lpstr> Gweithgaredd / Activity 1</vt:lpstr>
      <vt:lpstr>Un diffiniad / One definition </vt:lpstr>
      <vt:lpstr>  O ble ddaeth hwn? Where has this come from</vt:lpstr>
      <vt:lpstr> Gweithredu arferol / Routine action</vt:lpstr>
      <vt:lpstr> Arfer adfyfyriol / Reflective action</vt:lpstr>
      <vt:lpstr>A model : Kolb  (1984 in Dennison, 2012)</vt:lpstr>
      <vt:lpstr> Materion allweddol / Key points</vt:lpstr>
      <vt:lpstr>Materion allweddol / Key points</vt:lpstr>
      <vt:lpstr>A model : Schőn (1983 in Grigg 2010) </vt:lpstr>
      <vt:lpstr>A model : Schőn (1983 in Grigg 2010) </vt:lpstr>
      <vt:lpstr>Lefelau o adfyfyrio? Levels of reflection? </vt:lpstr>
      <vt:lpstr>A model : Gibbs</vt:lpstr>
      <vt:lpstr>Beth nesaf? / What next?</vt:lpstr>
      <vt:lpstr>Darllen defnyddiol/Useful reading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TSD</dc:creator>
  <cp:lastModifiedBy>Helen A Griffiths</cp:lastModifiedBy>
  <cp:revision>243</cp:revision>
  <dcterms:created xsi:type="dcterms:W3CDTF">2012-11-05T09:03:26Z</dcterms:created>
  <dcterms:modified xsi:type="dcterms:W3CDTF">2024-03-28T12:54:55Z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0x010100C8C4FC21DEC4F3439508256656801C35</vt:lpwstr>
  </property>
</Properties>
</file>