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378" autoAdjust="0"/>
    <p:restoredTop sz="94660"/>
  </p:normalViewPr>
  <p:slideViewPr>
    <p:cSldViewPr snapToGrid="0">
      <p:cViewPr varScale="1">
        <p:scale>
          <a:sx n="45" d="100"/>
          <a:sy n="45" d="100"/>
        </p:scale>
        <p:origin x="43" y="9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98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649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773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251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629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422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649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970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754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572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326756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093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27689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4803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463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333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B4CD38-2E5C-43D9-A3E5-16DBAF3B13CE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1902C22-1F62-4455-B7C7-516B56473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2287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Reform </a:t>
            </a:r>
            <a:r>
              <a:rPr lang="en-US" sz="6000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Judaism</a:t>
            </a:r>
            <a:r>
              <a:rPr lang="en-US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dirty="0" smtClean="0"/>
              <a:t>By Morgan </a:t>
            </a:r>
            <a:r>
              <a:rPr lang="en-US" dirty="0" err="1" smtClean="0"/>
              <a:t>Llyr</a:t>
            </a:r>
            <a:r>
              <a:rPr lang="en-US" dirty="0" smtClean="0"/>
              <a:t> Phillips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084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u="sng" dirty="0" smtClean="0"/>
              <a:t>Contents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880773"/>
          </a:xfrm>
        </p:spPr>
        <p:txBody>
          <a:bodyPr>
            <a:normAutofit/>
          </a:bodyPr>
          <a:lstStyle/>
          <a:p>
            <a:r>
              <a:rPr lang="en-US" sz="2800" dirty="0" smtClean="0"/>
              <a:t>Origins</a:t>
            </a:r>
          </a:p>
          <a:p>
            <a:r>
              <a:rPr lang="en-US" sz="2800" dirty="0" smtClean="0"/>
              <a:t>Beliefs </a:t>
            </a:r>
          </a:p>
          <a:p>
            <a:r>
              <a:rPr lang="en-US" sz="2800" dirty="0" smtClean="0"/>
              <a:t>Reform in the 21</a:t>
            </a:r>
            <a:r>
              <a:rPr lang="en-US" sz="2800" baseline="30000" dirty="0" smtClean="0"/>
              <a:t>st</a:t>
            </a:r>
            <a:r>
              <a:rPr lang="en-US" sz="2800" dirty="0" smtClean="0"/>
              <a:t> century</a:t>
            </a:r>
          </a:p>
          <a:p>
            <a:r>
              <a:rPr lang="en-US" sz="2800" dirty="0" smtClean="0"/>
              <a:t>Summary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91793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u="sng" dirty="0" smtClean="0"/>
              <a:t>Introduction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065867"/>
            <a:ext cx="7131488" cy="3880773"/>
          </a:xfrm>
        </p:spPr>
        <p:txBody>
          <a:bodyPr>
            <a:normAutofit/>
          </a:bodyPr>
          <a:lstStyle/>
          <a:p>
            <a:r>
              <a:rPr lang="en-US" sz="2800" dirty="0" smtClean="0"/>
              <a:t>One of the largest branches of Judaism.</a:t>
            </a:r>
          </a:p>
          <a:p>
            <a:r>
              <a:rPr lang="en-US" sz="2800" dirty="0" smtClean="0"/>
              <a:t>Continuously evolving with the times.</a:t>
            </a:r>
          </a:p>
          <a:p>
            <a:r>
              <a:rPr lang="en-US" sz="2800" dirty="0" smtClean="0"/>
              <a:t>Popular in the West.</a:t>
            </a:r>
          </a:p>
          <a:p>
            <a:r>
              <a:rPr lang="en-US" sz="2800" dirty="0" smtClean="0"/>
              <a:t>Found it’s origins in the 18</a:t>
            </a:r>
            <a:r>
              <a:rPr lang="en-US" sz="2800" baseline="30000" dirty="0" smtClean="0"/>
              <a:t>th</a:t>
            </a:r>
            <a:r>
              <a:rPr lang="en-US" sz="2800" dirty="0" smtClean="0"/>
              <a:t> Century.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40251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u="sng" dirty="0"/>
              <a:t>Origins: Moses Mendelssohn </a:t>
            </a:r>
            <a:br>
              <a:rPr lang="en-US" u="sng" dirty="0"/>
            </a:b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467" y="2290576"/>
            <a:ext cx="8596668" cy="3880773"/>
          </a:xfrm>
        </p:spPr>
        <p:txBody>
          <a:bodyPr/>
          <a:lstStyle/>
          <a:p>
            <a:r>
              <a:rPr lang="en-GB" sz="2400" dirty="0"/>
              <a:t>Moses Mendelssohn (1729 – 1786</a:t>
            </a:r>
            <a:r>
              <a:rPr lang="en-GB" sz="2400" dirty="0" smtClean="0"/>
              <a:t>).</a:t>
            </a:r>
          </a:p>
          <a:p>
            <a:r>
              <a:rPr lang="en-US" sz="2400" dirty="0" smtClean="0"/>
              <a:t>Born in Dessau, Germany.</a:t>
            </a:r>
          </a:p>
          <a:p>
            <a:r>
              <a:rPr lang="en-US" sz="2400" dirty="0" smtClean="0"/>
              <a:t>German-Jewish Philosopher.</a:t>
            </a:r>
          </a:p>
          <a:p>
            <a:r>
              <a:rPr lang="en-US" sz="2400" dirty="0" smtClean="0"/>
              <a:t>Translated the Pentateuch into German.</a:t>
            </a:r>
          </a:p>
          <a:p>
            <a:r>
              <a:rPr lang="en-US" sz="2400" dirty="0" smtClean="0"/>
              <a:t>New beliefs helped usher in the </a:t>
            </a:r>
            <a:r>
              <a:rPr lang="en-US" sz="2400" b="1" dirty="0" err="1" smtClean="0"/>
              <a:t>Haskalah</a:t>
            </a:r>
            <a:r>
              <a:rPr lang="en-US" sz="2400" b="1" dirty="0" smtClean="0"/>
              <a:t>.</a:t>
            </a:r>
            <a:endParaRPr lang="en-GB" sz="24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6026" y="1472019"/>
            <a:ext cx="3104390" cy="33025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360275" y="5571185"/>
            <a:ext cx="8665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Cohn-</a:t>
            </a:r>
            <a:r>
              <a:rPr lang="en-GB" dirty="0" err="1" smtClean="0"/>
              <a:t>Sherbok</a:t>
            </a:r>
            <a:r>
              <a:rPr lang="en-GB" dirty="0" smtClean="0"/>
              <a:t>, D., 1994. The Future of Judaism. Edinburgh: T &amp; T Clark. Page 93</a:t>
            </a:r>
          </a:p>
          <a:p>
            <a:r>
              <a:rPr lang="en-US" dirty="0" smtClean="0"/>
              <a:t>Image: </a:t>
            </a:r>
            <a:r>
              <a:rPr lang="en-GB" dirty="0" smtClean="0"/>
              <a:t>Johann Friedrich </a:t>
            </a:r>
            <a:r>
              <a:rPr lang="en-GB" dirty="0" err="1" smtClean="0"/>
              <a:t>Bause</a:t>
            </a:r>
            <a:r>
              <a:rPr lang="en-GB" dirty="0" smtClean="0"/>
              <a:t>,(Moses-Mendelssohn [ONLINE]. Available at: https://www.britannica.com/biography/Moses-Mendelssohn [Accessed 17 January 2018].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786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u="sng" dirty="0" smtClean="0"/>
              <a:t>Origins: </a:t>
            </a:r>
            <a:r>
              <a:rPr lang="en-US" u="sng" dirty="0" err="1" smtClean="0"/>
              <a:t>Haskalah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b="1" i="1" dirty="0" err="1" smtClean="0"/>
              <a:t>Haskalah</a:t>
            </a:r>
            <a:r>
              <a:rPr lang="en-US" sz="2400" dirty="0" smtClean="0"/>
              <a:t> – Jewish Enlightenment.</a:t>
            </a:r>
          </a:p>
          <a:p>
            <a:r>
              <a:rPr lang="en-US" sz="2400" dirty="0" smtClean="0"/>
              <a:t>Took place from the 18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to the 19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Century.</a:t>
            </a:r>
          </a:p>
          <a:p>
            <a:r>
              <a:rPr lang="en-US" sz="2400" dirty="0" smtClean="0"/>
              <a:t>The </a:t>
            </a:r>
            <a:r>
              <a:rPr lang="en-US" sz="2400" b="1" i="1" dirty="0" err="1" smtClean="0"/>
              <a:t>Maskilim</a:t>
            </a:r>
            <a:r>
              <a:rPr lang="en-US" sz="2400" dirty="0" smtClean="0"/>
              <a:t> helped bring it to fruition.</a:t>
            </a:r>
          </a:p>
          <a:p>
            <a:r>
              <a:rPr lang="en-US" sz="2400" dirty="0" smtClean="0"/>
              <a:t>New Jewish literature created.</a:t>
            </a:r>
          </a:p>
          <a:p>
            <a:r>
              <a:rPr lang="en-US" sz="2400" dirty="0" smtClean="0"/>
              <a:t>Jewish citizens in Europe given equal rights.</a:t>
            </a:r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677334" y="5963774"/>
            <a:ext cx="69257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Cohn-</a:t>
            </a:r>
            <a:r>
              <a:rPr lang="en-GB" sz="1400" dirty="0" err="1" smtClean="0"/>
              <a:t>Sherbok</a:t>
            </a:r>
            <a:r>
              <a:rPr lang="en-GB" sz="1400" dirty="0" smtClean="0"/>
              <a:t>, D., 1994. The Future of Judaism. Edinburgh: T &amp; T Clark. Page 94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64164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u="sng" dirty="0" smtClean="0"/>
              <a:t>Origins: Early Reform</a:t>
            </a:r>
            <a:endParaRPr lang="en-GB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5557" y="1625600"/>
            <a:ext cx="2658445" cy="34205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/>
          <p:cNvSpPr txBox="1"/>
          <p:nvPr/>
        </p:nvSpPr>
        <p:spPr>
          <a:xfrm>
            <a:off x="483079" y="2122098"/>
            <a:ext cx="5503653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Israel Jacobson (1768 – 1828).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German-Jewish communal leader and financer.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Formed a Boarding school for Jews in Westphalia, Germany.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Helped form the first Reform Temple.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78780" y="5657671"/>
            <a:ext cx="736599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Cohn-</a:t>
            </a:r>
            <a:r>
              <a:rPr lang="en-GB" sz="1400" dirty="0" err="1" smtClean="0"/>
              <a:t>Sherbok</a:t>
            </a:r>
            <a:r>
              <a:rPr lang="en-GB" sz="1400" dirty="0" smtClean="0"/>
              <a:t>, D., 1994. The Future of Judaism. Edinburgh: T &amp; T Clark. Page 98</a:t>
            </a:r>
          </a:p>
          <a:p>
            <a:r>
              <a:rPr lang="en-GB" sz="1400" dirty="0" smtClean="0"/>
              <a:t>Image: Israel Jacobson [ONLINE]. Available at: https://alchetron.com/Israel-Jacobson [Accessed 17 January 2018].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201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575733"/>
            <a:ext cx="8596668" cy="1320800"/>
          </a:xfrm>
        </p:spPr>
        <p:txBody>
          <a:bodyPr/>
          <a:lstStyle/>
          <a:p>
            <a:pPr algn="ctr"/>
            <a:r>
              <a:rPr lang="en-US" u="sng" dirty="0" smtClean="0"/>
              <a:t>Beliefs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3" y="2031999"/>
            <a:ext cx="6874932" cy="2777067"/>
          </a:xfrm>
        </p:spPr>
        <p:txBody>
          <a:bodyPr>
            <a:normAutofit/>
          </a:bodyPr>
          <a:lstStyle/>
          <a:p>
            <a:r>
              <a:rPr lang="en-US" sz="2400" dirty="0" smtClean="0"/>
              <a:t>Both men and women are equal in Reform.</a:t>
            </a:r>
          </a:p>
          <a:p>
            <a:r>
              <a:rPr lang="en-US" sz="2400" dirty="0" smtClean="0"/>
              <a:t>Women can become Rabbi’s.</a:t>
            </a:r>
          </a:p>
          <a:p>
            <a:r>
              <a:rPr lang="en-US" sz="2400" dirty="0" smtClean="0"/>
              <a:t>Women are not separated in the Synagogue. </a:t>
            </a:r>
          </a:p>
          <a:p>
            <a:r>
              <a:rPr lang="en-US" sz="2400" dirty="0" smtClean="0"/>
              <a:t>The Torah is one of the most significant texts.</a:t>
            </a:r>
          </a:p>
          <a:p>
            <a:endParaRPr lang="en-US" sz="24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77" r="31218" b="-1818"/>
          <a:stretch/>
        </p:blipFill>
        <p:spPr>
          <a:xfrm>
            <a:off x="7332133" y="1400034"/>
            <a:ext cx="2184400" cy="321285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Box 4"/>
          <p:cNvSpPr txBox="1"/>
          <p:nvPr/>
        </p:nvSpPr>
        <p:spPr>
          <a:xfrm>
            <a:off x="7263442" y="4809066"/>
            <a:ext cx="2458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 smtClean="0"/>
              <a:t>Rabbi Alina Treiger</a:t>
            </a:r>
            <a:endParaRPr lang="en-GB" sz="2000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795867" y="5344642"/>
            <a:ext cx="62314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Image:</a:t>
            </a:r>
            <a:r>
              <a:rPr lang="en-GB" sz="1200" dirty="0" smtClean="0"/>
              <a:t> Alina </a:t>
            </a:r>
            <a:r>
              <a:rPr lang="en-GB" sz="1200" dirty="0" err="1" smtClean="0"/>
              <a:t>Treiger</a:t>
            </a:r>
            <a:r>
              <a:rPr lang="en-GB" sz="1200" dirty="0" smtClean="0"/>
              <a:t> [ONLINE]. Available at: https://www.newstatesman.com/lifestyle/lifestyle/2012/05/what-it-be-woman-judaism [Accessed 17 January 2018].</a:t>
            </a:r>
          </a:p>
          <a:p>
            <a:endParaRPr lang="en-GB" sz="1200" dirty="0"/>
          </a:p>
          <a:p>
            <a:r>
              <a:rPr lang="en-GB" sz="1200" dirty="0" smtClean="0"/>
              <a:t>Jewishvirtuallibrary.org. The Tenets of Reform Judaism. [ONLINE] Available at: http://www.jewishvirtuallibrary.org/the-tenets-of-reform-judaism. [Accessed 17 January 2018].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28556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795867"/>
            <a:ext cx="8596668" cy="1320800"/>
          </a:xfrm>
        </p:spPr>
        <p:txBody>
          <a:bodyPr/>
          <a:lstStyle/>
          <a:p>
            <a:pPr algn="ctr"/>
            <a:r>
              <a:rPr lang="en-US" u="sng" dirty="0" smtClean="0"/>
              <a:t>Beliefs: Conversion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312990"/>
            <a:ext cx="8596668" cy="2377544"/>
          </a:xfrm>
        </p:spPr>
        <p:txBody>
          <a:bodyPr>
            <a:normAutofit/>
          </a:bodyPr>
          <a:lstStyle/>
          <a:p>
            <a:r>
              <a:rPr lang="en-US" sz="2800" dirty="0" smtClean="0"/>
              <a:t>Welcome those wishing to convert.</a:t>
            </a:r>
          </a:p>
          <a:p>
            <a:r>
              <a:rPr lang="en-US" sz="2800" dirty="0" smtClean="0"/>
              <a:t>Can come from any racial background.</a:t>
            </a:r>
          </a:p>
          <a:p>
            <a:r>
              <a:rPr lang="en-US" sz="2800" dirty="0" smtClean="0"/>
              <a:t>Men do not have to perform </a:t>
            </a:r>
            <a:r>
              <a:rPr lang="en-US" sz="2800" i="1" dirty="0" smtClean="0"/>
              <a:t>Brit </a:t>
            </a:r>
            <a:r>
              <a:rPr lang="en-US" sz="2800" i="1" dirty="0" err="1" smtClean="0"/>
              <a:t>Milah</a:t>
            </a:r>
            <a:r>
              <a:rPr lang="en-US" sz="2800" dirty="0" smtClean="0"/>
              <a:t>.</a:t>
            </a:r>
          </a:p>
          <a:p>
            <a:r>
              <a:rPr lang="en-US" sz="2800" dirty="0" smtClean="0"/>
              <a:t>Brit </a:t>
            </a:r>
            <a:r>
              <a:rPr lang="en-US" sz="2800" dirty="0" err="1" smtClean="0"/>
              <a:t>Milah</a:t>
            </a:r>
            <a:r>
              <a:rPr lang="en-US" sz="2800" dirty="0" smtClean="0"/>
              <a:t> – Circumcision.</a:t>
            </a:r>
          </a:p>
          <a:p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863600" y="5808133"/>
            <a:ext cx="626533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Jewishvirtuallibrary.org. The Tenets of Reform Judaism. [ONLINE] Available at: http://www.jewishvirtuallibrary.org/the-tenets-of-reform-judaism. [Accessed 17 January 2018].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038403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u="sng" dirty="0" smtClean="0"/>
              <a:t>Beliefs: Kashrut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002" y="2160589"/>
            <a:ext cx="5621866" cy="388077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Kashrut – Dietary food laws.</a:t>
            </a:r>
          </a:p>
          <a:p>
            <a:r>
              <a:rPr lang="en-US" sz="2400" dirty="0" smtClean="0"/>
              <a:t>Reform have a more relaxed viewpoint.</a:t>
            </a:r>
          </a:p>
          <a:p>
            <a:r>
              <a:rPr lang="en-US" sz="2400" dirty="0" smtClean="0"/>
              <a:t>Kashrut was originally rejected in the 19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Century by Reform movements.</a:t>
            </a:r>
          </a:p>
          <a:p>
            <a:r>
              <a:rPr lang="en-US" sz="2400" dirty="0" smtClean="0"/>
              <a:t>Says in the Torah to follow the Kashrut.</a:t>
            </a:r>
          </a:p>
          <a:p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67" r="21944" b="-2781"/>
          <a:stretch/>
        </p:blipFill>
        <p:spPr>
          <a:xfrm>
            <a:off x="5836535" y="1930400"/>
            <a:ext cx="3437467" cy="352438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77334" y="5856052"/>
            <a:ext cx="72136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Jewishvirtuallibrary.org. The Tenets of Reform Judaism. [ONLINE] Available at: http://www.jewishvirtuallibrary.org/the-tenets-of-reform-judaism. [Accessed 17 January 2018].</a:t>
            </a:r>
          </a:p>
          <a:p>
            <a:r>
              <a:rPr lang="en-GB" sz="1200" dirty="0" smtClean="0"/>
              <a:t>Image: Kashrut Certificate [ONLINE]. Available at: https://www.ynetnews.com/articles/0,7340,L-4891347,00.html [Accessed 17 January 2018].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834097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u="sng" dirty="0" smtClean="0"/>
              <a:t>Reform Judaism in the 21</a:t>
            </a:r>
            <a:r>
              <a:rPr lang="en-US" u="sng" baseline="30000" dirty="0" smtClean="0"/>
              <a:t>st</a:t>
            </a:r>
            <a:r>
              <a:rPr lang="en-US" u="sng" dirty="0" smtClean="0"/>
              <a:t> Century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7467" y="2218267"/>
            <a:ext cx="8596668" cy="388077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Continues to develop Judaism in the 21</a:t>
            </a:r>
            <a:r>
              <a:rPr lang="en-US" sz="2400" baseline="30000" dirty="0" smtClean="0"/>
              <a:t>st</a:t>
            </a:r>
            <a:r>
              <a:rPr lang="en-US" sz="2400" dirty="0" smtClean="0"/>
              <a:t> century.</a:t>
            </a:r>
          </a:p>
          <a:p>
            <a:r>
              <a:rPr lang="en-US" sz="2400" dirty="0" smtClean="0"/>
              <a:t>Equal rights for Women within Judaism.</a:t>
            </a:r>
          </a:p>
          <a:p>
            <a:r>
              <a:rPr lang="en-US" sz="2400" dirty="0" smtClean="0"/>
              <a:t>Have new rites of passage such as Bat Mitzvah.</a:t>
            </a:r>
          </a:p>
          <a:p>
            <a:r>
              <a:rPr lang="en-US" sz="2400" dirty="0" smtClean="0"/>
              <a:t>Accept people from all backgrounds.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100667" y="5452533"/>
            <a:ext cx="6654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bbc.co.uk. 2009. Judaism/subdivisions/reform. [ONLINE] Available at: http://www.bbc.co.uk/religion/religions/judaism/subdivisions/reform_1.shtml. [Accessed 17 January 2018].</a:t>
            </a:r>
          </a:p>
        </p:txBody>
      </p:sp>
    </p:spTree>
    <p:extLst>
      <p:ext uri="{BB962C8B-B14F-4D97-AF65-F5344CB8AC3E}">
        <p14:creationId xmlns:p14="http://schemas.microsoft.com/office/powerpoint/2010/main" val="32232205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u="sng" dirty="0" smtClean="0"/>
              <a:t>Summary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Originated from Germany in the 18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Century.</a:t>
            </a:r>
          </a:p>
          <a:p>
            <a:r>
              <a:rPr lang="en-US" sz="2400" dirty="0" smtClean="0"/>
              <a:t>Important figures like Moses Mendelssohn and Israel Jacobson.</a:t>
            </a:r>
          </a:p>
          <a:p>
            <a:r>
              <a:rPr lang="en-US" sz="2400" dirty="0" smtClean="0"/>
              <a:t>Allowed women to have equal rights.</a:t>
            </a:r>
          </a:p>
          <a:p>
            <a:r>
              <a:rPr lang="en-US" sz="2400" dirty="0" smtClean="0"/>
              <a:t>Not as strict on beliefs and teachings as Orthodox.</a:t>
            </a:r>
          </a:p>
          <a:p>
            <a:endParaRPr lang="en-US" sz="2400" dirty="0" smtClean="0"/>
          </a:p>
          <a:p>
            <a:endParaRPr lang="en-US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31641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u="sng" dirty="0" smtClean="0"/>
              <a:t>Bibliography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822266" cy="4697411"/>
          </a:xfrm>
        </p:spPr>
        <p:txBody>
          <a:bodyPr>
            <a:normAutofit/>
          </a:bodyPr>
          <a:lstStyle/>
          <a:p>
            <a:r>
              <a:rPr lang="en-GB" sz="1400" dirty="0"/>
              <a:t>bbc.co.uk. 2009. Judaism/subdivisions/reform. [ONLINE] Available at: http://www.bbc.co.uk/religion/religions/judaism/subdivisions/reform_1.shtml. [Accessed 17 January 2018</a:t>
            </a:r>
            <a:r>
              <a:rPr lang="en-GB" sz="1400" dirty="0" smtClean="0"/>
              <a:t>].</a:t>
            </a:r>
          </a:p>
          <a:p>
            <a:r>
              <a:rPr lang="en-GB" sz="1400" dirty="0" smtClean="0"/>
              <a:t>Cohn-</a:t>
            </a:r>
            <a:r>
              <a:rPr lang="en-GB" sz="1400" dirty="0" err="1" smtClean="0"/>
              <a:t>Sherbok</a:t>
            </a:r>
            <a:r>
              <a:rPr lang="en-GB" sz="1400" dirty="0"/>
              <a:t>, D., 1994. The Future of Judaism. Edinburgh: T &amp; T </a:t>
            </a:r>
            <a:r>
              <a:rPr lang="en-GB" sz="1400" dirty="0" smtClean="0"/>
              <a:t>Clark.</a:t>
            </a:r>
          </a:p>
          <a:p>
            <a:r>
              <a:rPr lang="en-GB" sz="1400" dirty="0"/>
              <a:t>Image: Alina </a:t>
            </a:r>
            <a:r>
              <a:rPr lang="en-GB" sz="1400" dirty="0" err="1"/>
              <a:t>Treiger</a:t>
            </a:r>
            <a:r>
              <a:rPr lang="en-GB" sz="1400" dirty="0"/>
              <a:t> [ONLINE]. Available at: https://www.newstatesman.com/lifestyle/lifestyle/2012/05/what-it-be-woman-judaism [Accessed 17 January 2018</a:t>
            </a:r>
            <a:r>
              <a:rPr lang="en-GB" sz="1400" dirty="0" smtClean="0"/>
              <a:t>].</a:t>
            </a:r>
          </a:p>
          <a:p>
            <a:r>
              <a:rPr lang="en-GB" sz="1400" dirty="0"/>
              <a:t>Image: Israel Jacobson [ONLINE]. Available at: https://alchetron.com/Israel-Jacobson [Accessed 17 January 2018</a:t>
            </a:r>
            <a:r>
              <a:rPr lang="en-GB" sz="1400" dirty="0" smtClean="0"/>
              <a:t>].</a:t>
            </a:r>
          </a:p>
          <a:p>
            <a:r>
              <a:rPr lang="en-GB" sz="1400" dirty="0"/>
              <a:t>Image: Johann Friedrich </a:t>
            </a:r>
            <a:r>
              <a:rPr lang="en-GB" sz="1400" dirty="0" err="1"/>
              <a:t>Bause</a:t>
            </a:r>
            <a:r>
              <a:rPr lang="en-GB" sz="1400" dirty="0"/>
              <a:t>,(Moses-Mendelssohn [ONLINE]. Available at: https://www.britannica.com/biography/Moses-Mendelssohn [Accessed 17 January 2018</a:t>
            </a:r>
            <a:r>
              <a:rPr lang="en-GB" sz="1400" dirty="0" smtClean="0"/>
              <a:t>].</a:t>
            </a:r>
          </a:p>
          <a:p>
            <a:r>
              <a:rPr lang="en-GB" sz="1400" dirty="0"/>
              <a:t>Image: Kashrut Certificate [ONLINE]. Available at: https://www.ynetnews.com/articles/0,7340,L-4891347,00.html [Accessed 17 January 2018</a:t>
            </a:r>
            <a:r>
              <a:rPr lang="en-GB" sz="1400" dirty="0" smtClean="0"/>
              <a:t>].</a:t>
            </a:r>
          </a:p>
          <a:p>
            <a:r>
              <a:rPr lang="en-GB" sz="1400" dirty="0"/>
              <a:t>Jewishvirtuallibrary.org. The Tenets of Reform Judaism. [ONLINE] Available at: http://www.jewishvirtuallibrary.org/the-tenets-of-reform-judaism. [Accessed 17 January 2018].</a:t>
            </a:r>
          </a:p>
          <a:p>
            <a:endParaRPr lang="en-GB" sz="1400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00312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864</TotalTime>
  <Words>704</Words>
  <Application>Microsoft Office PowerPoint</Application>
  <PresentationFormat>Widescreen</PresentationFormat>
  <Paragraphs>84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 Light</vt:lpstr>
      <vt:lpstr>Trebuchet MS</vt:lpstr>
      <vt:lpstr>Wingdings 3</vt:lpstr>
      <vt:lpstr>Facet</vt:lpstr>
      <vt:lpstr>Reform Judaism </vt:lpstr>
      <vt:lpstr>Contents</vt:lpstr>
      <vt:lpstr>Introduction</vt:lpstr>
      <vt:lpstr>Origins: Moses Mendelssohn  </vt:lpstr>
      <vt:lpstr>Origins: Haskalah</vt:lpstr>
      <vt:lpstr>Origins: Early Reform</vt:lpstr>
      <vt:lpstr>Beliefs</vt:lpstr>
      <vt:lpstr>Beliefs: Conversion</vt:lpstr>
      <vt:lpstr>Beliefs: Kashrut</vt:lpstr>
      <vt:lpstr>Reform Judaism in the 21st Century</vt:lpstr>
      <vt:lpstr>Summary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Morgan Llyr Phillips</dc:creator>
  <cp:lastModifiedBy>Morgan Llyr Phillips</cp:lastModifiedBy>
  <cp:revision>31</cp:revision>
  <dcterms:created xsi:type="dcterms:W3CDTF">2018-01-22T11:39:23Z</dcterms:created>
  <dcterms:modified xsi:type="dcterms:W3CDTF">2018-01-23T02:03:54Z</dcterms:modified>
</cp:coreProperties>
</file>