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3"/>
  </p:notesMasterIdLst>
  <p:sldIdLst>
    <p:sldId id="256" r:id="rId2"/>
  </p:sldIdLst>
  <p:sldSz cx="13057188" cy="9793288"/>
  <p:notesSz cx="9793288" cy="15014575"/>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62" d="100"/>
          <a:sy n="62" d="100"/>
        </p:scale>
        <p:origin x="129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243388" cy="75247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546725" y="0"/>
            <a:ext cx="4244975" cy="752475"/>
          </a:xfrm>
          <a:prstGeom prst="rect">
            <a:avLst/>
          </a:prstGeom>
        </p:spPr>
        <p:txBody>
          <a:bodyPr vert="horz" lIns="91440" tIns="45720" rIns="91440" bIns="45720" rtlCol="0"/>
          <a:lstStyle>
            <a:lvl1pPr algn="r">
              <a:defRPr sz="1200"/>
            </a:lvl1pPr>
          </a:lstStyle>
          <a:p>
            <a:fld id="{8646AC57-DDFA-494F-91E0-15E68016A153}" type="datetimeFigureOut">
              <a:rPr lang="en-US" smtClean="0"/>
              <a:t>7/28/2026</a:t>
            </a:fld>
            <a:endParaRPr lang="en-US"/>
          </a:p>
        </p:txBody>
      </p:sp>
      <p:sp>
        <p:nvSpPr>
          <p:cNvPr id="4" name="Slide Image Placeholder 3"/>
          <p:cNvSpPr>
            <a:spLocks noGrp="1" noRot="1" noChangeAspect="1"/>
          </p:cNvSpPr>
          <p:nvPr>
            <p:ph type="sldImg" idx="2"/>
          </p:nvPr>
        </p:nvSpPr>
        <p:spPr>
          <a:xfrm>
            <a:off x="1519238" y="1876425"/>
            <a:ext cx="6754812" cy="50673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79488" y="7226300"/>
            <a:ext cx="7834312" cy="59118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14262100"/>
            <a:ext cx="4243388" cy="75247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546725" y="14262100"/>
            <a:ext cx="4244975" cy="752475"/>
          </a:xfrm>
          <a:prstGeom prst="rect">
            <a:avLst/>
          </a:prstGeom>
        </p:spPr>
        <p:txBody>
          <a:bodyPr vert="horz" lIns="91440" tIns="45720" rIns="91440" bIns="45720" rtlCol="0" anchor="b"/>
          <a:lstStyle>
            <a:lvl1pPr algn="r">
              <a:defRPr sz="1200"/>
            </a:lvl1pPr>
          </a:lstStyle>
          <a:p>
            <a:fld id="{DC7F9BB0-F79A-BE45-83E3-DDB1DF252AD6}" type="slidenum">
              <a:rPr lang="en-US" smtClean="0"/>
              <a:t>‹#›</a:t>
            </a:fld>
            <a:endParaRPr lang="en-US"/>
          </a:p>
        </p:txBody>
      </p:sp>
    </p:spTree>
    <p:extLst>
      <p:ext uri="{BB962C8B-B14F-4D97-AF65-F5344CB8AC3E}">
        <p14:creationId xmlns:p14="http://schemas.microsoft.com/office/powerpoint/2010/main" val="2954762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19238" y="1876425"/>
            <a:ext cx="6754812" cy="50673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9289" y="1602746"/>
            <a:ext cx="11098610" cy="3409515"/>
          </a:xfrm>
        </p:spPr>
        <p:txBody>
          <a:bodyPr anchor="b"/>
          <a:lstStyle>
            <a:lvl1pPr algn="ctr">
              <a:defRPr sz="8568"/>
            </a:lvl1pPr>
          </a:lstStyle>
          <a:p>
            <a:r>
              <a:rPr lang="en-US" smtClean="0"/>
              <a:t>Click to edit Master title style</a:t>
            </a:r>
            <a:endParaRPr lang="en-US" dirty="0"/>
          </a:p>
        </p:txBody>
      </p:sp>
      <p:sp>
        <p:nvSpPr>
          <p:cNvPr id="3" name="Subtitle 2"/>
          <p:cNvSpPr>
            <a:spLocks noGrp="1"/>
          </p:cNvSpPr>
          <p:nvPr>
            <p:ph type="subTitle" idx="1"/>
          </p:nvPr>
        </p:nvSpPr>
        <p:spPr>
          <a:xfrm>
            <a:off x="1632151" y="5143744"/>
            <a:ext cx="9792891" cy="2364444"/>
          </a:xfrm>
        </p:spPr>
        <p:txBody>
          <a:bodyPr/>
          <a:lstStyle>
            <a:lvl1pPr marL="0" indent="0" algn="ctr">
              <a:buNone/>
              <a:defRPr sz="3427"/>
            </a:lvl1pPr>
            <a:lvl2pPr marL="652882" indent="0" algn="ctr">
              <a:buNone/>
              <a:defRPr sz="2856"/>
            </a:lvl2pPr>
            <a:lvl3pPr marL="1305763" indent="0" algn="ctr">
              <a:buNone/>
              <a:defRPr sz="2570"/>
            </a:lvl3pPr>
            <a:lvl4pPr marL="1958645" indent="0" algn="ctr">
              <a:buNone/>
              <a:defRPr sz="2285"/>
            </a:lvl4pPr>
            <a:lvl5pPr marL="2611526" indent="0" algn="ctr">
              <a:buNone/>
              <a:defRPr sz="2285"/>
            </a:lvl5pPr>
            <a:lvl6pPr marL="3264408" indent="0" algn="ctr">
              <a:buNone/>
              <a:defRPr sz="2285"/>
            </a:lvl6pPr>
            <a:lvl7pPr marL="3917290" indent="0" algn="ctr">
              <a:buNone/>
              <a:defRPr sz="2285"/>
            </a:lvl7pPr>
            <a:lvl8pPr marL="4570171" indent="0" algn="ctr">
              <a:buNone/>
              <a:defRPr sz="2285"/>
            </a:lvl8pPr>
            <a:lvl9pPr marL="5223053" indent="0" algn="ctr">
              <a:buNone/>
              <a:defRPr sz="2285"/>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5883260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2285244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90884" y="2441525"/>
            <a:ext cx="11261825" cy="4073735"/>
          </a:xfrm>
        </p:spPr>
        <p:txBody>
          <a:bodyPr anchor="b"/>
          <a:lstStyle>
            <a:lvl1pPr>
              <a:defRPr sz="8568"/>
            </a:lvl1pPr>
          </a:lstStyle>
          <a:p>
            <a:r>
              <a:rPr lang="en-US" smtClean="0"/>
              <a:t>Click to edit Master title style</a:t>
            </a:r>
            <a:endParaRPr lang="en-US" dirty="0"/>
          </a:p>
        </p:txBody>
      </p:sp>
      <p:sp>
        <p:nvSpPr>
          <p:cNvPr id="3" name="Text Placeholder 2"/>
          <p:cNvSpPr>
            <a:spLocks noGrp="1"/>
          </p:cNvSpPr>
          <p:nvPr>
            <p:ph type="body" idx="1"/>
          </p:nvPr>
        </p:nvSpPr>
        <p:spPr>
          <a:xfrm>
            <a:off x="890884" y="6553798"/>
            <a:ext cx="11261825" cy="2142281"/>
          </a:xfrm>
        </p:spPr>
        <p:txBody>
          <a:bodyPr/>
          <a:lstStyle>
            <a:lvl1pPr marL="0" indent="0">
              <a:buNone/>
              <a:defRPr sz="3427">
                <a:solidFill>
                  <a:schemeClr val="tx1"/>
                </a:solidFill>
              </a:defRPr>
            </a:lvl1pPr>
            <a:lvl2pPr marL="652882" indent="0">
              <a:buNone/>
              <a:defRPr sz="2856">
                <a:solidFill>
                  <a:schemeClr val="tx1">
                    <a:tint val="75000"/>
                  </a:schemeClr>
                </a:solidFill>
              </a:defRPr>
            </a:lvl2pPr>
            <a:lvl3pPr marL="1305763" indent="0">
              <a:buNone/>
              <a:defRPr sz="2570">
                <a:solidFill>
                  <a:schemeClr val="tx1">
                    <a:tint val="75000"/>
                  </a:schemeClr>
                </a:solidFill>
              </a:defRPr>
            </a:lvl3pPr>
            <a:lvl4pPr marL="1958645" indent="0">
              <a:buNone/>
              <a:defRPr sz="2285">
                <a:solidFill>
                  <a:schemeClr val="tx1">
                    <a:tint val="75000"/>
                  </a:schemeClr>
                </a:solidFill>
              </a:defRPr>
            </a:lvl4pPr>
            <a:lvl5pPr marL="2611526" indent="0">
              <a:buNone/>
              <a:defRPr sz="2285">
                <a:solidFill>
                  <a:schemeClr val="tx1">
                    <a:tint val="75000"/>
                  </a:schemeClr>
                </a:solidFill>
              </a:defRPr>
            </a:lvl5pPr>
            <a:lvl6pPr marL="3264408" indent="0">
              <a:buNone/>
              <a:defRPr sz="2285">
                <a:solidFill>
                  <a:schemeClr val="tx1">
                    <a:tint val="75000"/>
                  </a:schemeClr>
                </a:solidFill>
              </a:defRPr>
            </a:lvl6pPr>
            <a:lvl7pPr marL="3917290" indent="0">
              <a:buNone/>
              <a:defRPr sz="2285">
                <a:solidFill>
                  <a:schemeClr val="tx1">
                    <a:tint val="75000"/>
                  </a:schemeClr>
                </a:solidFill>
              </a:defRPr>
            </a:lvl7pPr>
            <a:lvl8pPr marL="4570171" indent="0">
              <a:buNone/>
              <a:defRPr sz="2285">
                <a:solidFill>
                  <a:schemeClr val="tx1">
                    <a:tint val="75000"/>
                  </a:schemeClr>
                </a:solidFill>
              </a:defRPr>
            </a:lvl8pPr>
            <a:lvl9pPr marL="5223053" indent="0">
              <a:buNone/>
              <a:defRPr sz="2285">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806820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97682" y="2607011"/>
            <a:ext cx="5549305" cy="621375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10203" y="2607011"/>
            <a:ext cx="5549305" cy="621375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7/28/2026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4036055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99384" y="521405"/>
            <a:ext cx="11261825" cy="18929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99384" y="2400717"/>
            <a:ext cx="5523802" cy="1176554"/>
          </a:xfrm>
        </p:spPr>
        <p:txBody>
          <a:bodyPr anchor="b"/>
          <a:lstStyle>
            <a:lvl1pPr marL="0" indent="0">
              <a:buNone/>
              <a:defRPr sz="3427" b="1"/>
            </a:lvl1pPr>
            <a:lvl2pPr marL="652882" indent="0">
              <a:buNone/>
              <a:defRPr sz="2856" b="1"/>
            </a:lvl2pPr>
            <a:lvl3pPr marL="1305763" indent="0">
              <a:buNone/>
              <a:defRPr sz="2570" b="1"/>
            </a:lvl3pPr>
            <a:lvl4pPr marL="1958645" indent="0">
              <a:buNone/>
              <a:defRPr sz="2285" b="1"/>
            </a:lvl4pPr>
            <a:lvl5pPr marL="2611526" indent="0">
              <a:buNone/>
              <a:defRPr sz="2285" b="1"/>
            </a:lvl5pPr>
            <a:lvl6pPr marL="3264408" indent="0">
              <a:buNone/>
              <a:defRPr sz="2285" b="1"/>
            </a:lvl6pPr>
            <a:lvl7pPr marL="3917290" indent="0">
              <a:buNone/>
              <a:defRPr sz="2285" b="1"/>
            </a:lvl7pPr>
            <a:lvl8pPr marL="4570171" indent="0">
              <a:buNone/>
              <a:defRPr sz="2285" b="1"/>
            </a:lvl8pPr>
            <a:lvl9pPr marL="5223053" indent="0">
              <a:buNone/>
              <a:defRPr sz="2285" b="1"/>
            </a:lvl9pPr>
          </a:lstStyle>
          <a:p>
            <a:pPr lvl="0"/>
            <a:r>
              <a:rPr lang="en-US" smtClean="0"/>
              <a:t>Click to edit Master text styles</a:t>
            </a:r>
          </a:p>
        </p:txBody>
      </p:sp>
      <p:sp>
        <p:nvSpPr>
          <p:cNvPr id="4" name="Content Placeholder 3"/>
          <p:cNvSpPr>
            <a:spLocks noGrp="1"/>
          </p:cNvSpPr>
          <p:nvPr>
            <p:ph sz="half" idx="2"/>
          </p:nvPr>
        </p:nvSpPr>
        <p:spPr>
          <a:xfrm>
            <a:off x="899384" y="3577271"/>
            <a:ext cx="5523802" cy="526162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10202" y="2400717"/>
            <a:ext cx="5551006" cy="1176554"/>
          </a:xfrm>
        </p:spPr>
        <p:txBody>
          <a:bodyPr anchor="b"/>
          <a:lstStyle>
            <a:lvl1pPr marL="0" indent="0">
              <a:buNone/>
              <a:defRPr sz="3427" b="1"/>
            </a:lvl1pPr>
            <a:lvl2pPr marL="652882" indent="0">
              <a:buNone/>
              <a:defRPr sz="2856" b="1"/>
            </a:lvl2pPr>
            <a:lvl3pPr marL="1305763" indent="0">
              <a:buNone/>
              <a:defRPr sz="2570" b="1"/>
            </a:lvl3pPr>
            <a:lvl4pPr marL="1958645" indent="0">
              <a:buNone/>
              <a:defRPr sz="2285" b="1"/>
            </a:lvl4pPr>
            <a:lvl5pPr marL="2611526" indent="0">
              <a:buNone/>
              <a:defRPr sz="2285" b="1"/>
            </a:lvl5pPr>
            <a:lvl6pPr marL="3264408" indent="0">
              <a:buNone/>
              <a:defRPr sz="2285" b="1"/>
            </a:lvl6pPr>
            <a:lvl7pPr marL="3917290" indent="0">
              <a:buNone/>
              <a:defRPr sz="2285" b="1"/>
            </a:lvl7pPr>
            <a:lvl8pPr marL="4570171" indent="0">
              <a:buNone/>
              <a:defRPr sz="2285" b="1"/>
            </a:lvl8pPr>
            <a:lvl9pPr marL="5223053" indent="0">
              <a:buNone/>
              <a:defRPr sz="2285" b="1"/>
            </a:lvl9pPr>
          </a:lstStyle>
          <a:p>
            <a:pPr lvl="0"/>
            <a:r>
              <a:rPr lang="en-US" smtClean="0"/>
              <a:t>Click to edit Master text styles</a:t>
            </a:r>
          </a:p>
        </p:txBody>
      </p:sp>
      <p:sp>
        <p:nvSpPr>
          <p:cNvPr id="6" name="Content Placeholder 5"/>
          <p:cNvSpPr>
            <a:spLocks noGrp="1"/>
          </p:cNvSpPr>
          <p:nvPr>
            <p:ph sz="quarter" idx="4"/>
          </p:nvPr>
        </p:nvSpPr>
        <p:spPr>
          <a:xfrm>
            <a:off x="6610202" y="3577271"/>
            <a:ext cx="5551006" cy="526162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7/28/2026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2755191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7/28/2026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3070328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7/28/2026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2335110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99384" y="652887"/>
            <a:ext cx="4211283" cy="2285101"/>
          </a:xfrm>
        </p:spPr>
        <p:txBody>
          <a:bodyPr anchor="b"/>
          <a:lstStyle>
            <a:lvl1pPr>
              <a:defRPr sz="4570"/>
            </a:lvl1pPr>
          </a:lstStyle>
          <a:p>
            <a:r>
              <a:rPr lang="en-US" smtClean="0"/>
              <a:t>Click to edit Master title style</a:t>
            </a:r>
            <a:endParaRPr lang="en-US" dirty="0"/>
          </a:p>
        </p:txBody>
      </p:sp>
      <p:sp>
        <p:nvSpPr>
          <p:cNvPr id="3" name="Content Placeholder 2"/>
          <p:cNvSpPr>
            <a:spLocks noGrp="1"/>
          </p:cNvSpPr>
          <p:nvPr>
            <p:ph idx="1"/>
          </p:nvPr>
        </p:nvSpPr>
        <p:spPr>
          <a:xfrm>
            <a:off x="5551008" y="1410055"/>
            <a:ext cx="6610201" cy="6959582"/>
          </a:xfrm>
        </p:spPr>
        <p:txBody>
          <a:bodyPr/>
          <a:lstStyle>
            <a:lvl1pPr>
              <a:defRPr sz="4570"/>
            </a:lvl1pPr>
            <a:lvl2pPr>
              <a:defRPr sz="3998"/>
            </a:lvl2pPr>
            <a:lvl3pPr>
              <a:defRPr sz="3427"/>
            </a:lvl3pPr>
            <a:lvl4pPr>
              <a:defRPr sz="2856"/>
            </a:lvl4pPr>
            <a:lvl5pPr>
              <a:defRPr sz="2856"/>
            </a:lvl5pPr>
            <a:lvl6pPr>
              <a:defRPr sz="2856"/>
            </a:lvl6pPr>
            <a:lvl7pPr>
              <a:defRPr sz="2856"/>
            </a:lvl7pPr>
            <a:lvl8pPr>
              <a:defRPr sz="2856"/>
            </a:lvl8pPr>
            <a:lvl9pPr>
              <a:defRPr sz="2856"/>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99384" y="2937988"/>
            <a:ext cx="4211283" cy="5442983"/>
          </a:xfrm>
        </p:spPr>
        <p:txBody>
          <a:bodyPr/>
          <a:lstStyle>
            <a:lvl1pPr marL="0" indent="0">
              <a:buNone/>
              <a:defRPr sz="2285"/>
            </a:lvl1pPr>
            <a:lvl2pPr marL="652882" indent="0">
              <a:buNone/>
              <a:defRPr sz="1999"/>
            </a:lvl2pPr>
            <a:lvl3pPr marL="1305763" indent="0">
              <a:buNone/>
              <a:defRPr sz="1714"/>
            </a:lvl3pPr>
            <a:lvl4pPr marL="1958645" indent="0">
              <a:buNone/>
              <a:defRPr sz="1428"/>
            </a:lvl4pPr>
            <a:lvl5pPr marL="2611526" indent="0">
              <a:buNone/>
              <a:defRPr sz="1428"/>
            </a:lvl5pPr>
            <a:lvl6pPr marL="3264408" indent="0">
              <a:buNone/>
              <a:defRPr sz="1428"/>
            </a:lvl6pPr>
            <a:lvl7pPr marL="3917290" indent="0">
              <a:buNone/>
              <a:defRPr sz="1428"/>
            </a:lvl7pPr>
            <a:lvl8pPr marL="4570171" indent="0">
              <a:buNone/>
              <a:defRPr sz="1428"/>
            </a:lvl8pPr>
            <a:lvl9pPr marL="5223053" indent="0">
              <a:buNone/>
              <a:defRPr sz="1428"/>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2942459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99384" y="652887"/>
            <a:ext cx="4211283" cy="2285101"/>
          </a:xfrm>
        </p:spPr>
        <p:txBody>
          <a:bodyPr anchor="b"/>
          <a:lstStyle>
            <a:lvl1pPr>
              <a:defRPr sz="457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51008" y="1410055"/>
            <a:ext cx="6610201" cy="6959582"/>
          </a:xfrm>
        </p:spPr>
        <p:txBody>
          <a:bodyPr anchor="t"/>
          <a:lstStyle>
            <a:lvl1pPr marL="0" indent="0">
              <a:buNone/>
              <a:defRPr sz="4570"/>
            </a:lvl1pPr>
            <a:lvl2pPr marL="652882" indent="0">
              <a:buNone/>
              <a:defRPr sz="3998"/>
            </a:lvl2pPr>
            <a:lvl3pPr marL="1305763" indent="0">
              <a:buNone/>
              <a:defRPr sz="3427"/>
            </a:lvl3pPr>
            <a:lvl4pPr marL="1958645" indent="0">
              <a:buNone/>
              <a:defRPr sz="2856"/>
            </a:lvl4pPr>
            <a:lvl5pPr marL="2611526" indent="0">
              <a:buNone/>
              <a:defRPr sz="2856"/>
            </a:lvl5pPr>
            <a:lvl6pPr marL="3264408" indent="0">
              <a:buNone/>
              <a:defRPr sz="2856"/>
            </a:lvl6pPr>
            <a:lvl7pPr marL="3917290" indent="0">
              <a:buNone/>
              <a:defRPr sz="2856"/>
            </a:lvl7pPr>
            <a:lvl8pPr marL="4570171" indent="0">
              <a:buNone/>
              <a:defRPr sz="2856"/>
            </a:lvl8pPr>
            <a:lvl9pPr marL="5223053" indent="0">
              <a:buNone/>
              <a:defRPr sz="2856"/>
            </a:lvl9pPr>
          </a:lstStyle>
          <a:p>
            <a:r>
              <a:rPr lang="en-US" smtClean="0"/>
              <a:t>Click icon to add picture</a:t>
            </a:r>
            <a:endParaRPr lang="en-US" dirty="0"/>
          </a:p>
        </p:txBody>
      </p:sp>
      <p:sp>
        <p:nvSpPr>
          <p:cNvPr id="4" name="Text Placeholder 3"/>
          <p:cNvSpPr>
            <a:spLocks noGrp="1"/>
          </p:cNvSpPr>
          <p:nvPr>
            <p:ph type="body" sz="half" idx="2"/>
          </p:nvPr>
        </p:nvSpPr>
        <p:spPr>
          <a:xfrm>
            <a:off x="899384" y="2937988"/>
            <a:ext cx="4211283" cy="5442983"/>
          </a:xfrm>
        </p:spPr>
        <p:txBody>
          <a:bodyPr/>
          <a:lstStyle>
            <a:lvl1pPr marL="0" indent="0">
              <a:buNone/>
              <a:defRPr sz="2285"/>
            </a:lvl1pPr>
            <a:lvl2pPr marL="652882" indent="0">
              <a:buNone/>
              <a:defRPr sz="1999"/>
            </a:lvl2pPr>
            <a:lvl3pPr marL="1305763" indent="0">
              <a:buNone/>
              <a:defRPr sz="1714"/>
            </a:lvl3pPr>
            <a:lvl4pPr marL="1958645" indent="0">
              <a:buNone/>
              <a:defRPr sz="1428"/>
            </a:lvl4pPr>
            <a:lvl5pPr marL="2611526" indent="0">
              <a:buNone/>
              <a:defRPr sz="1428"/>
            </a:lvl5pPr>
            <a:lvl6pPr marL="3264408" indent="0">
              <a:buNone/>
              <a:defRPr sz="1428"/>
            </a:lvl6pPr>
            <a:lvl7pPr marL="3917290" indent="0">
              <a:buNone/>
              <a:defRPr sz="1428"/>
            </a:lvl7pPr>
            <a:lvl8pPr marL="4570171" indent="0">
              <a:buNone/>
              <a:defRPr sz="1428"/>
            </a:lvl8pPr>
            <a:lvl9pPr marL="5223053" indent="0">
              <a:buNone/>
              <a:defRPr sz="1428"/>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680937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8624557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44051" y="521402"/>
            <a:ext cx="2815456" cy="8299359"/>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97682" y="521402"/>
            <a:ext cx="8283154" cy="829935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4296263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7222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7684" y="521405"/>
            <a:ext cx="11261825" cy="18929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97684" y="2607011"/>
            <a:ext cx="11261825" cy="621375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97684" y="9076929"/>
            <a:ext cx="2937867" cy="521402"/>
          </a:xfrm>
          <a:prstGeom prst="rect">
            <a:avLst/>
          </a:prstGeom>
        </p:spPr>
        <p:txBody>
          <a:bodyPr vert="horz" lIns="91440" tIns="45720" rIns="91440" bIns="45720" rtlCol="0" anchor="ctr"/>
          <a:lstStyle>
            <a:lvl1pPr algn="l">
              <a:defRPr sz="1714">
                <a:solidFill>
                  <a:schemeClr val="tx1">
                    <a:tint val="75000"/>
                  </a:schemeClr>
                </a:solidFill>
              </a:defRPr>
            </a:lvl1pPr>
          </a:lstStyle>
          <a:p>
            <a:fld id="{C764DE79-268F-4C1A-8933-263129D2AF90}" type="datetimeFigureOut">
              <a:rPr lang="en-US" dirty="0"/>
              <a:t>7/28/2026</a:t>
            </a:fld>
            <a:endParaRPr lang="en-US" dirty="0"/>
          </a:p>
        </p:txBody>
      </p:sp>
      <p:sp>
        <p:nvSpPr>
          <p:cNvPr id="5" name="Footer Placeholder 4"/>
          <p:cNvSpPr>
            <a:spLocks noGrp="1"/>
          </p:cNvSpPr>
          <p:nvPr>
            <p:ph type="ftr" sz="quarter" idx="3"/>
          </p:nvPr>
        </p:nvSpPr>
        <p:spPr>
          <a:xfrm>
            <a:off x="4325196" y="9076929"/>
            <a:ext cx="4406801" cy="521402"/>
          </a:xfrm>
          <a:prstGeom prst="rect">
            <a:avLst/>
          </a:prstGeom>
        </p:spPr>
        <p:txBody>
          <a:bodyPr vert="horz" lIns="91440" tIns="45720" rIns="91440" bIns="45720" rtlCol="0" anchor="ctr"/>
          <a:lstStyle>
            <a:lvl1pPr algn="ctr">
              <a:defRPr sz="1714">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221641" y="9076929"/>
            <a:ext cx="2937867" cy="521402"/>
          </a:xfrm>
          <a:prstGeom prst="rect">
            <a:avLst/>
          </a:prstGeom>
        </p:spPr>
        <p:txBody>
          <a:bodyPr vert="horz" lIns="91440" tIns="45720" rIns="91440" bIns="45720" rtlCol="0" anchor="ctr"/>
          <a:lstStyle>
            <a:lvl1pPr algn="r">
              <a:defRPr sz="1714">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300741297"/>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Lst>
  <p:hf sldNum="0" hdr="0" ftr="0" dt="0"/>
  <p:txStyles>
    <p:titleStyle>
      <a:lvl1pPr algn="l" defTabSz="1305763" rtl="0" eaLnBrk="1" latinLnBrk="0" hangingPunct="1">
        <a:lnSpc>
          <a:spcPct val="90000"/>
        </a:lnSpc>
        <a:spcBef>
          <a:spcPct val="0"/>
        </a:spcBef>
        <a:buNone/>
        <a:defRPr sz="6283" kern="1200">
          <a:solidFill>
            <a:schemeClr val="tx1"/>
          </a:solidFill>
          <a:latin typeface="+mj-lt"/>
          <a:ea typeface="+mj-ea"/>
          <a:cs typeface="+mj-cs"/>
        </a:defRPr>
      </a:lvl1pPr>
    </p:titleStyle>
    <p:bodyStyle>
      <a:lvl1pPr marL="326441" indent="-326441" algn="l" defTabSz="1305763" rtl="0" eaLnBrk="1" latinLnBrk="0" hangingPunct="1">
        <a:lnSpc>
          <a:spcPct val="90000"/>
        </a:lnSpc>
        <a:spcBef>
          <a:spcPts val="1428"/>
        </a:spcBef>
        <a:buFont typeface="Arial" panose="020B0604020202020204" pitchFamily="34" charset="0"/>
        <a:buChar char="•"/>
        <a:defRPr sz="3998" kern="1200">
          <a:solidFill>
            <a:schemeClr val="tx1"/>
          </a:solidFill>
          <a:latin typeface="+mn-lt"/>
          <a:ea typeface="+mn-ea"/>
          <a:cs typeface="+mn-cs"/>
        </a:defRPr>
      </a:lvl1pPr>
      <a:lvl2pPr marL="979322" indent="-326441" algn="l" defTabSz="1305763" rtl="0" eaLnBrk="1" latinLnBrk="0" hangingPunct="1">
        <a:lnSpc>
          <a:spcPct val="90000"/>
        </a:lnSpc>
        <a:spcBef>
          <a:spcPts val="714"/>
        </a:spcBef>
        <a:buFont typeface="Arial" panose="020B0604020202020204" pitchFamily="34" charset="0"/>
        <a:buChar char="•"/>
        <a:defRPr sz="3427" kern="1200">
          <a:solidFill>
            <a:schemeClr val="tx1"/>
          </a:solidFill>
          <a:latin typeface="+mn-lt"/>
          <a:ea typeface="+mn-ea"/>
          <a:cs typeface="+mn-cs"/>
        </a:defRPr>
      </a:lvl2pPr>
      <a:lvl3pPr marL="1632204" indent="-326441" algn="l" defTabSz="1305763" rtl="0" eaLnBrk="1" latinLnBrk="0" hangingPunct="1">
        <a:lnSpc>
          <a:spcPct val="90000"/>
        </a:lnSpc>
        <a:spcBef>
          <a:spcPts val="714"/>
        </a:spcBef>
        <a:buFont typeface="Arial" panose="020B0604020202020204" pitchFamily="34" charset="0"/>
        <a:buChar char="•"/>
        <a:defRPr sz="2856" kern="1200">
          <a:solidFill>
            <a:schemeClr val="tx1"/>
          </a:solidFill>
          <a:latin typeface="+mn-lt"/>
          <a:ea typeface="+mn-ea"/>
          <a:cs typeface="+mn-cs"/>
        </a:defRPr>
      </a:lvl3pPr>
      <a:lvl4pPr marL="2285086" indent="-326441" algn="l" defTabSz="1305763" rtl="0" eaLnBrk="1" latinLnBrk="0" hangingPunct="1">
        <a:lnSpc>
          <a:spcPct val="90000"/>
        </a:lnSpc>
        <a:spcBef>
          <a:spcPts val="714"/>
        </a:spcBef>
        <a:buFont typeface="Arial" panose="020B0604020202020204" pitchFamily="34" charset="0"/>
        <a:buChar char="•"/>
        <a:defRPr sz="2570" kern="1200">
          <a:solidFill>
            <a:schemeClr val="tx1"/>
          </a:solidFill>
          <a:latin typeface="+mn-lt"/>
          <a:ea typeface="+mn-ea"/>
          <a:cs typeface="+mn-cs"/>
        </a:defRPr>
      </a:lvl4pPr>
      <a:lvl5pPr marL="2937967" indent="-326441" algn="l" defTabSz="1305763" rtl="0" eaLnBrk="1" latinLnBrk="0" hangingPunct="1">
        <a:lnSpc>
          <a:spcPct val="90000"/>
        </a:lnSpc>
        <a:spcBef>
          <a:spcPts val="714"/>
        </a:spcBef>
        <a:buFont typeface="Arial" panose="020B0604020202020204" pitchFamily="34" charset="0"/>
        <a:buChar char="•"/>
        <a:defRPr sz="2570" kern="1200">
          <a:solidFill>
            <a:schemeClr val="tx1"/>
          </a:solidFill>
          <a:latin typeface="+mn-lt"/>
          <a:ea typeface="+mn-ea"/>
          <a:cs typeface="+mn-cs"/>
        </a:defRPr>
      </a:lvl5pPr>
      <a:lvl6pPr marL="3590849" indent="-326441" algn="l" defTabSz="1305763" rtl="0" eaLnBrk="1" latinLnBrk="0" hangingPunct="1">
        <a:lnSpc>
          <a:spcPct val="90000"/>
        </a:lnSpc>
        <a:spcBef>
          <a:spcPts val="714"/>
        </a:spcBef>
        <a:buFont typeface="Arial" panose="020B0604020202020204" pitchFamily="34" charset="0"/>
        <a:buChar char="•"/>
        <a:defRPr sz="2570" kern="1200">
          <a:solidFill>
            <a:schemeClr val="tx1"/>
          </a:solidFill>
          <a:latin typeface="+mn-lt"/>
          <a:ea typeface="+mn-ea"/>
          <a:cs typeface="+mn-cs"/>
        </a:defRPr>
      </a:lvl6pPr>
      <a:lvl7pPr marL="4243730" indent="-326441" algn="l" defTabSz="1305763" rtl="0" eaLnBrk="1" latinLnBrk="0" hangingPunct="1">
        <a:lnSpc>
          <a:spcPct val="90000"/>
        </a:lnSpc>
        <a:spcBef>
          <a:spcPts val="714"/>
        </a:spcBef>
        <a:buFont typeface="Arial" panose="020B0604020202020204" pitchFamily="34" charset="0"/>
        <a:buChar char="•"/>
        <a:defRPr sz="2570" kern="1200">
          <a:solidFill>
            <a:schemeClr val="tx1"/>
          </a:solidFill>
          <a:latin typeface="+mn-lt"/>
          <a:ea typeface="+mn-ea"/>
          <a:cs typeface="+mn-cs"/>
        </a:defRPr>
      </a:lvl7pPr>
      <a:lvl8pPr marL="4896612" indent="-326441" algn="l" defTabSz="1305763" rtl="0" eaLnBrk="1" latinLnBrk="0" hangingPunct="1">
        <a:lnSpc>
          <a:spcPct val="90000"/>
        </a:lnSpc>
        <a:spcBef>
          <a:spcPts val="714"/>
        </a:spcBef>
        <a:buFont typeface="Arial" panose="020B0604020202020204" pitchFamily="34" charset="0"/>
        <a:buChar char="•"/>
        <a:defRPr sz="2570" kern="1200">
          <a:solidFill>
            <a:schemeClr val="tx1"/>
          </a:solidFill>
          <a:latin typeface="+mn-lt"/>
          <a:ea typeface="+mn-ea"/>
          <a:cs typeface="+mn-cs"/>
        </a:defRPr>
      </a:lvl8pPr>
      <a:lvl9pPr marL="5549494" indent="-326441" algn="l" defTabSz="1305763" rtl="0" eaLnBrk="1" latinLnBrk="0" hangingPunct="1">
        <a:lnSpc>
          <a:spcPct val="90000"/>
        </a:lnSpc>
        <a:spcBef>
          <a:spcPts val="714"/>
        </a:spcBef>
        <a:buFont typeface="Arial" panose="020B0604020202020204" pitchFamily="34" charset="0"/>
        <a:buChar char="•"/>
        <a:defRPr sz="2570" kern="1200">
          <a:solidFill>
            <a:schemeClr val="tx1"/>
          </a:solidFill>
          <a:latin typeface="+mn-lt"/>
          <a:ea typeface="+mn-ea"/>
          <a:cs typeface="+mn-cs"/>
        </a:defRPr>
      </a:lvl9pPr>
    </p:bodyStyle>
    <p:otherStyle>
      <a:defPPr>
        <a:defRPr lang="en-US"/>
      </a:defPPr>
      <a:lvl1pPr marL="0" algn="l" defTabSz="1305763" rtl="0" eaLnBrk="1" latinLnBrk="0" hangingPunct="1">
        <a:defRPr sz="2570" kern="1200">
          <a:solidFill>
            <a:schemeClr val="tx1"/>
          </a:solidFill>
          <a:latin typeface="+mn-lt"/>
          <a:ea typeface="+mn-ea"/>
          <a:cs typeface="+mn-cs"/>
        </a:defRPr>
      </a:lvl1pPr>
      <a:lvl2pPr marL="652882" algn="l" defTabSz="1305763" rtl="0" eaLnBrk="1" latinLnBrk="0" hangingPunct="1">
        <a:defRPr sz="2570" kern="1200">
          <a:solidFill>
            <a:schemeClr val="tx1"/>
          </a:solidFill>
          <a:latin typeface="+mn-lt"/>
          <a:ea typeface="+mn-ea"/>
          <a:cs typeface="+mn-cs"/>
        </a:defRPr>
      </a:lvl2pPr>
      <a:lvl3pPr marL="1305763" algn="l" defTabSz="1305763" rtl="0" eaLnBrk="1" latinLnBrk="0" hangingPunct="1">
        <a:defRPr sz="2570" kern="1200">
          <a:solidFill>
            <a:schemeClr val="tx1"/>
          </a:solidFill>
          <a:latin typeface="+mn-lt"/>
          <a:ea typeface="+mn-ea"/>
          <a:cs typeface="+mn-cs"/>
        </a:defRPr>
      </a:lvl3pPr>
      <a:lvl4pPr marL="1958645" algn="l" defTabSz="1305763" rtl="0" eaLnBrk="1" latinLnBrk="0" hangingPunct="1">
        <a:defRPr sz="2570" kern="1200">
          <a:solidFill>
            <a:schemeClr val="tx1"/>
          </a:solidFill>
          <a:latin typeface="+mn-lt"/>
          <a:ea typeface="+mn-ea"/>
          <a:cs typeface="+mn-cs"/>
        </a:defRPr>
      </a:lvl4pPr>
      <a:lvl5pPr marL="2611526" algn="l" defTabSz="1305763" rtl="0" eaLnBrk="1" latinLnBrk="0" hangingPunct="1">
        <a:defRPr sz="2570" kern="1200">
          <a:solidFill>
            <a:schemeClr val="tx1"/>
          </a:solidFill>
          <a:latin typeface="+mn-lt"/>
          <a:ea typeface="+mn-ea"/>
          <a:cs typeface="+mn-cs"/>
        </a:defRPr>
      </a:lvl5pPr>
      <a:lvl6pPr marL="3264408" algn="l" defTabSz="1305763" rtl="0" eaLnBrk="1" latinLnBrk="0" hangingPunct="1">
        <a:defRPr sz="2570" kern="1200">
          <a:solidFill>
            <a:schemeClr val="tx1"/>
          </a:solidFill>
          <a:latin typeface="+mn-lt"/>
          <a:ea typeface="+mn-ea"/>
          <a:cs typeface="+mn-cs"/>
        </a:defRPr>
      </a:lvl6pPr>
      <a:lvl7pPr marL="3917290" algn="l" defTabSz="1305763" rtl="0" eaLnBrk="1" latinLnBrk="0" hangingPunct="1">
        <a:defRPr sz="2570" kern="1200">
          <a:solidFill>
            <a:schemeClr val="tx1"/>
          </a:solidFill>
          <a:latin typeface="+mn-lt"/>
          <a:ea typeface="+mn-ea"/>
          <a:cs typeface="+mn-cs"/>
        </a:defRPr>
      </a:lvl7pPr>
      <a:lvl8pPr marL="4570171" algn="l" defTabSz="1305763" rtl="0" eaLnBrk="1" latinLnBrk="0" hangingPunct="1">
        <a:defRPr sz="2570" kern="1200">
          <a:solidFill>
            <a:schemeClr val="tx1"/>
          </a:solidFill>
          <a:latin typeface="+mn-lt"/>
          <a:ea typeface="+mn-ea"/>
          <a:cs typeface="+mn-cs"/>
        </a:defRPr>
      </a:lvl8pPr>
      <a:lvl9pPr marL="5223053" algn="l" defTabSz="1305763" rtl="0" eaLnBrk="1" latinLnBrk="0" hangingPunct="1">
        <a:defRPr sz="257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e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flipV="1">
            <a:off x="2" y="-3"/>
            <a:ext cx="13057077" cy="1369640"/>
          </a:xfrm>
          <a:prstGeom prst="rect">
            <a:avLst/>
          </a:prstGeom>
          <a:solidFill>
            <a:srgbClr val="013A40"/>
          </a:solidFill>
          <a:ln/>
        </p:spPr>
      </p:sp>
      <p:sp>
        <p:nvSpPr>
          <p:cNvPr id="3" name="Text 1"/>
          <p:cNvSpPr/>
          <p:nvPr/>
        </p:nvSpPr>
        <p:spPr>
          <a:xfrm>
            <a:off x="397597" y="2"/>
            <a:ext cx="12261884" cy="1616443"/>
          </a:xfrm>
          <a:prstGeom prst="rect">
            <a:avLst/>
          </a:prstGeom>
          <a:noFill/>
          <a:ln/>
        </p:spPr>
        <p:txBody>
          <a:bodyPr wrap="square" lIns="0" tIns="0" rIns="0" bIns="0" rtlCol="0" anchor="t"/>
          <a:lstStyle/>
          <a:p>
            <a:pPr>
              <a:lnSpc>
                <a:spcPct val="105000"/>
              </a:lnSpc>
            </a:pPr>
            <a:r>
              <a:rPr lang="en-US" sz="2261" b="1" dirty="0">
                <a:solidFill>
                  <a:srgbClr val="FFFFFF"/>
                </a:solidFill>
                <a:latin typeface="Cambria" pitchFamily="34" charset="0"/>
                <a:ea typeface="Cambria" pitchFamily="34" charset="-122"/>
                <a:cs typeface="Cambria" pitchFamily="34" charset="-120"/>
              </a:rPr>
              <a:t>A Smart Diabetes Risk Prediction and Lifestyle App: A Digital Health Intervention to Prevent Type 2 Diabetes and Reduce Health Inequalities</a:t>
            </a:r>
            <a:endParaRPr lang="en-US" sz="2261" dirty="0"/>
          </a:p>
        </p:txBody>
      </p:sp>
      <p:sp>
        <p:nvSpPr>
          <p:cNvPr id="4" name="Text 2"/>
          <p:cNvSpPr/>
          <p:nvPr/>
        </p:nvSpPr>
        <p:spPr>
          <a:xfrm>
            <a:off x="162819" y="940154"/>
            <a:ext cx="12261884" cy="278318"/>
          </a:xfrm>
          <a:prstGeom prst="rect">
            <a:avLst/>
          </a:prstGeom>
          <a:noFill/>
          <a:ln/>
        </p:spPr>
        <p:txBody>
          <a:bodyPr wrap="square" lIns="0" tIns="0" rIns="0" bIns="0" rtlCol="0" anchor="t"/>
          <a:lstStyle/>
          <a:p>
            <a:r>
              <a:rPr lang="en-US" sz="1217" b="1" dirty="0">
                <a:solidFill>
                  <a:srgbClr val="E7F4F3"/>
                </a:solidFill>
                <a:latin typeface="Arial Black" panose="020B0A04020102020204" pitchFamily="34" charset="0"/>
                <a:ea typeface="Calibri" pitchFamily="34" charset="-122"/>
                <a:cs typeface="Calibri" pitchFamily="34" charset="-120"/>
              </a:rPr>
              <a:t>Student Name: </a:t>
            </a:r>
            <a:r>
              <a:rPr lang="en-US" sz="1217" dirty="0" err="1" smtClean="0">
                <a:solidFill>
                  <a:srgbClr val="E7F4F3"/>
                </a:solidFill>
                <a:latin typeface="Arial Black" panose="020B0A04020102020204" pitchFamily="34" charset="0"/>
                <a:ea typeface="Calibri" pitchFamily="34" charset="-122"/>
                <a:cs typeface="Calibri" pitchFamily="34" charset="-120"/>
              </a:rPr>
              <a:t>Sanjana</a:t>
            </a:r>
            <a:r>
              <a:rPr lang="en-US" sz="1217" dirty="0" smtClean="0">
                <a:solidFill>
                  <a:srgbClr val="E7F4F3"/>
                </a:solidFill>
                <a:latin typeface="Arial Black" panose="020B0A04020102020204" pitchFamily="34" charset="0"/>
                <a:ea typeface="Calibri" pitchFamily="34" charset="-122"/>
                <a:cs typeface="Calibri" pitchFamily="34" charset="-120"/>
              </a:rPr>
              <a:t> Chauhan  </a:t>
            </a:r>
            <a:r>
              <a:rPr lang="en-US" sz="1217" dirty="0">
                <a:solidFill>
                  <a:srgbClr val="E7F4F3"/>
                </a:solidFill>
                <a:latin typeface="Arial Black" panose="020B0A04020102020204" pitchFamily="34" charset="0"/>
                <a:ea typeface="Calibri" pitchFamily="34" charset="-122"/>
                <a:cs typeface="Calibri" pitchFamily="34" charset="-120"/>
              </a:rPr>
              <a:t>|   </a:t>
            </a:r>
            <a:r>
              <a:rPr lang="en-US" sz="1217" b="1" dirty="0">
                <a:solidFill>
                  <a:srgbClr val="E7F4F3"/>
                </a:solidFill>
                <a:latin typeface="Arial Black" panose="020B0A04020102020204" pitchFamily="34" charset="0"/>
                <a:ea typeface="Calibri" pitchFamily="34" charset="-122"/>
                <a:cs typeface="Calibri" pitchFamily="34" charset="-120"/>
              </a:rPr>
              <a:t>Student ID: </a:t>
            </a:r>
            <a:r>
              <a:rPr lang="en-US" sz="1217" dirty="0" smtClean="0">
                <a:solidFill>
                  <a:srgbClr val="E7F4F3"/>
                </a:solidFill>
                <a:latin typeface="Arial Black" panose="020B0A04020102020204" pitchFamily="34" charset="0"/>
                <a:ea typeface="Calibri" pitchFamily="34" charset="-122"/>
                <a:cs typeface="Calibri" pitchFamily="34" charset="-120"/>
              </a:rPr>
              <a:t>2505065  </a:t>
            </a:r>
            <a:r>
              <a:rPr lang="en-US" sz="1217" dirty="0">
                <a:solidFill>
                  <a:srgbClr val="E7F4F3"/>
                </a:solidFill>
                <a:latin typeface="Arial Black" panose="020B0A04020102020204" pitchFamily="34" charset="0"/>
                <a:ea typeface="Calibri" pitchFamily="34" charset="-122"/>
                <a:cs typeface="Calibri" pitchFamily="34" charset="-120"/>
              </a:rPr>
              <a:t>|   </a:t>
            </a:r>
            <a:r>
              <a:rPr lang="en-US" sz="1217" b="1" dirty="0">
                <a:solidFill>
                  <a:srgbClr val="E7F4F3"/>
                </a:solidFill>
                <a:latin typeface="Arial Black" panose="020B0A04020102020204" pitchFamily="34" charset="0"/>
                <a:ea typeface="Calibri" pitchFamily="34" charset="-122"/>
                <a:cs typeface="Calibri" pitchFamily="34" charset="-120"/>
              </a:rPr>
              <a:t>Lecturer: </a:t>
            </a:r>
            <a:r>
              <a:rPr lang="en-US" sz="1217" dirty="0" err="1" smtClean="0">
                <a:solidFill>
                  <a:srgbClr val="E7F4F3"/>
                </a:solidFill>
                <a:latin typeface="Arial Black" panose="020B0A04020102020204" pitchFamily="34" charset="0"/>
                <a:ea typeface="Calibri" pitchFamily="34" charset="-122"/>
                <a:cs typeface="Calibri" pitchFamily="34" charset="-120"/>
              </a:rPr>
              <a:t>Dr</a:t>
            </a:r>
            <a:r>
              <a:rPr lang="en-US" sz="1217" dirty="0" smtClean="0">
                <a:solidFill>
                  <a:srgbClr val="E7F4F3"/>
                </a:solidFill>
                <a:latin typeface="Arial Black" panose="020B0A04020102020204" pitchFamily="34" charset="0"/>
                <a:ea typeface="Calibri" pitchFamily="34" charset="-122"/>
                <a:cs typeface="Calibri" pitchFamily="34" charset="-120"/>
              </a:rPr>
              <a:t> Ping Wu</a:t>
            </a:r>
            <a:endParaRPr lang="en-US" sz="1217" dirty="0">
              <a:latin typeface="Arial Black" panose="020B0A04020102020204" pitchFamily="34" charset="0"/>
            </a:endParaRPr>
          </a:p>
        </p:txBody>
      </p:sp>
      <p:sp>
        <p:nvSpPr>
          <p:cNvPr id="5" name="Shape 3"/>
          <p:cNvSpPr/>
          <p:nvPr/>
        </p:nvSpPr>
        <p:spPr>
          <a:xfrm>
            <a:off x="417498" y="1611376"/>
            <a:ext cx="333981" cy="310125"/>
          </a:xfrm>
          <a:prstGeom prst="ellipse">
            <a:avLst/>
          </a:prstGeom>
          <a:solidFill>
            <a:srgbClr val="02C39A"/>
          </a:solidFill>
          <a:ln/>
        </p:spPr>
      </p:sp>
      <p:sp>
        <p:nvSpPr>
          <p:cNvPr id="6" name="Text 4"/>
          <p:cNvSpPr/>
          <p:nvPr/>
        </p:nvSpPr>
        <p:spPr>
          <a:xfrm>
            <a:off x="437360" y="1592293"/>
            <a:ext cx="333981" cy="333981"/>
          </a:xfrm>
          <a:prstGeom prst="rect">
            <a:avLst/>
          </a:prstGeom>
          <a:noFill/>
          <a:ln/>
        </p:spPr>
        <p:txBody>
          <a:bodyPr wrap="square" lIns="0" tIns="0" rIns="0" bIns="0" rtlCol="0" anchor="ctr"/>
          <a:lstStyle/>
          <a:p>
            <a:pPr algn="ctr"/>
            <a:r>
              <a:rPr lang="en-US" sz="1391" b="1" dirty="0">
                <a:solidFill>
                  <a:srgbClr val="013A40"/>
                </a:solidFill>
                <a:latin typeface="Calibri" pitchFamily="34" charset="0"/>
                <a:ea typeface="Calibri" pitchFamily="34" charset="-122"/>
                <a:cs typeface="Calibri" pitchFamily="34" charset="-120"/>
              </a:rPr>
              <a:t>1</a:t>
            </a:r>
            <a:endParaRPr lang="en-US" sz="1391" dirty="0"/>
          </a:p>
        </p:txBody>
      </p:sp>
      <p:sp>
        <p:nvSpPr>
          <p:cNvPr id="7" name="Text 5"/>
          <p:cNvSpPr/>
          <p:nvPr/>
        </p:nvSpPr>
        <p:spPr>
          <a:xfrm>
            <a:off x="834956" y="1583544"/>
            <a:ext cx="3480297" cy="365789"/>
          </a:xfrm>
          <a:prstGeom prst="rect">
            <a:avLst/>
          </a:prstGeom>
          <a:noFill/>
          <a:ln/>
        </p:spPr>
        <p:txBody>
          <a:bodyPr wrap="square" lIns="0" tIns="0" rIns="0" bIns="0" rtlCol="0" anchor="ctr"/>
          <a:lstStyle/>
          <a:p>
            <a:r>
              <a:rPr lang="en-US" sz="1435" b="1" dirty="0">
                <a:solidFill>
                  <a:srgbClr val="013A40"/>
                </a:solidFill>
                <a:latin typeface="Cambria" pitchFamily="34" charset="0"/>
                <a:ea typeface="Cambria" pitchFamily="34" charset="-122"/>
                <a:cs typeface="Cambria" pitchFamily="34" charset="-120"/>
              </a:rPr>
              <a:t>Background</a:t>
            </a:r>
            <a:endParaRPr lang="en-US" sz="1435" dirty="0"/>
          </a:p>
        </p:txBody>
      </p:sp>
      <p:sp>
        <p:nvSpPr>
          <p:cNvPr id="8" name="Text 6"/>
          <p:cNvSpPr/>
          <p:nvPr/>
        </p:nvSpPr>
        <p:spPr>
          <a:xfrm>
            <a:off x="547603" y="2100717"/>
            <a:ext cx="3917653" cy="2402279"/>
          </a:xfrm>
          <a:prstGeom prst="rect">
            <a:avLst/>
          </a:prstGeom>
          <a:noFill/>
          <a:ln/>
        </p:spPr>
        <p:txBody>
          <a:bodyPr wrap="square" lIns="0" tIns="0" rIns="0" bIns="0" rtlCol="0" anchor="t"/>
          <a:lstStyle/>
          <a:p>
            <a:pPr>
              <a:lnSpc>
                <a:spcPct val="112000"/>
              </a:lnSpc>
            </a:pPr>
            <a:r>
              <a:rPr lang="en-US" sz="1050" dirty="0">
                <a:solidFill>
                  <a:srgbClr val="1B2B2E"/>
                </a:solidFill>
                <a:latin typeface="Arial" panose="020B0604020202020204" pitchFamily="34" charset="0"/>
                <a:ea typeface="Calibri" pitchFamily="34" charset="-122"/>
                <a:cs typeface="Arial" panose="020B0604020202020204" pitchFamily="34" charset="0"/>
              </a:rPr>
              <a:t>Type 2 diabetes (T2D) is one of the most significant public health challenges worldwide. In the UK, millions of people live with diabetes, while many more are at high risk due to obesity, physical inactivity and unhealthy diets (Diabetes UK, 2024). The condition increases the risk of cardiovascular disease, kidney failure, stroke and premature mortality (World Health Organization, 2024). Previous interventions include community-based education, dietary counselling and physical activity initiatives; more recently, digital tools such as the NHS Digital Diabetes Prevention Programme have provided personalised coaching and remote support (NHS England, 2023).</a:t>
            </a:r>
            <a:endParaRPr lang="en-US" sz="1050" dirty="0">
              <a:latin typeface="Arial" panose="020B0604020202020204" pitchFamily="34" charset="0"/>
              <a:cs typeface="Arial" panose="020B0604020202020204" pitchFamily="34" charset="0"/>
            </a:endParaRPr>
          </a:p>
        </p:txBody>
      </p:sp>
      <p:pic>
        <p:nvPicPr>
          <p:cNvPr id="9" name="Image 0" descr="/home/claude/diabetes_app.jpeg"/>
          <p:cNvPicPr>
            <a:picLocks noChangeAspect="1"/>
          </p:cNvPicPr>
          <p:nvPr/>
        </p:nvPicPr>
        <p:blipFill>
          <a:blip r:embed="rId3"/>
          <a:stretch>
            <a:fillRect/>
          </a:stretch>
        </p:blipFill>
        <p:spPr>
          <a:xfrm>
            <a:off x="642553" y="4275440"/>
            <a:ext cx="3060481" cy="2646039"/>
          </a:xfrm>
          <a:prstGeom prst="rect">
            <a:avLst/>
          </a:prstGeom>
        </p:spPr>
      </p:pic>
      <p:sp>
        <p:nvSpPr>
          <p:cNvPr id="10" name="Text 7"/>
          <p:cNvSpPr/>
          <p:nvPr/>
        </p:nvSpPr>
        <p:spPr>
          <a:xfrm>
            <a:off x="291552" y="7020329"/>
            <a:ext cx="3917653" cy="238558"/>
          </a:xfrm>
          <a:prstGeom prst="rect">
            <a:avLst/>
          </a:prstGeom>
          <a:noFill/>
          <a:ln/>
        </p:spPr>
        <p:txBody>
          <a:bodyPr wrap="square" lIns="0" tIns="0" rIns="0" bIns="0" rtlCol="0" anchor="ctr"/>
          <a:lstStyle/>
          <a:p>
            <a:pPr algn="ctr"/>
            <a:r>
              <a:rPr lang="en-US" sz="826" i="1" dirty="0">
                <a:solidFill>
                  <a:srgbClr val="5A6B6E"/>
                </a:solidFill>
                <a:latin typeface="Calibri" pitchFamily="34" charset="0"/>
                <a:ea typeface="Calibri" pitchFamily="34" charset="-122"/>
                <a:cs typeface="Calibri" pitchFamily="34" charset="-120"/>
              </a:rPr>
              <a:t>Concept: the Smart Diabetes app risk-assessment and lifestyle dashboard</a:t>
            </a:r>
            <a:endParaRPr lang="en-US" sz="826" dirty="0"/>
          </a:p>
        </p:txBody>
      </p:sp>
      <p:sp>
        <p:nvSpPr>
          <p:cNvPr id="11" name="Shape 8"/>
          <p:cNvSpPr/>
          <p:nvPr/>
        </p:nvSpPr>
        <p:spPr>
          <a:xfrm>
            <a:off x="449525" y="7325387"/>
            <a:ext cx="333981" cy="333981"/>
          </a:xfrm>
          <a:prstGeom prst="ellipse">
            <a:avLst/>
          </a:prstGeom>
          <a:solidFill>
            <a:srgbClr val="02C39A"/>
          </a:solidFill>
          <a:ln/>
        </p:spPr>
      </p:sp>
      <p:sp>
        <p:nvSpPr>
          <p:cNvPr id="12" name="Text 9"/>
          <p:cNvSpPr/>
          <p:nvPr/>
        </p:nvSpPr>
        <p:spPr>
          <a:xfrm>
            <a:off x="432997" y="7348275"/>
            <a:ext cx="333981" cy="333981"/>
          </a:xfrm>
          <a:prstGeom prst="rect">
            <a:avLst/>
          </a:prstGeom>
          <a:noFill/>
          <a:ln/>
        </p:spPr>
        <p:txBody>
          <a:bodyPr wrap="square" lIns="0" tIns="0" rIns="0" bIns="0" rtlCol="0" anchor="ctr"/>
          <a:lstStyle/>
          <a:p>
            <a:pPr algn="ctr"/>
            <a:r>
              <a:rPr lang="en-US" sz="1391" b="1" dirty="0">
                <a:solidFill>
                  <a:srgbClr val="013A40"/>
                </a:solidFill>
                <a:latin typeface="Calibri" pitchFamily="34" charset="0"/>
                <a:ea typeface="Calibri" pitchFamily="34" charset="-122"/>
                <a:cs typeface="Calibri" pitchFamily="34" charset="-120"/>
              </a:rPr>
              <a:t>2</a:t>
            </a:r>
            <a:endParaRPr lang="en-US" sz="1391" dirty="0"/>
          </a:p>
        </p:txBody>
      </p:sp>
      <p:sp>
        <p:nvSpPr>
          <p:cNvPr id="13" name="Text 10"/>
          <p:cNvSpPr/>
          <p:nvPr/>
        </p:nvSpPr>
        <p:spPr>
          <a:xfrm>
            <a:off x="873588" y="7303172"/>
            <a:ext cx="3480297" cy="365789"/>
          </a:xfrm>
          <a:prstGeom prst="rect">
            <a:avLst/>
          </a:prstGeom>
          <a:noFill/>
          <a:ln/>
        </p:spPr>
        <p:txBody>
          <a:bodyPr wrap="square" lIns="0" tIns="0" rIns="0" bIns="0" rtlCol="0" anchor="ctr"/>
          <a:lstStyle/>
          <a:p>
            <a:r>
              <a:rPr lang="en-US" sz="1435" b="1" dirty="0">
                <a:solidFill>
                  <a:srgbClr val="013A40"/>
                </a:solidFill>
                <a:latin typeface="Cambria" pitchFamily="34" charset="0"/>
                <a:ea typeface="Cambria" pitchFamily="34" charset="-122"/>
                <a:cs typeface="Cambria" pitchFamily="34" charset="-120"/>
              </a:rPr>
              <a:t>Health Promotion Values &amp; Principles</a:t>
            </a:r>
            <a:endParaRPr lang="en-US" sz="1435" dirty="0"/>
          </a:p>
        </p:txBody>
      </p:sp>
      <p:sp>
        <p:nvSpPr>
          <p:cNvPr id="14" name="Text 11"/>
          <p:cNvSpPr/>
          <p:nvPr/>
        </p:nvSpPr>
        <p:spPr>
          <a:xfrm>
            <a:off x="671378" y="7634765"/>
            <a:ext cx="3917653" cy="2067503"/>
          </a:xfrm>
          <a:prstGeom prst="rect">
            <a:avLst/>
          </a:prstGeom>
          <a:noFill/>
          <a:ln/>
        </p:spPr>
        <p:txBody>
          <a:bodyPr wrap="square" lIns="0" tIns="0" rIns="0" bIns="0" rtlCol="0" anchor="t"/>
          <a:lstStyle/>
          <a:p>
            <a:pPr>
              <a:lnSpc>
                <a:spcPct val="112000"/>
              </a:lnSpc>
            </a:pPr>
            <a:r>
              <a:rPr lang="en-US" sz="939" dirty="0">
                <a:solidFill>
                  <a:srgbClr val="1B2B2E"/>
                </a:solidFill>
                <a:latin typeface="Arial" panose="020B0604020202020204" pitchFamily="34" charset="0"/>
                <a:ea typeface="Calibri" pitchFamily="34" charset="-122"/>
                <a:cs typeface="Arial" panose="020B0604020202020204" pitchFamily="34" charset="0"/>
              </a:rPr>
              <a:t>Health promotion enables individuals and communities to increase </a:t>
            </a:r>
            <a:r>
              <a:rPr lang="en-US" sz="1050" dirty="0">
                <a:solidFill>
                  <a:srgbClr val="1B2B2E"/>
                </a:solidFill>
                <a:latin typeface="Arial" panose="020B0604020202020204" pitchFamily="34" charset="0"/>
                <a:ea typeface="Calibri" pitchFamily="34" charset="-122"/>
                <a:cs typeface="Arial" panose="020B0604020202020204" pitchFamily="34" charset="0"/>
              </a:rPr>
              <a:t>control over their health through empowerment, participation, equity and prevention (World Health Organization, 1986). The Ottawa Charter highlights creating supportive environments and strengthening community action. The app supports empowerment by helping users understand their personal diabetes risk and providing tailored recommendations; it encourages participation through self-monitoring, education and personalised feedback. Equity is promoted through multilingual features and simple navigation for diverse populations, and preventive care is strengthened through early identification of risk factors (Nutbeam, 2000; NHS England, 2023).</a:t>
            </a:r>
            <a:endParaRPr lang="en-US" sz="1050" dirty="0">
              <a:latin typeface="Arial" panose="020B0604020202020204" pitchFamily="34" charset="0"/>
              <a:cs typeface="Arial" panose="020B0604020202020204" pitchFamily="34" charset="0"/>
            </a:endParaRPr>
          </a:p>
        </p:txBody>
      </p:sp>
      <p:sp>
        <p:nvSpPr>
          <p:cNvPr id="15" name="Shape 12"/>
          <p:cNvSpPr/>
          <p:nvPr/>
        </p:nvSpPr>
        <p:spPr>
          <a:xfrm>
            <a:off x="4547379" y="1699525"/>
            <a:ext cx="333981" cy="333981"/>
          </a:xfrm>
          <a:prstGeom prst="ellipse">
            <a:avLst/>
          </a:prstGeom>
          <a:solidFill>
            <a:srgbClr val="02C39A"/>
          </a:solidFill>
          <a:ln/>
        </p:spPr>
      </p:sp>
      <p:sp>
        <p:nvSpPr>
          <p:cNvPr id="16" name="Text 13"/>
          <p:cNvSpPr/>
          <p:nvPr/>
        </p:nvSpPr>
        <p:spPr>
          <a:xfrm>
            <a:off x="4519886" y="1678239"/>
            <a:ext cx="333981" cy="333981"/>
          </a:xfrm>
          <a:prstGeom prst="rect">
            <a:avLst/>
          </a:prstGeom>
          <a:noFill/>
          <a:ln/>
        </p:spPr>
        <p:txBody>
          <a:bodyPr wrap="square" lIns="0" tIns="0" rIns="0" bIns="0" rtlCol="0" anchor="ctr"/>
          <a:lstStyle/>
          <a:p>
            <a:pPr algn="ctr"/>
            <a:r>
              <a:rPr lang="en-US" sz="1391" b="1" dirty="0">
                <a:solidFill>
                  <a:srgbClr val="013A40"/>
                </a:solidFill>
                <a:latin typeface="Calibri" pitchFamily="34" charset="0"/>
                <a:ea typeface="Calibri" pitchFamily="34" charset="-122"/>
                <a:cs typeface="Calibri" pitchFamily="34" charset="-120"/>
              </a:rPr>
              <a:t>3</a:t>
            </a:r>
            <a:endParaRPr lang="en-US" sz="1391" dirty="0"/>
          </a:p>
        </p:txBody>
      </p:sp>
      <p:sp>
        <p:nvSpPr>
          <p:cNvPr id="17" name="Text 14"/>
          <p:cNvSpPr/>
          <p:nvPr/>
        </p:nvSpPr>
        <p:spPr>
          <a:xfrm>
            <a:off x="5048313" y="1635529"/>
            <a:ext cx="3480297" cy="365789"/>
          </a:xfrm>
          <a:prstGeom prst="rect">
            <a:avLst/>
          </a:prstGeom>
          <a:noFill/>
          <a:ln/>
        </p:spPr>
        <p:txBody>
          <a:bodyPr wrap="square" lIns="0" tIns="0" rIns="0" bIns="0" rtlCol="0" anchor="ctr"/>
          <a:lstStyle/>
          <a:p>
            <a:r>
              <a:rPr lang="en-US" sz="1435" b="1" dirty="0">
                <a:solidFill>
                  <a:srgbClr val="013A40"/>
                </a:solidFill>
                <a:latin typeface="Cambria" pitchFamily="34" charset="0"/>
                <a:ea typeface="Cambria" pitchFamily="34" charset="-122"/>
                <a:cs typeface="Cambria" pitchFamily="34" charset="-120"/>
              </a:rPr>
              <a:t>Behavioural Change Theory</a:t>
            </a:r>
            <a:endParaRPr lang="en-US" sz="1435" dirty="0"/>
          </a:p>
        </p:txBody>
      </p:sp>
      <p:sp>
        <p:nvSpPr>
          <p:cNvPr id="18" name="Text 15"/>
          <p:cNvSpPr/>
          <p:nvPr/>
        </p:nvSpPr>
        <p:spPr>
          <a:xfrm>
            <a:off x="4612571" y="2220790"/>
            <a:ext cx="3917653" cy="3459092"/>
          </a:xfrm>
          <a:prstGeom prst="rect">
            <a:avLst/>
          </a:prstGeom>
          <a:noFill/>
          <a:ln/>
        </p:spPr>
        <p:txBody>
          <a:bodyPr wrap="square" lIns="0" tIns="0" rIns="0" bIns="0" rtlCol="0" anchor="t"/>
          <a:lstStyle/>
          <a:p>
            <a:pPr>
              <a:lnSpc>
                <a:spcPct val="112000"/>
              </a:lnSpc>
            </a:pPr>
            <a:r>
              <a:rPr lang="en-US" sz="1050" dirty="0">
                <a:solidFill>
                  <a:srgbClr val="1B2B2E"/>
                </a:solidFill>
                <a:latin typeface="Arial" panose="020B0604020202020204" pitchFamily="34" charset="0"/>
                <a:ea typeface="Calibri" pitchFamily="34" charset="-122"/>
                <a:cs typeface="Arial" panose="020B0604020202020204" pitchFamily="34" charset="0"/>
              </a:rPr>
              <a:t>The Health Belief Model (HBM) provides an effective framework for designing the digital intervention, suggesting that health behaviour is influenced by perceived susceptibility, perceived severity, perceived benefits, perceived barriers, cues to action and self-efficacy (Rosenstock, 1974). Within the app, a diabetes risk assessment increases awareness of personal susceptibility, while educational materials explain the seriousness of diabetes and its complications, increasing perceived severity. Personalised lifestyle recommendations demonstrate the benefits of healthy eating and physical activity. Reminders and progress tracking act as cues to action, and goal-setting tools with achievement badges improve self-efficacy, making users more likely to adopt healthier behaviours. By addressing multiple determinants simultaneously, the app supports sustainable lifestyle change (Glanz, Rimer and Viswanath, 2015).</a:t>
            </a:r>
            <a:endParaRPr lang="en-US" sz="1050" dirty="0">
              <a:latin typeface="Arial" panose="020B0604020202020204" pitchFamily="34" charset="0"/>
              <a:cs typeface="Arial" panose="020B0604020202020204" pitchFamily="34" charset="0"/>
            </a:endParaRPr>
          </a:p>
        </p:txBody>
      </p:sp>
      <p:sp>
        <p:nvSpPr>
          <p:cNvPr id="19" name="Shape 16"/>
          <p:cNvSpPr/>
          <p:nvPr/>
        </p:nvSpPr>
        <p:spPr>
          <a:xfrm>
            <a:off x="4492866" y="6937383"/>
            <a:ext cx="333981" cy="333981"/>
          </a:xfrm>
          <a:prstGeom prst="ellipse">
            <a:avLst/>
          </a:prstGeom>
          <a:solidFill>
            <a:srgbClr val="02C39A"/>
          </a:solidFill>
          <a:ln/>
        </p:spPr>
      </p:sp>
      <p:sp>
        <p:nvSpPr>
          <p:cNvPr id="20" name="Text 17"/>
          <p:cNvSpPr/>
          <p:nvPr/>
        </p:nvSpPr>
        <p:spPr>
          <a:xfrm>
            <a:off x="4466277" y="6953286"/>
            <a:ext cx="333981" cy="333981"/>
          </a:xfrm>
          <a:prstGeom prst="rect">
            <a:avLst/>
          </a:prstGeom>
          <a:noFill/>
          <a:ln/>
        </p:spPr>
        <p:txBody>
          <a:bodyPr wrap="square" lIns="0" tIns="0" rIns="0" bIns="0" rtlCol="0" anchor="ctr"/>
          <a:lstStyle/>
          <a:p>
            <a:pPr algn="ctr"/>
            <a:r>
              <a:rPr lang="en-US" sz="1391" b="1" dirty="0">
                <a:solidFill>
                  <a:srgbClr val="013A40"/>
                </a:solidFill>
                <a:latin typeface="Calibri" pitchFamily="34" charset="0"/>
                <a:ea typeface="Calibri" pitchFamily="34" charset="-122"/>
                <a:cs typeface="Calibri" pitchFamily="34" charset="-120"/>
              </a:rPr>
              <a:t>4</a:t>
            </a:r>
            <a:endParaRPr lang="en-US" sz="1391" dirty="0"/>
          </a:p>
        </p:txBody>
      </p:sp>
      <p:sp>
        <p:nvSpPr>
          <p:cNvPr id="21" name="Text 18"/>
          <p:cNvSpPr/>
          <p:nvPr/>
        </p:nvSpPr>
        <p:spPr>
          <a:xfrm>
            <a:off x="5004461" y="6937383"/>
            <a:ext cx="3480297" cy="365789"/>
          </a:xfrm>
          <a:prstGeom prst="rect">
            <a:avLst/>
          </a:prstGeom>
          <a:noFill/>
          <a:ln/>
        </p:spPr>
        <p:txBody>
          <a:bodyPr wrap="square" lIns="0" tIns="0" rIns="0" bIns="0" rtlCol="0" anchor="ctr"/>
          <a:lstStyle/>
          <a:p>
            <a:r>
              <a:rPr lang="en-US" sz="1435" b="1" dirty="0">
                <a:solidFill>
                  <a:srgbClr val="013A40"/>
                </a:solidFill>
                <a:latin typeface="Cambria" pitchFamily="34" charset="0"/>
                <a:ea typeface="Cambria" pitchFamily="34" charset="-122"/>
                <a:cs typeface="Cambria" pitchFamily="34" charset="-120"/>
              </a:rPr>
              <a:t>Expected Outcomes</a:t>
            </a:r>
            <a:endParaRPr lang="en-US" sz="1435" dirty="0"/>
          </a:p>
        </p:txBody>
      </p:sp>
      <p:sp>
        <p:nvSpPr>
          <p:cNvPr id="22" name="Text 19"/>
          <p:cNvSpPr/>
          <p:nvPr/>
        </p:nvSpPr>
        <p:spPr>
          <a:xfrm>
            <a:off x="4720747" y="7389546"/>
            <a:ext cx="3917653" cy="2385580"/>
          </a:xfrm>
          <a:prstGeom prst="rect">
            <a:avLst/>
          </a:prstGeom>
          <a:noFill/>
          <a:ln/>
        </p:spPr>
        <p:txBody>
          <a:bodyPr wrap="square" lIns="0" tIns="0" rIns="0" bIns="0" rtlCol="0" anchor="t"/>
          <a:lstStyle/>
          <a:p>
            <a:pPr>
              <a:lnSpc>
                <a:spcPct val="112000"/>
              </a:lnSpc>
            </a:pPr>
            <a:r>
              <a:rPr lang="en-US" sz="1050" dirty="0">
                <a:solidFill>
                  <a:srgbClr val="1B2B2E"/>
                </a:solidFill>
                <a:latin typeface="Arial" panose="020B0604020202020204" pitchFamily="34" charset="0"/>
                <a:ea typeface="Calibri" pitchFamily="34" charset="-122"/>
                <a:cs typeface="Arial" panose="020B0604020202020204" pitchFamily="34" charset="0"/>
              </a:rPr>
              <a:t>The intervention is expected to improve diabetes awareness, increase physical activity, encourage healthier dietary choices and promote sustained behaviour change. Improved self-monitoring and personalised feedback may increase engagement and adherence, and earlier identification of high-risk individuals can enable timely referral, reducing T2D incidence. However, digital exclusion remains a challenge for older adults, those with limited digital literacy and those without reliable internet access. Multilingual support, user-friendly design and optional face-to-face guidance can improve accessibility and reduce health inequalities (NICE, 2022; NHS England, 2023).</a:t>
            </a:r>
            <a:endParaRPr lang="en-US" sz="1050" dirty="0">
              <a:latin typeface="Arial" panose="020B0604020202020204" pitchFamily="34" charset="0"/>
              <a:cs typeface="Arial" panose="020B0604020202020204" pitchFamily="34" charset="0"/>
            </a:endParaRPr>
          </a:p>
        </p:txBody>
      </p:sp>
      <p:sp>
        <p:nvSpPr>
          <p:cNvPr id="23" name="Shape 20"/>
          <p:cNvSpPr/>
          <p:nvPr/>
        </p:nvSpPr>
        <p:spPr>
          <a:xfrm>
            <a:off x="8799572" y="1861154"/>
            <a:ext cx="333981" cy="333981"/>
          </a:xfrm>
          <a:prstGeom prst="ellipse">
            <a:avLst/>
          </a:prstGeom>
          <a:solidFill>
            <a:srgbClr val="02C39A"/>
          </a:solidFill>
          <a:ln/>
        </p:spPr>
      </p:sp>
      <p:sp>
        <p:nvSpPr>
          <p:cNvPr id="24" name="Text 21"/>
          <p:cNvSpPr/>
          <p:nvPr/>
        </p:nvSpPr>
        <p:spPr>
          <a:xfrm>
            <a:off x="8786188" y="1885010"/>
            <a:ext cx="333981" cy="333981"/>
          </a:xfrm>
          <a:prstGeom prst="rect">
            <a:avLst/>
          </a:prstGeom>
          <a:noFill/>
          <a:ln/>
        </p:spPr>
        <p:txBody>
          <a:bodyPr wrap="square" lIns="0" tIns="0" rIns="0" bIns="0" rtlCol="0" anchor="ctr"/>
          <a:lstStyle/>
          <a:p>
            <a:pPr algn="ctr"/>
            <a:r>
              <a:rPr lang="en-US" sz="1391" b="1" dirty="0">
                <a:solidFill>
                  <a:srgbClr val="013A40"/>
                </a:solidFill>
                <a:latin typeface="Calibri" pitchFamily="34" charset="0"/>
                <a:ea typeface="Calibri" pitchFamily="34" charset="-122"/>
                <a:cs typeface="Calibri" pitchFamily="34" charset="-120"/>
              </a:rPr>
              <a:t>5</a:t>
            </a:r>
            <a:endParaRPr lang="en-US" sz="1391" dirty="0"/>
          </a:p>
        </p:txBody>
      </p:sp>
      <p:sp>
        <p:nvSpPr>
          <p:cNvPr id="25" name="Text 22"/>
          <p:cNvSpPr/>
          <p:nvPr/>
        </p:nvSpPr>
        <p:spPr>
          <a:xfrm>
            <a:off x="9226740" y="1840699"/>
            <a:ext cx="3480297" cy="365789"/>
          </a:xfrm>
          <a:prstGeom prst="rect">
            <a:avLst/>
          </a:prstGeom>
          <a:noFill/>
          <a:ln/>
        </p:spPr>
        <p:txBody>
          <a:bodyPr wrap="square" lIns="0" tIns="0" rIns="0" bIns="0" rtlCol="0" anchor="ctr"/>
          <a:lstStyle/>
          <a:p>
            <a:r>
              <a:rPr lang="en-US" sz="1435" b="1" dirty="0">
                <a:solidFill>
                  <a:srgbClr val="013A40"/>
                </a:solidFill>
                <a:latin typeface="Cambria" pitchFamily="34" charset="0"/>
                <a:ea typeface="Cambria" pitchFamily="34" charset="-122"/>
                <a:cs typeface="Cambria" pitchFamily="34" charset="-120"/>
              </a:rPr>
              <a:t>Conclusion</a:t>
            </a:r>
            <a:endParaRPr lang="en-US" sz="1435" dirty="0"/>
          </a:p>
        </p:txBody>
      </p:sp>
      <p:sp>
        <p:nvSpPr>
          <p:cNvPr id="26" name="Text 23"/>
          <p:cNvSpPr/>
          <p:nvPr/>
        </p:nvSpPr>
        <p:spPr>
          <a:xfrm>
            <a:off x="8953178" y="2282606"/>
            <a:ext cx="3917653" cy="1760041"/>
          </a:xfrm>
          <a:prstGeom prst="rect">
            <a:avLst/>
          </a:prstGeom>
          <a:noFill/>
          <a:ln/>
        </p:spPr>
        <p:txBody>
          <a:bodyPr wrap="square" lIns="0" tIns="0" rIns="0" bIns="0" rtlCol="0" anchor="t"/>
          <a:lstStyle/>
          <a:p>
            <a:pPr>
              <a:lnSpc>
                <a:spcPct val="112000"/>
              </a:lnSpc>
            </a:pPr>
            <a:r>
              <a:rPr lang="en-US" sz="1050" dirty="0">
                <a:solidFill>
                  <a:srgbClr val="1B2B2E"/>
                </a:solidFill>
                <a:latin typeface="Arial" panose="020B0604020202020204" pitchFamily="34" charset="0"/>
                <a:ea typeface="Calibri" pitchFamily="34" charset="-122"/>
                <a:cs typeface="Arial" panose="020B0604020202020204" pitchFamily="34" charset="0"/>
              </a:rPr>
              <a:t>A smart diabetes risk prediction and lifestyle app is an innovative digital health intervention supporting disease prevention through personalised risk assessment, health education and behaviour change strategies. Applying health promotion principles alongside the Health Belief Model empowers informed lifestyle choices while promoting equity and early prevention. Although digital inequalities remain a challenge, combining digital technology with inclusive design and healthcare professional support can improve accessibility and outcomes, reducing the burden of Type 2 diabetes.</a:t>
            </a:r>
            <a:endParaRPr lang="en-US" sz="1050" dirty="0">
              <a:latin typeface="Arial" panose="020B0604020202020204" pitchFamily="34" charset="0"/>
              <a:cs typeface="Arial" panose="020B0604020202020204" pitchFamily="34" charset="0"/>
            </a:endParaRPr>
          </a:p>
        </p:txBody>
      </p:sp>
      <p:pic>
        <p:nvPicPr>
          <p:cNvPr id="27" name="Image 1" descr="/home/claude/who_img.jpeg"/>
          <p:cNvPicPr>
            <a:picLocks noChangeAspect="1"/>
          </p:cNvPicPr>
          <p:nvPr/>
        </p:nvPicPr>
        <p:blipFill>
          <a:blip r:embed="rId4"/>
          <a:stretch>
            <a:fillRect/>
          </a:stretch>
        </p:blipFill>
        <p:spPr>
          <a:xfrm>
            <a:off x="8741830" y="4090357"/>
            <a:ext cx="3965207" cy="1533274"/>
          </a:xfrm>
          <a:prstGeom prst="rect">
            <a:avLst/>
          </a:prstGeom>
        </p:spPr>
      </p:pic>
      <p:sp>
        <p:nvSpPr>
          <p:cNvPr id="28" name="Text 24"/>
          <p:cNvSpPr/>
          <p:nvPr/>
        </p:nvSpPr>
        <p:spPr>
          <a:xfrm>
            <a:off x="8741830" y="5679882"/>
            <a:ext cx="3917653" cy="238558"/>
          </a:xfrm>
          <a:prstGeom prst="rect">
            <a:avLst/>
          </a:prstGeom>
          <a:noFill/>
          <a:ln/>
        </p:spPr>
        <p:txBody>
          <a:bodyPr wrap="square" lIns="0" tIns="0" rIns="0" bIns="0" rtlCol="0" anchor="ctr"/>
          <a:lstStyle/>
          <a:p>
            <a:pPr algn="ctr"/>
            <a:r>
              <a:rPr lang="en-US" sz="826" i="1" dirty="0">
                <a:solidFill>
                  <a:srgbClr val="5A6B6E"/>
                </a:solidFill>
                <a:latin typeface="Calibri" pitchFamily="34" charset="0"/>
                <a:ea typeface="Calibri" pitchFamily="34" charset="-122"/>
                <a:cs typeface="Calibri" pitchFamily="34" charset="-120"/>
              </a:rPr>
              <a:t>Source: World Health Organization (2024)</a:t>
            </a:r>
            <a:endParaRPr lang="en-US" sz="826" dirty="0"/>
          </a:p>
        </p:txBody>
      </p:sp>
      <p:sp>
        <p:nvSpPr>
          <p:cNvPr id="29" name="Shape 25"/>
          <p:cNvSpPr/>
          <p:nvPr/>
        </p:nvSpPr>
        <p:spPr>
          <a:xfrm>
            <a:off x="8736993" y="5980360"/>
            <a:ext cx="3917653" cy="3435509"/>
          </a:xfrm>
          <a:prstGeom prst="rect">
            <a:avLst/>
          </a:prstGeom>
          <a:solidFill>
            <a:srgbClr val="F7F9F9"/>
          </a:solidFill>
          <a:ln w="9525">
            <a:solidFill>
              <a:srgbClr val="00A896"/>
            </a:solidFill>
            <a:prstDash val="solid"/>
          </a:ln>
        </p:spPr>
      </p:sp>
      <p:sp>
        <p:nvSpPr>
          <p:cNvPr id="30" name="Text 26"/>
          <p:cNvSpPr/>
          <p:nvPr/>
        </p:nvSpPr>
        <p:spPr>
          <a:xfrm>
            <a:off x="8861109" y="6093382"/>
            <a:ext cx="3679095" cy="222654"/>
          </a:xfrm>
          <a:prstGeom prst="rect">
            <a:avLst/>
          </a:prstGeom>
          <a:noFill/>
          <a:ln/>
        </p:spPr>
        <p:txBody>
          <a:bodyPr wrap="square" lIns="0" tIns="0" rIns="0" bIns="0" rtlCol="0" anchor="ctr"/>
          <a:lstStyle/>
          <a:p>
            <a:r>
              <a:rPr lang="en-US" sz="1087" b="1" dirty="0">
                <a:solidFill>
                  <a:srgbClr val="013A40"/>
                </a:solidFill>
                <a:latin typeface="Arial" panose="020B0604020202020204" pitchFamily="34" charset="0"/>
                <a:ea typeface="Cambria" pitchFamily="34" charset="-122"/>
                <a:cs typeface="Arial" panose="020B0604020202020204" pitchFamily="34" charset="0"/>
              </a:rPr>
              <a:t>References</a:t>
            </a:r>
            <a:endParaRPr lang="en-US" sz="1087" dirty="0">
              <a:latin typeface="Arial" panose="020B0604020202020204" pitchFamily="34" charset="0"/>
              <a:cs typeface="Arial" panose="020B0604020202020204" pitchFamily="34" charset="0"/>
            </a:endParaRPr>
          </a:p>
        </p:txBody>
      </p:sp>
      <p:sp>
        <p:nvSpPr>
          <p:cNvPr id="31" name="Text 27"/>
          <p:cNvSpPr/>
          <p:nvPr/>
        </p:nvSpPr>
        <p:spPr>
          <a:xfrm>
            <a:off x="8861109" y="6363750"/>
            <a:ext cx="3679095" cy="2107263"/>
          </a:xfrm>
          <a:prstGeom prst="rect">
            <a:avLst/>
          </a:prstGeom>
          <a:noFill/>
          <a:ln/>
        </p:spPr>
        <p:txBody>
          <a:bodyPr wrap="square" lIns="0" tIns="0" rIns="0" bIns="0" rtlCol="0" anchor="t"/>
          <a:lstStyle/>
          <a:p>
            <a:pPr>
              <a:lnSpc>
                <a:spcPct val="108000"/>
              </a:lnSpc>
              <a:spcAft>
                <a:spcPts val="174"/>
              </a:spcAft>
            </a:pPr>
            <a:r>
              <a:rPr lang="en-US" sz="722" dirty="0">
                <a:solidFill>
                  <a:srgbClr val="1B2B2E"/>
                </a:solidFill>
                <a:latin typeface="Calibri" pitchFamily="34" charset="0"/>
                <a:ea typeface="Calibri" pitchFamily="34" charset="-122"/>
                <a:cs typeface="Calibri" pitchFamily="34" charset="-120"/>
              </a:rPr>
              <a:t>1. Bandura, A. (1997) Self-Efficacy: The Exercise of Control. New York: W.H. Freeman.</a:t>
            </a:r>
            <a:endParaRPr lang="en-US" sz="722" dirty="0"/>
          </a:p>
          <a:p>
            <a:pPr>
              <a:lnSpc>
                <a:spcPct val="108000"/>
              </a:lnSpc>
              <a:spcAft>
                <a:spcPts val="174"/>
              </a:spcAft>
            </a:pPr>
            <a:r>
              <a:rPr lang="en-US" sz="722" dirty="0">
                <a:solidFill>
                  <a:srgbClr val="1B2B2E"/>
                </a:solidFill>
                <a:latin typeface="Calibri" pitchFamily="34" charset="0"/>
                <a:ea typeface="Calibri" pitchFamily="34" charset="-122"/>
                <a:cs typeface="Calibri" pitchFamily="34" charset="-120"/>
              </a:rPr>
              <a:t>2. Diabetes UK (2024) Diabetes statistics. Diabetes UK.</a:t>
            </a:r>
            <a:endParaRPr lang="en-US" sz="722" dirty="0"/>
          </a:p>
          <a:p>
            <a:pPr>
              <a:lnSpc>
                <a:spcPct val="108000"/>
              </a:lnSpc>
              <a:spcAft>
                <a:spcPts val="174"/>
              </a:spcAft>
            </a:pPr>
            <a:r>
              <a:rPr lang="en-US" sz="722" dirty="0">
                <a:solidFill>
                  <a:srgbClr val="1B2B2E"/>
                </a:solidFill>
                <a:latin typeface="Calibri" pitchFamily="34" charset="0"/>
                <a:ea typeface="Calibri" pitchFamily="34" charset="-122"/>
                <a:cs typeface="Calibri" pitchFamily="34" charset="-120"/>
              </a:rPr>
              <a:t>3. Glanz, K., Rimer, B.K. and Viswanath, K. (2015) Health Behavior: Theory, Research and Practice. 5th ed. San Francisco: Jossey-Bass.</a:t>
            </a:r>
            <a:endParaRPr lang="en-US" sz="722" dirty="0"/>
          </a:p>
          <a:p>
            <a:pPr>
              <a:lnSpc>
                <a:spcPct val="108000"/>
              </a:lnSpc>
              <a:spcAft>
                <a:spcPts val="174"/>
              </a:spcAft>
            </a:pPr>
            <a:r>
              <a:rPr lang="en-US" sz="722" dirty="0">
                <a:solidFill>
                  <a:srgbClr val="1B2B2E"/>
                </a:solidFill>
                <a:latin typeface="Calibri" pitchFamily="34" charset="0"/>
                <a:ea typeface="Calibri" pitchFamily="34" charset="-122"/>
                <a:cs typeface="Calibri" pitchFamily="34" charset="-120"/>
              </a:rPr>
              <a:t>4. International Diabetes Federation (2021) IDF Diabetes Atlas. 10th ed. Brussels: IDF.</a:t>
            </a:r>
            <a:endParaRPr lang="en-US" sz="722" dirty="0"/>
          </a:p>
          <a:p>
            <a:pPr>
              <a:lnSpc>
                <a:spcPct val="108000"/>
              </a:lnSpc>
              <a:spcAft>
                <a:spcPts val="174"/>
              </a:spcAft>
            </a:pPr>
            <a:r>
              <a:rPr lang="en-US" sz="722" dirty="0">
                <a:solidFill>
                  <a:srgbClr val="1B2B2E"/>
                </a:solidFill>
                <a:latin typeface="Calibri" pitchFamily="34" charset="0"/>
                <a:ea typeface="Calibri" pitchFamily="34" charset="-122"/>
                <a:cs typeface="Calibri" pitchFamily="34" charset="-120"/>
              </a:rPr>
              <a:t>5. Michie, S., Atkins, L. and West, R. (2014) The Behaviour Change Wheel. London: Silverback Publishing.</a:t>
            </a:r>
            <a:endParaRPr lang="en-US" sz="722" dirty="0"/>
          </a:p>
          <a:p>
            <a:pPr>
              <a:lnSpc>
                <a:spcPct val="108000"/>
              </a:lnSpc>
              <a:spcAft>
                <a:spcPts val="174"/>
              </a:spcAft>
            </a:pPr>
            <a:r>
              <a:rPr lang="en-US" sz="722" dirty="0">
                <a:solidFill>
                  <a:srgbClr val="1B2B2E"/>
                </a:solidFill>
                <a:latin typeface="Calibri" pitchFamily="34" charset="0"/>
                <a:ea typeface="Calibri" pitchFamily="34" charset="-122"/>
                <a:cs typeface="Calibri" pitchFamily="34" charset="-120"/>
              </a:rPr>
              <a:t>6. National Health Service (2023) NHS App. London: NHS.</a:t>
            </a:r>
            <a:endParaRPr lang="en-US" sz="722" dirty="0"/>
          </a:p>
          <a:p>
            <a:pPr>
              <a:lnSpc>
                <a:spcPct val="108000"/>
              </a:lnSpc>
              <a:spcAft>
                <a:spcPts val="174"/>
              </a:spcAft>
            </a:pPr>
            <a:r>
              <a:rPr lang="en-US" sz="722" dirty="0">
                <a:solidFill>
                  <a:srgbClr val="1B2B2E"/>
                </a:solidFill>
                <a:latin typeface="Calibri" pitchFamily="34" charset="0"/>
                <a:ea typeface="Calibri" pitchFamily="34" charset="-122"/>
                <a:cs typeface="Calibri" pitchFamily="34" charset="-120"/>
              </a:rPr>
              <a:t>7. National Institute for Health and Care Excellence (NICE) (2022) Type 2 diabetes: prevention in people at high risk. London: NICE.</a:t>
            </a:r>
            <a:endParaRPr lang="en-US" sz="722" dirty="0"/>
          </a:p>
          <a:p>
            <a:pPr>
              <a:lnSpc>
                <a:spcPct val="108000"/>
              </a:lnSpc>
              <a:spcAft>
                <a:spcPts val="174"/>
              </a:spcAft>
            </a:pPr>
            <a:r>
              <a:rPr lang="en-US" sz="722" dirty="0">
                <a:solidFill>
                  <a:srgbClr val="1B2B2E"/>
                </a:solidFill>
                <a:latin typeface="Calibri" pitchFamily="34" charset="0"/>
                <a:ea typeface="Calibri" pitchFamily="34" charset="-122"/>
                <a:cs typeface="Calibri" pitchFamily="34" charset="-120"/>
              </a:rPr>
              <a:t>8. NHS England (2023) NHS Digital Diabetes Prevention Programme. London: NHS England.</a:t>
            </a:r>
            <a:endParaRPr lang="en-US" sz="722" dirty="0"/>
          </a:p>
          <a:p>
            <a:pPr>
              <a:lnSpc>
                <a:spcPct val="108000"/>
              </a:lnSpc>
              <a:spcAft>
                <a:spcPts val="174"/>
              </a:spcAft>
            </a:pPr>
            <a:r>
              <a:rPr lang="en-US" sz="722" dirty="0">
                <a:solidFill>
                  <a:srgbClr val="1B2B2E"/>
                </a:solidFill>
                <a:latin typeface="Calibri" pitchFamily="34" charset="0"/>
                <a:ea typeface="Calibri" pitchFamily="34" charset="-122"/>
                <a:cs typeface="Calibri" pitchFamily="34" charset="-120"/>
              </a:rPr>
              <a:t>9. Nutbeam, D. (2000) 'Health literacy as a public health goal', Health Promotion International, 15(3), pp. 259-267.</a:t>
            </a:r>
            <a:endParaRPr lang="en-US" sz="722" dirty="0"/>
          </a:p>
          <a:p>
            <a:pPr>
              <a:lnSpc>
                <a:spcPct val="108000"/>
              </a:lnSpc>
              <a:spcAft>
                <a:spcPts val="174"/>
              </a:spcAft>
            </a:pPr>
            <a:r>
              <a:rPr lang="en-US" sz="722" dirty="0">
                <a:solidFill>
                  <a:srgbClr val="1B2B2E"/>
                </a:solidFill>
                <a:latin typeface="Calibri" pitchFamily="34" charset="0"/>
                <a:ea typeface="Calibri" pitchFamily="34" charset="-122"/>
                <a:cs typeface="Calibri" pitchFamily="34" charset="-120"/>
              </a:rPr>
              <a:t>10. Office for Health Improvement and Disparities (2023) Health inequalities. London: OHID.</a:t>
            </a:r>
            <a:endParaRPr lang="en-US" sz="722" dirty="0"/>
          </a:p>
          <a:p>
            <a:pPr>
              <a:lnSpc>
                <a:spcPct val="108000"/>
              </a:lnSpc>
              <a:spcAft>
                <a:spcPts val="174"/>
              </a:spcAft>
            </a:pPr>
            <a:r>
              <a:rPr lang="en-US" sz="722" dirty="0">
                <a:solidFill>
                  <a:srgbClr val="1B2B2E"/>
                </a:solidFill>
                <a:latin typeface="Calibri" pitchFamily="34" charset="0"/>
                <a:ea typeface="Calibri" pitchFamily="34" charset="-122"/>
                <a:cs typeface="Calibri" pitchFamily="34" charset="-120"/>
              </a:rPr>
              <a:t>11. Public Health England (2018) Health Profile for England. London: PHE.</a:t>
            </a:r>
            <a:endParaRPr lang="en-US" sz="722" dirty="0"/>
          </a:p>
          <a:p>
            <a:pPr>
              <a:lnSpc>
                <a:spcPct val="108000"/>
              </a:lnSpc>
              <a:spcAft>
                <a:spcPts val="174"/>
              </a:spcAft>
            </a:pPr>
            <a:r>
              <a:rPr lang="en-US" sz="722" dirty="0">
                <a:solidFill>
                  <a:srgbClr val="1B2B2E"/>
                </a:solidFill>
                <a:latin typeface="Calibri" pitchFamily="34" charset="0"/>
                <a:ea typeface="Calibri" pitchFamily="34" charset="-122"/>
                <a:cs typeface="Calibri" pitchFamily="34" charset="-120"/>
              </a:rPr>
              <a:t>12. Rosenstock, I.M. (1974) 'Historical origins of the Health Belief Model', Health Education Monographs, 2(4), pp. 328-335.</a:t>
            </a:r>
            <a:endParaRPr lang="en-US" sz="722" dirty="0"/>
          </a:p>
          <a:p>
            <a:pPr>
              <a:lnSpc>
                <a:spcPct val="108000"/>
              </a:lnSpc>
              <a:spcAft>
                <a:spcPts val="174"/>
              </a:spcAft>
            </a:pPr>
            <a:r>
              <a:rPr lang="en-US" sz="722" dirty="0">
                <a:solidFill>
                  <a:srgbClr val="1B2B2E"/>
                </a:solidFill>
                <a:latin typeface="Calibri" pitchFamily="34" charset="0"/>
                <a:ea typeface="Calibri" pitchFamily="34" charset="-122"/>
                <a:cs typeface="Calibri" pitchFamily="34" charset="-120"/>
              </a:rPr>
              <a:t>13. World Health Organization (1986) Ottawa Charter for Health Promotion. Geneva: WHO.</a:t>
            </a:r>
            <a:endParaRPr lang="en-US" sz="722" dirty="0"/>
          </a:p>
          <a:p>
            <a:pPr>
              <a:lnSpc>
                <a:spcPct val="108000"/>
              </a:lnSpc>
              <a:spcAft>
                <a:spcPts val="174"/>
              </a:spcAft>
            </a:pPr>
            <a:r>
              <a:rPr lang="en-US" sz="722" dirty="0">
                <a:solidFill>
                  <a:srgbClr val="1B2B2E"/>
                </a:solidFill>
                <a:latin typeface="Calibri" pitchFamily="34" charset="0"/>
                <a:ea typeface="Calibri" pitchFamily="34" charset="-122"/>
                <a:cs typeface="Calibri" pitchFamily="34" charset="-120"/>
              </a:rPr>
              <a:t>14. World Health Organization (2021) Global Diabetes Compact. Geneva: WHO.</a:t>
            </a:r>
            <a:endParaRPr lang="en-US" sz="722" dirty="0"/>
          </a:p>
          <a:p>
            <a:pPr>
              <a:lnSpc>
                <a:spcPct val="108000"/>
              </a:lnSpc>
              <a:spcAft>
                <a:spcPts val="174"/>
              </a:spcAft>
            </a:pPr>
            <a:r>
              <a:rPr lang="en-US" sz="722" dirty="0">
                <a:solidFill>
                  <a:srgbClr val="1B2B2E"/>
                </a:solidFill>
                <a:latin typeface="Calibri" pitchFamily="34" charset="0"/>
                <a:ea typeface="Calibri" pitchFamily="34" charset="-122"/>
                <a:cs typeface="Calibri" pitchFamily="34" charset="-120"/>
              </a:rPr>
              <a:t>15. World Health Organization (2024) Diabetes. Geneva: WHO.</a:t>
            </a:r>
            <a:endParaRPr lang="en-US" sz="722" dirty="0"/>
          </a:p>
        </p:txBody>
      </p:sp>
      <p:pic>
        <p:nvPicPr>
          <p:cNvPr id="33" name="Picture 3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60105" y="4518897"/>
            <a:ext cx="4440830" cy="2402580"/>
          </a:xfrm>
          <a:prstGeom prst="rect">
            <a:avLst/>
          </a:prstGeo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46</TotalTime>
  <Words>922</Words>
  <Application>Microsoft Office PowerPoint</Application>
  <PresentationFormat>Custom</PresentationFormat>
  <Paragraphs>36</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Aptos</vt:lpstr>
      <vt:lpstr>Arial</vt:lpstr>
      <vt:lpstr>Arial Black</vt:lpstr>
      <vt:lpstr>Calibri</vt:lpstr>
      <vt:lpstr>Calibri Light</vt:lpstr>
      <vt:lpstr>Cambria</vt:lpstr>
      <vt:lpstr>Office Theme</vt:lpstr>
      <vt:lpstr>PowerPoint Presentation</vt:lpstr>
    </vt:vector>
  </TitlesOfParts>
  <Company>PptxGenJS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DELL</cp:lastModifiedBy>
  <cp:revision>6</cp:revision>
  <dcterms:created xsi:type="dcterms:W3CDTF">2026-07-28T03:44:10Z</dcterms:created>
  <dcterms:modified xsi:type="dcterms:W3CDTF">2026-07-28T10:11:44Z</dcterms:modified>
</cp:coreProperties>
</file>