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98"/>
  </p:notesMasterIdLst>
  <p:handoutMasterIdLst>
    <p:handoutMasterId r:id="rId99"/>
  </p:handoutMasterIdLst>
  <p:sldIdLst>
    <p:sldId id="298" r:id="rId8"/>
    <p:sldId id="273" r:id="rId9"/>
    <p:sldId id="419" r:id="rId10"/>
    <p:sldId id="300" r:id="rId11"/>
    <p:sldId id="277" r:id="rId12"/>
    <p:sldId id="440" r:id="rId13"/>
    <p:sldId id="448" r:id="rId14"/>
    <p:sldId id="449" r:id="rId15"/>
    <p:sldId id="431" r:id="rId16"/>
    <p:sldId id="308" r:id="rId17"/>
    <p:sldId id="433" r:id="rId18"/>
    <p:sldId id="434" r:id="rId19"/>
    <p:sldId id="424" r:id="rId20"/>
    <p:sldId id="428" r:id="rId21"/>
    <p:sldId id="361" r:id="rId22"/>
    <p:sldId id="360" r:id="rId23"/>
    <p:sldId id="371" r:id="rId24"/>
    <p:sldId id="383" r:id="rId25"/>
    <p:sldId id="384" r:id="rId26"/>
    <p:sldId id="386" r:id="rId27"/>
    <p:sldId id="372" r:id="rId28"/>
    <p:sldId id="373" r:id="rId29"/>
    <p:sldId id="374" r:id="rId30"/>
    <p:sldId id="375" r:id="rId31"/>
    <p:sldId id="377" r:id="rId32"/>
    <p:sldId id="379" r:id="rId33"/>
    <p:sldId id="421" r:id="rId34"/>
    <p:sldId id="429" r:id="rId35"/>
    <p:sldId id="378" r:id="rId36"/>
    <p:sldId id="387" r:id="rId37"/>
    <p:sldId id="388" r:id="rId38"/>
    <p:sldId id="385" r:id="rId39"/>
    <p:sldId id="468" r:id="rId40"/>
    <p:sldId id="389" r:id="rId41"/>
    <p:sldId id="390" r:id="rId42"/>
    <p:sldId id="471" r:id="rId43"/>
    <p:sldId id="472" r:id="rId44"/>
    <p:sldId id="473" r:id="rId45"/>
    <p:sldId id="380" r:id="rId46"/>
    <p:sldId id="381" r:id="rId47"/>
    <p:sldId id="435" r:id="rId48"/>
    <p:sldId id="422" r:id="rId49"/>
    <p:sldId id="442" r:id="rId50"/>
    <p:sldId id="443" r:id="rId51"/>
    <p:sldId id="450" r:id="rId52"/>
    <p:sldId id="394" r:id="rId53"/>
    <p:sldId id="395" r:id="rId54"/>
    <p:sldId id="396" r:id="rId55"/>
    <p:sldId id="399" r:id="rId56"/>
    <p:sldId id="437" r:id="rId57"/>
    <p:sldId id="436" r:id="rId58"/>
    <p:sldId id="401" r:id="rId59"/>
    <p:sldId id="402" r:id="rId60"/>
    <p:sldId id="408" r:id="rId61"/>
    <p:sldId id="404" r:id="rId62"/>
    <p:sldId id="427" r:id="rId63"/>
    <p:sldId id="405" r:id="rId64"/>
    <p:sldId id="407" r:id="rId65"/>
    <p:sldId id="420" r:id="rId66"/>
    <p:sldId id="289" r:id="rId67"/>
    <p:sldId id="317" r:id="rId68"/>
    <p:sldId id="287" r:id="rId69"/>
    <p:sldId id="451" r:id="rId70"/>
    <p:sldId id="452" r:id="rId71"/>
    <p:sldId id="453" r:id="rId72"/>
    <p:sldId id="454" r:id="rId73"/>
    <p:sldId id="353" r:id="rId74"/>
    <p:sldId id="354" r:id="rId75"/>
    <p:sldId id="355" r:id="rId76"/>
    <p:sldId id="288" r:id="rId77"/>
    <p:sldId id="423" r:id="rId78"/>
    <p:sldId id="328" r:id="rId79"/>
    <p:sldId id="332" r:id="rId80"/>
    <p:sldId id="333" r:id="rId81"/>
    <p:sldId id="330" r:id="rId82"/>
    <p:sldId id="334" r:id="rId83"/>
    <p:sldId id="438" r:id="rId84"/>
    <p:sldId id="338" r:id="rId85"/>
    <p:sldId id="339" r:id="rId86"/>
    <p:sldId id="460" r:id="rId87"/>
    <p:sldId id="461" r:id="rId88"/>
    <p:sldId id="462" r:id="rId89"/>
    <p:sldId id="463" r:id="rId90"/>
    <p:sldId id="346" r:id="rId91"/>
    <p:sldId id="439" r:id="rId92"/>
    <p:sldId id="464" r:id="rId93"/>
    <p:sldId id="350" r:id="rId94"/>
    <p:sldId id="465" r:id="rId95"/>
    <p:sldId id="467" r:id="rId96"/>
    <p:sldId id="356" r:id="rId9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BA56615-70AF-723B-8546-D48F4067FF5D}" name="MLR" initials="MLR" userId="MLR"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1"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595B"/>
    <a:srgbClr val="DB1D52"/>
    <a:srgbClr val="520D5D"/>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766" autoAdjust="0"/>
    <p:restoredTop sz="43529" autoAdjust="0"/>
  </p:normalViewPr>
  <p:slideViewPr>
    <p:cSldViewPr snapToGrid="0">
      <p:cViewPr varScale="1">
        <p:scale>
          <a:sx n="36" d="100"/>
          <a:sy n="36" d="100"/>
        </p:scale>
        <p:origin x="2285" y="24"/>
      </p:cViewPr>
      <p:guideLst/>
    </p:cSldViewPr>
  </p:slideViewPr>
  <p:notesTextViewPr>
    <p:cViewPr>
      <p:scale>
        <a:sx n="300" d="100"/>
        <a:sy n="300" d="100"/>
      </p:scale>
      <p:origin x="0" y="0"/>
    </p:cViewPr>
  </p:notesTextViewPr>
  <p:notesViewPr>
    <p:cSldViewPr snapToGrid="0">
      <p:cViewPr varScale="1">
        <p:scale>
          <a:sx n="77" d="100"/>
          <a:sy n="77" d="100"/>
        </p:scale>
        <p:origin x="4002" y="11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slide" Target="slides/slide81.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6" Type="http://schemas.microsoft.com/office/2018/10/relationships/authors" Target="author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slide" Target="slides/slide87.xml"/><Relationship Id="rId99" Type="http://schemas.openxmlformats.org/officeDocument/2006/relationships/handoutMaster" Target="handoutMasters/handoutMaster1.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commentAuthors" Target="commentAuthors.xml"/><Relationship Id="rId105" Type="http://schemas.microsoft.com/office/2016/11/relationships/changesInfo" Target="changesInfos/changesInfo1.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notesMaster" Target="notesMasters/notesMaster1.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8E94B16F-5DAF-FBBF-996E-7A4E380A020A}"/>
    <pc:docChg chg="modSld">
      <pc:chgData name="Rebecca Francis-Davies" userId="S::r.francis-davies@uwtsd.ac.uk::caf69e2c-2198-47a4-8268-c57958bd4ca9" providerId="AD" clId="Web-{8E94B16F-5DAF-FBBF-996E-7A4E380A020A}" dt="2026-03-17T16:15:50.055" v="60"/>
      <pc:docMkLst>
        <pc:docMk/>
      </pc:docMkLst>
      <pc:sldChg chg="modNotes">
        <pc:chgData name="Rebecca Francis-Davies" userId="S::r.francis-davies@uwtsd.ac.uk::caf69e2c-2198-47a4-8268-c57958bd4ca9" providerId="AD" clId="Web-{8E94B16F-5DAF-FBBF-996E-7A4E380A020A}" dt="2026-03-17T16:00:20.533" v="2"/>
        <pc:sldMkLst>
          <pc:docMk/>
          <pc:sldMk cId="2727558823" sldId="277"/>
        </pc:sldMkLst>
      </pc:sldChg>
      <pc:sldChg chg="modNotes">
        <pc:chgData name="Rebecca Francis-Davies" userId="S::r.francis-davies@uwtsd.ac.uk::caf69e2c-2198-47a4-8268-c57958bd4ca9" providerId="AD" clId="Web-{8E94B16F-5DAF-FBBF-996E-7A4E380A020A}" dt="2026-03-17T16:14:27.101" v="49"/>
        <pc:sldMkLst>
          <pc:docMk/>
          <pc:sldMk cId="284519406" sldId="287"/>
        </pc:sldMkLst>
      </pc:sldChg>
      <pc:sldChg chg="modNotes">
        <pc:chgData name="Rebecca Francis-Davies" userId="S::r.francis-davies@uwtsd.ac.uk::caf69e2c-2198-47a4-8268-c57958bd4ca9" providerId="AD" clId="Web-{8E94B16F-5DAF-FBBF-996E-7A4E380A020A}" dt="2026-03-17T16:14:59.055" v="55"/>
        <pc:sldMkLst>
          <pc:docMk/>
          <pc:sldMk cId="2427949783" sldId="288"/>
        </pc:sldMkLst>
      </pc:sldChg>
      <pc:sldChg chg="modNotes">
        <pc:chgData name="Rebecca Francis-Davies" userId="S::r.francis-davies@uwtsd.ac.uk::caf69e2c-2198-47a4-8268-c57958bd4ca9" providerId="AD" clId="Web-{8E94B16F-5DAF-FBBF-996E-7A4E380A020A}" dt="2026-03-17T16:14:11.397" v="47"/>
        <pc:sldMkLst>
          <pc:docMk/>
          <pc:sldMk cId="1600320854" sldId="289"/>
        </pc:sldMkLst>
      </pc:sldChg>
      <pc:sldChg chg="modNotes">
        <pc:chgData name="Rebecca Francis-Davies" userId="S::r.francis-davies@uwtsd.ac.uk::caf69e2c-2198-47a4-8268-c57958bd4ca9" providerId="AD" clId="Web-{8E94B16F-5DAF-FBBF-996E-7A4E380A020A}" dt="2026-03-17T16:02:05.332" v="10"/>
        <pc:sldMkLst>
          <pc:docMk/>
          <pc:sldMk cId="3117794084" sldId="308"/>
        </pc:sldMkLst>
      </pc:sldChg>
      <pc:sldChg chg="modNotes">
        <pc:chgData name="Rebecca Francis-Davies" userId="S::r.francis-davies@uwtsd.ac.uk::caf69e2c-2198-47a4-8268-c57958bd4ca9" providerId="AD" clId="Web-{8E94B16F-5DAF-FBBF-996E-7A4E380A020A}" dt="2026-03-17T16:14:16.522" v="48"/>
        <pc:sldMkLst>
          <pc:docMk/>
          <pc:sldMk cId="3275136559" sldId="317"/>
        </pc:sldMkLst>
      </pc:sldChg>
      <pc:sldChg chg="modNotes">
        <pc:chgData name="Rebecca Francis-Davies" userId="S::r.francis-davies@uwtsd.ac.uk::caf69e2c-2198-47a4-8268-c57958bd4ca9" providerId="AD" clId="Web-{8E94B16F-5DAF-FBBF-996E-7A4E380A020A}" dt="2026-03-17T16:15:22.133" v="57"/>
        <pc:sldMkLst>
          <pc:docMk/>
          <pc:sldMk cId="1006656030" sldId="334"/>
        </pc:sldMkLst>
      </pc:sldChg>
      <pc:sldChg chg="modNotes">
        <pc:chgData name="Rebecca Francis-Davies" userId="S::r.francis-davies@uwtsd.ac.uk::caf69e2c-2198-47a4-8268-c57958bd4ca9" providerId="AD" clId="Web-{8E94B16F-5DAF-FBBF-996E-7A4E380A020A}" dt="2026-03-17T16:15:50.055" v="60"/>
        <pc:sldMkLst>
          <pc:docMk/>
          <pc:sldMk cId="4073704364" sldId="350"/>
        </pc:sldMkLst>
      </pc:sldChg>
      <pc:sldChg chg="modNotes">
        <pc:chgData name="Rebecca Francis-Davies" userId="S::r.francis-davies@uwtsd.ac.uk::caf69e2c-2198-47a4-8268-c57958bd4ca9" providerId="AD" clId="Web-{8E94B16F-5DAF-FBBF-996E-7A4E380A020A}" dt="2026-03-17T16:10:11.141" v="14"/>
        <pc:sldMkLst>
          <pc:docMk/>
          <pc:sldMk cId="3685525943" sldId="360"/>
        </pc:sldMkLst>
      </pc:sldChg>
      <pc:sldChg chg="modNotes">
        <pc:chgData name="Rebecca Francis-Davies" userId="S::r.francis-davies@uwtsd.ac.uk::caf69e2c-2198-47a4-8268-c57958bd4ca9" providerId="AD" clId="Web-{8E94B16F-5DAF-FBBF-996E-7A4E380A020A}" dt="2026-03-17T16:10:02.889" v="13"/>
        <pc:sldMkLst>
          <pc:docMk/>
          <pc:sldMk cId="1089632867" sldId="361"/>
        </pc:sldMkLst>
      </pc:sldChg>
      <pc:sldChg chg="modNotes">
        <pc:chgData name="Rebecca Francis-Davies" userId="S::r.francis-davies@uwtsd.ac.uk::caf69e2c-2198-47a4-8268-c57958bd4ca9" providerId="AD" clId="Web-{8E94B16F-5DAF-FBBF-996E-7A4E380A020A}" dt="2026-03-17T16:10:40.004" v="17"/>
        <pc:sldMkLst>
          <pc:docMk/>
          <pc:sldMk cId="4146795089" sldId="373"/>
        </pc:sldMkLst>
      </pc:sldChg>
      <pc:sldChg chg="modNotes">
        <pc:chgData name="Rebecca Francis-Davies" userId="S::r.francis-davies@uwtsd.ac.uk::caf69e2c-2198-47a4-8268-c57958bd4ca9" providerId="AD" clId="Web-{8E94B16F-5DAF-FBBF-996E-7A4E380A020A}" dt="2026-03-17T16:10:45.114" v="18"/>
        <pc:sldMkLst>
          <pc:docMk/>
          <pc:sldMk cId="2766193702" sldId="374"/>
        </pc:sldMkLst>
      </pc:sldChg>
      <pc:sldChg chg="modNotes">
        <pc:chgData name="Rebecca Francis-Davies" userId="S::r.francis-davies@uwtsd.ac.uk::caf69e2c-2198-47a4-8268-c57958bd4ca9" providerId="AD" clId="Web-{8E94B16F-5DAF-FBBF-996E-7A4E380A020A}" dt="2026-03-17T16:10:54.536" v="19"/>
        <pc:sldMkLst>
          <pc:docMk/>
          <pc:sldMk cId="2642969789" sldId="375"/>
        </pc:sldMkLst>
      </pc:sldChg>
      <pc:sldChg chg="modNotes">
        <pc:chgData name="Rebecca Francis-Davies" userId="S::r.francis-davies@uwtsd.ac.uk::caf69e2c-2198-47a4-8268-c57958bd4ca9" providerId="AD" clId="Web-{8E94B16F-5DAF-FBBF-996E-7A4E380A020A}" dt="2026-03-17T16:11:02.037" v="21"/>
        <pc:sldMkLst>
          <pc:docMk/>
          <pc:sldMk cId="2595631448" sldId="377"/>
        </pc:sldMkLst>
      </pc:sldChg>
      <pc:sldChg chg="modNotes">
        <pc:chgData name="Rebecca Francis-Davies" userId="S::r.francis-davies@uwtsd.ac.uk::caf69e2c-2198-47a4-8268-c57958bd4ca9" providerId="AD" clId="Web-{8E94B16F-5DAF-FBBF-996E-7A4E380A020A}" dt="2026-03-17T16:11:41.304" v="27"/>
        <pc:sldMkLst>
          <pc:docMk/>
          <pc:sldMk cId="2132149878" sldId="378"/>
        </pc:sldMkLst>
      </pc:sldChg>
      <pc:sldChg chg="modNotes">
        <pc:chgData name="Rebecca Francis-Davies" userId="S::r.francis-davies@uwtsd.ac.uk::caf69e2c-2198-47a4-8268-c57958bd4ca9" providerId="AD" clId="Web-{8E94B16F-5DAF-FBBF-996E-7A4E380A020A}" dt="2026-03-17T16:11:14.725" v="23"/>
        <pc:sldMkLst>
          <pc:docMk/>
          <pc:sldMk cId="7174675" sldId="379"/>
        </pc:sldMkLst>
      </pc:sldChg>
      <pc:sldChg chg="modNotes">
        <pc:chgData name="Rebecca Francis-Davies" userId="S::r.francis-davies@uwtsd.ac.uk::caf69e2c-2198-47a4-8268-c57958bd4ca9" providerId="AD" clId="Web-{8E94B16F-5DAF-FBBF-996E-7A4E380A020A}" dt="2026-03-17T16:12:17.539" v="32"/>
        <pc:sldMkLst>
          <pc:docMk/>
          <pc:sldMk cId="966323265" sldId="380"/>
        </pc:sldMkLst>
      </pc:sldChg>
      <pc:sldChg chg="modNotes">
        <pc:chgData name="Rebecca Francis-Davies" userId="S::r.francis-davies@uwtsd.ac.uk::caf69e2c-2198-47a4-8268-c57958bd4ca9" providerId="AD" clId="Web-{8E94B16F-5DAF-FBBF-996E-7A4E380A020A}" dt="2026-03-17T16:12:23.289" v="33"/>
        <pc:sldMkLst>
          <pc:docMk/>
          <pc:sldMk cId="2454866621" sldId="381"/>
        </pc:sldMkLst>
      </pc:sldChg>
      <pc:sldChg chg="modNotes">
        <pc:chgData name="Rebecca Francis-Davies" userId="S::r.francis-davies@uwtsd.ac.uk::caf69e2c-2198-47a4-8268-c57958bd4ca9" providerId="AD" clId="Web-{8E94B16F-5DAF-FBBF-996E-7A4E380A020A}" dt="2026-03-17T16:10:26.190" v="15"/>
        <pc:sldMkLst>
          <pc:docMk/>
          <pc:sldMk cId="2663428310" sldId="384"/>
        </pc:sldMkLst>
      </pc:sldChg>
      <pc:sldChg chg="modNotes">
        <pc:chgData name="Rebecca Francis-Davies" userId="S::r.francis-davies@uwtsd.ac.uk::caf69e2c-2198-47a4-8268-c57958bd4ca9" providerId="AD" clId="Web-{8E94B16F-5DAF-FBBF-996E-7A4E380A020A}" dt="2026-03-17T16:11:50.210" v="28"/>
        <pc:sldMkLst>
          <pc:docMk/>
          <pc:sldMk cId="1822568000" sldId="385"/>
        </pc:sldMkLst>
      </pc:sldChg>
      <pc:sldChg chg="modNotes">
        <pc:chgData name="Rebecca Francis-Davies" userId="S::r.francis-davies@uwtsd.ac.uk::caf69e2c-2198-47a4-8268-c57958bd4ca9" providerId="AD" clId="Web-{8E94B16F-5DAF-FBBF-996E-7A4E380A020A}" dt="2026-03-17T16:10:32.003" v="16"/>
        <pc:sldMkLst>
          <pc:docMk/>
          <pc:sldMk cId="2596523682" sldId="386"/>
        </pc:sldMkLst>
      </pc:sldChg>
      <pc:sldChg chg="modNotes">
        <pc:chgData name="Rebecca Francis-Davies" userId="S::r.francis-davies@uwtsd.ac.uk::caf69e2c-2198-47a4-8268-c57958bd4ca9" providerId="AD" clId="Web-{8E94B16F-5DAF-FBBF-996E-7A4E380A020A}" dt="2026-03-17T16:11:59.742" v="30"/>
        <pc:sldMkLst>
          <pc:docMk/>
          <pc:sldMk cId="369206540" sldId="389"/>
        </pc:sldMkLst>
      </pc:sldChg>
      <pc:sldChg chg="modNotes">
        <pc:chgData name="Rebecca Francis-Davies" userId="S::r.francis-davies@uwtsd.ac.uk::caf69e2c-2198-47a4-8268-c57958bd4ca9" providerId="AD" clId="Web-{8E94B16F-5DAF-FBBF-996E-7A4E380A020A}" dt="2026-03-17T16:13:17.220" v="40"/>
        <pc:sldMkLst>
          <pc:docMk/>
          <pc:sldMk cId="4124722561" sldId="395"/>
        </pc:sldMkLst>
      </pc:sldChg>
      <pc:sldChg chg="modNotes">
        <pc:chgData name="Rebecca Francis-Davies" userId="S::r.francis-davies@uwtsd.ac.uk::caf69e2c-2198-47a4-8268-c57958bd4ca9" providerId="AD" clId="Web-{8E94B16F-5DAF-FBBF-996E-7A4E380A020A}" dt="2026-03-17T16:13:25.612" v="41"/>
        <pc:sldMkLst>
          <pc:docMk/>
          <pc:sldMk cId="1580467" sldId="399"/>
        </pc:sldMkLst>
      </pc:sldChg>
      <pc:sldChg chg="modNotes">
        <pc:chgData name="Rebecca Francis-Davies" userId="S::r.francis-davies@uwtsd.ac.uk::caf69e2c-2198-47a4-8268-c57958bd4ca9" providerId="AD" clId="Web-{8E94B16F-5DAF-FBBF-996E-7A4E380A020A}" dt="2026-03-17T16:13:49.927" v="44"/>
        <pc:sldMkLst>
          <pc:docMk/>
          <pc:sldMk cId="2219204726" sldId="404"/>
        </pc:sldMkLst>
      </pc:sldChg>
      <pc:sldChg chg="modNotes">
        <pc:chgData name="Rebecca Francis-Davies" userId="S::r.francis-davies@uwtsd.ac.uk::caf69e2c-2198-47a4-8268-c57958bd4ca9" providerId="AD" clId="Web-{8E94B16F-5DAF-FBBF-996E-7A4E380A020A}" dt="2026-03-17T16:14:04.616" v="46"/>
        <pc:sldMkLst>
          <pc:docMk/>
          <pc:sldMk cId="2008521471" sldId="407"/>
        </pc:sldMkLst>
      </pc:sldChg>
      <pc:sldChg chg="modNotes">
        <pc:chgData name="Rebecca Francis-Davies" userId="S::r.francis-davies@uwtsd.ac.uk::caf69e2c-2198-47a4-8268-c57958bd4ca9" providerId="AD" clId="Web-{8E94B16F-5DAF-FBBF-996E-7A4E380A020A}" dt="2026-03-17T16:11:22.022" v="24"/>
        <pc:sldMkLst>
          <pc:docMk/>
          <pc:sldMk cId="2117207564" sldId="421"/>
        </pc:sldMkLst>
      </pc:sldChg>
      <pc:sldChg chg="modNotes">
        <pc:chgData name="Rebecca Francis-Davies" userId="S::r.francis-davies@uwtsd.ac.uk::caf69e2c-2198-47a4-8268-c57958bd4ca9" providerId="AD" clId="Web-{8E94B16F-5DAF-FBBF-996E-7A4E380A020A}" dt="2026-03-17T16:15:06.383" v="56"/>
        <pc:sldMkLst>
          <pc:docMk/>
          <pc:sldMk cId="305160804" sldId="423"/>
        </pc:sldMkLst>
      </pc:sldChg>
      <pc:sldChg chg="modNotes">
        <pc:chgData name="Rebecca Francis-Davies" userId="S::r.francis-davies@uwtsd.ac.uk::caf69e2c-2198-47a4-8268-c57958bd4ca9" providerId="AD" clId="Web-{8E94B16F-5DAF-FBBF-996E-7A4E380A020A}" dt="2026-03-17T16:09:52.933" v="12"/>
        <pc:sldMkLst>
          <pc:docMk/>
          <pc:sldMk cId="1495095294" sldId="424"/>
        </pc:sldMkLst>
      </pc:sldChg>
      <pc:sldChg chg="modNotes">
        <pc:chgData name="Rebecca Francis-Davies" userId="S::r.francis-davies@uwtsd.ac.uk::caf69e2c-2198-47a4-8268-c57958bd4ca9" providerId="AD" clId="Web-{8E94B16F-5DAF-FBBF-996E-7A4E380A020A}" dt="2026-03-17T16:13:57.678" v="45"/>
        <pc:sldMkLst>
          <pc:docMk/>
          <pc:sldMk cId="954160340" sldId="427"/>
        </pc:sldMkLst>
      </pc:sldChg>
      <pc:sldChg chg="modNotes">
        <pc:chgData name="Rebecca Francis-Davies" userId="S::r.francis-davies@uwtsd.ac.uk::caf69e2c-2198-47a4-8268-c57958bd4ca9" providerId="AD" clId="Web-{8E94B16F-5DAF-FBBF-996E-7A4E380A020A}" dt="2026-03-17T16:11:34.710" v="25"/>
        <pc:sldMkLst>
          <pc:docMk/>
          <pc:sldMk cId="2777358230" sldId="429"/>
        </pc:sldMkLst>
      </pc:sldChg>
      <pc:sldChg chg="modNotes">
        <pc:chgData name="Rebecca Francis-Davies" userId="S::r.francis-davies@uwtsd.ac.uk::caf69e2c-2198-47a4-8268-c57958bd4ca9" providerId="AD" clId="Web-{8E94B16F-5DAF-FBBF-996E-7A4E380A020A}" dt="2026-03-17T16:01:49.878" v="7"/>
        <pc:sldMkLst>
          <pc:docMk/>
          <pc:sldMk cId="1612299799" sldId="431"/>
        </pc:sldMkLst>
      </pc:sldChg>
      <pc:sldChg chg="modNotes">
        <pc:chgData name="Rebecca Francis-Davies" userId="S::r.francis-davies@uwtsd.ac.uk::caf69e2c-2198-47a4-8268-c57958bd4ca9" providerId="AD" clId="Web-{8E94B16F-5DAF-FBBF-996E-7A4E380A020A}" dt="2026-03-17T16:02:09.863" v="11"/>
        <pc:sldMkLst>
          <pc:docMk/>
          <pc:sldMk cId="386998591" sldId="433"/>
        </pc:sldMkLst>
      </pc:sldChg>
      <pc:sldChg chg="modNotes">
        <pc:chgData name="Rebecca Francis-Davies" userId="S::r.francis-davies@uwtsd.ac.uk::caf69e2c-2198-47a4-8268-c57958bd4ca9" providerId="AD" clId="Web-{8E94B16F-5DAF-FBBF-996E-7A4E380A020A}" dt="2026-03-17T16:12:31.414" v="34"/>
        <pc:sldMkLst>
          <pc:docMk/>
          <pc:sldMk cId="3629440566" sldId="435"/>
        </pc:sldMkLst>
      </pc:sldChg>
      <pc:sldChg chg="modNotes">
        <pc:chgData name="Rebecca Francis-Davies" userId="S::r.francis-davies@uwtsd.ac.uk::caf69e2c-2198-47a4-8268-c57958bd4ca9" providerId="AD" clId="Web-{8E94B16F-5DAF-FBBF-996E-7A4E380A020A}" dt="2026-03-17T16:13:38.051" v="43"/>
        <pc:sldMkLst>
          <pc:docMk/>
          <pc:sldMk cId="3621937436" sldId="436"/>
        </pc:sldMkLst>
      </pc:sldChg>
      <pc:sldChg chg="modNotes">
        <pc:chgData name="Rebecca Francis-Davies" userId="S::r.francis-davies@uwtsd.ac.uk::caf69e2c-2198-47a4-8268-c57958bd4ca9" providerId="AD" clId="Web-{8E94B16F-5DAF-FBBF-996E-7A4E380A020A}" dt="2026-03-17T16:13:29.706" v="42"/>
        <pc:sldMkLst>
          <pc:docMk/>
          <pc:sldMk cId="1276048364" sldId="437"/>
        </pc:sldMkLst>
      </pc:sldChg>
      <pc:sldChg chg="modNotes">
        <pc:chgData name="Rebecca Francis-Davies" userId="S::r.francis-davies@uwtsd.ac.uk::caf69e2c-2198-47a4-8268-c57958bd4ca9" providerId="AD" clId="Web-{8E94B16F-5DAF-FBBF-996E-7A4E380A020A}" dt="2026-03-17T16:15:43.009" v="59"/>
        <pc:sldMkLst>
          <pc:docMk/>
          <pc:sldMk cId="1408321964" sldId="439"/>
        </pc:sldMkLst>
      </pc:sldChg>
      <pc:sldChg chg="modNotes">
        <pc:chgData name="Rebecca Francis-Davies" userId="S::r.francis-davies@uwtsd.ac.uk::caf69e2c-2198-47a4-8268-c57958bd4ca9" providerId="AD" clId="Web-{8E94B16F-5DAF-FBBF-996E-7A4E380A020A}" dt="2026-03-17T16:00:56.437" v="3"/>
        <pc:sldMkLst>
          <pc:docMk/>
          <pc:sldMk cId="3426355037" sldId="440"/>
        </pc:sldMkLst>
      </pc:sldChg>
      <pc:sldChg chg="modNotes">
        <pc:chgData name="Rebecca Francis-Davies" userId="S::r.francis-davies@uwtsd.ac.uk::caf69e2c-2198-47a4-8268-c57958bd4ca9" providerId="AD" clId="Web-{8E94B16F-5DAF-FBBF-996E-7A4E380A020A}" dt="2026-03-17T16:12:50.840" v="36"/>
        <pc:sldMkLst>
          <pc:docMk/>
          <pc:sldMk cId="1099113116" sldId="442"/>
        </pc:sldMkLst>
      </pc:sldChg>
      <pc:sldChg chg="modNotes">
        <pc:chgData name="Rebecca Francis-Davies" userId="S::r.francis-davies@uwtsd.ac.uk::caf69e2c-2198-47a4-8268-c57958bd4ca9" providerId="AD" clId="Web-{8E94B16F-5DAF-FBBF-996E-7A4E380A020A}" dt="2026-03-17T16:12:58.748" v="37"/>
        <pc:sldMkLst>
          <pc:docMk/>
          <pc:sldMk cId="3164719181" sldId="443"/>
        </pc:sldMkLst>
      </pc:sldChg>
      <pc:sldChg chg="modNotes">
        <pc:chgData name="Rebecca Francis-Davies" userId="S::r.francis-davies@uwtsd.ac.uk::caf69e2c-2198-47a4-8268-c57958bd4ca9" providerId="AD" clId="Web-{8E94B16F-5DAF-FBBF-996E-7A4E380A020A}" dt="2026-03-17T16:01:13.361" v="5"/>
        <pc:sldMkLst>
          <pc:docMk/>
          <pc:sldMk cId="2085844894" sldId="448"/>
        </pc:sldMkLst>
      </pc:sldChg>
      <pc:sldChg chg="modNotes">
        <pc:chgData name="Rebecca Francis-Davies" userId="S::r.francis-davies@uwtsd.ac.uk::caf69e2c-2198-47a4-8268-c57958bd4ca9" providerId="AD" clId="Web-{8E94B16F-5DAF-FBBF-996E-7A4E380A020A}" dt="2026-03-17T16:01:32.862" v="6"/>
        <pc:sldMkLst>
          <pc:docMk/>
          <pc:sldMk cId="954358785" sldId="449"/>
        </pc:sldMkLst>
      </pc:sldChg>
      <pc:sldChg chg="modNotes">
        <pc:chgData name="Rebecca Francis-Davies" userId="S::r.francis-davies@uwtsd.ac.uk::caf69e2c-2198-47a4-8268-c57958bd4ca9" providerId="AD" clId="Web-{8E94B16F-5DAF-FBBF-996E-7A4E380A020A}" dt="2026-03-17T16:13:11.298" v="39"/>
        <pc:sldMkLst>
          <pc:docMk/>
          <pc:sldMk cId="2744412447" sldId="450"/>
        </pc:sldMkLst>
      </pc:sldChg>
      <pc:sldChg chg="modNotes">
        <pc:chgData name="Rebecca Francis-Davies" userId="S::r.francis-davies@uwtsd.ac.uk::caf69e2c-2198-47a4-8268-c57958bd4ca9" providerId="AD" clId="Web-{8E94B16F-5DAF-FBBF-996E-7A4E380A020A}" dt="2026-03-17T16:14:34.914" v="50"/>
        <pc:sldMkLst>
          <pc:docMk/>
          <pc:sldMk cId="2093938721" sldId="452"/>
        </pc:sldMkLst>
      </pc:sldChg>
      <pc:sldChg chg="modNotes">
        <pc:chgData name="Rebecca Francis-Davies" userId="S::r.francis-davies@uwtsd.ac.uk::caf69e2c-2198-47a4-8268-c57958bd4ca9" providerId="AD" clId="Web-{8E94B16F-5DAF-FBBF-996E-7A4E380A020A}" dt="2026-03-17T16:14:42.617" v="51"/>
        <pc:sldMkLst>
          <pc:docMk/>
          <pc:sldMk cId="2456358185" sldId="454"/>
        </pc:sldMkLst>
      </pc:sldChg>
      <pc:sldChg chg="modNotes">
        <pc:chgData name="Rebecca Francis-Davies" userId="S::r.francis-davies@uwtsd.ac.uk::caf69e2c-2198-47a4-8268-c57958bd4ca9" providerId="AD" clId="Web-{8E94B16F-5DAF-FBBF-996E-7A4E380A020A}" dt="2026-03-17T16:15:32.196" v="58"/>
        <pc:sldMkLst>
          <pc:docMk/>
          <pc:sldMk cId="1835201696" sldId="460"/>
        </pc:sldMkLst>
      </pc:sldChg>
      <pc:sldChg chg="modNotes">
        <pc:chgData name="Rebecca Francis-Davies" userId="S::r.francis-davies@uwtsd.ac.uk::caf69e2c-2198-47a4-8268-c57958bd4ca9" providerId="AD" clId="Web-{8E94B16F-5DAF-FBBF-996E-7A4E380A020A}" dt="2026-03-17T16:11:52.976" v="29"/>
        <pc:sldMkLst>
          <pc:docMk/>
          <pc:sldMk cId="693628390" sldId="468"/>
        </pc:sldMkLst>
      </pc:sldChg>
      <pc:sldChg chg="modNotes">
        <pc:chgData name="Rebecca Francis-Davies" userId="S::r.francis-davies@uwtsd.ac.uk::caf69e2c-2198-47a4-8268-c57958bd4ca9" providerId="AD" clId="Web-{8E94B16F-5DAF-FBBF-996E-7A4E380A020A}" dt="2026-03-17T16:12:07.461" v="31"/>
        <pc:sldMkLst>
          <pc:docMk/>
          <pc:sldMk cId="1575976973" sldId="4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5BBD1D-B6DA-4AC5-9BEB-EAF844B6A5CA}" type="doc">
      <dgm:prSet loTypeId="urn:microsoft.com/office/officeart/2005/8/layout/pyramid1" loCatId="pyramid" qsTypeId="urn:microsoft.com/office/officeart/2005/8/quickstyle/simple1" qsCatId="simple" csTypeId="urn:microsoft.com/office/officeart/2005/8/colors/accent1_2" csCatId="accent1" phldr="1"/>
      <dgm:spPr/>
    </dgm:pt>
    <dgm:pt modelId="{0EB9A8DB-6597-4CE0-AE59-CD09D63674AA}">
      <dgm:prSet phldrT="[Text]" custT="1"/>
      <dgm:spPr/>
      <dgm:t>
        <a:bodyPr/>
        <a:lstStyle/>
        <a:p>
          <a:r>
            <a:rPr lang="en-GB" sz="2400" b="1" dirty="0">
              <a:solidFill>
                <a:schemeClr val="tx1"/>
              </a:solidFill>
            </a:rPr>
            <a:t>Supreme Court</a:t>
          </a:r>
        </a:p>
      </dgm:t>
    </dgm:pt>
    <dgm:pt modelId="{3835DD88-AD0F-4974-92BE-ADAB717B3F94}" type="parTrans" cxnId="{586536DA-3FFA-461D-929A-262E9E874CD4}">
      <dgm:prSet/>
      <dgm:spPr/>
      <dgm:t>
        <a:bodyPr/>
        <a:lstStyle/>
        <a:p>
          <a:endParaRPr lang="en-GB"/>
        </a:p>
      </dgm:t>
    </dgm:pt>
    <dgm:pt modelId="{C18D2CF6-8F9E-4F7F-B7CA-BB4180DD2C3A}" type="sibTrans" cxnId="{586536DA-3FFA-461D-929A-262E9E874CD4}">
      <dgm:prSet/>
      <dgm:spPr/>
      <dgm:t>
        <a:bodyPr/>
        <a:lstStyle/>
        <a:p>
          <a:endParaRPr lang="en-GB"/>
        </a:p>
      </dgm:t>
    </dgm:pt>
    <dgm:pt modelId="{E590D486-600B-446C-9092-7FC4B3203D76}">
      <dgm:prSet phldrT="[Text]"/>
      <dgm:spPr/>
      <dgm:t>
        <a:bodyPr/>
        <a:lstStyle/>
        <a:p>
          <a:r>
            <a:rPr lang="en-GB" b="1" dirty="0">
              <a:solidFill>
                <a:schemeClr val="tx1"/>
              </a:solidFill>
            </a:rPr>
            <a:t>Court of Appeal</a:t>
          </a:r>
        </a:p>
      </dgm:t>
    </dgm:pt>
    <dgm:pt modelId="{70872CFF-7DCB-4B3E-8ACA-06CE6F5DB51C}" type="parTrans" cxnId="{FF13FB90-A435-4431-A0CE-E0C851B9819B}">
      <dgm:prSet/>
      <dgm:spPr/>
      <dgm:t>
        <a:bodyPr/>
        <a:lstStyle/>
        <a:p>
          <a:endParaRPr lang="en-GB"/>
        </a:p>
      </dgm:t>
    </dgm:pt>
    <dgm:pt modelId="{E321C402-9F8F-4764-9A19-D338EC8B0C2C}" type="sibTrans" cxnId="{FF13FB90-A435-4431-A0CE-E0C851B9819B}">
      <dgm:prSet/>
      <dgm:spPr/>
      <dgm:t>
        <a:bodyPr/>
        <a:lstStyle/>
        <a:p>
          <a:endParaRPr lang="en-GB"/>
        </a:p>
      </dgm:t>
    </dgm:pt>
    <dgm:pt modelId="{86F9901C-9B16-4B03-9F6A-396A3140D200}">
      <dgm:prSet phldrT="[Text]"/>
      <dgm:spPr/>
      <dgm:t>
        <a:bodyPr/>
        <a:lstStyle/>
        <a:p>
          <a:r>
            <a:rPr lang="en-GB" b="1" dirty="0">
              <a:solidFill>
                <a:schemeClr val="tx1"/>
              </a:solidFill>
            </a:rPr>
            <a:t>Employment Appeal Tribunal</a:t>
          </a:r>
        </a:p>
      </dgm:t>
    </dgm:pt>
    <dgm:pt modelId="{30846E91-A420-4BE4-92A0-1CEC171DBA2D}" type="parTrans" cxnId="{7E2638BE-24FE-4142-8188-B6F32067633D}">
      <dgm:prSet/>
      <dgm:spPr/>
      <dgm:t>
        <a:bodyPr/>
        <a:lstStyle/>
        <a:p>
          <a:endParaRPr lang="en-GB"/>
        </a:p>
      </dgm:t>
    </dgm:pt>
    <dgm:pt modelId="{22D63070-D57F-4080-8CE9-47BF73A29F4F}" type="sibTrans" cxnId="{7E2638BE-24FE-4142-8188-B6F32067633D}">
      <dgm:prSet/>
      <dgm:spPr/>
      <dgm:t>
        <a:bodyPr/>
        <a:lstStyle/>
        <a:p>
          <a:endParaRPr lang="en-GB"/>
        </a:p>
      </dgm:t>
    </dgm:pt>
    <dgm:pt modelId="{678C9DCB-6C7F-421D-B290-9B4E04EABCD2}">
      <dgm:prSet phldrT="[Text]"/>
      <dgm:spPr/>
      <dgm:t>
        <a:bodyPr/>
        <a:lstStyle/>
        <a:p>
          <a:r>
            <a:rPr lang="en-GB" b="1" dirty="0">
              <a:solidFill>
                <a:schemeClr val="tx1"/>
              </a:solidFill>
            </a:rPr>
            <a:t>Employment Tribunal</a:t>
          </a:r>
        </a:p>
      </dgm:t>
    </dgm:pt>
    <dgm:pt modelId="{B805F267-ACAA-4355-B0E6-608F07468EEA}" type="parTrans" cxnId="{9CAF3E22-918C-44E9-9BB8-E124371126E9}">
      <dgm:prSet/>
      <dgm:spPr/>
      <dgm:t>
        <a:bodyPr/>
        <a:lstStyle/>
        <a:p>
          <a:endParaRPr lang="en-GB"/>
        </a:p>
      </dgm:t>
    </dgm:pt>
    <dgm:pt modelId="{0EE0BCE4-2E6D-4E6B-B311-AAB1D61F5D8B}" type="sibTrans" cxnId="{9CAF3E22-918C-44E9-9BB8-E124371126E9}">
      <dgm:prSet/>
      <dgm:spPr/>
      <dgm:t>
        <a:bodyPr/>
        <a:lstStyle/>
        <a:p>
          <a:endParaRPr lang="en-GB"/>
        </a:p>
      </dgm:t>
    </dgm:pt>
    <dgm:pt modelId="{E4A57C04-0068-42B2-91FA-56D8DB9CBFF2}" type="pres">
      <dgm:prSet presAssocID="{805BBD1D-B6DA-4AC5-9BEB-EAF844B6A5CA}" presName="Name0" presStyleCnt="0">
        <dgm:presLayoutVars>
          <dgm:dir/>
          <dgm:animLvl val="lvl"/>
          <dgm:resizeHandles val="exact"/>
        </dgm:presLayoutVars>
      </dgm:prSet>
      <dgm:spPr/>
    </dgm:pt>
    <dgm:pt modelId="{DBF55A30-2A2B-4CCC-B8A0-FBB7277104E8}" type="pres">
      <dgm:prSet presAssocID="{0EB9A8DB-6597-4CE0-AE59-CD09D63674AA}" presName="Name8" presStyleCnt="0"/>
      <dgm:spPr/>
    </dgm:pt>
    <dgm:pt modelId="{C9CF4EA9-F8ED-428E-9043-C050B065E5DD}" type="pres">
      <dgm:prSet presAssocID="{0EB9A8DB-6597-4CE0-AE59-CD09D63674AA}" presName="level" presStyleLbl="node1" presStyleIdx="0" presStyleCnt="4" custLinFactNeighborY="1748">
        <dgm:presLayoutVars>
          <dgm:chMax val="1"/>
          <dgm:bulletEnabled val="1"/>
        </dgm:presLayoutVars>
      </dgm:prSet>
      <dgm:spPr/>
    </dgm:pt>
    <dgm:pt modelId="{4A093CD9-B29C-4AC1-93E7-9588BC2BF63B}" type="pres">
      <dgm:prSet presAssocID="{0EB9A8DB-6597-4CE0-AE59-CD09D63674AA}" presName="levelTx" presStyleLbl="revTx" presStyleIdx="0" presStyleCnt="0">
        <dgm:presLayoutVars>
          <dgm:chMax val="1"/>
          <dgm:bulletEnabled val="1"/>
        </dgm:presLayoutVars>
      </dgm:prSet>
      <dgm:spPr/>
    </dgm:pt>
    <dgm:pt modelId="{638E4FBB-CD22-4339-8B60-0FC312AD0939}" type="pres">
      <dgm:prSet presAssocID="{E590D486-600B-446C-9092-7FC4B3203D76}" presName="Name8" presStyleCnt="0"/>
      <dgm:spPr/>
    </dgm:pt>
    <dgm:pt modelId="{7C266F0C-7E7B-4F81-864D-E7FE0FFD6911}" type="pres">
      <dgm:prSet presAssocID="{E590D486-600B-446C-9092-7FC4B3203D76}" presName="level" presStyleLbl="node1" presStyleIdx="1" presStyleCnt="4">
        <dgm:presLayoutVars>
          <dgm:chMax val="1"/>
          <dgm:bulletEnabled val="1"/>
        </dgm:presLayoutVars>
      </dgm:prSet>
      <dgm:spPr/>
    </dgm:pt>
    <dgm:pt modelId="{67486D6D-4D6C-4040-984E-2DBF54DAD935}" type="pres">
      <dgm:prSet presAssocID="{E590D486-600B-446C-9092-7FC4B3203D76}" presName="levelTx" presStyleLbl="revTx" presStyleIdx="0" presStyleCnt="0">
        <dgm:presLayoutVars>
          <dgm:chMax val="1"/>
          <dgm:bulletEnabled val="1"/>
        </dgm:presLayoutVars>
      </dgm:prSet>
      <dgm:spPr/>
    </dgm:pt>
    <dgm:pt modelId="{4FAEBB20-D2DD-4A70-9A95-064236DF59CD}" type="pres">
      <dgm:prSet presAssocID="{86F9901C-9B16-4B03-9F6A-396A3140D200}" presName="Name8" presStyleCnt="0"/>
      <dgm:spPr/>
    </dgm:pt>
    <dgm:pt modelId="{1A83556C-26B7-4756-9F52-90CAC0D990E3}" type="pres">
      <dgm:prSet presAssocID="{86F9901C-9B16-4B03-9F6A-396A3140D200}" presName="level" presStyleLbl="node1" presStyleIdx="2" presStyleCnt="4">
        <dgm:presLayoutVars>
          <dgm:chMax val="1"/>
          <dgm:bulletEnabled val="1"/>
        </dgm:presLayoutVars>
      </dgm:prSet>
      <dgm:spPr/>
    </dgm:pt>
    <dgm:pt modelId="{0675287F-8EFC-4327-A3C5-21ABE1AE8FDE}" type="pres">
      <dgm:prSet presAssocID="{86F9901C-9B16-4B03-9F6A-396A3140D200}" presName="levelTx" presStyleLbl="revTx" presStyleIdx="0" presStyleCnt="0">
        <dgm:presLayoutVars>
          <dgm:chMax val="1"/>
          <dgm:bulletEnabled val="1"/>
        </dgm:presLayoutVars>
      </dgm:prSet>
      <dgm:spPr/>
    </dgm:pt>
    <dgm:pt modelId="{082CD1AE-1A09-4A6A-96E9-B592B4E0C752}" type="pres">
      <dgm:prSet presAssocID="{678C9DCB-6C7F-421D-B290-9B4E04EABCD2}" presName="Name8" presStyleCnt="0"/>
      <dgm:spPr/>
    </dgm:pt>
    <dgm:pt modelId="{383AE0BC-82C0-4094-8B8C-8FD2868CC557}" type="pres">
      <dgm:prSet presAssocID="{678C9DCB-6C7F-421D-B290-9B4E04EABCD2}" presName="level" presStyleLbl="node1" presStyleIdx="3" presStyleCnt="4">
        <dgm:presLayoutVars>
          <dgm:chMax val="1"/>
          <dgm:bulletEnabled val="1"/>
        </dgm:presLayoutVars>
      </dgm:prSet>
      <dgm:spPr/>
    </dgm:pt>
    <dgm:pt modelId="{D39346B1-2C60-4CF9-9364-D1920FD698C0}" type="pres">
      <dgm:prSet presAssocID="{678C9DCB-6C7F-421D-B290-9B4E04EABCD2}" presName="levelTx" presStyleLbl="revTx" presStyleIdx="0" presStyleCnt="0">
        <dgm:presLayoutVars>
          <dgm:chMax val="1"/>
          <dgm:bulletEnabled val="1"/>
        </dgm:presLayoutVars>
      </dgm:prSet>
      <dgm:spPr/>
    </dgm:pt>
  </dgm:ptLst>
  <dgm:cxnLst>
    <dgm:cxn modelId="{83CACB0D-9144-4E1A-9E7B-84BAF0425981}" type="presOf" srcId="{805BBD1D-B6DA-4AC5-9BEB-EAF844B6A5CA}" destId="{E4A57C04-0068-42B2-91FA-56D8DB9CBFF2}" srcOrd="0" destOrd="0" presId="urn:microsoft.com/office/officeart/2005/8/layout/pyramid1"/>
    <dgm:cxn modelId="{7F032A19-9B0C-4AA6-A9B4-7B9805CBB980}" type="presOf" srcId="{678C9DCB-6C7F-421D-B290-9B4E04EABCD2}" destId="{D39346B1-2C60-4CF9-9364-D1920FD698C0}" srcOrd="1" destOrd="0" presId="urn:microsoft.com/office/officeart/2005/8/layout/pyramid1"/>
    <dgm:cxn modelId="{CF91431F-E234-48BB-B912-FD1504E17EB6}" type="presOf" srcId="{E590D486-600B-446C-9092-7FC4B3203D76}" destId="{67486D6D-4D6C-4040-984E-2DBF54DAD935}" srcOrd="1" destOrd="0" presId="urn:microsoft.com/office/officeart/2005/8/layout/pyramid1"/>
    <dgm:cxn modelId="{9CAF3E22-918C-44E9-9BB8-E124371126E9}" srcId="{805BBD1D-B6DA-4AC5-9BEB-EAF844B6A5CA}" destId="{678C9DCB-6C7F-421D-B290-9B4E04EABCD2}" srcOrd="3" destOrd="0" parTransId="{B805F267-ACAA-4355-B0E6-608F07468EEA}" sibTransId="{0EE0BCE4-2E6D-4E6B-B311-AAB1D61F5D8B}"/>
    <dgm:cxn modelId="{11A2B024-A4A9-4674-A809-725DE8EDD1B6}" type="presOf" srcId="{86F9901C-9B16-4B03-9F6A-396A3140D200}" destId="{0675287F-8EFC-4327-A3C5-21ABE1AE8FDE}" srcOrd="1" destOrd="0" presId="urn:microsoft.com/office/officeart/2005/8/layout/pyramid1"/>
    <dgm:cxn modelId="{5BAE462C-6123-4BEC-B987-59050294A812}" type="presOf" srcId="{86F9901C-9B16-4B03-9F6A-396A3140D200}" destId="{1A83556C-26B7-4756-9F52-90CAC0D990E3}" srcOrd="0" destOrd="0" presId="urn:microsoft.com/office/officeart/2005/8/layout/pyramid1"/>
    <dgm:cxn modelId="{CF272263-035B-40DA-BA92-0C62F7A41D67}" type="presOf" srcId="{678C9DCB-6C7F-421D-B290-9B4E04EABCD2}" destId="{383AE0BC-82C0-4094-8B8C-8FD2868CC557}" srcOrd="0" destOrd="0" presId="urn:microsoft.com/office/officeart/2005/8/layout/pyramid1"/>
    <dgm:cxn modelId="{1E9D3564-6D38-4A13-A1EE-C21018DB9A84}" type="presOf" srcId="{E590D486-600B-446C-9092-7FC4B3203D76}" destId="{7C266F0C-7E7B-4F81-864D-E7FE0FFD6911}" srcOrd="0" destOrd="0" presId="urn:microsoft.com/office/officeart/2005/8/layout/pyramid1"/>
    <dgm:cxn modelId="{FF13FB90-A435-4431-A0CE-E0C851B9819B}" srcId="{805BBD1D-B6DA-4AC5-9BEB-EAF844B6A5CA}" destId="{E590D486-600B-446C-9092-7FC4B3203D76}" srcOrd="1" destOrd="0" parTransId="{70872CFF-7DCB-4B3E-8ACA-06CE6F5DB51C}" sibTransId="{E321C402-9F8F-4764-9A19-D338EC8B0C2C}"/>
    <dgm:cxn modelId="{6517BBAC-08F0-4F4F-AE08-C476D2E91E95}" type="presOf" srcId="{0EB9A8DB-6597-4CE0-AE59-CD09D63674AA}" destId="{C9CF4EA9-F8ED-428E-9043-C050B065E5DD}" srcOrd="0" destOrd="0" presId="urn:microsoft.com/office/officeart/2005/8/layout/pyramid1"/>
    <dgm:cxn modelId="{7E2638BE-24FE-4142-8188-B6F32067633D}" srcId="{805BBD1D-B6DA-4AC5-9BEB-EAF844B6A5CA}" destId="{86F9901C-9B16-4B03-9F6A-396A3140D200}" srcOrd="2" destOrd="0" parTransId="{30846E91-A420-4BE4-92A0-1CEC171DBA2D}" sibTransId="{22D63070-D57F-4080-8CE9-47BF73A29F4F}"/>
    <dgm:cxn modelId="{586536DA-3FFA-461D-929A-262E9E874CD4}" srcId="{805BBD1D-B6DA-4AC5-9BEB-EAF844B6A5CA}" destId="{0EB9A8DB-6597-4CE0-AE59-CD09D63674AA}" srcOrd="0" destOrd="0" parTransId="{3835DD88-AD0F-4974-92BE-ADAB717B3F94}" sibTransId="{C18D2CF6-8F9E-4F7F-B7CA-BB4180DD2C3A}"/>
    <dgm:cxn modelId="{B00EAEF1-3F7B-4D56-98DE-73072CB257EA}" type="presOf" srcId="{0EB9A8DB-6597-4CE0-AE59-CD09D63674AA}" destId="{4A093CD9-B29C-4AC1-93E7-9588BC2BF63B}" srcOrd="1" destOrd="0" presId="urn:microsoft.com/office/officeart/2005/8/layout/pyramid1"/>
    <dgm:cxn modelId="{51BA28C4-CC4A-44B7-A239-841BBB3FA069}" type="presParOf" srcId="{E4A57C04-0068-42B2-91FA-56D8DB9CBFF2}" destId="{DBF55A30-2A2B-4CCC-B8A0-FBB7277104E8}" srcOrd="0" destOrd="0" presId="urn:microsoft.com/office/officeart/2005/8/layout/pyramid1"/>
    <dgm:cxn modelId="{9C0D59AF-2B1F-4825-A6EF-45CC8BC6FC9B}" type="presParOf" srcId="{DBF55A30-2A2B-4CCC-B8A0-FBB7277104E8}" destId="{C9CF4EA9-F8ED-428E-9043-C050B065E5DD}" srcOrd="0" destOrd="0" presId="urn:microsoft.com/office/officeart/2005/8/layout/pyramid1"/>
    <dgm:cxn modelId="{88189135-6A2A-4275-87F5-ACEFD4E51DAA}" type="presParOf" srcId="{DBF55A30-2A2B-4CCC-B8A0-FBB7277104E8}" destId="{4A093CD9-B29C-4AC1-93E7-9588BC2BF63B}" srcOrd="1" destOrd="0" presId="urn:microsoft.com/office/officeart/2005/8/layout/pyramid1"/>
    <dgm:cxn modelId="{4B9198DC-20C0-464C-944F-BB5A859BAF23}" type="presParOf" srcId="{E4A57C04-0068-42B2-91FA-56D8DB9CBFF2}" destId="{638E4FBB-CD22-4339-8B60-0FC312AD0939}" srcOrd="1" destOrd="0" presId="urn:microsoft.com/office/officeart/2005/8/layout/pyramid1"/>
    <dgm:cxn modelId="{216B861A-AF39-4A4C-84E7-5E8C45952BAB}" type="presParOf" srcId="{638E4FBB-CD22-4339-8B60-0FC312AD0939}" destId="{7C266F0C-7E7B-4F81-864D-E7FE0FFD6911}" srcOrd="0" destOrd="0" presId="urn:microsoft.com/office/officeart/2005/8/layout/pyramid1"/>
    <dgm:cxn modelId="{817EB7F3-EFB4-4766-B12B-30AE08C8F28A}" type="presParOf" srcId="{638E4FBB-CD22-4339-8B60-0FC312AD0939}" destId="{67486D6D-4D6C-4040-984E-2DBF54DAD935}" srcOrd="1" destOrd="0" presId="urn:microsoft.com/office/officeart/2005/8/layout/pyramid1"/>
    <dgm:cxn modelId="{1F2EAB75-C9BF-4EE2-B220-11FD250658E3}" type="presParOf" srcId="{E4A57C04-0068-42B2-91FA-56D8DB9CBFF2}" destId="{4FAEBB20-D2DD-4A70-9A95-064236DF59CD}" srcOrd="2" destOrd="0" presId="urn:microsoft.com/office/officeart/2005/8/layout/pyramid1"/>
    <dgm:cxn modelId="{D0699EEC-5249-4B99-91A8-47E2608146DF}" type="presParOf" srcId="{4FAEBB20-D2DD-4A70-9A95-064236DF59CD}" destId="{1A83556C-26B7-4756-9F52-90CAC0D990E3}" srcOrd="0" destOrd="0" presId="urn:microsoft.com/office/officeart/2005/8/layout/pyramid1"/>
    <dgm:cxn modelId="{E05AB2FE-787B-4036-8E08-26A226B18689}" type="presParOf" srcId="{4FAEBB20-D2DD-4A70-9A95-064236DF59CD}" destId="{0675287F-8EFC-4327-A3C5-21ABE1AE8FDE}" srcOrd="1" destOrd="0" presId="urn:microsoft.com/office/officeart/2005/8/layout/pyramid1"/>
    <dgm:cxn modelId="{9AB06B67-60B8-439C-955E-0AF28F7F69BD}" type="presParOf" srcId="{E4A57C04-0068-42B2-91FA-56D8DB9CBFF2}" destId="{082CD1AE-1A09-4A6A-96E9-B592B4E0C752}" srcOrd="3" destOrd="0" presId="urn:microsoft.com/office/officeart/2005/8/layout/pyramid1"/>
    <dgm:cxn modelId="{14E46F17-3908-448C-8640-F03D9B0A9F6A}" type="presParOf" srcId="{082CD1AE-1A09-4A6A-96E9-B592B4E0C752}" destId="{383AE0BC-82C0-4094-8B8C-8FD2868CC557}" srcOrd="0" destOrd="0" presId="urn:microsoft.com/office/officeart/2005/8/layout/pyramid1"/>
    <dgm:cxn modelId="{543F7CDA-F271-4D69-8B87-BDDFC49C43C6}" type="presParOf" srcId="{082CD1AE-1A09-4A6A-96E9-B592B4E0C752}" destId="{D39346B1-2C60-4CF9-9364-D1920FD698C0}"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2BC2D1-B2F3-4E6C-9C63-F3B6AE89878A}" type="doc">
      <dgm:prSet loTypeId="urn:microsoft.com/office/officeart/2005/8/layout/process2" loCatId="process" qsTypeId="urn:microsoft.com/office/officeart/2005/8/quickstyle/simple1" qsCatId="simple" csTypeId="urn:microsoft.com/office/officeart/2005/8/colors/accent1_2" csCatId="accent1" phldr="1"/>
      <dgm:spPr/>
    </dgm:pt>
    <dgm:pt modelId="{309FFD49-1A87-46D3-9382-AC34E5662B3B}">
      <dgm:prSet phldrT="[Text]"/>
      <dgm:spPr/>
      <dgm:t>
        <a:bodyPr/>
        <a:lstStyle/>
        <a:p>
          <a:r>
            <a:rPr lang="en-GB" dirty="0"/>
            <a:t>ACAS Early Conciliation</a:t>
          </a:r>
        </a:p>
      </dgm:t>
    </dgm:pt>
    <dgm:pt modelId="{32E09522-D8C5-4D72-ADAA-01716A49A571}" type="parTrans" cxnId="{F7188A07-A4D3-4024-95AF-654D7FF7ADB5}">
      <dgm:prSet/>
      <dgm:spPr/>
      <dgm:t>
        <a:bodyPr/>
        <a:lstStyle/>
        <a:p>
          <a:endParaRPr lang="en-GB"/>
        </a:p>
      </dgm:t>
    </dgm:pt>
    <dgm:pt modelId="{DD2E18F1-07F1-4F83-A249-9CF45015BEC0}" type="sibTrans" cxnId="{F7188A07-A4D3-4024-95AF-654D7FF7ADB5}">
      <dgm:prSet/>
      <dgm:spPr/>
      <dgm:t>
        <a:bodyPr/>
        <a:lstStyle/>
        <a:p>
          <a:endParaRPr lang="en-GB"/>
        </a:p>
      </dgm:t>
    </dgm:pt>
    <dgm:pt modelId="{65ECE986-DBC9-4575-9F28-099039A0D4B3}">
      <dgm:prSet phldrT="[Text]"/>
      <dgm:spPr/>
      <dgm:t>
        <a:bodyPr/>
        <a:lstStyle/>
        <a:p>
          <a:r>
            <a:rPr lang="en-GB" dirty="0"/>
            <a:t>ET1</a:t>
          </a:r>
        </a:p>
      </dgm:t>
    </dgm:pt>
    <dgm:pt modelId="{EE35FACF-34D0-47B4-9403-ACA5ECCD60AB}" type="parTrans" cxnId="{D6838787-0608-402C-9E66-8E382835466E}">
      <dgm:prSet/>
      <dgm:spPr/>
      <dgm:t>
        <a:bodyPr/>
        <a:lstStyle/>
        <a:p>
          <a:endParaRPr lang="en-GB"/>
        </a:p>
      </dgm:t>
    </dgm:pt>
    <dgm:pt modelId="{FA67DE86-FEB3-4A86-AC94-49C88A3BC18B}" type="sibTrans" cxnId="{D6838787-0608-402C-9E66-8E382835466E}">
      <dgm:prSet/>
      <dgm:spPr/>
      <dgm:t>
        <a:bodyPr/>
        <a:lstStyle/>
        <a:p>
          <a:endParaRPr lang="en-GB"/>
        </a:p>
      </dgm:t>
    </dgm:pt>
    <dgm:pt modelId="{248D8D86-24B5-41C8-88FE-3F34D724B122}">
      <dgm:prSet phldrT="[Text]"/>
      <dgm:spPr/>
      <dgm:t>
        <a:bodyPr/>
        <a:lstStyle/>
        <a:p>
          <a:r>
            <a:rPr lang="en-GB" dirty="0"/>
            <a:t>ET3</a:t>
          </a:r>
        </a:p>
      </dgm:t>
    </dgm:pt>
    <dgm:pt modelId="{27C9EBD3-7C3A-4F10-8A6B-7A113F4377FD}" type="parTrans" cxnId="{437F0199-3127-4B13-B012-7321061C9F15}">
      <dgm:prSet/>
      <dgm:spPr/>
      <dgm:t>
        <a:bodyPr/>
        <a:lstStyle/>
        <a:p>
          <a:endParaRPr lang="en-GB"/>
        </a:p>
      </dgm:t>
    </dgm:pt>
    <dgm:pt modelId="{A93D8158-2D92-45ED-83D1-0CCB78FCFAB2}" type="sibTrans" cxnId="{437F0199-3127-4B13-B012-7321061C9F15}">
      <dgm:prSet/>
      <dgm:spPr/>
      <dgm:t>
        <a:bodyPr/>
        <a:lstStyle/>
        <a:p>
          <a:endParaRPr lang="en-GB"/>
        </a:p>
      </dgm:t>
    </dgm:pt>
    <dgm:pt modelId="{D8F3E113-CC03-46A6-B3DB-ED13130181C1}">
      <dgm:prSet/>
      <dgm:spPr/>
      <dgm:t>
        <a:bodyPr/>
        <a:lstStyle/>
        <a:p>
          <a:r>
            <a:rPr lang="en-GB" dirty="0"/>
            <a:t>Preliminary Hearing</a:t>
          </a:r>
        </a:p>
      </dgm:t>
    </dgm:pt>
    <dgm:pt modelId="{D34496B7-45D5-4654-8B37-48D9D6745523}" type="parTrans" cxnId="{F06999FA-523B-4422-8A76-0D296D74B2FE}">
      <dgm:prSet/>
      <dgm:spPr/>
      <dgm:t>
        <a:bodyPr/>
        <a:lstStyle/>
        <a:p>
          <a:endParaRPr lang="en-GB"/>
        </a:p>
      </dgm:t>
    </dgm:pt>
    <dgm:pt modelId="{97955DF9-BA89-4F89-BC01-F8425374D8EC}" type="sibTrans" cxnId="{F06999FA-523B-4422-8A76-0D296D74B2FE}">
      <dgm:prSet/>
      <dgm:spPr/>
      <dgm:t>
        <a:bodyPr/>
        <a:lstStyle/>
        <a:p>
          <a:endParaRPr lang="en-GB"/>
        </a:p>
      </dgm:t>
    </dgm:pt>
    <dgm:pt modelId="{9E1631C8-D297-441B-8FCF-2CE9B3C4DF1C}">
      <dgm:prSet/>
      <dgm:spPr/>
      <dgm:t>
        <a:bodyPr/>
        <a:lstStyle/>
        <a:p>
          <a:r>
            <a:rPr lang="en-GB" dirty="0"/>
            <a:t>The hearing</a:t>
          </a:r>
        </a:p>
      </dgm:t>
    </dgm:pt>
    <dgm:pt modelId="{32DA504E-9B6B-4492-B8B8-1DBB252F2E90}" type="parTrans" cxnId="{1B296B90-B799-4CFC-B221-076970F515D1}">
      <dgm:prSet/>
      <dgm:spPr/>
      <dgm:t>
        <a:bodyPr/>
        <a:lstStyle/>
        <a:p>
          <a:endParaRPr lang="en-GB"/>
        </a:p>
      </dgm:t>
    </dgm:pt>
    <dgm:pt modelId="{F319DF02-9380-409B-BE16-742D3C5AFF06}" type="sibTrans" cxnId="{1B296B90-B799-4CFC-B221-076970F515D1}">
      <dgm:prSet/>
      <dgm:spPr/>
      <dgm:t>
        <a:bodyPr/>
        <a:lstStyle/>
        <a:p>
          <a:endParaRPr lang="en-GB"/>
        </a:p>
      </dgm:t>
    </dgm:pt>
    <dgm:pt modelId="{4A020FAC-65F1-488F-9E8F-771FD1A4C2D0}">
      <dgm:prSet/>
      <dgm:spPr/>
      <dgm:t>
        <a:bodyPr/>
        <a:lstStyle/>
        <a:p>
          <a:r>
            <a:rPr lang="en-GB" dirty="0"/>
            <a:t>The judgment</a:t>
          </a:r>
        </a:p>
      </dgm:t>
    </dgm:pt>
    <dgm:pt modelId="{8541958D-DA37-4C0B-A36D-6CA8336459E4}" type="parTrans" cxnId="{E621704F-A259-45D7-8604-E6C562F9B370}">
      <dgm:prSet/>
      <dgm:spPr/>
      <dgm:t>
        <a:bodyPr/>
        <a:lstStyle/>
        <a:p>
          <a:endParaRPr lang="en-GB"/>
        </a:p>
      </dgm:t>
    </dgm:pt>
    <dgm:pt modelId="{A208D39B-3D6A-4D7A-B176-90278CDFAF30}" type="sibTrans" cxnId="{E621704F-A259-45D7-8604-E6C562F9B370}">
      <dgm:prSet/>
      <dgm:spPr/>
      <dgm:t>
        <a:bodyPr/>
        <a:lstStyle/>
        <a:p>
          <a:endParaRPr lang="en-GB"/>
        </a:p>
      </dgm:t>
    </dgm:pt>
    <dgm:pt modelId="{82FF86AD-C641-487E-946F-27B8BA9B2061}">
      <dgm:prSet/>
      <dgm:spPr/>
      <dgm:t>
        <a:bodyPr/>
        <a:lstStyle/>
        <a:p>
          <a:r>
            <a:rPr lang="en-GB" dirty="0"/>
            <a:t>Review decision</a:t>
          </a:r>
        </a:p>
      </dgm:t>
    </dgm:pt>
    <dgm:pt modelId="{CEE34061-6119-4701-B692-9A7BE5743BC9}" type="parTrans" cxnId="{2049BD82-E734-452C-BE8B-1A6A0B1F5CA3}">
      <dgm:prSet/>
      <dgm:spPr/>
      <dgm:t>
        <a:bodyPr/>
        <a:lstStyle/>
        <a:p>
          <a:endParaRPr lang="en-GB"/>
        </a:p>
      </dgm:t>
    </dgm:pt>
    <dgm:pt modelId="{2E4A27D6-E022-4044-BF6B-74DECC1D0123}" type="sibTrans" cxnId="{2049BD82-E734-452C-BE8B-1A6A0B1F5CA3}">
      <dgm:prSet/>
      <dgm:spPr/>
      <dgm:t>
        <a:bodyPr/>
        <a:lstStyle/>
        <a:p>
          <a:endParaRPr lang="en-GB"/>
        </a:p>
      </dgm:t>
    </dgm:pt>
    <dgm:pt modelId="{26C67FD0-31A4-47DC-9907-AC67D8AE3E8D}" type="pres">
      <dgm:prSet presAssocID="{7F2BC2D1-B2F3-4E6C-9C63-F3B6AE89878A}" presName="linearFlow" presStyleCnt="0">
        <dgm:presLayoutVars>
          <dgm:resizeHandles val="exact"/>
        </dgm:presLayoutVars>
      </dgm:prSet>
      <dgm:spPr/>
    </dgm:pt>
    <dgm:pt modelId="{940F3AB2-3081-4D46-8FC8-A25CE987FEB0}" type="pres">
      <dgm:prSet presAssocID="{309FFD49-1A87-46D3-9382-AC34E5662B3B}" presName="node" presStyleLbl="node1" presStyleIdx="0" presStyleCnt="7">
        <dgm:presLayoutVars>
          <dgm:bulletEnabled val="1"/>
        </dgm:presLayoutVars>
      </dgm:prSet>
      <dgm:spPr/>
    </dgm:pt>
    <dgm:pt modelId="{58F1EB2B-8776-4949-9599-5377EE2AB0DE}" type="pres">
      <dgm:prSet presAssocID="{DD2E18F1-07F1-4F83-A249-9CF45015BEC0}" presName="sibTrans" presStyleLbl="sibTrans2D1" presStyleIdx="0" presStyleCnt="6"/>
      <dgm:spPr/>
    </dgm:pt>
    <dgm:pt modelId="{F9121A99-D912-42C3-8CD4-B075D29F9826}" type="pres">
      <dgm:prSet presAssocID="{DD2E18F1-07F1-4F83-A249-9CF45015BEC0}" presName="connectorText" presStyleLbl="sibTrans2D1" presStyleIdx="0" presStyleCnt="6"/>
      <dgm:spPr/>
    </dgm:pt>
    <dgm:pt modelId="{99C5E62D-D742-4B1E-8357-727BF7BA47D9}" type="pres">
      <dgm:prSet presAssocID="{65ECE986-DBC9-4575-9F28-099039A0D4B3}" presName="node" presStyleLbl="node1" presStyleIdx="1" presStyleCnt="7">
        <dgm:presLayoutVars>
          <dgm:bulletEnabled val="1"/>
        </dgm:presLayoutVars>
      </dgm:prSet>
      <dgm:spPr/>
    </dgm:pt>
    <dgm:pt modelId="{56D6EC2A-AB9B-44F2-8BEC-16975E2CB151}" type="pres">
      <dgm:prSet presAssocID="{FA67DE86-FEB3-4A86-AC94-49C88A3BC18B}" presName="sibTrans" presStyleLbl="sibTrans2D1" presStyleIdx="1" presStyleCnt="6"/>
      <dgm:spPr/>
    </dgm:pt>
    <dgm:pt modelId="{A8D49FB1-94A3-4CF8-9374-25119953F9F2}" type="pres">
      <dgm:prSet presAssocID="{FA67DE86-FEB3-4A86-AC94-49C88A3BC18B}" presName="connectorText" presStyleLbl="sibTrans2D1" presStyleIdx="1" presStyleCnt="6"/>
      <dgm:spPr/>
    </dgm:pt>
    <dgm:pt modelId="{AD3D84E8-A00C-460B-B451-5A3B6F44B5F0}" type="pres">
      <dgm:prSet presAssocID="{248D8D86-24B5-41C8-88FE-3F34D724B122}" presName="node" presStyleLbl="node1" presStyleIdx="2" presStyleCnt="7">
        <dgm:presLayoutVars>
          <dgm:bulletEnabled val="1"/>
        </dgm:presLayoutVars>
      </dgm:prSet>
      <dgm:spPr/>
    </dgm:pt>
    <dgm:pt modelId="{652BE0B3-5DE2-4E1C-A076-01217AC686D3}" type="pres">
      <dgm:prSet presAssocID="{A93D8158-2D92-45ED-83D1-0CCB78FCFAB2}" presName="sibTrans" presStyleLbl="sibTrans2D1" presStyleIdx="2" presStyleCnt="6"/>
      <dgm:spPr/>
    </dgm:pt>
    <dgm:pt modelId="{B7F769CB-0722-4BB0-B44C-8B5FA270A612}" type="pres">
      <dgm:prSet presAssocID="{A93D8158-2D92-45ED-83D1-0CCB78FCFAB2}" presName="connectorText" presStyleLbl="sibTrans2D1" presStyleIdx="2" presStyleCnt="6"/>
      <dgm:spPr/>
    </dgm:pt>
    <dgm:pt modelId="{A3AAF032-62E7-44DB-983F-33A09E22D42E}" type="pres">
      <dgm:prSet presAssocID="{D8F3E113-CC03-46A6-B3DB-ED13130181C1}" presName="node" presStyleLbl="node1" presStyleIdx="3" presStyleCnt="7">
        <dgm:presLayoutVars>
          <dgm:bulletEnabled val="1"/>
        </dgm:presLayoutVars>
      </dgm:prSet>
      <dgm:spPr/>
    </dgm:pt>
    <dgm:pt modelId="{B341491D-AEAF-4D58-B347-B2B0F7EB0C75}" type="pres">
      <dgm:prSet presAssocID="{97955DF9-BA89-4F89-BC01-F8425374D8EC}" presName="sibTrans" presStyleLbl="sibTrans2D1" presStyleIdx="3" presStyleCnt="6"/>
      <dgm:spPr/>
    </dgm:pt>
    <dgm:pt modelId="{28D9B5C1-E678-401B-9A84-84FEE2B5316C}" type="pres">
      <dgm:prSet presAssocID="{97955DF9-BA89-4F89-BC01-F8425374D8EC}" presName="connectorText" presStyleLbl="sibTrans2D1" presStyleIdx="3" presStyleCnt="6"/>
      <dgm:spPr/>
    </dgm:pt>
    <dgm:pt modelId="{893F7450-0C9E-49B8-8720-1B6936406B4A}" type="pres">
      <dgm:prSet presAssocID="{9E1631C8-D297-441B-8FCF-2CE9B3C4DF1C}" presName="node" presStyleLbl="node1" presStyleIdx="4" presStyleCnt="7">
        <dgm:presLayoutVars>
          <dgm:bulletEnabled val="1"/>
        </dgm:presLayoutVars>
      </dgm:prSet>
      <dgm:spPr/>
    </dgm:pt>
    <dgm:pt modelId="{F6A6E118-A372-49FC-84D9-D2A80D1D4FF2}" type="pres">
      <dgm:prSet presAssocID="{F319DF02-9380-409B-BE16-742D3C5AFF06}" presName="sibTrans" presStyleLbl="sibTrans2D1" presStyleIdx="4" presStyleCnt="6"/>
      <dgm:spPr/>
    </dgm:pt>
    <dgm:pt modelId="{128778E4-2B52-4C96-A41D-9F4EF9E9D893}" type="pres">
      <dgm:prSet presAssocID="{F319DF02-9380-409B-BE16-742D3C5AFF06}" presName="connectorText" presStyleLbl="sibTrans2D1" presStyleIdx="4" presStyleCnt="6"/>
      <dgm:spPr/>
    </dgm:pt>
    <dgm:pt modelId="{993B318C-9387-478D-B693-8B87165C16DD}" type="pres">
      <dgm:prSet presAssocID="{4A020FAC-65F1-488F-9E8F-771FD1A4C2D0}" presName="node" presStyleLbl="node1" presStyleIdx="5" presStyleCnt="7">
        <dgm:presLayoutVars>
          <dgm:bulletEnabled val="1"/>
        </dgm:presLayoutVars>
      </dgm:prSet>
      <dgm:spPr/>
    </dgm:pt>
    <dgm:pt modelId="{3A1BDDD7-1F22-478D-918F-370034E60DCB}" type="pres">
      <dgm:prSet presAssocID="{A208D39B-3D6A-4D7A-B176-90278CDFAF30}" presName="sibTrans" presStyleLbl="sibTrans2D1" presStyleIdx="5" presStyleCnt="6"/>
      <dgm:spPr/>
    </dgm:pt>
    <dgm:pt modelId="{041A2ABC-7FAF-474E-985D-C4A1FA143D60}" type="pres">
      <dgm:prSet presAssocID="{A208D39B-3D6A-4D7A-B176-90278CDFAF30}" presName="connectorText" presStyleLbl="sibTrans2D1" presStyleIdx="5" presStyleCnt="6"/>
      <dgm:spPr/>
    </dgm:pt>
    <dgm:pt modelId="{3F45FBA6-BF6F-4353-9846-4845643C79BE}" type="pres">
      <dgm:prSet presAssocID="{82FF86AD-C641-487E-946F-27B8BA9B2061}" presName="node" presStyleLbl="node1" presStyleIdx="6" presStyleCnt="7">
        <dgm:presLayoutVars>
          <dgm:bulletEnabled val="1"/>
        </dgm:presLayoutVars>
      </dgm:prSet>
      <dgm:spPr/>
    </dgm:pt>
  </dgm:ptLst>
  <dgm:cxnLst>
    <dgm:cxn modelId="{F7188A07-A4D3-4024-95AF-654D7FF7ADB5}" srcId="{7F2BC2D1-B2F3-4E6C-9C63-F3B6AE89878A}" destId="{309FFD49-1A87-46D3-9382-AC34E5662B3B}" srcOrd="0" destOrd="0" parTransId="{32E09522-D8C5-4D72-ADAA-01716A49A571}" sibTransId="{DD2E18F1-07F1-4F83-A249-9CF45015BEC0}"/>
    <dgm:cxn modelId="{AFCAE50F-B7B8-47BD-8BBA-508ADFC05784}" type="presOf" srcId="{9E1631C8-D297-441B-8FCF-2CE9B3C4DF1C}" destId="{893F7450-0C9E-49B8-8720-1B6936406B4A}" srcOrd="0" destOrd="0" presId="urn:microsoft.com/office/officeart/2005/8/layout/process2"/>
    <dgm:cxn modelId="{13D41713-740E-4642-B48B-25DE579B0FB8}" type="presOf" srcId="{A208D39B-3D6A-4D7A-B176-90278CDFAF30}" destId="{3A1BDDD7-1F22-478D-918F-370034E60DCB}" srcOrd="0" destOrd="0" presId="urn:microsoft.com/office/officeart/2005/8/layout/process2"/>
    <dgm:cxn modelId="{0CC23D1F-A119-47A8-915F-3AEC0284F3F8}" type="presOf" srcId="{DD2E18F1-07F1-4F83-A249-9CF45015BEC0}" destId="{58F1EB2B-8776-4949-9599-5377EE2AB0DE}" srcOrd="0" destOrd="0" presId="urn:microsoft.com/office/officeart/2005/8/layout/process2"/>
    <dgm:cxn modelId="{3425FF21-C264-4D55-A358-B5431F819849}" type="presOf" srcId="{D8F3E113-CC03-46A6-B3DB-ED13130181C1}" destId="{A3AAF032-62E7-44DB-983F-33A09E22D42E}" srcOrd="0" destOrd="0" presId="urn:microsoft.com/office/officeart/2005/8/layout/process2"/>
    <dgm:cxn modelId="{F6E42524-21A5-4AA4-BFAC-F497A5D639A1}" type="presOf" srcId="{A93D8158-2D92-45ED-83D1-0CCB78FCFAB2}" destId="{B7F769CB-0722-4BB0-B44C-8B5FA270A612}" srcOrd="1" destOrd="0" presId="urn:microsoft.com/office/officeart/2005/8/layout/process2"/>
    <dgm:cxn modelId="{41A9E038-6700-48A5-90D1-4E87F1968278}" type="presOf" srcId="{A208D39B-3D6A-4D7A-B176-90278CDFAF30}" destId="{041A2ABC-7FAF-474E-985D-C4A1FA143D60}" srcOrd="1" destOrd="0" presId="urn:microsoft.com/office/officeart/2005/8/layout/process2"/>
    <dgm:cxn modelId="{D144883C-0C2F-43CB-9D77-C8FDCD70D8C2}" type="presOf" srcId="{248D8D86-24B5-41C8-88FE-3F34D724B122}" destId="{AD3D84E8-A00C-460B-B451-5A3B6F44B5F0}" srcOrd="0" destOrd="0" presId="urn:microsoft.com/office/officeart/2005/8/layout/process2"/>
    <dgm:cxn modelId="{8B91FE40-AF61-4E68-A6C6-C83849E8EC1E}" type="presOf" srcId="{FA67DE86-FEB3-4A86-AC94-49C88A3BC18B}" destId="{56D6EC2A-AB9B-44F2-8BEC-16975E2CB151}" srcOrd="0" destOrd="0" presId="urn:microsoft.com/office/officeart/2005/8/layout/process2"/>
    <dgm:cxn modelId="{C1546F44-0651-4885-BAAE-75164470926F}" type="presOf" srcId="{FA67DE86-FEB3-4A86-AC94-49C88A3BC18B}" destId="{A8D49FB1-94A3-4CF8-9374-25119953F9F2}" srcOrd="1" destOrd="0" presId="urn:microsoft.com/office/officeart/2005/8/layout/process2"/>
    <dgm:cxn modelId="{9A06BD64-BE04-493D-B4A3-99AAF6F5954C}" type="presOf" srcId="{DD2E18F1-07F1-4F83-A249-9CF45015BEC0}" destId="{F9121A99-D912-42C3-8CD4-B075D29F9826}" srcOrd="1" destOrd="0" presId="urn:microsoft.com/office/officeart/2005/8/layout/process2"/>
    <dgm:cxn modelId="{E621704F-A259-45D7-8604-E6C562F9B370}" srcId="{7F2BC2D1-B2F3-4E6C-9C63-F3B6AE89878A}" destId="{4A020FAC-65F1-488F-9E8F-771FD1A4C2D0}" srcOrd="5" destOrd="0" parTransId="{8541958D-DA37-4C0B-A36D-6CA8336459E4}" sibTransId="{A208D39B-3D6A-4D7A-B176-90278CDFAF30}"/>
    <dgm:cxn modelId="{3CE93751-3031-4F4A-84F0-1D91EE24116B}" type="presOf" srcId="{97955DF9-BA89-4F89-BC01-F8425374D8EC}" destId="{B341491D-AEAF-4D58-B347-B2B0F7EB0C75}" srcOrd="0" destOrd="0" presId="urn:microsoft.com/office/officeart/2005/8/layout/process2"/>
    <dgm:cxn modelId="{D54E4557-AF59-40FC-AE1B-2E2CC49526AE}" type="presOf" srcId="{65ECE986-DBC9-4575-9F28-099039A0D4B3}" destId="{99C5E62D-D742-4B1E-8357-727BF7BA47D9}" srcOrd="0" destOrd="0" presId="urn:microsoft.com/office/officeart/2005/8/layout/process2"/>
    <dgm:cxn modelId="{6125315A-D9C5-42F9-8FCA-8EA6C5EC0E8E}" type="presOf" srcId="{F319DF02-9380-409B-BE16-742D3C5AFF06}" destId="{128778E4-2B52-4C96-A41D-9F4EF9E9D893}" srcOrd="1" destOrd="0" presId="urn:microsoft.com/office/officeart/2005/8/layout/process2"/>
    <dgm:cxn modelId="{2049BD82-E734-452C-BE8B-1A6A0B1F5CA3}" srcId="{7F2BC2D1-B2F3-4E6C-9C63-F3B6AE89878A}" destId="{82FF86AD-C641-487E-946F-27B8BA9B2061}" srcOrd="6" destOrd="0" parTransId="{CEE34061-6119-4701-B692-9A7BE5743BC9}" sibTransId="{2E4A27D6-E022-4044-BF6B-74DECC1D0123}"/>
    <dgm:cxn modelId="{D6838787-0608-402C-9E66-8E382835466E}" srcId="{7F2BC2D1-B2F3-4E6C-9C63-F3B6AE89878A}" destId="{65ECE986-DBC9-4575-9F28-099039A0D4B3}" srcOrd="1" destOrd="0" parTransId="{EE35FACF-34D0-47B4-9403-ACA5ECCD60AB}" sibTransId="{FA67DE86-FEB3-4A86-AC94-49C88A3BC18B}"/>
    <dgm:cxn modelId="{1B296B90-B799-4CFC-B221-076970F515D1}" srcId="{7F2BC2D1-B2F3-4E6C-9C63-F3B6AE89878A}" destId="{9E1631C8-D297-441B-8FCF-2CE9B3C4DF1C}" srcOrd="4" destOrd="0" parTransId="{32DA504E-9B6B-4492-B8B8-1DBB252F2E90}" sibTransId="{F319DF02-9380-409B-BE16-742D3C5AFF06}"/>
    <dgm:cxn modelId="{437F0199-3127-4B13-B012-7321061C9F15}" srcId="{7F2BC2D1-B2F3-4E6C-9C63-F3B6AE89878A}" destId="{248D8D86-24B5-41C8-88FE-3F34D724B122}" srcOrd="2" destOrd="0" parTransId="{27C9EBD3-7C3A-4F10-8A6B-7A113F4377FD}" sibTransId="{A93D8158-2D92-45ED-83D1-0CCB78FCFAB2}"/>
    <dgm:cxn modelId="{E43E99A5-E56E-41B7-AA53-9EB4AD5FD559}" type="presOf" srcId="{4A020FAC-65F1-488F-9E8F-771FD1A4C2D0}" destId="{993B318C-9387-478D-B693-8B87165C16DD}" srcOrd="0" destOrd="0" presId="urn:microsoft.com/office/officeart/2005/8/layout/process2"/>
    <dgm:cxn modelId="{A32F65B1-46EB-4FE6-9F1A-BBF520F58C63}" type="presOf" srcId="{97955DF9-BA89-4F89-BC01-F8425374D8EC}" destId="{28D9B5C1-E678-401B-9A84-84FEE2B5316C}" srcOrd="1" destOrd="0" presId="urn:microsoft.com/office/officeart/2005/8/layout/process2"/>
    <dgm:cxn modelId="{9B713AB5-244A-4BA3-9B12-D41F9D6FBE4F}" type="presOf" srcId="{A93D8158-2D92-45ED-83D1-0CCB78FCFAB2}" destId="{652BE0B3-5DE2-4E1C-A076-01217AC686D3}" srcOrd="0" destOrd="0" presId="urn:microsoft.com/office/officeart/2005/8/layout/process2"/>
    <dgm:cxn modelId="{C9568BBE-3CD2-47BE-86F4-F6EA01FC865B}" type="presOf" srcId="{309FFD49-1A87-46D3-9382-AC34E5662B3B}" destId="{940F3AB2-3081-4D46-8FC8-A25CE987FEB0}" srcOrd="0" destOrd="0" presId="urn:microsoft.com/office/officeart/2005/8/layout/process2"/>
    <dgm:cxn modelId="{2AB0A1EE-9AFD-498E-B856-9D80AE451CDB}" type="presOf" srcId="{82FF86AD-C641-487E-946F-27B8BA9B2061}" destId="{3F45FBA6-BF6F-4353-9846-4845643C79BE}" srcOrd="0" destOrd="0" presId="urn:microsoft.com/office/officeart/2005/8/layout/process2"/>
    <dgm:cxn modelId="{07BD76F4-14AA-4324-B6DB-4A1F287500F1}" type="presOf" srcId="{F319DF02-9380-409B-BE16-742D3C5AFF06}" destId="{F6A6E118-A372-49FC-84D9-D2A80D1D4FF2}" srcOrd="0" destOrd="0" presId="urn:microsoft.com/office/officeart/2005/8/layout/process2"/>
    <dgm:cxn modelId="{3B752BF7-9D19-4974-A929-C3EF15E8B306}" type="presOf" srcId="{7F2BC2D1-B2F3-4E6C-9C63-F3B6AE89878A}" destId="{26C67FD0-31A4-47DC-9907-AC67D8AE3E8D}" srcOrd="0" destOrd="0" presId="urn:microsoft.com/office/officeart/2005/8/layout/process2"/>
    <dgm:cxn modelId="{F06999FA-523B-4422-8A76-0D296D74B2FE}" srcId="{7F2BC2D1-B2F3-4E6C-9C63-F3B6AE89878A}" destId="{D8F3E113-CC03-46A6-B3DB-ED13130181C1}" srcOrd="3" destOrd="0" parTransId="{D34496B7-45D5-4654-8B37-48D9D6745523}" sibTransId="{97955DF9-BA89-4F89-BC01-F8425374D8EC}"/>
    <dgm:cxn modelId="{98F6EE9B-2C86-482A-9971-C132D59E4D4B}" type="presParOf" srcId="{26C67FD0-31A4-47DC-9907-AC67D8AE3E8D}" destId="{940F3AB2-3081-4D46-8FC8-A25CE987FEB0}" srcOrd="0" destOrd="0" presId="urn:microsoft.com/office/officeart/2005/8/layout/process2"/>
    <dgm:cxn modelId="{68619D4D-D1D3-4E99-BBAC-EFDBAC283794}" type="presParOf" srcId="{26C67FD0-31A4-47DC-9907-AC67D8AE3E8D}" destId="{58F1EB2B-8776-4949-9599-5377EE2AB0DE}" srcOrd="1" destOrd="0" presId="urn:microsoft.com/office/officeart/2005/8/layout/process2"/>
    <dgm:cxn modelId="{C3DAACE8-78E3-46F5-9B37-533BA12FC1DE}" type="presParOf" srcId="{58F1EB2B-8776-4949-9599-5377EE2AB0DE}" destId="{F9121A99-D912-42C3-8CD4-B075D29F9826}" srcOrd="0" destOrd="0" presId="urn:microsoft.com/office/officeart/2005/8/layout/process2"/>
    <dgm:cxn modelId="{83321E2E-18B9-4E0E-997D-E24EF2B05437}" type="presParOf" srcId="{26C67FD0-31A4-47DC-9907-AC67D8AE3E8D}" destId="{99C5E62D-D742-4B1E-8357-727BF7BA47D9}" srcOrd="2" destOrd="0" presId="urn:microsoft.com/office/officeart/2005/8/layout/process2"/>
    <dgm:cxn modelId="{2863E041-3FDC-4283-B23D-33415FD380BE}" type="presParOf" srcId="{26C67FD0-31A4-47DC-9907-AC67D8AE3E8D}" destId="{56D6EC2A-AB9B-44F2-8BEC-16975E2CB151}" srcOrd="3" destOrd="0" presId="urn:microsoft.com/office/officeart/2005/8/layout/process2"/>
    <dgm:cxn modelId="{D5365D61-E13F-4E39-9478-3C1DE17F600B}" type="presParOf" srcId="{56D6EC2A-AB9B-44F2-8BEC-16975E2CB151}" destId="{A8D49FB1-94A3-4CF8-9374-25119953F9F2}" srcOrd="0" destOrd="0" presId="urn:microsoft.com/office/officeart/2005/8/layout/process2"/>
    <dgm:cxn modelId="{3A3C36BA-90B0-4651-B206-BC2BE1C9C985}" type="presParOf" srcId="{26C67FD0-31A4-47DC-9907-AC67D8AE3E8D}" destId="{AD3D84E8-A00C-460B-B451-5A3B6F44B5F0}" srcOrd="4" destOrd="0" presId="urn:microsoft.com/office/officeart/2005/8/layout/process2"/>
    <dgm:cxn modelId="{3A8058B4-4E80-4783-85E1-480FA252A7BA}" type="presParOf" srcId="{26C67FD0-31A4-47DC-9907-AC67D8AE3E8D}" destId="{652BE0B3-5DE2-4E1C-A076-01217AC686D3}" srcOrd="5" destOrd="0" presId="urn:microsoft.com/office/officeart/2005/8/layout/process2"/>
    <dgm:cxn modelId="{D8B75DAE-0B49-4D31-84C9-668786584AB1}" type="presParOf" srcId="{652BE0B3-5DE2-4E1C-A076-01217AC686D3}" destId="{B7F769CB-0722-4BB0-B44C-8B5FA270A612}" srcOrd="0" destOrd="0" presId="urn:microsoft.com/office/officeart/2005/8/layout/process2"/>
    <dgm:cxn modelId="{515A77BC-A56F-4FBE-9F3C-8A80F314DFA3}" type="presParOf" srcId="{26C67FD0-31A4-47DC-9907-AC67D8AE3E8D}" destId="{A3AAF032-62E7-44DB-983F-33A09E22D42E}" srcOrd="6" destOrd="0" presId="urn:microsoft.com/office/officeart/2005/8/layout/process2"/>
    <dgm:cxn modelId="{0EBF6413-51A8-4102-AEFC-F698C1514252}" type="presParOf" srcId="{26C67FD0-31A4-47DC-9907-AC67D8AE3E8D}" destId="{B341491D-AEAF-4D58-B347-B2B0F7EB0C75}" srcOrd="7" destOrd="0" presId="urn:microsoft.com/office/officeart/2005/8/layout/process2"/>
    <dgm:cxn modelId="{161E4AC5-E220-4669-9A03-03B53FA4A0D7}" type="presParOf" srcId="{B341491D-AEAF-4D58-B347-B2B0F7EB0C75}" destId="{28D9B5C1-E678-401B-9A84-84FEE2B5316C}" srcOrd="0" destOrd="0" presId="urn:microsoft.com/office/officeart/2005/8/layout/process2"/>
    <dgm:cxn modelId="{A9BD26B2-5C3D-42EF-AE90-A4C3C942A048}" type="presParOf" srcId="{26C67FD0-31A4-47DC-9907-AC67D8AE3E8D}" destId="{893F7450-0C9E-49B8-8720-1B6936406B4A}" srcOrd="8" destOrd="0" presId="urn:microsoft.com/office/officeart/2005/8/layout/process2"/>
    <dgm:cxn modelId="{76E185DC-BED1-43F5-9C6F-BE50DF935C1E}" type="presParOf" srcId="{26C67FD0-31A4-47DC-9907-AC67D8AE3E8D}" destId="{F6A6E118-A372-49FC-84D9-D2A80D1D4FF2}" srcOrd="9" destOrd="0" presId="urn:microsoft.com/office/officeart/2005/8/layout/process2"/>
    <dgm:cxn modelId="{C98B918A-03E5-4B38-B083-B33605E20549}" type="presParOf" srcId="{F6A6E118-A372-49FC-84D9-D2A80D1D4FF2}" destId="{128778E4-2B52-4C96-A41D-9F4EF9E9D893}" srcOrd="0" destOrd="0" presId="urn:microsoft.com/office/officeart/2005/8/layout/process2"/>
    <dgm:cxn modelId="{4F676971-4842-45D9-8744-B64FC28AB177}" type="presParOf" srcId="{26C67FD0-31A4-47DC-9907-AC67D8AE3E8D}" destId="{993B318C-9387-478D-B693-8B87165C16DD}" srcOrd="10" destOrd="0" presId="urn:microsoft.com/office/officeart/2005/8/layout/process2"/>
    <dgm:cxn modelId="{71F1E019-E95A-426C-B6A2-483B889A6B8E}" type="presParOf" srcId="{26C67FD0-31A4-47DC-9907-AC67D8AE3E8D}" destId="{3A1BDDD7-1F22-478D-918F-370034E60DCB}" srcOrd="11" destOrd="0" presId="urn:microsoft.com/office/officeart/2005/8/layout/process2"/>
    <dgm:cxn modelId="{9F78E551-8EED-44B9-9EC1-8F132EE04F7C}" type="presParOf" srcId="{3A1BDDD7-1F22-478D-918F-370034E60DCB}" destId="{041A2ABC-7FAF-474E-985D-C4A1FA143D60}" srcOrd="0" destOrd="0" presId="urn:microsoft.com/office/officeart/2005/8/layout/process2"/>
    <dgm:cxn modelId="{502D66C1-B9A0-4B7E-8C9C-624105CF316C}" type="presParOf" srcId="{26C67FD0-31A4-47DC-9907-AC67D8AE3E8D}" destId="{3F45FBA6-BF6F-4353-9846-4845643C79BE}" srcOrd="1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F4EA9-F8ED-428E-9043-C050B065E5DD}">
      <dsp:nvSpPr>
        <dsp:cNvPr id="0" name=""/>
        <dsp:cNvSpPr/>
      </dsp:nvSpPr>
      <dsp:spPr>
        <a:xfrm>
          <a:off x="2286000" y="17759"/>
          <a:ext cx="1524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Supreme Court</a:t>
          </a:r>
        </a:p>
      </dsp:txBody>
      <dsp:txXfrm>
        <a:off x="2286000" y="17759"/>
        <a:ext cx="1524000" cy="1016000"/>
      </dsp:txXfrm>
    </dsp:sp>
    <dsp:sp modelId="{7C266F0C-7E7B-4F81-864D-E7FE0FFD6911}">
      <dsp:nvSpPr>
        <dsp:cNvPr id="0" name=""/>
        <dsp:cNvSpPr/>
      </dsp:nvSpPr>
      <dsp:spPr>
        <a:xfrm>
          <a:off x="1524000" y="1015999"/>
          <a:ext cx="3048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1" kern="1200" dirty="0">
              <a:solidFill>
                <a:schemeClr val="tx1"/>
              </a:solidFill>
            </a:rPr>
            <a:t>Court of Appeal</a:t>
          </a:r>
        </a:p>
      </dsp:txBody>
      <dsp:txXfrm>
        <a:off x="2057400" y="1015999"/>
        <a:ext cx="1981200" cy="1016000"/>
      </dsp:txXfrm>
    </dsp:sp>
    <dsp:sp modelId="{1A83556C-26B7-4756-9F52-90CAC0D990E3}">
      <dsp:nvSpPr>
        <dsp:cNvPr id="0" name=""/>
        <dsp:cNvSpPr/>
      </dsp:nvSpPr>
      <dsp:spPr>
        <a:xfrm>
          <a:off x="762000" y="2031999"/>
          <a:ext cx="4572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1" kern="1200" dirty="0">
              <a:solidFill>
                <a:schemeClr val="tx1"/>
              </a:solidFill>
            </a:rPr>
            <a:t>Employment Appeal Tribunal</a:t>
          </a:r>
        </a:p>
      </dsp:txBody>
      <dsp:txXfrm>
        <a:off x="1562100" y="2031999"/>
        <a:ext cx="2971800" cy="1016000"/>
      </dsp:txXfrm>
    </dsp:sp>
    <dsp:sp modelId="{383AE0BC-82C0-4094-8B8C-8FD2868CC557}">
      <dsp:nvSpPr>
        <dsp:cNvPr id="0" name=""/>
        <dsp:cNvSpPr/>
      </dsp:nvSpPr>
      <dsp:spPr>
        <a:xfrm>
          <a:off x="0" y="3047999"/>
          <a:ext cx="6096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1" kern="1200" dirty="0">
              <a:solidFill>
                <a:schemeClr val="tx1"/>
              </a:solidFill>
            </a:rPr>
            <a:t>Employment Tribunal</a:t>
          </a:r>
        </a:p>
      </dsp:txBody>
      <dsp:txXfrm>
        <a:off x="1066799" y="3047999"/>
        <a:ext cx="3962400" cy="101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F3AB2-3081-4D46-8FC8-A25CE987FEB0}">
      <dsp:nvSpPr>
        <dsp:cNvPr id="0" name=""/>
        <dsp:cNvSpPr/>
      </dsp:nvSpPr>
      <dsp:spPr>
        <a:xfrm>
          <a:off x="2963784" y="598"/>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ACAS Early Conciliation</a:t>
          </a:r>
        </a:p>
      </dsp:txBody>
      <dsp:txXfrm>
        <a:off x="2978129" y="14943"/>
        <a:ext cx="1930441" cy="461092"/>
      </dsp:txXfrm>
    </dsp:sp>
    <dsp:sp modelId="{58F1EB2B-8776-4949-9599-5377EE2AB0DE}">
      <dsp:nvSpPr>
        <dsp:cNvPr id="0" name=""/>
        <dsp:cNvSpPr/>
      </dsp:nvSpPr>
      <dsp:spPr>
        <a:xfrm rot="5400000">
          <a:off x="3851515" y="502625"/>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520992"/>
        <a:ext cx="132242" cy="128568"/>
      </dsp:txXfrm>
    </dsp:sp>
    <dsp:sp modelId="{99C5E62D-D742-4B1E-8357-727BF7BA47D9}">
      <dsp:nvSpPr>
        <dsp:cNvPr id="0" name=""/>
        <dsp:cNvSpPr/>
      </dsp:nvSpPr>
      <dsp:spPr>
        <a:xfrm>
          <a:off x="2963784" y="735272"/>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ET1</a:t>
          </a:r>
        </a:p>
      </dsp:txBody>
      <dsp:txXfrm>
        <a:off x="2978129" y="749617"/>
        <a:ext cx="1930441" cy="461092"/>
      </dsp:txXfrm>
    </dsp:sp>
    <dsp:sp modelId="{56D6EC2A-AB9B-44F2-8BEC-16975E2CB151}">
      <dsp:nvSpPr>
        <dsp:cNvPr id="0" name=""/>
        <dsp:cNvSpPr/>
      </dsp:nvSpPr>
      <dsp:spPr>
        <a:xfrm rot="5400000">
          <a:off x="3851515" y="1237299"/>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1255666"/>
        <a:ext cx="132242" cy="128568"/>
      </dsp:txXfrm>
    </dsp:sp>
    <dsp:sp modelId="{AD3D84E8-A00C-460B-B451-5A3B6F44B5F0}">
      <dsp:nvSpPr>
        <dsp:cNvPr id="0" name=""/>
        <dsp:cNvSpPr/>
      </dsp:nvSpPr>
      <dsp:spPr>
        <a:xfrm>
          <a:off x="2963784" y="1469946"/>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ET3</a:t>
          </a:r>
        </a:p>
      </dsp:txBody>
      <dsp:txXfrm>
        <a:off x="2978129" y="1484291"/>
        <a:ext cx="1930441" cy="461092"/>
      </dsp:txXfrm>
    </dsp:sp>
    <dsp:sp modelId="{652BE0B3-5DE2-4E1C-A076-01217AC686D3}">
      <dsp:nvSpPr>
        <dsp:cNvPr id="0" name=""/>
        <dsp:cNvSpPr/>
      </dsp:nvSpPr>
      <dsp:spPr>
        <a:xfrm rot="5400000">
          <a:off x="3851515" y="1971974"/>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1990341"/>
        <a:ext cx="132242" cy="128568"/>
      </dsp:txXfrm>
    </dsp:sp>
    <dsp:sp modelId="{A3AAF032-62E7-44DB-983F-33A09E22D42E}">
      <dsp:nvSpPr>
        <dsp:cNvPr id="0" name=""/>
        <dsp:cNvSpPr/>
      </dsp:nvSpPr>
      <dsp:spPr>
        <a:xfrm>
          <a:off x="2963784" y="2204621"/>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Preliminary Hearing</a:t>
          </a:r>
        </a:p>
      </dsp:txBody>
      <dsp:txXfrm>
        <a:off x="2978129" y="2218966"/>
        <a:ext cx="1930441" cy="461092"/>
      </dsp:txXfrm>
    </dsp:sp>
    <dsp:sp modelId="{B341491D-AEAF-4D58-B347-B2B0F7EB0C75}">
      <dsp:nvSpPr>
        <dsp:cNvPr id="0" name=""/>
        <dsp:cNvSpPr/>
      </dsp:nvSpPr>
      <dsp:spPr>
        <a:xfrm rot="5400000">
          <a:off x="3851515" y="2706648"/>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2725015"/>
        <a:ext cx="132242" cy="128568"/>
      </dsp:txXfrm>
    </dsp:sp>
    <dsp:sp modelId="{893F7450-0C9E-49B8-8720-1B6936406B4A}">
      <dsp:nvSpPr>
        <dsp:cNvPr id="0" name=""/>
        <dsp:cNvSpPr/>
      </dsp:nvSpPr>
      <dsp:spPr>
        <a:xfrm>
          <a:off x="2963784" y="2939295"/>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hearing</a:t>
          </a:r>
        </a:p>
      </dsp:txBody>
      <dsp:txXfrm>
        <a:off x="2978129" y="2953640"/>
        <a:ext cx="1930441" cy="461092"/>
      </dsp:txXfrm>
    </dsp:sp>
    <dsp:sp modelId="{F6A6E118-A372-49FC-84D9-D2A80D1D4FF2}">
      <dsp:nvSpPr>
        <dsp:cNvPr id="0" name=""/>
        <dsp:cNvSpPr/>
      </dsp:nvSpPr>
      <dsp:spPr>
        <a:xfrm rot="5400000">
          <a:off x="3851515" y="3441322"/>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3459689"/>
        <a:ext cx="132242" cy="128568"/>
      </dsp:txXfrm>
    </dsp:sp>
    <dsp:sp modelId="{993B318C-9387-478D-B693-8B87165C16DD}">
      <dsp:nvSpPr>
        <dsp:cNvPr id="0" name=""/>
        <dsp:cNvSpPr/>
      </dsp:nvSpPr>
      <dsp:spPr>
        <a:xfrm>
          <a:off x="2963784" y="3673969"/>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judgment</a:t>
          </a:r>
        </a:p>
      </dsp:txBody>
      <dsp:txXfrm>
        <a:off x="2978129" y="3688314"/>
        <a:ext cx="1930441" cy="461092"/>
      </dsp:txXfrm>
    </dsp:sp>
    <dsp:sp modelId="{3A1BDDD7-1F22-478D-918F-370034E60DCB}">
      <dsp:nvSpPr>
        <dsp:cNvPr id="0" name=""/>
        <dsp:cNvSpPr/>
      </dsp:nvSpPr>
      <dsp:spPr>
        <a:xfrm rot="5400000">
          <a:off x="3851515" y="4175997"/>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4194364"/>
        <a:ext cx="132242" cy="128568"/>
      </dsp:txXfrm>
    </dsp:sp>
    <dsp:sp modelId="{3F45FBA6-BF6F-4353-9846-4845643C79BE}">
      <dsp:nvSpPr>
        <dsp:cNvPr id="0" name=""/>
        <dsp:cNvSpPr/>
      </dsp:nvSpPr>
      <dsp:spPr>
        <a:xfrm>
          <a:off x="2963784" y="4408644"/>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Review decision</a:t>
          </a:r>
        </a:p>
      </dsp:txBody>
      <dsp:txXfrm>
        <a:off x="2978129" y="4422989"/>
        <a:ext cx="1930441" cy="46109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6919190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60" cy="497679"/>
          </a:xfrm>
          <a:prstGeom prst="rect">
            <a:avLst/>
          </a:prstGeom>
        </p:spPr>
        <p:txBody>
          <a:bodyPr vert="horz" lIns="91275" tIns="45638" rIns="91275" bIns="45638" rtlCol="0"/>
          <a:lstStyle>
            <a:lvl1pPr algn="l">
              <a:defRPr sz="1200"/>
            </a:lvl1pPr>
          </a:lstStyle>
          <a:p>
            <a:endParaRPr lang="en-GB"/>
          </a:p>
        </p:txBody>
      </p:sp>
      <p:sp>
        <p:nvSpPr>
          <p:cNvPr id="3" name="Date Placeholder 2"/>
          <p:cNvSpPr>
            <a:spLocks noGrp="1"/>
          </p:cNvSpPr>
          <p:nvPr>
            <p:ph type="dt" idx="1"/>
          </p:nvPr>
        </p:nvSpPr>
        <p:spPr>
          <a:xfrm>
            <a:off x="3850432" y="1"/>
            <a:ext cx="2945660" cy="497679"/>
          </a:xfrm>
          <a:prstGeom prst="rect">
            <a:avLst/>
          </a:prstGeom>
        </p:spPr>
        <p:txBody>
          <a:bodyPr vert="horz" lIns="91275" tIns="45638" rIns="91275" bIns="45638" rtlCol="0"/>
          <a:lstStyle>
            <a:lvl1pPr algn="r">
              <a:defRPr sz="1200"/>
            </a:lvl1pPr>
          </a:lstStyle>
          <a:p>
            <a:fld id="{BBCDB1CE-137E-4AE3-9BDD-A9B658184F76}" type="datetimeFigureOut">
              <a:rPr lang="en-GB" smtClean="0"/>
              <a:t>17/03/2026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275" tIns="45638" rIns="91275" bIns="45638" rtlCol="0" anchor="ctr"/>
          <a:lstStyle/>
          <a:p>
            <a:endParaRPr lang="en-GB"/>
          </a:p>
        </p:txBody>
      </p:sp>
      <p:sp>
        <p:nvSpPr>
          <p:cNvPr id="5" name="Notes Placeholder 4"/>
          <p:cNvSpPr>
            <a:spLocks noGrp="1"/>
          </p:cNvSpPr>
          <p:nvPr>
            <p:ph type="body" sz="quarter" idx="3"/>
          </p:nvPr>
        </p:nvSpPr>
        <p:spPr>
          <a:xfrm>
            <a:off x="679768" y="4777086"/>
            <a:ext cx="5438140" cy="3908524"/>
          </a:xfrm>
          <a:prstGeom prst="rect">
            <a:avLst/>
          </a:prstGeom>
        </p:spPr>
        <p:txBody>
          <a:bodyPr vert="horz" lIns="91275" tIns="45638" rIns="91275" bIns="4563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959"/>
            <a:ext cx="2945660" cy="497679"/>
          </a:xfrm>
          <a:prstGeom prst="rect">
            <a:avLst/>
          </a:prstGeom>
        </p:spPr>
        <p:txBody>
          <a:bodyPr vert="horz" lIns="91275" tIns="45638" rIns="91275" bIns="45638" rtlCol="0" anchor="b"/>
          <a:lstStyle>
            <a:lvl1pPr algn="l">
              <a:defRPr sz="1200"/>
            </a:lvl1pPr>
          </a:lstStyle>
          <a:p>
            <a:endParaRPr lang="en-GB"/>
          </a:p>
        </p:txBody>
      </p:sp>
      <p:sp>
        <p:nvSpPr>
          <p:cNvPr id="7" name="Slide Number Placeholder 6"/>
          <p:cNvSpPr>
            <a:spLocks noGrp="1"/>
          </p:cNvSpPr>
          <p:nvPr>
            <p:ph type="sldNum" sz="quarter" idx="5"/>
          </p:nvPr>
        </p:nvSpPr>
        <p:spPr>
          <a:xfrm>
            <a:off x="3850432" y="9428959"/>
            <a:ext cx="2945660" cy="497679"/>
          </a:xfrm>
          <a:prstGeom prst="rect">
            <a:avLst/>
          </a:prstGeom>
        </p:spPr>
        <p:txBody>
          <a:bodyPr vert="horz" lIns="91275" tIns="45638" rIns="91275" bIns="45638" rtlCol="0" anchor="b"/>
          <a:lstStyle>
            <a:lvl1pPr algn="r">
              <a:defRPr sz="1200"/>
            </a:lvl1pPr>
          </a:lstStyle>
          <a:p>
            <a:fld id="{656657F6-14A0-4C47-A3B8-F1836AA17A1A}" type="slidenum">
              <a:rPr lang="en-GB" smtClean="0"/>
              <a:t>‹#›</a:t>
            </a:fld>
            <a:endParaRPr lang="en-GB"/>
          </a:p>
        </p:txBody>
      </p:sp>
    </p:spTree>
    <p:extLst>
      <p:ext uri="{BB962C8B-B14F-4D97-AF65-F5344CB8AC3E}">
        <p14:creationId xmlns:p14="http://schemas.microsoft.com/office/powerpoint/2010/main" val="26310448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80509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81442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02117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69411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334101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536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2443076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202020"/>
              </a:solidFill>
              <a:effectLst/>
              <a:latin typeface="Museo"/>
            </a:endParaRPr>
          </a:p>
          <a:p>
            <a:endParaRPr lang="en-GB" dirty="0"/>
          </a:p>
        </p:txBody>
      </p:sp>
    </p:spTree>
    <p:extLst>
      <p:ext uri="{BB962C8B-B14F-4D97-AF65-F5344CB8AC3E}">
        <p14:creationId xmlns:p14="http://schemas.microsoft.com/office/powerpoint/2010/main" val="1814112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698550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1839419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305642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98863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944426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561820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baseline="0" dirty="0">
              <a:solidFill>
                <a:srgbClr val="000000"/>
              </a:solidFill>
              <a:latin typeface="Calibri" panose="020F0502020204030204"/>
              <a:ea typeface="Calibri" panose="020F0502020204030204"/>
              <a:cs typeface="Calibri" panose="020F0502020204030204"/>
            </a:endParaRPr>
          </a:p>
          <a:p>
            <a:endParaRPr lang="en-GB" dirty="0"/>
          </a:p>
        </p:txBody>
      </p:sp>
      <p:sp>
        <p:nvSpPr>
          <p:cNvPr id="4" name="Slide Number Placeholder 3"/>
          <p:cNvSpPr>
            <a:spLocks noGrp="1"/>
          </p:cNvSpPr>
          <p:nvPr>
            <p:ph type="sldNum" sz="quarter" idx="5"/>
          </p:nvPr>
        </p:nvSpPr>
        <p:spPr/>
        <p:txBody>
          <a:bodyPr/>
          <a:lstStyle/>
          <a:p>
            <a:fld id="{656657F6-14A0-4C47-A3B8-F1836AA17A1A}" type="slidenum">
              <a:rPr lang="en-GB" smtClean="0"/>
              <a:t>15</a:t>
            </a:fld>
            <a:endParaRPr lang="en-GB"/>
          </a:p>
        </p:txBody>
      </p:sp>
    </p:spTree>
    <p:extLst>
      <p:ext uri="{BB962C8B-B14F-4D97-AF65-F5344CB8AC3E}">
        <p14:creationId xmlns:p14="http://schemas.microsoft.com/office/powerpoint/2010/main" val="1437561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6657F6-14A0-4C47-A3B8-F1836AA17A1A}" type="slidenum">
              <a:rPr lang="en-GB" smtClean="0"/>
              <a:t>16</a:t>
            </a:fld>
            <a:endParaRPr lang="en-GB"/>
          </a:p>
        </p:txBody>
      </p:sp>
    </p:spTree>
    <p:extLst>
      <p:ext uri="{BB962C8B-B14F-4D97-AF65-F5344CB8AC3E}">
        <p14:creationId xmlns:p14="http://schemas.microsoft.com/office/powerpoint/2010/main" val="1311247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17</a:t>
            </a:fld>
            <a:endParaRPr lang="en-GB"/>
          </a:p>
        </p:txBody>
      </p:sp>
    </p:spTree>
    <p:extLst>
      <p:ext uri="{BB962C8B-B14F-4D97-AF65-F5344CB8AC3E}">
        <p14:creationId xmlns:p14="http://schemas.microsoft.com/office/powerpoint/2010/main" val="2135122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18</a:t>
            </a:fld>
            <a:endParaRPr lang="en-GB"/>
          </a:p>
        </p:txBody>
      </p:sp>
    </p:spTree>
    <p:extLst>
      <p:ext uri="{BB962C8B-B14F-4D97-AF65-F5344CB8AC3E}">
        <p14:creationId xmlns:p14="http://schemas.microsoft.com/office/powerpoint/2010/main" val="126352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19</a:t>
            </a:fld>
            <a:endParaRPr lang="en-GB"/>
          </a:p>
        </p:txBody>
      </p:sp>
    </p:spTree>
    <p:extLst>
      <p:ext uri="{BB962C8B-B14F-4D97-AF65-F5344CB8AC3E}">
        <p14:creationId xmlns:p14="http://schemas.microsoft.com/office/powerpoint/2010/main" val="1077096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ea typeface="Calibri"/>
              <a:cs typeface="Calibri"/>
            </a:endParaRPr>
          </a:p>
          <a:p>
            <a:pPr marL="0" lvl="0" indent="0">
              <a:buNone/>
            </a:pPr>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20</a:t>
            </a:fld>
            <a:endParaRPr lang="en-GB"/>
          </a:p>
        </p:txBody>
      </p:sp>
    </p:spTree>
    <p:extLst>
      <p:ext uri="{BB962C8B-B14F-4D97-AF65-F5344CB8AC3E}">
        <p14:creationId xmlns:p14="http://schemas.microsoft.com/office/powerpoint/2010/main" val="3356467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21</a:t>
            </a:fld>
            <a:endParaRPr lang="en-GB"/>
          </a:p>
        </p:txBody>
      </p:sp>
    </p:spTree>
    <p:extLst>
      <p:ext uri="{BB962C8B-B14F-4D97-AF65-F5344CB8AC3E}">
        <p14:creationId xmlns:p14="http://schemas.microsoft.com/office/powerpoint/2010/main" val="1143326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22</a:t>
            </a:fld>
            <a:endParaRPr lang="en-GB"/>
          </a:p>
        </p:txBody>
      </p:sp>
    </p:spTree>
    <p:extLst>
      <p:ext uri="{BB962C8B-B14F-4D97-AF65-F5344CB8AC3E}">
        <p14:creationId xmlns:p14="http://schemas.microsoft.com/office/powerpoint/2010/main" val="16004636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23</a:t>
            </a:fld>
            <a:endParaRPr lang="en-GB"/>
          </a:p>
        </p:txBody>
      </p:sp>
    </p:spTree>
    <p:extLst>
      <p:ext uri="{BB962C8B-B14F-4D97-AF65-F5344CB8AC3E}">
        <p14:creationId xmlns:p14="http://schemas.microsoft.com/office/powerpoint/2010/main" val="16117043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24</a:t>
            </a:fld>
            <a:endParaRPr lang="en-GB"/>
          </a:p>
        </p:txBody>
      </p:sp>
    </p:spTree>
    <p:extLst>
      <p:ext uri="{BB962C8B-B14F-4D97-AF65-F5344CB8AC3E}">
        <p14:creationId xmlns:p14="http://schemas.microsoft.com/office/powerpoint/2010/main" val="3465388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25</a:t>
            </a:fld>
            <a:endParaRPr lang="en-GB"/>
          </a:p>
        </p:txBody>
      </p:sp>
    </p:spTree>
    <p:extLst>
      <p:ext uri="{BB962C8B-B14F-4D97-AF65-F5344CB8AC3E}">
        <p14:creationId xmlns:p14="http://schemas.microsoft.com/office/powerpoint/2010/main" val="1879050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26</a:t>
            </a:fld>
            <a:endParaRPr lang="en-GB"/>
          </a:p>
        </p:txBody>
      </p:sp>
    </p:spTree>
    <p:extLst>
      <p:ext uri="{BB962C8B-B14F-4D97-AF65-F5344CB8AC3E}">
        <p14:creationId xmlns:p14="http://schemas.microsoft.com/office/powerpoint/2010/main" val="12911408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27</a:t>
            </a:fld>
            <a:endParaRPr lang="en-GB"/>
          </a:p>
        </p:txBody>
      </p:sp>
    </p:spTree>
    <p:extLst>
      <p:ext uri="{BB962C8B-B14F-4D97-AF65-F5344CB8AC3E}">
        <p14:creationId xmlns:p14="http://schemas.microsoft.com/office/powerpoint/2010/main" val="10512710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28</a:t>
            </a:fld>
            <a:endParaRPr lang="en-GB"/>
          </a:p>
        </p:txBody>
      </p:sp>
    </p:spTree>
    <p:extLst>
      <p:ext uri="{BB962C8B-B14F-4D97-AF65-F5344CB8AC3E}">
        <p14:creationId xmlns:p14="http://schemas.microsoft.com/office/powerpoint/2010/main" val="29340763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effectLst/>
              <a:latin typeface="+mn-lt"/>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29</a:t>
            </a:fld>
            <a:endParaRPr lang="en-GB"/>
          </a:p>
        </p:txBody>
      </p:sp>
    </p:spTree>
    <p:extLst>
      <p:ext uri="{BB962C8B-B14F-4D97-AF65-F5344CB8AC3E}">
        <p14:creationId xmlns:p14="http://schemas.microsoft.com/office/powerpoint/2010/main" val="29877541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30</a:t>
            </a:fld>
            <a:endParaRPr lang="en-GB"/>
          </a:p>
        </p:txBody>
      </p:sp>
    </p:spTree>
    <p:extLst>
      <p:ext uri="{BB962C8B-B14F-4D97-AF65-F5344CB8AC3E}">
        <p14:creationId xmlns:p14="http://schemas.microsoft.com/office/powerpoint/2010/main" val="33441722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31</a:t>
            </a:fld>
            <a:endParaRPr lang="en-GB"/>
          </a:p>
        </p:txBody>
      </p:sp>
    </p:spTree>
    <p:extLst>
      <p:ext uri="{BB962C8B-B14F-4D97-AF65-F5344CB8AC3E}">
        <p14:creationId xmlns:p14="http://schemas.microsoft.com/office/powerpoint/2010/main" val="28342250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lvl="0"/>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32</a:t>
            </a:fld>
            <a:endParaRPr lang="en-GB"/>
          </a:p>
        </p:txBody>
      </p:sp>
    </p:spTree>
    <p:extLst>
      <p:ext uri="{BB962C8B-B14F-4D97-AF65-F5344CB8AC3E}">
        <p14:creationId xmlns:p14="http://schemas.microsoft.com/office/powerpoint/2010/main" val="23120522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1F1F1F"/>
              </a:solidFill>
              <a:latin typeface="Source Sans Pro"/>
              <a:ea typeface="Source Sans Pro"/>
            </a:endParaRPr>
          </a:p>
        </p:txBody>
      </p:sp>
    </p:spTree>
    <p:extLst>
      <p:ext uri="{BB962C8B-B14F-4D97-AF65-F5344CB8AC3E}">
        <p14:creationId xmlns:p14="http://schemas.microsoft.com/office/powerpoint/2010/main" val="42917841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34</a:t>
            </a:fld>
            <a:endParaRPr lang="en-GB"/>
          </a:p>
        </p:txBody>
      </p:sp>
    </p:spTree>
    <p:extLst>
      <p:ext uri="{BB962C8B-B14F-4D97-AF65-F5344CB8AC3E}">
        <p14:creationId xmlns:p14="http://schemas.microsoft.com/office/powerpoint/2010/main" val="16596706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35</a:t>
            </a:fld>
            <a:endParaRPr lang="en-GB"/>
          </a:p>
        </p:txBody>
      </p:sp>
    </p:spTree>
    <p:extLst>
      <p:ext uri="{BB962C8B-B14F-4D97-AF65-F5344CB8AC3E}">
        <p14:creationId xmlns:p14="http://schemas.microsoft.com/office/powerpoint/2010/main" val="28644415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1086364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756927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Source Sans Pro" panose="020B0503030403020204" pitchFamily="34" charset="0"/>
              </a:rPr>
              <a:t> </a:t>
            </a:r>
            <a:endParaRPr lang="en-GB" dirty="0"/>
          </a:p>
        </p:txBody>
      </p:sp>
    </p:spTree>
    <p:extLst>
      <p:ext uri="{BB962C8B-B14F-4D97-AF65-F5344CB8AC3E}">
        <p14:creationId xmlns:p14="http://schemas.microsoft.com/office/powerpoint/2010/main" val="23548442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effectLst/>
              <a:latin typeface="+mn-lt"/>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39</a:t>
            </a:fld>
            <a:endParaRPr lang="en-GB"/>
          </a:p>
        </p:txBody>
      </p:sp>
    </p:spTree>
    <p:extLst>
      <p:ext uri="{BB962C8B-B14F-4D97-AF65-F5344CB8AC3E}">
        <p14:creationId xmlns:p14="http://schemas.microsoft.com/office/powerpoint/2010/main" val="31057549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40</a:t>
            </a:fld>
            <a:endParaRPr lang="en-GB"/>
          </a:p>
        </p:txBody>
      </p:sp>
    </p:spTree>
    <p:extLst>
      <p:ext uri="{BB962C8B-B14F-4D97-AF65-F5344CB8AC3E}">
        <p14:creationId xmlns:p14="http://schemas.microsoft.com/office/powerpoint/2010/main" val="12661820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41</a:t>
            </a:fld>
            <a:endParaRPr lang="en-GB"/>
          </a:p>
        </p:txBody>
      </p:sp>
    </p:spTree>
    <p:extLst>
      <p:ext uri="{BB962C8B-B14F-4D97-AF65-F5344CB8AC3E}">
        <p14:creationId xmlns:p14="http://schemas.microsoft.com/office/powerpoint/2010/main" val="36700188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533115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b="0" i="0" dirty="0">
              <a:solidFill>
                <a:srgbClr val="1F1F1F"/>
              </a:solidFill>
              <a:effectLst/>
              <a:latin typeface="Source Sans Pro" panose="020B0503030403020204" pitchFamily="34" charset="0"/>
              <a:ea typeface="Source Sans Pro"/>
            </a:endParaRPr>
          </a:p>
        </p:txBody>
      </p:sp>
    </p:spTree>
    <p:extLst>
      <p:ext uri="{BB962C8B-B14F-4D97-AF65-F5344CB8AC3E}">
        <p14:creationId xmlns:p14="http://schemas.microsoft.com/office/powerpoint/2010/main" val="28767420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147185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3459645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941332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8992912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535343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18532538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103714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100" b="1" u="sng" dirty="0">
              <a:effectLst/>
              <a:latin typeface="Arial"/>
              <a:ea typeface="Times New Roman" panose="02020603050405020304" pitchFamily="18" charset="0"/>
              <a:cs typeface="Arial"/>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51</a:t>
            </a:fld>
            <a:endParaRPr lang="en-GB"/>
          </a:p>
        </p:txBody>
      </p:sp>
    </p:spTree>
    <p:extLst>
      <p:ext uri="{BB962C8B-B14F-4D97-AF65-F5344CB8AC3E}">
        <p14:creationId xmlns:p14="http://schemas.microsoft.com/office/powerpoint/2010/main" val="22250115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028236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7914368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525776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a:p>
            <a:endParaRPr lang="en-GB" dirty="0"/>
          </a:p>
          <a:p>
            <a:endParaRPr lang="en-GB" dirty="0"/>
          </a:p>
        </p:txBody>
      </p:sp>
    </p:spTree>
    <p:extLst>
      <p:ext uri="{BB962C8B-B14F-4D97-AF65-F5344CB8AC3E}">
        <p14:creationId xmlns:p14="http://schemas.microsoft.com/office/powerpoint/2010/main" val="41514932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462106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8937986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21257468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7754828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378250314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20966791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45579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6038722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1877846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8270533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3287182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1272437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06540527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9155909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a:cs typeface="Arial"/>
            </a:endParaRPr>
          </a:p>
        </p:txBody>
      </p:sp>
    </p:spTree>
    <p:extLst>
      <p:ext uri="{BB962C8B-B14F-4D97-AF65-F5344CB8AC3E}">
        <p14:creationId xmlns:p14="http://schemas.microsoft.com/office/powerpoint/2010/main" val="19653562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u="sng" kern="1200" dirty="0">
              <a:solidFill>
                <a:schemeClr val="tx1"/>
              </a:solidFill>
              <a:effectLst/>
              <a:latin typeface="+mn-lt"/>
              <a:ea typeface="Calibri"/>
              <a:cs typeface="Calibri"/>
            </a:endParaRPr>
          </a:p>
          <a:p>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52582573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1728162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425126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8644029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792380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141112670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1798768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0390772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896638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7192512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9060777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9864664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238698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6356093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50000"/>
              </a:lnSpc>
              <a:buFont typeface="Arial" panose="020B0604020202020204" pitchFamily="34" charset="0"/>
              <a:buChar char="•"/>
            </a:pPr>
            <a:endParaRPr lang="en-GB" dirty="0">
              <a:ea typeface="Calibri"/>
              <a:cs typeface="Calibri"/>
            </a:endParaRPr>
          </a:p>
        </p:txBody>
      </p:sp>
    </p:spTree>
    <p:extLst>
      <p:ext uri="{BB962C8B-B14F-4D97-AF65-F5344CB8AC3E}">
        <p14:creationId xmlns:p14="http://schemas.microsoft.com/office/powerpoint/2010/main" val="389408661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50000"/>
              </a:lnSpc>
              <a:buFont typeface="Arial" panose="020B0604020202020204" pitchFamily="34" charset="0"/>
              <a:buChar char="•"/>
            </a:pPr>
            <a:endParaRPr lang="en-GB" dirty="0"/>
          </a:p>
        </p:txBody>
      </p:sp>
    </p:spTree>
    <p:extLst>
      <p:ext uri="{BB962C8B-B14F-4D97-AF65-F5344CB8AC3E}">
        <p14:creationId xmlns:p14="http://schemas.microsoft.com/office/powerpoint/2010/main" val="57243981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239730910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7186859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6385496"/>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next free ELU is </a:t>
            </a:r>
            <a:r>
              <a:rPr lang="en-GB"/>
              <a:t>14 April</a:t>
            </a:r>
            <a:endParaRPr lang="en-GB" dirty="0"/>
          </a:p>
          <a:p>
            <a:endParaRPr lang="en-GB" dirty="0"/>
          </a:p>
        </p:txBody>
      </p:sp>
    </p:spTree>
    <p:extLst>
      <p:ext uri="{BB962C8B-B14F-4D97-AF65-F5344CB8AC3E}">
        <p14:creationId xmlns:p14="http://schemas.microsoft.com/office/powerpoint/2010/main" val="30832962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87B6DA6C-76DF-4B4C-BECF-6577D3B64ED2}" type="datetime1">
              <a:rPr lang="en-GB" smtClean="0"/>
              <a:t>17/03/2026</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016110B-1308-4B2E-9092-12A5B2D8251A}" type="datetime1">
              <a:rPr lang="en-GB" smtClean="0"/>
              <a:t>17/03/2026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dirty="0"/>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86F27-D020-49F4-814E-263764AB1613}"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7B8574-8A67-4F6F-B065-E7370F4DA838}"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746D9F-D7D1-427D-A378-01FEC041FEA6}"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1B0AE4-C75B-46B4-A7E2-753C1B81CAEC}"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2A8BF0-6BD4-4B09-9E9A-DCAD819A3933}" type="datetime1">
              <a:rPr lang="en-GB" smtClean="0"/>
              <a:t>17/03/2026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A954E8-ECB2-44BB-A9C2-AF992133F4BB}" type="datetime1">
              <a:rPr lang="en-GB" smtClean="0"/>
              <a:t>17/03/2026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9541CE-1F0C-4EB9-B6ED-14BBE155CC4D}"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BF525C-5EED-4095-B7E9-2CF42AAF8445}"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B9B49C-30F4-418F-8E81-1CAF0CDFCF19}"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6A3B7-8971-433F-8320-F21EA4083884}"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A9661-D337-42C5-8015-F8E9FB42A00C}"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CD2CF1-F116-4C77-A4CC-CCE93794C425}"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30040E-459E-4EF4-82A1-ACED9C7A2C2E}"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D4DF7FD1-73A9-43D2-8A60-9E9F8A0A8E46}" type="datetime1">
              <a:rPr lang="en-GB" smtClean="0"/>
              <a:t>17/03/2026</a:t>
            </a:fld>
            <a:endParaRPr lang="en-GB" dirty="0"/>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dirty="0"/>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F7A638-F2D4-4BE1-96E7-A8B01F08570A}"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EAF016-C8E4-4691-9952-4A276CE67A2D}"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5619BC-D7E0-4E10-9555-9B05F00C6E27}"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892C46-7A33-41F5-992B-2D56A5658627}"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1852D9-CF97-44E4-B6F6-84B37399840A}" type="datetime1">
              <a:rPr lang="en-GB" smtClean="0"/>
              <a:t>17/03/2026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4604C6-B165-42E2-8C69-C6E94292BF6C}" type="datetime1">
              <a:rPr lang="en-GB" smtClean="0"/>
              <a:t>17/03/2026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250B85-E9A6-4331-8208-83F44D078872}"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F4B27-CEF1-495E-92E0-9E76BB0EAB7A}"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3A2073-81B1-4667-B012-CD7D208B5FB8}"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D6861F-EC72-42CE-928E-0ECBA945E1E2}"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129928-BFC6-4A75-89E2-8BA805E7A80D}"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9E4F7-A5A6-4E90-BFC0-5EA50CD6EDAD}"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C286F-A94F-4789-AF58-0304B72081B2}"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E5A168-434D-4EEF-979F-D7041121F808}"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5439D4-7890-45EC-B757-1FA98EB152FA}"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BDAEB5-7EEA-4BF9-9DAE-47CD721EEFBD}"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26712F-0210-4713-8520-FDC8156E38B6}"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C6DC47-29FA-458E-926D-D1C95814F455}" type="datetime1">
              <a:rPr lang="en-GB" smtClean="0"/>
              <a:t>17/03/2026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319033-2BB6-448A-86C6-F91F9C4E494B}" type="datetime1">
              <a:rPr lang="en-GB" smtClean="0"/>
              <a:t>17/03/2026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7D6472-8872-4836-BF87-11AF65992A10}"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B71231-8CDD-4334-8FEE-A91355DB2440}"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D0BCC0-CCE3-40F0-9488-69310CFBC5F4}"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C5C3D2-EA65-4027-973D-A5F9EA81D285}"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31011A-BCB2-4BA7-A759-0E63D6D38BC6}"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C6DFD-371D-4C5F-87DD-8A9DA88A9968}"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B3654-0911-4F53-A1F0-A2A7E4ECF50F}"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944DD6-2B09-4B95-AB8B-7CD1F7E1598F}"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BBACE-5D10-4369-B839-22804BD9B765}"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1B368C-7AF6-4591-9B8B-A92693A8FEFF}"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60CF62-54E5-4D2D-9800-929B6B81E32F}"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1CF9FE-52F4-44E6-97ED-7816BEAA61F0}" type="datetime1">
              <a:rPr lang="en-GB" smtClean="0"/>
              <a:t>17/03/2026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075267-0C7E-484D-8F16-B4A0FB438D55}" type="datetime1">
              <a:rPr lang="en-GB" smtClean="0"/>
              <a:t>17/03/2026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AF18DD-7438-4DB7-9E28-11A77EAE34C8}"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5202FF-3CAB-4E49-83AB-ACFC74CA1745}"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4D6A98-DAD5-4551-A18B-163CD792F852}" type="datetime1">
              <a:rPr lang="en-GB" smtClean="0"/>
              <a:t>17/03/2026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9C95A8-A278-43AE-8EA2-79B51C5B0768}"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DAA653-341B-45E9-A671-2DD48266BF93}" type="datetime1">
              <a:rPr lang="en-GB" smtClean="0"/>
              <a:t>17/03/2026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124F5-6392-48AE-8EEE-0143AB4E3DFA}"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501539-C29D-4BB7-BCBE-0C3D1DB67383}" type="datetime1">
              <a:rPr lang="en-GB" smtClean="0"/>
              <a:t>17/03/2026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7DEC0897-DB0D-4FBF-A574-AD2C8A750CEA}" type="datetime1">
              <a:rPr lang="en-GB" smtClean="0"/>
              <a:t>17/03/2026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4069840C-841B-4231-B44F-675EC921952D}" type="datetime1">
              <a:rPr lang="en-GB" smtClean="0"/>
              <a:t>17/03/2026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277110FA-7DF1-445E-910B-8DFBB78DA662}" type="datetime1">
              <a:rPr lang="en-GB" smtClean="0"/>
              <a:t>17/03/2026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2AA458B3-8AD5-44E6-BE0B-AA9799B160FC}" type="datetime1">
              <a:rPr lang="en-GB" smtClean="0"/>
              <a:t>17/03/2026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3.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hyperlink" Target="mailto:hbelton@morganlaroche.com" TargetMode="External"/><Relationship Id="rId2" Type="http://schemas.openxmlformats.org/officeDocument/2006/relationships/notesSlide" Target="../notesSlides/notesSlide90.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hyperlink" Target="mailto:elewis@morganlaroch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4572000" y="1009650"/>
            <a:ext cx="3886200" cy="1808163"/>
          </a:xfrm>
        </p:spPr>
        <p:txBody>
          <a:bodyPr>
            <a:normAutofit/>
          </a:bodyPr>
          <a:lstStyle/>
          <a:p>
            <a:pPr algn="r"/>
            <a:r>
              <a:rPr lang="en-GB" altLang="en-US" sz="3200" b="1" dirty="0"/>
              <a:t>Understanding Employment Law</a:t>
            </a:r>
            <a:endParaRPr altLang="en-US" sz="3200" b="1" dirty="0"/>
          </a:p>
        </p:txBody>
      </p:sp>
      <p:sp>
        <p:nvSpPr>
          <p:cNvPr id="5" name="Rectangle 3"/>
          <p:cNvSpPr>
            <a:spLocks noGrp="1" noChangeArrowheads="1"/>
          </p:cNvSpPr>
          <p:nvPr>
            <p:ph type="subTitle" idx="1"/>
          </p:nvPr>
        </p:nvSpPr>
        <p:spPr>
          <a:xfrm>
            <a:off x="1028700" y="2955924"/>
            <a:ext cx="7429500" cy="3273425"/>
          </a:xfrm>
        </p:spPr>
        <p:txBody>
          <a:bodyPr>
            <a:normAutofit/>
          </a:bodyPr>
          <a:lstStyle/>
          <a:p>
            <a:pPr algn="r"/>
            <a:r>
              <a:rPr lang="en-GB" altLang="en-US" sz="2800" i="1" dirty="0"/>
              <a:t>March 2026</a:t>
            </a:r>
          </a:p>
          <a:p>
            <a:pPr algn="r"/>
            <a:r>
              <a:rPr lang="en-GB" altLang="en-US" sz="2800" b="1" i="0" dirty="0"/>
              <a:t>Hannah Belton</a:t>
            </a:r>
          </a:p>
          <a:p>
            <a:pPr algn="r"/>
            <a:r>
              <a:rPr lang="en-GB" altLang="en-US" sz="2800" b="1" i="0" dirty="0"/>
              <a:t>Director </a:t>
            </a:r>
            <a:endParaRPr lang="en-GB" altLang="en-US" sz="2800" b="1" dirty="0"/>
          </a:p>
          <a:p>
            <a:pPr algn="r"/>
            <a:r>
              <a:rPr lang="en-GB" altLang="en-US" sz="2800" b="1" i="0" dirty="0"/>
              <a:t>Morgan LaRoche Solicitors</a:t>
            </a:r>
          </a:p>
          <a:p>
            <a:pPr algn="r"/>
            <a:r>
              <a:rPr lang="en-GB" altLang="en-US" sz="2800" b="1" dirty="0"/>
              <a:t>01267 493130</a:t>
            </a:r>
          </a:p>
          <a:p>
            <a:pPr algn="r"/>
            <a:r>
              <a:rPr lang="en-GB" altLang="en-US" sz="2800" b="1" i="0" dirty="0"/>
              <a:t>hbelton@morganlaroche.com</a:t>
            </a:r>
          </a:p>
          <a:p>
            <a:pPr algn="r"/>
            <a:endParaRPr altLang="en-US" sz="2800" b="1" i="0" dirty="0"/>
          </a:p>
        </p:txBody>
      </p:sp>
    </p:spTree>
    <p:extLst>
      <p:ext uri="{BB962C8B-B14F-4D97-AF65-F5344CB8AC3E}">
        <p14:creationId xmlns:p14="http://schemas.microsoft.com/office/powerpoint/2010/main" val="707928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Introduction</a:t>
            </a:r>
          </a:p>
        </p:txBody>
      </p:sp>
      <p:sp>
        <p:nvSpPr>
          <p:cNvPr id="3" name="Content Placeholder 2"/>
          <p:cNvSpPr>
            <a:spLocks noGrp="1"/>
          </p:cNvSpPr>
          <p:nvPr>
            <p:ph idx="1"/>
          </p:nvPr>
        </p:nvSpPr>
        <p:spPr>
          <a:xfrm>
            <a:off x="628650" y="1241722"/>
            <a:ext cx="7886700" cy="4899176"/>
          </a:xfrm>
        </p:spPr>
        <p:txBody>
          <a:bodyPr>
            <a:normAutofit/>
          </a:bodyPr>
          <a:lstStyle/>
          <a:p>
            <a:pPr algn="just"/>
            <a:r>
              <a:rPr lang="en-GB" dirty="0"/>
              <a:t>LO1: Understand the purpose of employment regulation and the way it is enforced.</a:t>
            </a:r>
          </a:p>
          <a:p>
            <a:pPr algn="just"/>
            <a:endParaRPr lang="en-GB" dirty="0"/>
          </a:p>
          <a:p>
            <a:pPr algn="just">
              <a:tabLst>
                <a:tab pos="1250950" algn="l"/>
              </a:tabLst>
            </a:pPr>
            <a:r>
              <a:rPr lang="en-GB" dirty="0"/>
              <a:t>LO2: 	Know how to manage recruitment and selection activities lawfully</a:t>
            </a:r>
          </a:p>
          <a:p>
            <a:pPr algn="just"/>
            <a:endParaRPr lang="en-GB" dirty="0"/>
          </a:p>
          <a:p>
            <a:pPr algn="just"/>
            <a:r>
              <a:rPr lang="en-GB" dirty="0"/>
              <a:t>LO3: Know how to manage change and reorganisation lawfully</a:t>
            </a:r>
          </a:p>
          <a:p>
            <a:pPr algn="just"/>
            <a:endParaRPr lang="en-GB" dirty="0"/>
          </a:p>
          <a:p>
            <a:pPr algn="just" defTabSz="1250950"/>
            <a:r>
              <a:rPr lang="en-GB" dirty="0"/>
              <a:t>LO4: 	Know how to manage issues relating to pay and working time lawfully</a:t>
            </a:r>
          </a:p>
        </p:txBody>
      </p:sp>
    </p:spTree>
    <p:extLst>
      <p:ext uri="{BB962C8B-B14F-4D97-AF65-F5344CB8AC3E}">
        <p14:creationId xmlns:p14="http://schemas.microsoft.com/office/powerpoint/2010/main" val="407816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1028700" y="1435100"/>
            <a:ext cx="7429500" cy="1816100"/>
          </a:xfrm>
        </p:spPr>
        <p:txBody>
          <a:bodyPr>
            <a:normAutofit fontScale="90000"/>
          </a:bodyPr>
          <a:lstStyle/>
          <a:p>
            <a:pPr algn="l"/>
            <a:br>
              <a:rPr lang="en-GB" altLang="en-US" sz="3200" b="1" dirty="0"/>
            </a:br>
            <a:br>
              <a:rPr lang="en-GB" altLang="en-US" sz="3200" b="1" dirty="0"/>
            </a:br>
            <a:br>
              <a:rPr lang="en-GB" altLang="en-US" sz="3200" b="1" dirty="0"/>
            </a:br>
            <a:br>
              <a:rPr lang="en-GB" altLang="en-US" sz="3200" b="1" dirty="0"/>
            </a:br>
            <a:br>
              <a:rPr lang="en-GB" altLang="en-US" sz="3200" b="1" dirty="0"/>
            </a:br>
            <a:r>
              <a:rPr lang="en-GB" altLang="en-US" sz="3200" b="1" dirty="0"/>
              <a:t>LO1: </a:t>
            </a:r>
            <a:r>
              <a:rPr lang="en-GB" sz="3200" b="1" dirty="0"/>
              <a:t>Understand the purpose of employment regulation and the way it is enforced</a:t>
            </a:r>
            <a:br>
              <a:rPr lang="en-GB" altLang="en-US" sz="3200" b="1" dirty="0"/>
            </a:br>
            <a:endParaRPr altLang="en-US" sz="3200" b="1" dirty="0"/>
          </a:p>
        </p:txBody>
      </p:sp>
      <p:sp>
        <p:nvSpPr>
          <p:cNvPr id="5" name="Rectangle 3"/>
          <p:cNvSpPr>
            <a:spLocks noGrp="1" noChangeArrowheads="1"/>
          </p:cNvSpPr>
          <p:nvPr>
            <p:ph type="subTitle" idx="1"/>
          </p:nvPr>
        </p:nvSpPr>
        <p:spPr>
          <a:xfrm>
            <a:off x="1028700" y="3429000"/>
            <a:ext cx="7429500" cy="2800349"/>
          </a:xfrm>
        </p:spPr>
        <p:txBody>
          <a:bodyPr>
            <a:normAutofit/>
          </a:bodyPr>
          <a:lstStyle/>
          <a:p>
            <a:pPr marL="457200" indent="-457200" algn="l">
              <a:buFont typeface="Arial" panose="020B0604020202020204" pitchFamily="34" charset="0"/>
              <a:buChar char="•"/>
            </a:pPr>
            <a:endParaRPr lang="en-GB" sz="2800" dirty="0"/>
          </a:p>
        </p:txBody>
      </p:sp>
    </p:spTree>
    <p:extLst>
      <p:ext uri="{BB962C8B-B14F-4D97-AF65-F5344CB8AC3E}">
        <p14:creationId xmlns:p14="http://schemas.microsoft.com/office/powerpoint/2010/main" val="9709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The History of the Employment Tribunals</a:t>
            </a:r>
          </a:p>
        </p:txBody>
      </p:sp>
      <p:sp>
        <p:nvSpPr>
          <p:cNvPr id="3" name="Content Placeholder 2"/>
          <p:cNvSpPr>
            <a:spLocks noGrp="1"/>
          </p:cNvSpPr>
          <p:nvPr>
            <p:ph idx="1"/>
          </p:nvPr>
        </p:nvSpPr>
        <p:spPr>
          <a:xfrm>
            <a:off x="628650" y="934200"/>
            <a:ext cx="7886700" cy="4989599"/>
          </a:xfrm>
        </p:spPr>
        <p:txBody>
          <a:bodyPr/>
          <a:lstStyle/>
          <a:p>
            <a:pPr algn="just"/>
            <a:r>
              <a:rPr lang="en-GB" dirty="0"/>
              <a:t>Employment tribunals (before 1998 called “industrial tribunals”) were created in 1964, initially to deal with appeals by employers against industrial training levies. </a:t>
            </a:r>
          </a:p>
          <a:p>
            <a:pPr algn="just"/>
            <a:r>
              <a:rPr lang="en-GB" dirty="0"/>
              <a:t>From that very small beginning their jurisdiction has been greatly extended. </a:t>
            </a:r>
          </a:p>
          <a:p>
            <a:pPr algn="just"/>
            <a:r>
              <a:rPr lang="en-GB" dirty="0"/>
              <a:t>Notable additions were claims for statutory redundancy payments (in 1965), for unfair dismissal (introduced by the Industrial Relations Act 1971), and for various types of discrimination in employment, now brought together in the Equality Act 2010. </a:t>
            </a:r>
          </a:p>
        </p:txBody>
      </p:sp>
    </p:spTree>
    <p:extLst>
      <p:ext uri="{BB962C8B-B14F-4D97-AF65-F5344CB8AC3E}">
        <p14:creationId xmlns:p14="http://schemas.microsoft.com/office/powerpoint/2010/main" val="254110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The Employment Court Hierarchy</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graphicFrame>
        <p:nvGraphicFramePr>
          <p:cNvPr id="4" name="Diagram 3">
            <a:extLst>
              <a:ext uri="{FF2B5EF4-FFF2-40B4-BE49-F238E27FC236}">
                <a16:creationId xmlns:a16="http://schemas.microsoft.com/office/drawing/2014/main" id="{F5781F8F-B004-4701-BAF8-F6512DF0CE3B}"/>
              </a:ext>
            </a:extLst>
          </p:cNvPr>
          <p:cNvGraphicFramePr/>
          <p:nvPr>
            <p:extLst>
              <p:ext uri="{D42A27DB-BD31-4B8C-83A1-F6EECF244321}">
                <p14:modId xmlns:p14="http://schemas.microsoft.com/office/powerpoint/2010/main" val="3056496528"/>
              </p:ext>
            </p:extLst>
          </p:nvPr>
        </p:nvGraphicFramePr>
        <p:xfrm>
          <a:off x="1524000" y="141475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58172CF-4BF4-4816-A3B5-8265144DDEEA}"/>
              </a:ext>
            </a:extLst>
          </p:cNvPr>
          <p:cNvSpPr txBox="1"/>
          <p:nvPr/>
        </p:nvSpPr>
        <p:spPr>
          <a:xfrm>
            <a:off x="498230" y="1462117"/>
            <a:ext cx="2456718" cy="600164"/>
          </a:xfrm>
          <a:prstGeom prst="rect">
            <a:avLst/>
          </a:prstGeom>
          <a:noFill/>
          <a:ln w="76200">
            <a:solidFill>
              <a:schemeClr val="accent1"/>
            </a:solidFill>
          </a:ln>
        </p:spPr>
        <p:txBody>
          <a:bodyPr wrap="square" rtlCol="0">
            <a:spAutoFit/>
          </a:bodyPr>
          <a:lstStyle/>
          <a:p>
            <a:r>
              <a:rPr lang="en-GB" sz="3300" dirty="0"/>
              <a:t>County Court</a:t>
            </a:r>
          </a:p>
        </p:txBody>
      </p:sp>
      <p:sp>
        <p:nvSpPr>
          <p:cNvPr id="6" name="TextBox 5">
            <a:extLst>
              <a:ext uri="{FF2B5EF4-FFF2-40B4-BE49-F238E27FC236}">
                <a16:creationId xmlns:a16="http://schemas.microsoft.com/office/drawing/2014/main" id="{E91C40BE-0188-42BC-A399-DDDC61D5C1A6}"/>
              </a:ext>
            </a:extLst>
          </p:cNvPr>
          <p:cNvSpPr txBox="1"/>
          <p:nvPr/>
        </p:nvSpPr>
        <p:spPr>
          <a:xfrm>
            <a:off x="628650" y="2293197"/>
            <a:ext cx="2184888" cy="646331"/>
          </a:xfrm>
          <a:prstGeom prst="rect">
            <a:avLst/>
          </a:prstGeom>
          <a:noFill/>
          <a:ln w="76200">
            <a:solidFill>
              <a:schemeClr val="accent1"/>
            </a:solidFill>
          </a:ln>
        </p:spPr>
        <p:txBody>
          <a:bodyPr wrap="square" rtlCol="0">
            <a:spAutoFit/>
          </a:bodyPr>
          <a:lstStyle/>
          <a:p>
            <a:r>
              <a:rPr lang="en-GB" sz="3600" dirty="0"/>
              <a:t>High Court</a:t>
            </a:r>
          </a:p>
        </p:txBody>
      </p:sp>
      <p:sp>
        <p:nvSpPr>
          <p:cNvPr id="7" name="TextBox 6">
            <a:extLst>
              <a:ext uri="{FF2B5EF4-FFF2-40B4-BE49-F238E27FC236}">
                <a16:creationId xmlns:a16="http://schemas.microsoft.com/office/drawing/2014/main" id="{C422882D-D69A-4B55-9332-8A3D78FCE557}"/>
              </a:ext>
            </a:extLst>
          </p:cNvPr>
          <p:cNvSpPr txBox="1"/>
          <p:nvPr/>
        </p:nvSpPr>
        <p:spPr>
          <a:xfrm>
            <a:off x="1107831" y="3587910"/>
            <a:ext cx="2162908" cy="646331"/>
          </a:xfrm>
          <a:prstGeom prst="rect">
            <a:avLst/>
          </a:prstGeom>
          <a:noFill/>
        </p:spPr>
        <p:txBody>
          <a:bodyPr wrap="square" rtlCol="0">
            <a:spAutoFit/>
          </a:bodyPr>
          <a:lstStyle/>
          <a:p>
            <a:r>
              <a:rPr lang="en-GB" dirty="0"/>
              <a:t>Appeal only on a point of law</a:t>
            </a:r>
          </a:p>
        </p:txBody>
      </p:sp>
      <p:sp>
        <p:nvSpPr>
          <p:cNvPr id="12" name="Arrow: Curved Left 11">
            <a:extLst>
              <a:ext uri="{FF2B5EF4-FFF2-40B4-BE49-F238E27FC236}">
                <a16:creationId xmlns:a16="http://schemas.microsoft.com/office/drawing/2014/main" id="{056157AB-D1A8-4958-AA2F-DA47449D000A}"/>
              </a:ext>
            </a:extLst>
          </p:cNvPr>
          <p:cNvSpPr/>
          <p:nvPr/>
        </p:nvSpPr>
        <p:spPr>
          <a:xfrm flipV="1">
            <a:off x="6643322" y="1633542"/>
            <a:ext cx="1424353" cy="2444261"/>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27558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88921-1753-3A53-3433-E57B47420E0C}"/>
              </a:ext>
            </a:extLst>
          </p:cNvPr>
          <p:cNvSpPr>
            <a:spLocks noGrp="1"/>
          </p:cNvSpPr>
          <p:nvPr>
            <p:ph type="title"/>
          </p:nvPr>
        </p:nvSpPr>
        <p:spPr/>
        <p:txBody>
          <a:bodyPr>
            <a:normAutofit/>
          </a:bodyPr>
          <a:lstStyle/>
          <a:p>
            <a:pPr algn="ctr"/>
            <a:r>
              <a:rPr lang="en-GB" sz="2800" b="1" dirty="0"/>
              <a:t>ECJ: Historical influence </a:t>
            </a:r>
          </a:p>
        </p:txBody>
      </p:sp>
      <p:sp>
        <p:nvSpPr>
          <p:cNvPr id="3" name="Content Placeholder 2">
            <a:extLst>
              <a:ext uri="{FF2B5EF4-FFF2-40B4-BE49-F238E27FC236}">
                <a16:creationId xmlns:a16="http://schemas.microsoft.com/office/drawing/2014/main" id="{06422E55-7B04-7BD0-C53C-98D35A5C591C}"/>
              </a:ext>
            </a:extLst>
          </p:cNvPr>
          <p:cNvSpPr>
            <a:spLocks noGrp="1"/>
          </p:cNvSpPr>
          <p:nvPr>
            <p:ph idx="1"/>
          </p:nvPr>
        </p:nvSpPr>
        <p:spPr/>
        <p:txBody>
          <a:bodyPr>
            <a:normAutofit/>
          </a:bodyPr>
          <a:lstStyle/>
          <a:p>
            <a:pPr algn="just"/>
            <a:r>
              <a:rPr lang="en-GB" dirty="0"/>
              <a:t>1973 - 2020: </a:t>
            </a:r>
          </a:p>
          <a:p>
            <a:pPr lvl="1" algn="just"/>
            <a:r>
              <a:rPr lang="en-GB" sz="2500" dirty="0"/>
              <a:t>EU membership → ECJ supremacy over UKSC for EU law.</a:t>
            </a:r>
          </a:p>
          <a:p>
            <a:pPr algn="just"/>
            <a:r>
              <a:rPr lang="en-GB" dirty="0"/>
              <a:t>2020 Brexit Agreement:</a:t>
            </a:r>
          </a:p>
          <a:p>
            <a:pPr lvl="1" algn="just"/>
            <a:r>
              <a:rPr lang="en-GB" sz="2500" dirty="0"/>
              <a:t>UK free to amend laws, but major deregulation risks tariffs.</a:t>
            </a:r>
          </a:p>
          <a:p>
            <a:pPr algn="just"/>
            <a:r>
              <a:rPr lang="en-GB" dirty="0"/>
              <a:t>Post-2021: ECJ rulings no longer binding (except some NI discrimination laws).</a:t>
            </a:r>
          </a:p>
          <a:p>
            <a:pPr lvl="1" algn="just"/>
            <a:r>
              <a:rPr lang="en-GB" sz="2500" dirty="0"/>
              <a:t>UKSC fully supreme.</a:t>
            </a:r>
          </a:p>
        </p:txBody>
      </p:sp>
    </p:spTree>
    <p:extLst>
      <p:ext uri="{BB962C8B-B14F-4D97-AF65-F5344CB8AC3E}">
        <p14:creationId xmlns:p14="http://schemas.microsoft.com/office/powerpoint/2010/main" val="3426355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66AFA-DF49-FE58-589B-0A60398CBFFD}"/>
              </a:ext>
            </a:extLst>
          </p:cNvPr>
          <p:cNvSpPr>
            <a:spLocks noGrp="1"/>
          </p:cNvSpPr>
          <p:nvPr>
            <p:ph type="title"/>
          </p:nvPr>
        </p:nvSpPr>
        <p:spPr>
          <a:xfrm>
            <a:off x="628650" y="337931"/>
            <a:ext cx="7886700" cy="914400"/>
          </a:xfrm>
        </p:spPr>
        <p:txBody>
          <a:bodyPr>
            <a:normAutofit/>
          </a:bodyPr>
          <a:lstStyle/>
          <a:p>
            <a:pPr algn="ctr"/>
            <a:r>
              <a:rPr lang="en-GB" sz="2800" b="1" dirty="0"/>
              <a:t>REUL</a:t>
            </a:r>
          </a:p>
        </p:txBody>
      </p:sp>
      <p:sp>
        <p:nvSpPr>
          <p:cNvPr id="3" name="Content Placeholder 2">
            <a:extLst>
              <a:ext uri="{FF2B5EF4-FFF2-40B4-BE49-F238E27FC236}">
                <a16:creationId xmlns:a16="http://schemas.microsoft.com/office/drawing/2014/main" id="{7244647B-D362-C4FC-0F37-91FFC9EAC18C}"/>
              </a:ext>
            </a:extLst>
          </p:cNvPr>
          <p:cNvSpPr>
            <a:spLocks noGrp="1"/>
          </p:cNvSpPr>
          <p:nvPr>
            <p:ph idx="1"/>
          </p:nvPr>
        </p:nvSpPr>
        <p:spPr>
          <a:xfrm>
            <a:off x="774016" y="1252331"/>
            <a:ext cx="7886700" cy="4899176"/>
          </a:xfrm>
        </p:spPr>
        <p:txBody>
          <a:bodyPr/>
          <a:lstStyle/>
          <a:p>
            <a:pPr algn="just">
              <a:buFont typeface="Arial" panose="020B0604020202020204" pitchFamily="34" charset="0"/>
              <a:buChar char="•"/>
            </a:pPr>
            <a:r>
              <a:rPr lang="en-GB" dirty="0"/>
              <a:t>Retained EU Law (Revocation and Reform) Act 2023 (Revocation and Sunset Disapplication) Regulations 2023 (REUL) </a:t>
            </a:r>
          </a:p>
          <a:p>
            <a:pPr algn="just">
              <a:buFont typeface="Arial" panose="020B0604020202020204" pitchFamily="34" charset="0"/>
              <a:buChar char="•"/>
            </a:pPr>
            <a:r>
              <a:rPr lang="en-GB" dirty="0"/>
              <a:t>Most EU laws retained unless amended/repealed by future governments.</a:t>
            </a:r>
          </a:p>
          <a:p>
            <a:pPr algn="just">
              <a:buFont typeface="Arial" panose="020B0604020202020204" pitchFamily="34" charset="0"/>
              <a:buChar char="•"/>
            </a:pPr>
            <a:r>
              <a:rPr lang="en-GB" dirty="0"/>
              <a:t>Key retained provisions:</a:t>
            </a:r>
          </a:p>
          <a:p>
            <a:pPr marL="742950" lvl="1" indent="-285750" algn="just">
              <a:buFont typeface="Arial" panose="020B0604020202020204" pitchFamily="34" charset="0"/>
              <a:buChar char="•"/>
            </a:pPr>
            <a:r>
              <a:rPr lang="en-GB" sz="2500" dirty="0"/>
              <a:t>Working Time records, rolled-up holiday pay, 12.07% holiday accrual for irregular workers.</a:t>
            </a:r>
          </a:p>
          <a:p>
            <a:pPr marL="742950" lvl="1" indent="-285750" algn="just">
              <a:buFont typeface="Arial" panose="020B0604020202020204" pitchFamily="34" charset="0"/>
              <a:buChar char="•"/>
            </a:pPr>
            <a:r>
              <a:rPr lang="en-GB" sz="2500" dirty="0"/>
              <a:t>Adjusted TUPE consultation rules.</a:t>
            </a:r>
          </a:p>
          <a:p>
            <a:pPr marL="742950" lvl="1" indent="-285750" algn="just">
              <a:buFont typeface="Arial" panose="020B0604020202020204" pitchFamily="34" charset="0"/>
              <a:buChar char="•"/>
            </a:pPr>
            <a:r>
              <a:rPr lang="en-GB" sz="2500" dirty="0"/>
              <a:t>Definitions for leave carryover and "normal" pay rate for statutory leave.</a:t>
            </a:r>
          </a:p>
          <a:p>
            <a:endParaRPr lang="en-GB" dirty="0"/>
          </a:p>
        </p:txBody>
      </p:sp>
    </p:spTree>
    <p:extLst>
      <p:ext uri="{BB962C8B-B14F-4D97-AF65-F5344CB8AC3E}">
        <p14:creationId xmlns:p14="http://schemas.microsoft.com/office/powerpoint/2010/main" val="2085844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80725-A44D-AA10-7F12-FACDE1AE68CD}"/>
              </a:ext>
            </a:extLst>
          </p:cNvPr>
          <p:cNvSpPr>
            <a:spLocks noGrp="1"/>
          </p:cNvSpPr>
          <p:nvPr>
            <p:ph type="title"/>
          </p:nvPr>
        </p:nvSpPr>
        <p:spPr/>
        <p:txBody>
          <a:bodyPr>
            <a:normAutofit/>
          </a:bodyPr>
          <a:lstStyle/>
          <a:p>
            <a:pPr algn="ctr"/>
            <a:r>
              <a:rPr lang="en-GB" sz="2800" b="1" dirty="0"/>
              <a:t>Post-2024</a:t>
            </a:r>
          </a:p>
        </p:txBody>
      </p:sp>
      <p:sp>
        <p:nvSpPr>
          <p:cNvPr id="3" name="Content Placeholder 2">
            <a:extLst>
              <a:ext uri="{FF2B5EF4-FFF2-40B4-BE49-F238E27FC236}">
                <a16:creationId xmlns:a16="http://schemas.microsoft.com/office/drawing/2014/main" id="{D448D3F1-D36E-24EA-9D19-6A93718D21A3}"/>
              </a:ext>
            </a:extLst>
          </p:cNvPr>
          <p:cNvSpPr>
            <a:spLocks noGrp="1"/>
          </p:cNvSpPr>
          <p:nvPr>
            <p:ph idx="1"/>
          </p:nvPr>
        </p:nvSpPr>
        <p:spPr>
          <a:xfrm>
            <a:off x="628650" y="846838"/>
            <a:ext cx="7886700" cy="5202269"/>
          </a:xfrm>
        </p:spPr>
        <p:txBody>
          <a:bodyPr>
            <a:noAutofit/>
          </a:bodyPr>
          <a:lstStyle/>
          <a:p>
            <a:pPr algn="just"/>
            <a:r>
              <a:rPr lang="en-GB" sz="2000" b="1" dirty="0"/>
              <a:t>Key Changes from 1 January 2024:</a:t>
            </a:r>
            <a:endParaRPr lang="en-GB" sz="2000" dirty="0"/>
          </a:p>
          <a:p>
            <a:pPr lvl="1" algn="just"/>
            <a:r>
              <a:rPr lang="en-GB" dirty="0"/>
              <a:t>ECJ rulings on points of principle are now challengeable in UK courts.</a:t>
            </a:r>
          </a:p>
          <a:p>
            <a:pPr algn="just">
              <a:buFont typeface="Arial" panose="020B0604020202020204" pitchFamily="34" charset="0"/>
              <a:buChar char="•"/>
            </a:pPr>
            <a:r>
              <a:rPr lang="en-GB" sz="2000" b="1" dirty="0"/>
              <a:t>Referral Process:</a:t>
            </a:r>
            <a:endParaRPr lang="en-GB" sz="2000" dirty="0"/>
          </a:p>
          <a:p>
            <a:pPr marL="742950" lvl="1" indent="-285750" algn="just">
              <a:buFont typeface="Arial" panose="020B0604020202020204" pitchFamily="34" charset="0"/>
              <a:buChar char="•"/>
            </a:pPr>
            <a:r>
              <a:rPr lang="en-GB" dirty="0"/>
              <a:t>Employment Tribunals/EAT → Court of Appeal/UKSC.</a:t>
            </a:r>
          </a:p>
          <a:p>
            <a:pPr marL="742950" lvl="1" indent="-285750" algn="just">
              <a:buFont typeface="Arial" panose="020B0604020202020204" pitchFamily="34" charset="0"/>
              <a:buChar char="•"/>
            </a:pPr>
            <a:r>
              <a:rPr lang="en-GB" dirty="0"/>
              <a:t>Courts may affirm, amend, or abolish European precedents.</a:t>
            </a:r>
          </a:p>
          <a:p>
            <a:pPr algn="just">
              <a:buFont typeface="Arial" panose="020B0604020202020204" pitchFamily="34" charset="0"/>
              <a:buChar char="•"/>
            </a:pPr>
            <a:r>
              <a:rPr lang="en-GB" sz="2000" b="1" dirty="0"/>
              <a:t>Judicial Obligation:</a:t>
            </a:r>
            <a:endParaRPr lang="en-GB" sz="2000" dirty="0"/>
          </a:p>
          <a:p>
            <a:pPr marL="742950" lvl="1" indent="-285750" algn="just">
              <a:buFont typeface="Arial" panose="020B0604020202020204" pitchFamily="34" charset="0"/>
              <a:buChar char="•"/>
            </a:pPr>
            <a:r>
              <a:rPr lang="en-GB" dirty="0"/>
              <a:t>Legacy EU rulings must align with UK law in new interpretations.</a:t>
            </a:r>
          </a:p>
          <a:p>
            <a:pPr marL="0" indent="0" algn="just">
              <a:buNone/>
            </a:pPr>
            <a:endParaRPr lang="en-GB" sz="2000" dirty="0"/>
          </a:p>
        </p:txBody>
      </p:sp>
    </p:spTree>
    <p:extLst>
      <p:ext uri="{BB962C8B-B14F-4D97-AF65-F5344CB8AC3E}">
        <p14:creationId xmlns:p14="http://schemas.microsoft.com/office/powerpoint/2010/main" val="954358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5298"/>
            <a:ext cx="7886700" cy="972583"/>
          </a:xfrm>
        </p:spPr>
        <p:txBody>
          <a:bodyPr>
            <a:noAutofit/>
          </a:bodyPr>
          <a:lstStyle/>
          <a:p>
            <a:pPr algn="ctr"/>
            <a:r>
              <a:rPr lang="en-GB" sz="2800" b="1" dirty="0"/>
              <a:t>Employment Regulation</a:t>
            </a:r>
          </a:p>
        </p:txBody>
      </p:sp>
      <p:sp>
        <p:nvSpPr>
          <p:cNvPr id="3" name="Content Placeholder 2"/>
          <p:cNvSpPr>
            <a:spLocks noGrp="1"/>
          </p:cNvSpPr>
          <p:nvPr>
            <p:ph idx="1"/>
          </p:nvPr>
        </p:nvSpPr>
        <p:spPr>
          <a:xfrm>
            <a:off x="628650" y="1479610"/>
            <a:ext cx="7886700" cy="4696800"/>
          </a:xfrm>
        </p:spPr>
        <p:txBody>
          <a:bodyPr numCol="2">
            <a:normAutofit fontScale="77500" lnSpcReduction="20000"/>
          </a:bodyPr>
          <a:lstStyle/>
          <a:p>
            <a:pPr marL="0" indent="0">
              <a:buNone/>
            </a:pPr>
            <a:r>
              <a:rPr lang="en-GB" dirty="0"/>
              <a:t>	</a:t>
            </a:r>
            <a:r>
              <a:rPr lang="en-GB" sz="3100" b="1" dirty="0"/>
              <a:t>In favour</a:t>
            </a:r>
          </a:p>
          <a:p>
            <a:pPr marL="0" indent="0">
              <a:buNone/>
            </a:pPr>
            <a:endParaRPr lang="en-GB" sz="3100" b="1" dirty="0"/>
          </a:p>
          <a:p>
            <a:pPr>
              <a:spcBef>
                <a:spcPts val="0"/>
              </a:spcBef>
            </a:pPr>
            <a:r>
              <a:rPr lang="en-GB" sz="2600" dirty="0"/>
              <a:t>It balances the power between employers and employees </a:t>
            </a:r>
          </a:p>
          <a:p>
            <a:pPr>
              <a:spcBef>
                <a:spcPts val="0"/>
              </a:spcBef>
            </a:pPr>
            <a:r>
              <a:rPr lang="en-GB" sz="2600" dirty="0"/>
              <a:t>It deters employers from exploiting their power unreasonably</a:t>
            </a:r>
          </a:p>
          <a:p>
            <a:pPr>
              <a:spcBef>
                <a:spcPts val="0"/>
              </a:spcBef>
            </a:pPr>
            <a:r>
              <a:rPr lang="en-GB" sz="2600" dirty="0"/>
              <a:t>Minority groups need protection and encouragement to achieve more equality</a:t>
            </a:r>
          </a:p>
          <a:p>
            <a:pPr>
              <a:spcBef>
                <a:spcPts val="0"/>
              </a:spcBef>
            </a:pPr>
            <a:r>
              <a:rPr lang="en-GB" sz="2600" dirty="0"/>
              <a:t>Trade unions would often be powerless without legal support</a:t>
            </a:r>
          </a:p>
          <a:p>
            <a:pPr>
              <a:spcBef>
                <a:spcPts val="0"/>
              </a:spcBef>
            </a:pPr>
            <a:r>
              <a:rPr lang="en-GB" sz="2600" dirty="0"/>
              <a:t>It encourages people to work in the UK when they might otherwise choose to retire or work overseas</a:t>
            </a:r>
          </a:p>
          <a:p>
            <a:pPr lvl="1"/>
            <a:endParaRPr lang="en-GB" dirty="0"/>
          </a:p>
          <a:p>
            <a:pPr marL="1371600" lvl="6" indent="0">
              <a:spcBef>
                <a:spcPts val="1000"/>
              </a:spcBef>
              <a:buNone/>
            </a:pPr>
            <a:endParaRPr lang="en-GB" sz="3100" b="1" dirty="0">
              <a:solidFill>
                <a:srgbClr val="58595B"/>
              </a:solidFill>
              <a:latin typeface="Arial" panose="020B0604020202020204" pitchFamily="34" charset="0"/>
              <a:cs typeface="Arial" panose="020B0604020202020204" pitchFamily="34" charset="0"/>
            </a:endParaRPr>
          </a:p>
          <a:p>
            <a:pPr marL="1371600" lvl="6" indent="0">
              <a:spcBef>
                <a:spcPts val="1000"/>
              </a:spcBef>
              <a:buNone/>
            </a:pPr>
            <a:r>
              <a:rPr lang="en-GB" sz="3100" b="1" dirty="0">
                <a:solidFill>
                  <a:srgbClr val="58595B"/>
                </a:solidFill>
                <a:latin typeface="Arial" panose="020B0604020202020204" pitchFamily="34" charset="0"/>
                <a:cs typeface="Arial" panose="020B0604020202020204" pitchFamily="34" charset="0"/>
              </a:rPr>
              <a:t>Against </a:t>
            </a:r>
          </a:p>
          <a:p>
            <a:pPr marL="1371600" lvl="6" indent="0">
              <a:spcBef>
                <a:spcPts val="1000"/>
              </a:spcBef>
              <a:buNone/>
            </a:pPr>
            <a:endParaRPr lang="en-GB" sz="3100" b="1" dirty="0">
              <a:solidFill>
                <a:srgbClr val="58595B"/>
              </a:solidFill>
              <a:latin typeface="Arial" panose="020B0604020202020204" pitchFamily="34" charset="0"/>
              <a:cs typeface="Arial" panose="020B0604020202020204" pitchFamily="34" charset="0"/>
            </a:endParaRPr>
          </a:p>
          <a:p>
            <a:pPr>
              <a:spcBef>
                <a:spcPts val="0"/>
              </a:spcBef>
            </a:pPr>
            <a:r>
              <a:rPr lang="en-GB" sz="2600" dirty="0"/>
              <a:t>It raises unemployment and slows economic growth</a:t>
            </a:r>
          </a:p>
          <a:p>
            <a:pPr>
              <a:spcBef>
                <a:spcPts val="0"/>
              </a:spcBef>
            </a:pPr>
            <a:endParaRPr lang="en-GB" sz="2600" dirty="0"/>
          </a:p>
          <a:p>
            <a:pPr>
              <a:spcBef>
                <a:spcPts val="0"/>
              </a:spcBef>
            </a:pPr>
            <a:r>
              <a:rPr lang="en-GB" sz="2600" dirty="0"/>
              <a:t>It raises costs for employers and makes our economy less competitive internationally</a:t>
            </a:r>
          </a:p>
          <a:p>
            <a:pPr>
              <a:spcBef>
                <a:spcPts val="0"/>
              </a:spcBef>
            </a:pPr>
            <a:endParaRPr lang="en-GB" sz="2600" dirty="0"/>
          </a:p>
          <a:p>
            <a:pPr>
              <a:spcBef>
                <a:spcPts val="0"/>
              </a:spcBef>
            </a:pPr>
            <a:r>
              <a:rPr lang="en-GB" sz="2600" dirty="0"/>
              <a:t>It deters inward investment</a:t>
            </a:r>
          </a:p>
          <a:p>
            <a:pPr>
              <a:spcBef>
                <a:spcPts val="0"/>
              </a:spcBef>
            </a:pPr>
            <a:endParaRPr lang="en-GB" sz="2600" dirty="0"/>
          </a:p>
          <a:p>
            <a:pPr>
              <a:spcBef>
                <a:spcPts val="0"/>
              </a:spcBef>
            </a:pPr>
            <a:r>
              <a:rPr lang="en-GB" sz="2600" dirty="0"/>
              <a:t>It reduces employment opportunities for minority groups</a:t>
            </a:r>
          </a:p>
          <a:p>
            <a:endParaRPr lang="en-GB" dirty="0"/>
          </a:p>
          <a:p>
            <a:endParaRPr lang="en-GB" dirty="0"/>
          </a:p>
        </p:txBody>
      </p:sp>
    </p:spTree>
    <p:extLst>
      <p:ext uri="{BB962C8B-B14F-4D97-AF65-F5344CB8AC3E}">
        <p14:creationId xmlns:p14="http://schemas.microsoft.com/office/powerpoint/2010/main" val="1612299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C9A4C-72EC-4BDF-AE3F-DE5306B58F38}"/>
              </a:ext>
            </a:extLst>
          </p:cNvPr>
          <p:cNvSpPr>
            <a:spLocks noGrp="1"/>
          </p:cNvSpPr>
          <p:nvPr>
            <p:ph type="title"/>
          </p:nvPr>
        </p:nvSpPr>
        <p:spPr/>
        <p:txBody>
          <a:bodyPr>
            <a:normAutofit/>
          </a:bodyPr>
          <a:lstStyle/>
          <a:p>
            <a:pPr algn="ctr"/>
            <a:r>
              <a:rPr lang="en-GB" sz="2800" b="1" dirty="0"/>
              <a:t>Process of Employment Tribunals</a:t>
            </a:r>
          </a:p>
        </p:txBody>
      </p:sp>
      <p:graphicFrame>
        <p:nvGraphicFramePr>
          <p:cNvPr id="4" name="Content Placeholder 3">
            <a:extLst>
              <a:ext uri="{FF2B5EF4-FFF2-40B4-BE49-F238E27FC236}">
                <a16:creationId xmlns:a16="http://schemas.microsoft.com/office/drawing/2014/main" id="{288EE601-C2EA-4831-ABF0-BEECDF3978BF}"/>
              </a:ext>
            </a:extLst>
          </p:cNvPr>
          <p:cNvGraphicFramePr>
            <a:graphicFrameLocks noGrp="1"/>
          </p:cNvGraphicFramePr>
          <p:nvPr>
            <p:ph idx="1"/>
            <p:extLst>
              <p:ext uri="{D42A27DB-BD31-4B8C-83A1-F6EECF244321}">
                <p14:modId xmlns:p14="http://schemas.microsoft.com/office/powerpoint/2010/main" val="563448003"/>
              </p:ext>
            </p:extLst>
          </p:nvPr>
        </p:nvGraphicFramePr>
        <p:xfrm>
          <a:off x="628650" y="1161140"/>
          <a:ext cx="7886700" cy="4899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1BD5BFC-35F6-4E93-AD6C-C07BD42D2CB3}"/>
              </a:ext>
            </a:extLst>
          </p:cNvPr>
          <p:cNvSpPr txBox="1"/>
          <p:nvPr/>
        </p:nvSpPr>
        <p:spPr>
          <a:xfrm>
            <a:off x="884903" y="1813547"/>
            <a:ext cx="1179871" cy="369332"/>
          </a:xfrm>
          <a:prstGeom prst="rect">
            <a:avLst/>
          </a:prstGeom>
          <a:noFill/>
          <a:ln w="76200">
            <a:solidFill>
              <a:schemeClr val="accent1"/>
            </a:solidFill>
          </a:ln>
        </p:spPr>
        <p:txBody>
          <a:bodyPr wrap="square" rtlCol="0">
            <a:spAutoFit/>
          </a:bodyPr>
          <a:lstStyle/>
          <a:p>
            <a:r>
              <a:rPr lang="en-GB" dirty="0"/>
              <a:t>Witnesses</a:t>
            </a:r>
          </a:p>
        </p:txBody>
      </p:sp>
      <p:sp>
        <p:nvSpPr>
          <p:cNvPr id="6" name="TextBox 5">
            <a:extLst>
              <a:ext uri="{FF2B5EF4-FFF2-40B4-BE49-F238E27FC236}">
                <a16:creationId xmlns:a16="http://schemas.microsoft.com/office/drawing/2014/main" id="{72CA48FC-EC8D-424F-B4D1-77200FFEFF90}"/>
              </a:ext>
            </a:extLst>
          </p:cNvPr>
          <p:cNvSpPr txBox="1"/>
          <p:nvPr/>
        </p:nvSpPr>
        <p:spPr>
          <a:xfrm>
            <a:off x="884903" y="2949677"/>
            <a:ext cx="855407" cy="369332"/>
          </a:xfrm>
          <a:prstGeom prst="rect">
            <a:avLst/>
          </a:prstGeom>
          <a:noFill/>
          <a:ln w="76200">
            <a:solidFill>
              <a:schemeClr val="accent1"/>
            </a:solidFill>
          </a:ln>
        </p:spPr>
        <p:txBody>
          <a:bodyPr wrap="square" rtlCol="0">
            <a:spAutoFit/>
          </a:bodyPr>
          <a:lstStyle/>
          <a:p>
            <a:r>
              <a:rPr lang="en-GB" dirty="0"/>
              <a:t>Bundle</a:t>
            </a:r>
          </a:p>
        </p:txBody>
      </p:sp>
      <p:sp>
        <p:nvSpPr>
          <p:cNvPr id="7" name="TextBox 6">
            <a:extLst>
              <a:ext uri="{FF2B5EF4-FFF2-40B4-BE49-F238E27FC236}">
                <a16:creationId xmlns:a16="http://schemas.microsoft.com/office/drawing/2014/main" id="{72DB9711-9A4C-4345-B3C1-89C1A5C50366}"/>
              </a:ext>
            </a:extLst>
          </p:cNvPr>
          <p:cNvSpPr txBox="1"/>
          <p:nvPr/>
        </p:nvSpPr>
        <p:spPr>
          <a:xfrm>
            <a:off x="884903" y="4041058"/>
            <a:ext cx="2300749" cy="646331"/>
          </a:xfrm>
          <a:prstGeom prst="rect">
            <a:avLst/>
          </a:prstGeom>
          <a:noFill/>
          <a:ln w="76200">
            <a:solidFill>
              <a:schemeClr val="accent1"/>
            </a:solidFill>
          </a:ln>
        </p:spPr>
        <p:txBody>
          <a:bodyPr wrap="square" rtlCol="0">
            <a:spAutoFit/>
          </a:bodyPr>
          <a:lstStyle/>
          <a:p>
            <a:r>
              <a:rPr lang="en-GB" dirty="0"/>
              <a:t>Cast list, chronology, list of issues</a:t>
            </a:r>
          </a:p>
        </p:txBody>
      </p:sp>
      <p:sp>
        <p:nvSpPr>
          <p:cNvPr id="8" name="TextBox 7">
            <a:extLst>
              <a:ext uri="{FF2B5EF4-FFF2-40B4-BE49-F238E27FC236}">
                <a16:creationId xmlns:a16="http://schemas.microsoft.com/office/drawing/2014/main" id="{B6829A74-7F48-4619-865F-3CDA23CD59B2}"/>
              </a:ext>
            </a:extLst>
          </p:cNvPr>
          <p:cNvSpPr txBox="1"/>
          <p:nvPr/>
        </p:nvSpPr>
        <p:spPr>
          <a:xfrm>
            <a:off x="6371303" y="1766701"/>
            <a:ext cx="1887794" cy="369332"/>
          </a:xfrm>
          <a:prstGeom prst="rect">
            <a:avLst/>
          </a:prstGeom>
          <a:noFill/>
          <a:ln w="76200">
            <a:solidFill>
              <a:schemeClr val="accent1"/>
            </a:solidFill>
          </a:ln>
        </p:spPr>
        <p:txBody>
          <a:bodyPr wrap="square" rtlCol="0">
            <a:spAutoFit/>
          </a:bodyPr>
          <a:lstStyle/>
          <a:p>
            <a:r>
              <a:rPr lang="en-GB" dirty="0"/>
              <a:t>Medical evidence</a:t>
            </a:r>
          </a:p>
        </p:txBody>
      </p:sp>
      <p:sp>
        <p:nvSpPr>
          <p:cNvPr id="9" name="TextBox 8">
            <a:extLst>
              <a:ext uri="{FF2B5EF4-FFF2-40B4-BE49-F238E27FC236}">
                <a16:creationId xmlns:a16="http://schemas.microsoft.com/office/drawing/2014/main" id="{39722EDB-8E85-45CD-A558-09A895D6B7AD}"/>
              </a:ext>
            </a:extLst>
          </p:cNvPr>
          <p:cNvSpPr txBox="1"/>
          <p:nvPr/>
        </p:nvSpPr>
        <p:spPr>
          <a:xfrm>
            <a:off x="6415548" y="2949677"/>
            <a:ext cx="1681317" cy="369332"/>
          </a:xfrm>
          <a:prstGeom prst="rect">
            <a:avLst/>
          </a:prstGeom>
          <a:noFill/>
          <a:ln w="76200">
            <a:solidFill>
              <a:schemeClr val="accent1"/>
            </a:solidFill>
          </a:ln>
        </p:spPr>
        <p:txBody>
          <a:bodyPr wrap="square" rtlCol="0">
            <a:spAutoFit/>
          </a:bodyPr>
          <a:lstStyle/>
          <a:p>
            <a:r>
              <a:rPr lang="en-GB" dirty="0"/>
              <a:t>Schedule of loss</a:t>
            </a:r>
          </a:p>
        </p:txBody>
      </p:sp>
      <p:sp>
        <p:nvSpPr>
          <p:cNvPr id="10" name="TextBox 9">
            <a:extLst>
              <a:ext uri="{FF2B5EF4-FFF2-40B4-BE49-F238E27FC236}">
                <a16:creationId xmlns:a16="http://schemas.microsoft.com/office/drawing/2014/main" id="{37CEDDDF-582B-4145-B457-B1BE119B6B13}"/>
              </a:ext>
            </a:extLst>
          </p:cNvPr>
          <p:cNvSpPr txBox="1"/>
          <p:nvPr/>
        </p:nvSpPr>
        <p:spPr>
          <a:xfrm>
            <a:off x="6415548" y="3866659"/>
            <a:ext cx="1887794" cy="923330"/>
          </a:xfrm>
          <a:prstGeom prst="rect">
            <a:avLst/>
          </a:prstGeom>
          <a:noFill/>
          <a:ln w="76200">
            <a:solidFill>
              <a:schemeClr val="accent1"/>
            </a:solidFill>
          </a:ln>
        </p:spPr>
        <p:txBody>
          <a:bodyPr wrap="square" rtlCol="0">
            <a:spAutoFit/>
          </a:bodyPr>
          <a:lstStyle/>
          <a:p>
            <a:r>
              <a:rPr lang="en-GB" dirty="0"/>
              <a:t>Judicial mediation or judicial assessment</a:t>
            </a:r>
          </a:p>
        </p:txBody>
      </p:sp>
      <p:sp>
        <p:nvSpPr>
          <p:cNvPr id="11" name="TextBox 10">
            <a:extLst>
              <a:ext uri="{FF2B5EF4-FFF2-40B4-BE49-F238E27FC236}">
                <a16:creationId xmlns:a16="http://schemas.microsoft.com/office/drawing/2014/main" id="{F4C92A2E-86ED-43AB-A160-D7DD3E79D2BA}"/>
              </a:ext>
            </a:extLst>
          </p:cNvPr>
          <p:cNvSpPr txBox="1"/>
          <p:nvPr/>
        </p:nvSpPr>
        <p:spPr>
          <a:xfrm>
            <a:off x="884904" y="5324168"/>
            <a:ext cx="1283110" cy="369332"/>
          </a:xfrm>
          <a:prstGeom prst="rect">
            <a:avLst/>
          </a:prstGeom>
          <a:noFill/>
          <a:ln w="76200">
            <a:solidFill>
              <a:schemeClr val="accent1"/>
            </a:solidFill>
          </a:ln>
        </p:spPr>
        <p:txBody>
          <a:bodyPr wrap="square" rtlCol="0">
            <a:spAutoFit/>
          </a:bodyPr>
          <a:lstStyle/>
          <a:p>
            <a:r>
              <a:rPr lang="en-GB" dirty="0"/>
              <a:t>Settlement</a:t>
            </a:r>
          </a:p>
        </p:txBody>
      </p:sp>
    </p:spTree>
    <p:extLst>
      <p:ext uri="{BB962C8B-B14F-4D97-AF65-F5344CB8AC3E}">
        <p14:creationId xmlns:p14="http://schemas.microsoft.com/office/powerpoint/2010/main" val="3117794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animBg="1"/>
      <p:bldP spid="8" grpId="0" animBg="1"/>
      <p:bldP spid="9" grpId="0" animBg="1"/>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97CCC-1F39-45D0-9B3F-C798D65B1618}"/>
              </a:ext>
            </a:extLst>
          </p:cNvPr>
          <p:cNvSpPr>
            <a:spLocks noGrp="1"/>
          </p:cNvSpPr>
          <p:nvPr>
            <p:ph type="title"/>
          </p:nvPr>
        </p:nvSpPr>
        <p:spPr>
          <a:xfrm>
            <a:off x="673806" y="11290"/>
            <a:ext cx="7886700" cy="1231200"/>
          </a:xfrm>
        </p:spPr>
        <p:txBody>
          <a:bodyPr>
            <a:normAutofit/>
          </a:bodyPr>
          <a:lstStyle/>
          <a:p>
            <a:pPr algn="ctr"/>
            <a:r>
              <a:rPr lang="en-GB" sz="2800" b="1" dirty="0"/>
              <a:t>Early Conciliation</a:t>
            </a:r>
          </a:p>
        </p:txBody>
      </p:sp>
      <p:sp>
        <p:nvSpPr>
          <p:cNvPr id="3" name="Content Placeholder 2">
            <a:extLst>
              <a:ext uri="{FF2B5EF4-FFF2-40B4-BE49-F238E27FC236}">
                <a16:creationId xmlns:a16="http://schemas.microsoft.com/office/drawing/2014/main" id="{D67EA87A-5FD5-4897-8F1C-10CD6BE96160}"/>
              </a:ext>
            </a:extLst>
          </p:cNvPr>
          <p:cNvSpPr>
            <a:spLocks noGrp="1"/>
          </p:cNvSpPr>
          <p:nvPr>
            <p:ph idx="1"/>
          </p:nvPr>
        </p:nvSpPr>
        <p:spPr>
          <a:xfrm>
            <a:off x="673806" y="979412"/>
            <a:ext cx="8176683" cy="4899176"/>
          </a:xfrm>
        </p:spPr>
        <p:txBody>
          <a:bodyPr>
            <a:normAutofit/>
          </a:bodyPr>
          <a:lstStyle/>
          <a:p>
            <a:pPr algn="just"/>
            <a:r>
              <a:rPr lang="en-GB" dirty="0" err="1"/>
              <a:t>Acas</a:t>
            </a:r>
            <a:r>
              <a:rPr lang="en-GB" dirty="0"/>
              <a:t> allow the Claimant and the Respondent to reach an agreement without having to go to an employment tribunal.</a:t>
            </a:r>
          </a:p>
          <a:p>
            <a:pPr algn="just"/>
            <a:r>
              <a:rPr lang="en-GB" dirty="0"/>
              <a:t>A claim to an employment tribunal must usually be made within 3 months less 1 day (this is the 'limitation date’). *</a:t>
            </a:r>
          </a:p>
          <a:p>
            <a:pPr algn="just"/>
            <a:r>
              <a:rPr lang="en-GB" dirty="0"/>
              <a:t>When </a:t>
            </a:r>
            <a:r>
              <a:rPr lang="en-GB" dirty="0" err="1"/>
              <a:t>Acas</a:t>
            </a:r>
            <a:r>
              <a:rPr lang="en-GB" dirty="0"/>
              <a:t> receive the early conciliation notification, the limitation date gets extended so there is enough time for early conciliation to take place. </a:t>
            </a:r>
          </a:p>
          <a:p>
            <a:pPr algn="just"/>
            <a:r>
              <a:rPr lang="en-GB" dirty="0"/>
              <a:t>EC lasts for 12 weeks</a:t>
            </a:r>
          </a:p>
          <a:p>
            <a:pPr algn="just"/>
            <a:r>
              <a:rPr lang="en-GB" dirty="0"/>
              <a:t>If the parties reach an agreement, the terms can be recorded in a COT3 form.</a:t>
            </a:r>
          </a:p>
        </p:txBody>
      </p:sp>
    </p:spTree>
    <p:extLst>
      <p:ext uri="{BB962C8B-B14F-4D97-AF65-F5344CB8AC3E}">
        <p14:creationId xmlns:p14="http://schemas.microsoft.com/office/powerpoint/2010/main" val="386998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97CCC-1F39-45D0-9B3F-C798D65B1618}"/>
              </a:ext>
            </a:extLst>
          </p:cNvPr>
          <p:cNvSpPr>
            <a:spLocks noGrp="1"/>
          </p:cNvSpPr>
          <p:nvPr>
            <p:ph type="title"/>
          </p:nvPr>
        </p:nvSpPr>
        <p:spPr/>
        <p:txBody>
          <a:bodyPr>
            <a:normAutofit/>
          </a:bodyPr>
          <a:lstStyle/>
          <a:p>
            <a:pPr algn="ctr"/>
            <a:r>
              <a:rPr lang="en-GB" sz="2800" b="1" dirty="0"/>
              <a:t>Settlement Agreements</a:t>
            </a:r>
          </a:p>
        </p:txBody>
      </p:sp>
      <p:sp>
        <p:nvSpPr>
          <p:cNvPr id="3" name="Content Placeholder 2">
            <a:extLst>
              <a:ext uri="{FF2B5EF4-FFF2-40B4-BE49-F238E27FC236}">
                <a16:creationId xmlns:a16="http://schemas.microsoft.com/office/drawing/2014/main" id="{D67EA87A-5FD5-4897-8F1C-10CD6BE96160}"/>
              </a:ext>
            </a:extLst>
          </p:cNvPr>
          <p:cNvSpPr>
            <a:spLocks noGrp="1"/>
          </p:cNvSpPr>
          <p:nvPr>
            <p:ph idx="1"/>
          </p:nvPr>
        </p:nvSpPr>
        <p:spPr>
          <a:xfrm>
            <a:off x="505556" y="979412"/>
            <a:ext cx="8379883" cy="4899176"/>
          </a:xfrm>
        </p:spPr>
        <p:txBody>
          <a:bodyPr>
            <a:normAutofit fontScale="92500" lnSpcReduction="10000"/>
          </a:bodyPr>
          <a:lstStyle/>
          <a:p>
            <a:pPr algn="just"/>
            <a:r>
              <a:rPr lang="en-GB" dirty="0"/>
              <a:t>Legally binding contract that can be used to end the employment relationship on agreed terms.</a:t>
            </a:r>
          </a:p>
          <a:p>
            <a:pPr algn="just"/>
            <a:r>
              <a:rPr lang="en-GB" dirty="0"/>
              <a:t>Must be in writing.</a:t>
            </a:r>
          </a:p>
          <a:p>
            <a:pPr algn="just"/>
            <a:r>
              <a:rPr lang="en-GB" dirty="0"/>
              <a:t>Voluntary process so parties do not have to agree or enter into discussions if they do not wish to do so.</a:t>
            </a:r>
          </a:p>
          <a:p>
            <a:pPr algn="just"/>
            <a:r>
              <a:rPr lang="en-GB" dirty="0"/>
              <a:t>Main feature is they waive an individual’s right to make a claim to a court or employment tribunal.</a:t>
            </a:r>
          </a:p>
          <a:p>
            <a:pPr algn="just"/>
            <a:r>
              <a:rPr lang="en-GB" dirty="0"/>
              <a:t>Employee must have received advice from a relevant independent adviser on the terms and effect of the proposed agreement.</a:t>
            </a:r>
          </a:p>
          <a:p>
            <a:pPr algn="just"/>
            <a:r>
              <a:rPr lang="en-GB" dirty="0"/>
              <a:t>Discussions that take place to reach a settlement agreement are often done on a ‘without prejudice’ basis, so statements made in relation to the settlement cannot be used in a court or tribunal as evidence.</a:t>
            </a:r>
          </a:p>
        </p:txBody>
      </p:sp>
    </p:spTree>
    <p:extLst>
      <p:ext uri="{BB962C8B-B14F-4D97-AF65-F5344CB8AC3E}">
        <p14:creationId xmlns:p14="http://schemas.microsoft.com/office/powerpoint/2010/main" val="4157908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22871"/>
          </a:xfrm>
        </p:spPr>
        <p:txBody>
          <a:bodyPr>
            <a:normAutofit/>
          </a:bodyPr>
          <a:lstStyle/>
          <a:p>
            <a:pPr algn="ctr"/>
            <a:r>
              <a:rPr lang="en-GB" sz="2800" b="1" dirty="0"/>
              <a:t>MCQ’s</a:t>
            </a:r>
          </a:p>
        </p:txBody>
      </p:sp>
      <p:sp>
        <p:nvSpPr>
          <p:cNvPr id="3" name="Content Placeholder 2"/>
          <p:cNvSpPr>
            <a:spLocks noGrp="1"/>
          </p:cNvSpPr>
          <p:nvPr>
            <p:ph idx="1"/>
          </p:nvPr>
        </p:nvSpPr>
        <p:spPr>
          <a:xfrm>
            <a:off x="0" y="1033447"/>
            <a:ext cx="9144000" cy="5277079"/>
          </a:xfrm>
        </p:spPr>
        <p:txBody>
          <a:bodyPr numCol="2">
            <a:normAutofit fontScale="47500" lnSpcReduction="20000"/>
          </a:bodyPr>
          <a:lstStyle/>
          <a:p>
            <a:pPr marL="347663" lvl="0" indent="-347663">
              <a:spcBef>
                <a:spcPts val="0"/>
              </a:spcBef>
              <a:buFont typeface="+mj-lt"/>
              <a:buAutoNum type="arabicPeriod"/>
              <a:tabLst>
                <a:tab pos="176213" algn="l"/>
              </a:tabLst>
            </a:pPr>
            <a:r>
              <a:rPr lang="en-GB" sz="5600" b="1" dirty="0"/>
              <a:t>What is the person who brings a claim to the Employment Tribunal called?</a:t>
            </a:r>
          </a:p>
          <a:p>
            <a:pPr marL="649288" indent="-384175">
              <a:spcBef>
                <a:spcPts val="0"/>
              </a:spcBef>
              <a:buFont typeface="+mj-lt"/>
              <a:buAutoNum type="alphaLcPeriod"/>
            </a:pPr>
            <a:r>
              <a:rPr lang="en-GB" sz="5600" dirty="0"/>
              <a:t>Respondent</a:t>
            </a:r>
          </a:p>
          <a:p>
            <a:pPr marL="649288" indent="-384175">
              <a:spcBef>
                <a:spcPts val="0"/>
              </a:spcBef>
              <a:buFont typeface="+mj-lt"/>
              <a:buAutoNum type="alphaLcPeriod"/>
            </a:pPr>
            <a:r>
              <a:rPr lang="en-GB" sz="5600" dirty="0"/>
              <a:t>Claimant</a:t>
            </a:r>
          </a:p>
          <a:p>
            <a:pPr marL="649288" indent="-384175">
              <a:spcBef>
                <a:spcPts val="0"/>
              </a:spcBef>
              <a:buFont typeface="+mj-lt"/>
              <a:buAutoNum type="alphaLcPeriod"/>
            </a:pPr>
            <a:r>
              <a:rPr lang="en-GB" sz="5600" dirty="0"/>
              <a:t>Appellant</a:t>
            </a:r>
          </a:p>
          <a:p>
            <a:pPr marL="649288" lvl="0" indent="-384175">
              <a:spcBef>
                <a:spcPts val="0"/>
              </a:spcBef>
              <a:buFont typeface="+mj-lt"/>
              <a:buAutoNum type="alphaLcPeriod"/>
            </a:pPr>
            <a:r>
              <a:rPr lang="en-GB" sz="5600" dirty="0"/>
              <a:t>Applicant</a:t>
            </a:r>
          </a:p>
          <a:p>
            <a:pPr marL="347663" lvl="0" indent="-347663">
              <a:spcBef>
                <a:spcPts val="0"/>
              </a:spcBef>
              <a:buFont typeface="+mj-lt"/>
              <a:buAutoNum type="arabicPeriod"/>
              <a:tabLst>
                <a:tab pos="176213" algn="l"/>
              </a:tabLst>
            </a:pPr>
            <a:endParaRPr lang="en-GB" sz="5600" b="1" dirty="0"/>
          </a:p>
          <a:p>
            <a:pPr marL="347663" indent="-347663">
              <a:spcBef>
                <a:spcPts val="0"/>
              </a:spcBef>
              <a:buFont typeface="+mj-lt"/>
              <a:buAutoNum type="arabicPeriod" startAt="2"/>
              <a:tabLst>
                <a:tab pos="176213" algn="l"/>
              </a:tabLst>
            </a:pPr>
            <a:r>
              <a:rPr lang="en-GB" sz="5500" b="1" dirty="0"/>
              <a:t>What is the person who defends a claim in the Employment Tribunal called?</a:t>
            </a:r>
          </a:p>
          <a:p>
            <a:pPr marL="649288" lvl="0" indent="-384175">
              <a:spcBef>
                <a:spcPts val="0"/>
              </a:spcBef>
              <a:buFont typeface="+mj-lt"/>
              <a:buAutoNum type="alphaLcPeriod"/>
            </a:pPr>
            <a:r>
              <a:rPr lang="en-GB" sz="5400" dirty="0"/>
              <a:t>Respondent</a:t>
            </a:r>
          </a:p>
          <a:p>
            <a:pPr marL="649288" lvl="0" indent="-384175">
              <a:spcBef>
                <a:spcPts val="0"/>
              </a:spcBef>
              <a:buFont typeface="+mj-lt"/>
              <a:buAutoNum type="alphaLcPeriod"/>
            </a:pPr>
            <a:r>
              <a:rPr lang="en-GB" sz="5400" dirty="0"/>
              <a:t>Claimant</a:t>
            </a:r>
          </a:p>
          <a:p>
            <a:pPr marL="649288" lvl="0" indent="-384175">
              <a:spcBef>
                <a:spcPts val="0"/>
              </a:spcBef>
              <a:buFont typeface="+mj-lt"/>
              <a:buAutoNum type="alphaLcPeriod"/>
            </a:pPr>
            <a:r>
              <a:rPr lang="en-GB" sz="5400" dirty="0"/>
              <a:t>Appellant</a:t>
            </a:r>
          </a:p>
          <a:p>
            <a:pPr marL="649288" lvl="0" indent="-384175">
              <a:spcBef>
                <a:spcPts val="0"/>
              </a:spcBef>
              <a:buFont typeface="+mj-lt"/>
              <a:buAutoNum type="alphaLcPeriod"/>
            </a:pPr>
            <a:r>
              <a:rPr lang="en-GB" sz="5400" dirty="0"/>
              <a:t>Applicant</a:t>
            </a:r>
          </a:p>
          <a:p>
            <a:pPr marL="347663" indent="-347663">
              <a:spcBef>
                <a:spcPts val="0"/>
              </a:spcBef>
              <a:buFont typeface="+mj-lt"/>
              <a:buAutoNum type="arabicPeriod" startAt="2"/>
              <a:tabLst>
                <a:tab pos="176213" algn="l"/>
              </a:tabLst>
            </a:pPr>
            <a:endParaRPr lang="en-GB" sz="5500" b="1" dirty="0"/>
          </a:p>
          <a:p>
            <a:pPr marL="261938" indent="-261938">
              <a:spcBef>
                <a:spcPts val="0"/>
              </a:spcBef>
              <a:buFont typeface="+mj-lt"/>
              <a:buAutoNum type="arabicPeriod" startAt="3"/>
              <a:tabLst>
                <a:tab pos="176213" algn="l"/>
              </a:tabLst>
            </a:pPr>
            <a:r>
              <a:rPr lang="en-GB" sz="5500" b="1" dirty="0"/>
              <a:t>What were Employment        Tribunals first called? </a:t>
            </a:r>
          </a:p>
          <a:p>
            <a:pPr marL="649288" lvl="0" indent="-384175">
              <a:spcBef>
                <a:spcPts val="0"/>
              </a:spcBef>
              <a:buFont typeface="+mj-lt"/>
              <a:buAutoNum type="alphaLcPeriod"/>
            </a:pPr>
            <a:r>
              <a:rPr lang="en-GB" sz="5400" dirty="0"/>
              <a:t>Employment Courts</a:t>
            </a:r>
          </a:p>
          <a:p>
            <a:pPr marL="649288" lvl="0" indent="-384175">
              <a:spcBef>
                <a:spcPts val="0"/>
              </a:spcBef>
              <a:buFont typeface="+mj-lt"/>
              <a:buAutoNum type="alphaLcPeriod"/>
            </a:pPr>
            <a:r>
              <a:rPr lang="en-GB" sz="5400" dirty="0"/>
              <a:t>Employment Appeal Tribunal</a:t>
            </a:r>
          </a:p>
          <a:p>
            <a:pPr marL="649288" lvl="0" indent="-384175">
              <a:spcBef>
                <a:spcPts val="0"/>
              </a:spcBef>
              <a:buFont typeface="+mj-lt"/>
              <a:buAutoNum type="alphaLcPeriod"/>
            </a:pPr>
            <a:r>
              <a:rPr lang="en-GB" sz="5400" dirty="0"/>
              <a:t>Industrial Tribunal</a:t>
            </a:r>
          </a:p>
          <a:p>
            <a:pPr marL="649288" indent="-384175">
              <a:spcBef>
                <a:spcPts val="0"/>
              </a:spcBef>
              <a:buFont typeface="+mj-lt"/>
              <a:buAutoNum type="alphaLcPeriod"/>
            </a:pPr>
            <a:r>
              <a:rPr lang="en-GB" sz="5400" dirty="0"/>
              <a:t>Donovan Tribunals</a:t>
            </a:r>
          </a:p>
          <a:p>
            <a:pPr marL="347663" indent="-347663">
              <a:spcBef>
                <a:spcPts val="0"/>
              </a:spcBef>
              <a:buFont typeface="+mj-lt"/>
              <a:buAutoNum type="arabicPeriod" startAt="3"/>
              <a:tabLst>
                <a:tab pos="176213" algn="l"/>
              </a:tabLst>
            </a:pPr>
            <a:endParaRPr lang="en-GB" sz="5500" b="1" dirty="0"/>
          </a:p>
          <a:p>
            <a:pPr marL="261938" indent="-261938">
              <a:spcBef>
                <a:spcPts val="0"/>
              </a:spcBef>
              <a:buFont typeface="+mj-lt"/>
              <a:buAutoNum type="arabicPeriod" startAt="4"/>
              <a:tabLst>
                <a:tab pos="176213" algn="l"/>
              </a:tabLst>
            </a:pPr>
            <a:r>
              <a:rPr lang="en-GB" sz="5500" b="1" dirty="0"/>
              <a:t>What form is used to bring a claim to the Employment Tribunal?</a:t>
            </a:r>
          </a:p>
          <a:p>
            <a:pPr marL="0" indent="0">
              <a:spcBef>
                <a:spcPts val="0"/>
              </a:spcBef>
              <a:buNone/>
              <a:tabLst>
                <a:tab pos="176213" algn="l"/>
              </a:tabLst>
            </a:pPr>
            <a:endParaRPr lang="en-GB" sz="5600" b="1" dirty="0"/>
          </a:p>
          <a:p>
            <a:pPr marL="649288" lvl="0" indent="-384175">
              <a:spcBef>
                <a:spcPts val="0"/>
              </a:spcBef>
              <a:buFont typeface="+mj-lt"/>
              <a:buAutoNum type="alphaLcPeriod"/>
            </a:pPr>
            <a:r>
              <a:rPr lang="en-GB" sz="5600" dirty="0"/>
              <a:t>ET1</a:t>
            </a:r>
          </a:p>
          <a:p>
            <a:pPr marL="649288" lvl="0" indent="-384175">
              <a:spcBef>
                <a:spcPts val="0"/>
              </a:spcBef>
              <a:buFont typeface="+mj-lt"/>
              <a:buAutoNum type="alphaLcPeriod"/>
            </a:pPr>
            <a:r>
              <a:rPr lang="en-GB" sz="5600" dirty="0"/>
              <a:t>ET2</a:t>
            </a:r>
          </a:p>
          <a:p>
            <a:pPr marL="649288" lvl="0" indent="-384175">
              <a:spcBef>
                <a:spcPts val="0"/>
              </a:spcBef>
              <a:buFont typeface="+mj-lt"/>
              <a:buAutoNum type="alphaLcPeriod"/>
            </a:pPr>
            <a:r>
              <a:rPr lang="en-GB" sz="5600" dirty="0"/>
              <a:t>ET3</a:t>
            </a:r>
          </a:p>
          <a:p>
            <a:pPr marL="649288" indent="-384175">
              <a:spcBef>
                <a:spcPts val="0"/>
              </a:spcBef>
              <a:buFont typeface="+mj-lt"/>
              <a:buAutoNum type="alphaLcPeriod"/>
            </a:pPr>
            <a:r>
              <a:rPr lang="en-GB" sz="5600" dirty="0"/>
              <a:t>ET4</a:t>
            </a:r>
          </a:p>
          <a:p>
            <a:pPr>
              <a:spcBef>
                <a:spcPts val="0"/>
              </a:spcBef>
            </a:pPr>
            <a:endParaRPr lang="en-GB" sz="5600" dirty="0"/>
          </a:p>
          <a:p>
            <a:endParaRPr lang="en-GB" dirty="0"/>
          </a:p>
        </p:txBody>
      </p:sp>
    </p:spTree>
    <p:extLst>
      <p:ext uri="{BB962C8B-B14F-4D97-AF65-F5344CB8AC3E}">
        <p14:creationId xmlns:p14="http://schemas.microsoft.com/office/powerpoint/2010/main" val="1495095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1028700" y="1435100"/>
            <a:ext cx="7429500" cy="1816100"/>
          </a:xfrm>
        </p:spPr>
        <p:txBody>
          <a:bodyPr>
            <a:normAutofit fontScale="90000"/>
          </a:bodyPr>
          <a:lstStyle/>
          <a:p>
            <a:pPr algn="l"/>
            <a:br>
              <a:rPr lang="en-GB" altLang="en-US" sz="3200" b="1" dirty="0"/>
            </a:br>
            <a:br>
              <a:rPr lang="en-GB" altLang="en-US" sz="3200" b="1" dirty="0"/>
            </a:br>
            <a:br>
              <a:rPr lang="en-GB" altLang="en-US" sz="3200" b="1" dirty="0"/>
            </a:br>
            <a:br>
              <a:rPr lang="en-GB" altLang="en-US" sz="3200" b="1" dirty="0"/>
            </a:br>
            <a:br>
              <a:rPr lang="en-GB" altLang="en-US" sz="3200" b="1" dirty="0"/>
            </a:br>
            <a:r>
              <a:rPr lang="en-GB" altLang="en-US" sz="3200" b="1" dirty="0"/>
              <a:t>LO2: </a:t>
            </a:r>
            <a:r>
              <a:rPr lang="en-GB" sz="3200" b="1" dirty="0"/>
              <a:t>Know how to manage recruitment and selection activities lawfully</a:t>
            </a:r>
            <a:br>
              <a:rPr lang="en-GB" altLang="en-US" sz="3200" b="1" dirty="0"/>
            </a:br>
            <a:endParaRPr altLang="en-US" sz="3200" b="1" dirty="0"/>
          </a:p>
        </p:txBody>
      </p:sp>
      <p:sp>
        <p:nvSpPr>
          <p:cNvPr id="5" name="Rectangle 3"/>
          <p:cNvSpPr>
            <a:spLocks noGrp="1" noChangeArrowheads="1"/>
          </p:cNvSpPr>
          <p:nvPr>
            <p:ph type="subTitle" idx="1"/>
          </p:nvPr>
        </p:nvSpPr>
        <p:spPr>
          <a:xfrm>
            <a:off x="1028700" y="3429000"/>
            <a:ext cx="7429500" cy="2800349"/>
          </a:xfrm>
        </p:spPr>
        <p:txBody>
          <a:bodyPr>
            <a:normAutofit/>
          </a:bodyPr>
          <a:lstStyle/>
          <a:p>
            <a:pPr marL="457200" indent="-457200" algn="l">
              <a:buFont typeface="Arial" panose="020B0604020202020204" pitchFamily="34" charset="0"/>
              <a:buChar char="•"/>
            </a:pPr>
            <a:endParaRPr lang="en-GB" sz="2800" dirty="0"/>
          </a:p>
        </p:txBody>
      </p:sp>
    </p:spTree>
    <p:extLst>
      <p:ext uri="{BB962C8B-B14F-4D97-AF65-F5344CB8AC3E}">
        <p14:creationId xmlns:p14="http://schemas.microsoft.com/office/powerpoint/2010/main" val="243035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Types of staff</a:t>
            </a:r>
          </a:p>
        </p:txBody>
      </p:sp>
      <p:sp>
        <p:nvSpPr>
          <p:cNvPr id="3" name="Content Placeholder 2"/>
          <p:cNvSpPr>
            <a:spLocks noGrp="1"/>
          </p:cNvSpPr>
          <p:nvPr>
            <p:ph idx="1"/>
          </p:nvPr>
        </p:nvSpPr>
        <p:spPr>
          <a:xfrm>
            <a:off x="800100" y="1270824"/>
            <a:ext cx="7886700" cy="4899176"/>
          </a:xfrm>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4239612831"/>
              </p:ext>
            </p:extLst>
          </p:nvPr>
        </p:nvGraphicFramePr>
        <p:xfrm>
          <a:off x="800100" y="1809257"/>
          <a:ext cx="7886700" cy="34616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ctr"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bl>
          </a:graphicData>
        </a:graphic>
      </p:graphicFrame>
      <p:sp>
        <p:nvSpPr>
          <p:cNvPr id="5" name="Oval 4">
            <a:extLst>
              <a:ext uri="{FF2B5EF4-FFF2-40B4-BE49-F238E27FC236}">
                <a16:creationId xmlns:a16="http://schemas.microsoft.com/office/drawing/2014/main" id="{81C87020-E164-4B93-8519-6638AFF1C1CF}"/>
              </a:ext>
            </a:extLst>
          </p:cNvPr>
          <p:cNvSpPr/>
          <p:nvPr/>
        </p:nvSpPr>
        <p:spPr>
          <a:xfrm>
            <a:off x="628650" y="1587086"/>
            <a:ext cx="2637064" cy="18419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Employees</a:t>
            </a:r>
          </a:p>
        </p:txBody>
      </p:sp>
      <p:sp>
        <p:nvSpPr>
          <p:cNvPr id="6" name="Oval 5">
            <a:extLst>
              <a:ext uri="{FF2B5EF4-FFF2-40B4-BE49-F238E27FC236}">
                <a16:creationId xmlns:a16="http://schemas.microsoft.com/office/drawing/2014/main" id="{09891A02-4C9B-4844-86D5-417EB4479A37}"/>
              </a:ext>
            </a:extLst>
          </p:cNvPr>
          <p:cNvSpPr/>
          <p:nvPr/>
        </p:nvSpPr>
        <p:spPr>
          <a:xfrm>
            <a:off x="5290459" y="1587086"/>
            <a:ext cx="2590799" cy="18419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Self-employed</a:t>
            </a:r>
          </a:p>
        </p:txBody>
      </p:sp>
      <p:sp>
        <p:nvSpPr>
          <p:cNvPr id="7" name="Oval 6">
            <a:extLst>
              <a:ext uri="{FF2B5EF4-FFF2-40B4-BE49-F238E27FC236}">
                <a16:creationId xmlns:a16="http://schemas.microsoft.com/office/drawing/2014/main" id="{2A4EBB70-575B-49B5-AE71-8C4FB18B395E}"/>
              </a:ext>
            </a:extLst>
          </p:cNvPr>
          <p:cNvSpPr/>
          <p:nvPr/>
        </p:nvSpPr>
        <p:spPr>
          <a:xfrm>
            <a:off x="2892882" y="3859975"/>
            <a:ext cx="2637064" cy="18614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Workers</a:t>
            </a:r>
          </a:p>
        </p:txBody>
      </p:sp>
    </p:spTree>
    <p:extLst>
      <p:ext uri="{BB962C8B-B14F-4D97-AF65-F5344CB8AC3E}">
        <p14:creationId xmlns:p14="http://schemas.microsoft.com/office/powerpoint/2010/main" val="108963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How to determine status?</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355185787"/>
              </p:ext>
            </p:extLst>
          </p:nvPr>
        </p:nvGraphicFramePr>
        <p:xfrm>
          <a:off x="668655" y="1602052"/>
          <a:ext cx="7463790" cy="4338320"/>
        </p:xfrm>
        <a:graphic>
          <a:graphicData uri="http://schemas.openxmlformats.org/drawingml/2006/table">
            <a:tbl>
              <a:tblPr>
                <a:tableStyleId>{5C22544A-7EE6-4342-B048-85BDC9FD1C3A}</a:tableStyleId>
              </a:tblPr>
              <a:tblGrid>
                <a:gridCol w="7463790">
                  <a:extLst>
                    <a:ext uri="{9D8B030D-6E8A-4147-A177-3AD203B41FA5}">
                      <a16:colId xmlns:a16="http://schemas.microsoft.com/office/drawing/2014/main" val="1146784712"/>
                    </a:ext>
                  </a:extLst>
                </a:gridCol>
              </a:tblGrid>
              <a:tr h="2026920">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What is written in the contract?</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Multiple test:</a:t>
                      </a:r>
                      <a:br>
                        <a:rPr lang="en-GB" sz="2500" kern="1200" baseline="0" dirty="0">
                          <a:solidFill>
                            <a:srgbClr val="58595B"/>
                          </a:solidFill>
                          <a:latin typeface="Arial" panose="020B0604020202020204" pitchFamily="34" charset="0"/>
                          <a:ea typeface="+mn-ea"/>
                          <a:cs typeface="Arial" panose="020B0604020202020204" pitchFamily="34" charset="0"/>
                        </a:rPr>
                      </a:br>
                      <a:r>
                        <a:rPr lang="en-GB" sz="2500" i="1" kern="1200" baseline="0" dirty="0">
                          <a:solidFill>
                            <a:srgbClr val="58595B"/>
                          </a:solidFill>
                          <a:latin typeface="Arial" panose="020B0604020202020204" pitchFamily="34" charset="0"/>
                          <a:ea typeface="+mn-ea"/>
                          <a:cs typeface="Arial" panose="020B0604020202020204" pitchFamily="34" charset="0"/>
                        </a:rPr>
                        <a:t>Ready-Mixed Concrete v Minister of Pensions (1968) ER 433</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Mutual obligations test:</a:t>
                      </a:r>
                      <a:br>
                        <a:rPr lang="en-GB" sz="2500" kern="1200" baseline="0" dirty="0">
                          <a:solidFill>
                            <a:srgbClr val="58595B"/>
                          </a:solidFill>
                          <a:latin typeface="Arial" panose="020B0604020202020204" pitchFamily="34" charset="0"/>
                          <a:ea typeface="+mn-ea"/>
                          <a:cs typeface="Arial" panose="020B0604020202020204" pitchFamily="34" charset="0"/>
                        </a:rPr>
                      </a:br>
                      <a:r>
                        <a:rPr lang="en-GB" sz="2500" i="1" kern="1200" baseline="0" dirty="0">
                          <a:solidFill>
                            <a:srgbClr val="58595B"/>
                          </a:solidFill>
                          <a:latin typeface="Arial" panose="020B0604020202020204" pitchFamily="34" charset="0"/>
                          <a:ea typeface="+mn-ea"/>
                          <a:cs typeface="Arial" panose="020B0604020202020204" pitchFamily="34" charset="0"/>
                        </a:rPr>
                        <a:t>Carmichael v National Power (2000) IRLR 43</a:t>
                      </a:r>
                    </a:p>
                  </a:txBody>
                  <a:tcPr marL="114300" marR="114300" marT="0" marB="0">
                    <a:noFill/>
                  </a:tcPr>
                </a:tc>
                <a:extLst>
                  <a:ext uri="{0D108BD9-81ED-4DB2-BD59-A6C34878D82A}">
                    <a16:rowId xmlns:a16="http://schemas.microsoft.com/office/drawing/2014/main" val="3909760508"/>
                  </a:ext>
                </a:extLst>
              </a:tr>
              <a:tr h="2026920">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2518961327"/>
                  </a:ext>
                </a:extLst>
              </a:tr>
            </a:tbl>
          </a:graphicData>
        </a:graphic>
      </p:graphicFrame>
    </p:spTree>
    <p:extLst>
      <p:ext uri="{BB962C8B-B14F-4D97-AF65-F5344CB8AC3E}">
        <p14:creationId xmlns:p14="http://schemas.microsoft.com/office/powerpoint/2010/main" val="3685525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938" y="90424"/>
            <a:ext cx="7886700" cy="1231200"/>
          </a:xfrm>
        </p:spPr>
        <p:txBody>
          <a:bodyPr>
            <a:normAutofit/>
          </a:bodyPr>
          <a:lstStyle/>
          <a:p>
            <a:pPr algn="ctr"/>
            <a:r>
              <a:rPr lang="en-GB" sz="2800" b="1" dirty="0"/>
              <a:t>Equality Act 2010</a:t>
            </a:r>
          </a:p>
        </p:txBody>
      </p:sp>
      <p:sp>
        <p:nvSpPr>
          <p:cNvPr id="3" name="Content Placeholder 2"/>
          <p:cNvSpPr>
            <a:spLocks noGrp="1"/>
          </p:cNvSpPr>
          <p:nvPr>
            <p:ph idx="1"/>
          </p:nvPr>
        </p:nvSpPr>
        <p:spPr/>
        <p:txBody>
          <a:bodyPr>
            <a:normAutofit/>
          </a:bodyPr>
          <a:lstStyle/>
          <a:p>
            <a:endParaRPr lang="en-GB" sz="3600" b="1" dirty="0">
              <a:solidFill>
                <a:srgbClr val="520D5D"/>
              </a:solidFill>
              <a:ea typeface="+mj-ea"/>
            </a:endParaRPr>
          </a:p>
          <a:p>
            <a:r>
              <a:rPr lang="en-GB" dirty="0"/>
              <a:t>Replaced 9 major pieces of discrimination legislation</a:t>
            </a:r>
          </a:p>
          <a:p>
            <a:r>
              <a:rPr lang="en-GB" dirty="0"/>
              <a:t>Replaced 100 pieces of smaller legislation</a:t>
            </a:r>
          </a:p>
          <a:p>
            <a:r>
              <a:rPr lang="en-GB" dirty="0"/>
              <a:t>Harmonisation</a:t>
            </a:r>
          </a:p>
          <a:p>
            <a:r>
              <a:rPr lang="en-GB" dirty="0"/>
              <a:t>More straightforward</a:t>
            </a:r>
          </a:p>
          <a:p>
            <a:pPr marL="0" indent="0">
              <a:buNone/>
            </a:pPr>
            <a:endParaRPr lang="en-GB" dirty="0"/>
          </a:p>
        </p:txBody>
      </p:sp>
    </p:spTree>
    <p:extLst>
      <p:ext uri="{BB962C8B-B14F-4D97-AF65-F5344CB8AC3E}">
        <p14:creationId xmlns:p14="http://schemas.microsoft.com/office/powerpoint/2010/main" val="2707586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7746"/>
            <a:ext cx="7886700" cy="1231200"/>
          </a:xfrm>
        </p:spPr>
        <p:txBody>
          <a:bodyPr>
            <a:normAutofit/>
          </a:bodyPr>
          <a:lstStyle/>
          <a:p>
            <a:pPr algn="ctr"/>
            <a:r>
              <a:rPr lang="en-GB" sz="2800" b="1" dirty="0"/>
              <a:t>Who is protected?</a:t>
            </a:r>
            <a:br>
              <a:rPr lang="en-GB" sz="4000" b="1" dirty="0"/>
            </a:br>
            <a:endParaRPr lang="en-GB" sz="4000" b="1" dirty="0"/>
          </a:p>
        </p:txBody>
      </p:sp>
      <p:sp>
        <p:nvSpPr>
          <p:cNvPr id="3" name="Content Placeholder 2"/>
          <p:cNvSpPr>
            <a:spLocks noGrp="1"/>
          </p:cNvSpPr>
          <p:nvPr>
            <p:ph idx="1"/>
          </p:nvPr>
        </p:nvSpPr>
        <p:spPr>
          <a:xfrm>
            <a:off x="628650" y="1676731"/>
            <a:ext cx="7886700" cy="4899176"/>
          </a:xfrm>
        </p:spPr>
        <p:txBody>
          <a:bodyPr>
            <a:normAutofit/>
          </a:bodyPr>
          <a:lstStyle/>
          <a:p>
            <a:pPr lvl="0"/>
            <a:r>
              <a:rPr lang="en-GB" dirty="0"/>
              <a:t>Employees</a:t>
            </a:r>
          </a:p>
          <a:p>
            <a:pPr lvl="0"/>
            <a:r>
              <a:rPr lang="en-GB" dirty="0"/>
              <a:t>Workers</a:t>
            </a:r>
          </a:p>
          <a:p>
            <a:pPr lvl="0"/>
            <a:r>
              <a:rPr lang="en-GB" dirty="0"/>
              <a:t>Job applicants</a:t>
            </a:r>
          </a:p>
          <a:p>
            <a:pPr lvl="0"/>
            <a:r>
              <a:rPr lang="en-GB" dirty="0"/>
              <a:t>Ex-employees</a:t>
            </a:r>
          </a:p>
        </p:txBody>
      </p:sp>
    </p:spTree>
    <p:extLst>
      <p:ext uri="{BB962C8B-B14F-4D97-AF65-F5344CB8AC3E}">
        <p14:creationId xmlns:p14="http://schemas.microsoft.com/office/powerpoint/2010/main" val="125907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The protected characteristics</a:t>
            </a:r>
          </a:p>
        </p:txBody>
      </p:sp>
      <p:sp>
        <p:nvSpPr>
          <p:cNvPr id="3" name="Content Placeholder 2"/>
          <p:cNvSpPr>
            <a:spLocks noGrp="1"/>
          </p:cNvSpPr>
          <p:nvPr>
            <p:ph idx="1"/>
          </p:nvPr>
        </p:nvSpPr>
        <p:spPr/>
        <p:txBody>
          <a:bodyPr>
            <a:normAutofit fontScale="92500" lnSpcReduction="10000"/>
          </a:bodyPr>
          <a:lstStyle/>
          <a:p>
            <a:pPr lvl="0" algn="just"/>
            <a:r>
              <a:rPr lang="en-GB" dirty="0"/>
              <a:t>Age (section 5 </a:t>
            </a:r>
            <a:r>
              <a:rPr lang="en-GB" dirty="0" err="1"/>
              <a:t>EqA</a:t>
            </a:r>
            <a:r>
              <a:rPr lang="en-GB" dirty="0"/>
              <a:t> 2010).</a:t>
            </a:r>
          </a:p>
          <a:p>
            <a:pPr lvl="0" algn="just"/>
            <a:r>
              <a:rPr lang="en-GB" dirty="0"/>
              <a:t>Disability (section 6 </a:t>
            </a:r>
            <a:r>
              <a:rPr lang="en-GB" dirty="0" err="1"/>
              <a:t>EqA</a:t>
            </a:r>
            <a:r>
              <a:rPr lang="en-GB" dirty="0"/>
              <a:t> 2010).</a:t>
            </a:r>
          </a:p>
          <a:p>
            <a:pPr lvl="0" algn="just"/>
            <a:r>
              <a:rPr lang="en-GB" dirty="0"/>
              <a:t>Gender reassignment – proposes to, starts or has completed a gender reassignment process (section 7 </a:t>
            </a:r>
            <a:r>
              <a:rPr lang="en-GB" dirty="0" err="1"/>
              <a:t>EqA</a:t>
            </a:r>
            <a:r>
              <a:rPr lang="en-GB" dirty="0"/>
              <a:t> 2010).</a:t>
            </a:r>
          </a:p>
          <a:p>
            <a:pPr lvl="0" algn="just"/>
            <a:r>
              <a:rPr lang="en-GB" dirty="0"/>
              <a:t>Marriage and civil partnership (Section 8 </a:t>
            </a:r>
            <a:r>
              <a:rPr lang="en-GB" dirty="0" err="1"/>
              <a:t>EqA</a:t>
            </a:r>
            <a:r>
              <a:rPr lang="en-GB" dirty="0"/>
              <a:t> 2010).</a:t>
            </a:r>
          </a:p>
          <a:p>
            <a:pPr lvl="0" algn="just"/>
            <a:r>
              <a:rPr lang="en-GB" dirty="0"/>
              <a:t>Pregnancy and maternity (section 18 </a:t>
            </a:r>
            <a:r>
              <a:rPr lang="en-GB" dirty="0" err="1"/>
              <a:t>EqA</a:t>
            </a:r>
            <a:r>
              <a:rPr lang="en-GB" dirty="0"/>
              <a:t> 2010).</a:t>
            </a:r>
          </a:p>
          <a:p>
            <a:pPr lvl="0" algn="just"/>
            <a:r>
              <a:rPr lang="en-GB" dirty="0"/>
              <a:t>Race – colour, nationality and ethnic or national origins (Section 9 </a:t>
            </a:r>
            <a:r>
              <a:rPr lang="en-GB" dirty="0" err="1"/>
              <a:t>EqA</a:t>
            </a:r>
            <a:r>
              <a:rPr lang="en-GB" dirty="0"/>
              <a:t> 2010).</a:t>
            </a:r>
          </a:p>
          <a:p>
            <a:pPr lvl="0" algn="just"/>
            <a:r>
              <a:rPr lang="en-GB" dirty="0"/>
              <a:t>Religion, religious or philosophical belief (Section 10 </a:t>
            </a:r>
            <a:r>
              <a:rPr lang="en-GB" dirty="0" err="1"/>
              <a:t>EqA</a:t>
            </a:r>
            <a:r>
              <a:rPr lang="en-GB" dirty="0"/>
              <a:t> 2010).</a:t>
            </a:r>
          </a:p>
          <a:p>
            <a:pPr lvl="0" algn="just"/>
            <a:r>
              <a:rPr lang="en-GB" dirty="0"/>
              <a:t>Sex (Section 11 </a:t>
            </a:r>
            <a:r>
              <a:rPr lang="en-GB" dirty="0" err="1"/>
              <a:t>EqA</a:t>
            </a:r>
            <a:r>
              <a:rPr lang="en-GB" dirty="0"/>
              <a:t> 2010).</a:t>
            </a:r>
          </a:p>
          <a:p>
            <a:pPr lvl="0" algn="just"/>
            <a:r>
              <a:rPr lang="en-GB" dirty="0"/>
              <a:t>Sexual orientation (Section 12 </a:t>
            </a:r>
            <a:r>
              <a:rPr lang="en-GB" dirty="0" err="1"/>
              <a:t>EqA</a:t>
            </a:r>
            <a:r>
              <a:rPr lang="en-GB" dirty="0"/>
              <a:t> 2010).</a:t>
            </a:r>
          </a:p>
          <a:p>
            <a:pPr marL="0" lvl="0" indent="0" algn="just">
              <a:buNone/>
            </a:pPr>
            <a:endParaRPr lang="en-GB" dirty="0"/>
          </a:p>
        </p:txBody>
      </p:sp>
    </p:spTree>
    <p:extLst>
      <p:ext uri="{BB962C8B-B14F-4D97-AF65-F5344CB8AC3E}">
        <p14:creationId xmlns:p14="http://schemas.microsoft.com/office/powerpoint/2010/main" val="2663428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0276"/>
            <a:ext cx="7886700" cy="1231200"/>
          </a:xfrm>
        </p:spPr>
        <p:txBody>
          <a:bodyPr>
            <a:normAutofit/>
          </a:bodyPr>
          <a:lstStyle/>
          <a:p>
            <a:pPr algn="ctr"/>
            <a:r>
              <a:rPr lang="en-GB" sz="2800" b="1" dirty="0"/>
              <a:t>Disability</a:t>
            </a:r>
          </a:p>
        </p:txBody>
      </p:sp>
      <p:sp>
        <p:nvSpPr>
          <p:cNvPr id="3" name="Content Placeholder 2"/>
          <p:cNvSpPr>
            <a:spLocks noGrp="1"/>
          </p:cNvSpPr>
          <p:nvPr>
            <p:ph idx="1"/>
          </p:nvPr>
        </p:nvSpPr>
        <p:spPr>
          <a:xfrm>
            <a:off x="628650" y="1641324"/>
            <a:ext cx="7886700" cy="4899176"/>
          </a:xfrm>
        </p:spPr>
        <p:txBody>
          <a:bodyPr>
            <a:normAutofit/>
          </a:bodyPr>
          <a:lstStyle/>
          <a:p>
            <a:pPr lvl="0" algn="just"/>
            <a:r>
              <a:rPr lang="en-GB" dirty="0"/>
              <a:t>“</a:t>
            </a:r>
            <a:r>
              <a:rPr lang="en-GB" dirty="0">
                <a:solidFill>
                  <a:srgbClr val="FF0000"/>
                </a:solidFill>
              </a:rPr>
              <a:t>physical or mental impairment </a:t>
            </a:r>
            <a:r>
              <a:rPr lang="en-GB" dirty="0"/>
              <a:t>that has a </a:t>
            </a:r>
            <a:r>
              <a:rPr lang="en-GB" dirty="0">
                <a:solidFill>
                  <a:srgbClr val="00B0F0"/>
                </a:solidFill>
              </a:rPr>
              <a:t>substantial </a:t>
            </a:r>
            <a:r>
              <a:rPr lang="en-GB" dirty="0"/>
              <a:t>and</a:t>
            </a:r>
            <a:r>
              <a:rPr lang="en-GB" dirty="0">
                <a:solidFill>
                  <a:srgbClr val="92D050"/>
                </a:solidFill>
              </a:rPr>
              <a:t> long-term </a:t>
            </a:r>
            <a:r>
              <a:rPr lang="en-GB" dirty="0">
                <a:solidFill>
                  <a:srgbClr val="00B0F0"/>
                </a:solidFill>
              </a:rPr>
              <a:t>adverse effect </a:t>
            </a:r>
            <a:r>
              <a:rPr lang="en-GB" dirty="0"/>
              <a:t>of a person’s ability to carry out </a:t>
            </a:r>
            <a:r>
              <a:rPr lang="en-GB" dirty="0">
                <a:solidFill>
                  <a:srgbClr val="00B0F0"/>
                </a:solidFill>
              </a:rPr>
              <a:t>normal day-to-day activities</a:t>
            </a:r>
            <a:r>
              <a:rPr lang="en-GB" dirty="0"/>
              <a:t>”</a:t>
            </a:r>
          </a:p>
          <a:p>
            <a:pPr lvl="0" algn="just"/>
            <a:r>
              <a:rPr lang="en-GB" dirty="0"/>
              <a:t>Deemed disabilities (cancer, HIV, MS)</a:t>
            </a:r>
          </a:p>
          <a:p>
            <a:pPr lvl="0" algn="just"/>
            <a:r>
              <a:rPr lang="en-GB" dirty="0"/>
              <a:t>Section 6 </a:t>
            </a:r>
            <a:r>
              <a:rPr lang="en-GB" dirty="0" err="1"/>
              <a:t>EqA</a:t>
            </a:r>
            <a:r>
              <a:rPr lang="en-GB" dirty="0"/>
              <a:t> 2010</a:t>
            </a:r>
          </a:p>
        </p:txBody>
      </p:sp>
    </p:spTree>
    <p:extLst>
      <p:ext uri="{BB962C8B-B14F-4D97-AF65-F5344CB8AC3E}">
        <p14:creationId xmlns:p14="http://schemas.microsoft.com/office/powerpoint/2010/main" val="2596523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Types of discrimination</a:t>
            </a:r>
          </a:p>
        </p:txBody>
      </p:sp>
      <p:sp>
        <p:nvSpPr>
          <p:cNvPr id="3" name="Content Placeholder 2"/>
          <p:cNvSpPr>
            <a:spLocks noGrp="1"/>
          </p:cNvSpPr>
          <p:nvPr>
            <p:ph idx="1"/>
          </p:nvPr>
        </p:nvSpPr>
        <p:spPr/>
        <p:txBody>
          <a:bodyPr>
            <a:normAutofit/>
          </a:bodyPr>
          <a:lstStyle/>
          <a:p>
            <a:pPr lvl="0" algn="just"/>
            <a:r>
              <a:rPr lang="en-GB" dirty="0"/>
              <a:t>Direct discrimination (Section 13 </a:t>
            </a:r>
            <a:r>
              <a:rPr lang="en-GB" dirty="0" err="1"/>
              <a:t>EqA</a:t>
            </a:r>
            <a:r>
              <a:rPr lang="en-GB" dirty="0"/>
              <a:t> 2010).</a:t>
            </a:r>
          </a:p>
          <a:p>
            <a:pPr lvl="0" algn="just"/>
            <a:r>
              <a:rPr lang="en-GB" dirty="0"/>
              <a:t>Associative.</a:t>
            </a:r>
          </a:p>
          <a:p>
            <a:pPr lvl="0" algn="just"/>
            <a:r>
              <a:rPr lang="en-GB" dirty="0"/>
              <a:t>Perception.</a:t>
            </a:r>
          </a:p>
          <a:p>
            <a:pPr lvl="0" algn="just"/>
            <a:r>
              <a:rPr lang="en-GB" dirty="0"/>
              <a:t>Indirect discrimination (Section 19 </a:t>
            </a:r>
            <a:r>
              <a:rPr lang="en-GB" dirty="0" err="1"/>
              <a:t>EqA</a:t>
            </a:r>
            <a:r>
              <a:rPr lang="en-GB" dirty="0"/>
              <a:t> 2010).</a:t>
            </a:r>
          </a:p>
          <a:p>
            <a:pPr lvl="0" algn="just"/>
            <a:r>
              <a:rPr lang="en-GB" dirty="0"/>
              <a:t>Harassment (Section 26 </a:t>
            </a:r>
            <a:r>
              <a:rPr lang="en-GB" dirty="0" err="1"/>
              <a:t>EqA</a:t>
            </a:r>
            <a:r>
              <a:rPr lang="en-GB" dirty="0"/>
              <a:t> 2010).</a:t>
            </a:r>
          </a:p>
          <a:p>
            <a:pPr lvl="0" algn="just"/>
            <a:r>
              <a:rPr lang="en-GB" dirty="0"/>
              <a:t>Victimisation (Section 27 </a:t>
            </a:r>
            <a:r>
              <a:rPr lang="en-GB" dirty="0" err="1"/>
              <a:t>EqA</a:t>
            </a:r>
            <a:r>
              <a:rPr lang="en-GB" dirty="0"/>
              <a:t> 2010).</a:t>
            </a:r>
          </a:p>
          <a:p>
            <a:pPr lvl="0" algn="just"/>
            <a:r>
              <a:rPr lang="en-GB" dirty="0"/>
              <a:t>Discrimination arising from disability (Section 15 </a:t>
            </a:r>
            <a:r>
              <a:rPr lang="en-GB" dirty="0" err="1"/>
              <a:t>EqA</a:t>
            </a:r>
            <a:r>
              <a:rPr lang="en-GB" dirty="0"/>
              <a:t> 2010).</a:t>
            </a:r>
          </a:p>
          <a:p>
            <a:pPr lvl="0" algn="just"/>
            <a:r>
              <a:rPr lang="en-GB" dirty="0"/>
              <a:t>Failure to make reasonable adjustments (Section 21 </a:t>
            </a:r>
            <a:r>
              <a:rPr lang="en-GB" dirty="0" err="1"/>
              <a:t>EqA</a:t>
            </a:r>
            <a:r>
              <a:rPr lang="en-GB" dirty="0"/>
              <a:t> 2010).</a:t>
            </a:r>
          </a:p>
          <a:p>
            <a:pPr lvl="0" algn="just"/>
            <a:endParaRPr lang="en-GB" dirty="0"/>
          </a:p>
        </p:txBody>
      </p:sp>
    </p:spTree>
    <p:extLst>
      <p:ext uri="{BB962C8B-B14F-4D97-AF65-F5344CB8AC3E}">
        <p14:creationId xmlns:p14="http://schemas.microsoft.com/office/powerpoint/2010/main" val="1794962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6624"/>
            <a:ext cx="7886700" cy="1231200"/>
          </a:xfrm>
        </p:spPr>
        <p:txBody>
          <a:bodyPr>
            <a:normAutofit/>
          </a:bodyPr>
          <a:lstStyle/>
          <a:p>
            <a:pPr algn="ctr"/>
            <a:r>
              <a:rPr lang="en-GB" sz="2800" b="1" dirty="0"/>
              <a:t>Direct discrimination</a:t>
            </a:r>
          </a:p>
        </p:txBody>
      </p:sp>
      <p:sp>
        <p:nvSpPr>
          <p:cNvPr id="3" name="Content Placeholder 2"/>
          <p:cNvSpPr>
            <a:spLocks noGrp="1"/>
          </p:cNvSpPr>
          <p:nvPr>
            <p:ph idx="1"/>
          </p:nvPr>
        </p:nvSpPr>
        <p:spPr/>
        <p:txBody>
          <a:bodyPr>
            <a:normAutofit/>
          </a:bodyPr>
          <a:lstStyle/>
          <a:p>
            <a:pPr algn="just"/>
            <a:endParaRPr lang="en-GB" b="1" dirty="0">
              <a:solidFill>
                <a:srgbClr val="520D5D"/>
              </a:solidFill>
              <a:ea typeface="+mj-ea"/>
            </a:endParaRPr>
          </a:p>
          <a:p>
            <a:pPr algn="just"/>
            <a:r>
              <a:rPr lang="en-GB" dirty="0"/>
              <a:t>Direct discrimination occurs where "because of a protected characteristic, A treats B less favourably than A treats or would treat others".</a:t>
            </a:r>
          </a:p>
          <a:p>
            <a:pPr marL="0" indent="0" algn="just">
              <a:buNone/>
            </a:pPr>
            <a:endParaRPr lang="en-GB" dirty="0"/>
          </a:p>
          <a:p>
            <a:pPr algn="just"/>
            <a:r>
              <a:rPr lang="en-GB" dirty="0"/>
              <a:t>Section 13 </a:t>
            </a:r>
            <a:r>
              <a:rPr lang="en-GB" dirty="0" err="1"/>
              <a:t>EqA</a:t>
            </a:r>
            <a:r>
              <a:rPr lang="en-GB" dirty="0"/>
              <a:t> 2010</a:t>
            </a:r>
          </a:p>
          <a:p>
            <a:pPr algn="just"/>
            <a:endParaRPr lang="en-GB" dirty="0"/>
          </a:p>
        </p:txBody>
      </p:sp>
    </p:spTree>
    <p:extLst>
      <p:ext uri="{BB962C8B-B14F-4D97-AF65-F5344CB8AC3E}">
        <p14:creationId xmlns:p14="http://schemas.microsoft.com/office/powerpoint/2010/main" val="4146795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886700" cy="1231200"/>
          </a:xfrm>
        </p:spPr>
        <p:txBody>
          <a:bodyPr>
            <a:normAutofit/>
          </a:bodyPr>
          <a:lstStyle/>
          <a:p>
            <a:pPr algn="ctr"/>
            <a:r>
              <a:rPr lang="en-GB" sz="2800" b="1" dirty="0"/>
              <a:t>Associative discrimination</a:t>
            </a:r>
          </a:p>
        </p:txBody>
      </p:sp>
      <p:sp>
        <p:nvSpPr>
          <p:cNvPr id="3" name="Content Placeholder 2"/>
          <p:cNvSpPr>
            <a:spLocks noGrp="1"/>
          </p:cNvSpPr>
          <p:nvPr>
            <p:ph idx="1"/>
          </p:nvPr>
        </p:nvSpPr>
        <p:spPr>
          <a:xfrm>
            <a:off x="628650" y="1031053"/>
            <a:ext cx="7886700" cy="4198569"/>
          </a:xfrm>
        </p:spPr>
        <p:txBody>
          <a:bodyPr>
            <a:normAutofit/>
          </a:bodyPr>
          <a:lstStyle/>
          <a:p>
            <a:pPr algn="just"/>
            <a:endParaRPr lang="en-GB" b="1" dirty="0">
              <a:ea typeface="+mj-ea"/>
            </a:endParaRPr>
          </a:p>
          <a:p>
            <a:pPr algn="just"/>
            <a:r>
              <a:rPr lang="en-GB" dirty="0"/>
              <a:t>The discrimination need not be because of B's protected characteristic, except in marriage and civil partnership cases.</a:t>
            </a:r>
          </a:p>
          <a:p>
            <a:pPr algn="just"/>
            <a:endParaRPr lang="en-GB" dirty="0"/>
          </a:p>
          <a:p>
            <a:pPr algn="just"/>
            <a:r>
              <a:rPr lang="en-GB" dirty="0"/>
              <a:t>Therefore, less favourable treatment because of an employee's </a:t>
            </a:r>
            <a:r>
              <a:rPr lang="en-GB" b="1" dirty="0"/>
              <a:t>association</a:t>
            </a:r>
            <a:r>
              <a:rPr lang="en-GB" dirty="0"/>
              <a:t> with someone who has a protected characteristic is covered. </a:t>
            </a:r>
          </a:p>
        </p:txBody>
      </p:sp>
    </p:spTree>
    <p:extLst>
      <p:ext uri="{BB962C8B-B14F-4D97-AF65-F5344CB8AC3E}">
        <p14:creationId xmlns:p14="http://schemas.microsoft.com/office/powerpoint/2010/main" val="2766193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3257"/>
            <a:ext cx="7886700" cy="1231200"/>
          </a:xfrm>
        </p:spPr>
        <p:txBody>
          <a:bodyPr>
            <a:normAutofit/>
          </a:bodyPr>
          <a:lstStyle/>
          <a:p>
            <a:pPr algn="ctr"/>
            <a:r>
              <a:rPr lang="en-GB" sz="2800" b="1" dirty="0"/>
              <a:t>Perceptive discrimination</a:t>
            </a:r>
          </a:p>
        </p:txBody>
      </p:sp>
      <p:sp>
        <p:nvSpPr>
          <p:cNvPr id="3" name="Content Placeholder 2"/>
          <p:cNvSpPr>
            <a:spLocks noGrp="1"/>
          </p:cNvSpPr>
          <p:nvPr>
            <p:ph idx="1"/>
          </p:nvPr>
        </p:nvSpPr>
        <p:spPr>
          <a:xfrm>
            <a:off x="628650" y="712024"/>
            <a:ext cx="7886700" cy="4899176"/>
          </a:xfrm>
        </p:spPr>
        <p:txBody>
          <a:bodyPr>
            <a:normAutofit/>
          </a:bodyPr>
          <a:lstStyle/>
          <a:p>
            <a:pPr algn="just"/>
            <a:endParaRPr lang="en-GB" sz="3600" b="1" dirty="0">
              <a:solidFill>
                <a:srgbClr val="520D5D"/>
              </a:solidFill>
              <a:ea typeface="+mj-ea"/>
            </a:endParaRPr>
          </a:p>
          <a:p>
            <a:pPr algn="just"/>
            <a:r>
              <a:rPr lang="en-GB" sz="2800" dirty="0"/>
              <a:t>An employee who is wrongly </a:t>
            </a:r>
            <a:r>
              <a:rPr lang="en-GB" sz="2800" b="1" dirty="0"/>
              <a:t>perceived</a:t>
            </a:r>
            <a:r>
              <a:rPr lang="en-GB" sz="2800" dirty="0"/>
              <a:t> to have a protected characteristic (other than marriage or civil partnership) will be protected against any less favourable treatment they receive for that reason. </a:t>
            </a:r>
            <a:endParaRPr lang="en-GB" dirty="0"/>
          </a:p>
        </p:txBody>
      </p:sp>
    </p:spTree>
    <p:extLst>
      <p:ext uri="{BB962C8B-B14F-4D97-AF65-F5344CB8AC3E}">
        <p14:creationId xmlns:p14="http://schemas.microsoft.com/office/powerpoint/2010/main" val="2642969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9991"/>
            <a:ext cx="7886700" cy="1231200"/>
          </a:xfrm>
        </p:spPr>
        <p:txBody>
          <a:bodyPr>
            <a:normAutofit/>
          </a:bodyPr>
          <a:lstStyle/>
          <a:p>
            <a:pPr algn="ctr"/>
            <a:r>
              <a:rPr lang="en-GB" sz="2800" b="1" dirty="0"/>
              <a:t>Indirect discrimination</a:t>
            </a:r>
          </a:p>
        </p:txBody>
      </p:sp>
      <p:sp>
        <p:nvSpPr>
          <p:cNvPr id="3" name="Content Placeholder 2"/>
          <p:cNvSpPr>
            <a:spLocks noGrp="1"/>
          </p:cNvSpPr>
          <p:nvPr>
            <p:ph idx="1"/>
          </p:nvPr>
        </p:nvSpPr>
        <p:spPr>
          <a:xfrm>
            <a:off x="628650" y="1226127"/>
            <a:ext cx="7886700" cy="4994673"/>
          </a:xfrm>
        </p:spPr>
        <p:txBody>
          <a:bodyPr>
            <a:normAutofit fontScale="92500" lnSpcReduction="20000"/>
          </a:bodyPr>
          <a:lstStyle/>
          <a:p>
            <a:pPr algn="just"/>
            <a:r>
              <a:rPr lang="en-GB" sz="2700" dirty="0"/>
              <a:t>A discriminates against B where:</a:t>
            </a:r>
          </a:p>
          <a:p>
            <a:pPr lvl="1" algn="just"/>
            <a:r>
              <a:rPr lang="en-GB" sz="2700" dirty="0"/>
              <a:t>A applies to B a provision, criterion or practice (PCP).</a:t>
            </a:r>
          </a:p>
          <a:p>
            <a:pPr lvl="1" algn="just"/>
            <a:r>
              <a:rPr lang="en-GB" sz="2700" dirty="0"/>
              <a:t>B has a protected characteristic.</a:t>
            </a:r>
          </a:p>
          <a:p>
            <a:pPr lvl="1" algn="just"/>
            <a:r>
              <a:rPr lang="en-GB" sz="2700" dirty="0"/>
              <a:t>A also applies (or would apply) that PCP to persons who do not share B's protected characteristic.</a:t>
            </a:r>
          </a:p>
          <a:p>
            <a:pPr lvl="1" algn="just"/>
            <a:r>
              <a:rPr lang="en-GB" sz="2700" dirty="0"/>
              <a:t>The PCP puts or would put persons with whom B shares the protected characteristic at a particular disadvantage compared to others.</a:t>
            </a:r>
          </a:p>
          <a:p>
            <a:pPr lvl="1" algn="just"/>
            <a:r>
              <a:rPr lang="en-GB" sz="2700" dirty="0"/>
              <a:t>The PCP puts or would put B to that disadvantage.</a:t>
            </a:r>
          </a:p>
          <a:p>
            <a:pPr lvl="1" algn="just"/>
            <a:r>
              <a:rPr lang="en-GB" sz="2700" dirty="0"/>
              <a:t>A cannot show the PCP to be a proportionate means of achieving a legitimate aim.</a:t>
            </a:r>
          </a:p>
          <a:p>
            <a:pPr lvl="0" algn="just"/>
            <a:r>
              <a:rPr lang="en-GB" sz="2700" dirty="0"/>
              <a:t>Section 19 </a:t>
            </a:r>
            <a:r>
              <a:rPr lang="en-GB" sz="2700" dirty="0" err="1"/>
              <a:t>EqA</a:t>
            </a:r>
            <a:r>
              <a:rPr lang="en-GB" sz="2700" dirty="0"/>
              <a:t> 2010 </a:t>
            </a:r>
          </a:p>
          <a:p>
            <a:pPr marL="0" indent="0" algn="just">
              <a:buNone/>
            </a:pPr>
            <a:endParaRPr lang="en-GB" dirty="0"/>
          </a:p>
        </p:txBody>
      </p:sp>
    </p:spTree>
    <p:extLst>
      <p:ext uri="{BB962C8B-B14F-4D97-AF65-F5344CB8AC3E}">
        <p14:creationId xmlns:p14="http://schemas.microsoft.com/office/powerpoint/2010/main" val="25956314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5502"/>
            <a:ext cx="7886700" cy="1231200"/>
          </a:xfrm>
        </p:spPr>
        <p:txBody>
          <a:bodyPr>
            <a:normAutofit/>
          </a:bodyPr>
          <a:lstStyle/>
          <a:p>
            <a:pPr algn="ctr"/>
            <a:r>
              <a:rPr lang="en-GB" sz="2800" b="1" dirty="0"/>
              <a:t>Harassment</a:t>
            </a:r>
          </a:p>
        </p:txBody>
      </p:sp>
      <p:sp>
        <p:nvSpPr>
          <p:cNvPr id="3" name="Content Placeholder 2"/>
          <p:cNvSpPr>
            <a:spLocks noGrp="1"/>
          </p:cNvSpPr>
          <p:nvPr>
            <p:ph idx="1"/>
          </p:nvPr>
        </p:nvSpPr>
        <p:spPr/>
        <p:txBody>
          <a:bodyPr>
            <a:normAutofit/>
          </a:bodyPr>
          <a:lstStyle/>
          <a:p>
            <a:pPr algn="just"/>
            <a:r>
              <a:rPr lang="en-GB" dirty="0"/>
              <a:t>A harasses B if A engages in unwanted conduct related to a relevant protected characteristic which has the purpose or effect of either:</a:t>
            </a:r>
          </a:p>
          <a:p>
            <a:pPr lvl="1" algn="just"/>
            <a:r>
              <a:rPr lang="en-GB" sz="2500" dirty="0"/>
              <a:t>Violating B's dignity, or</a:t>
            </a:r>
          </a:p>
          <a:p>
            <a:pPr lvl="1" algn="just"/>
            <a:r>
              <a:rPr lang="en-GB" sz="2500" dirty="0"/>
              <a:t>Creating an intimidating, hostile, degrading, humiliating or offensive environment for B.</a:t>
            </a:r>
          </a:p>
          <a:p>
            <a:pPr algn="just"/>
            <a:r>
              <a:rPr lang="en-GB" dirty="0"/>
              <a:t>Section 26 EqA 2010</a:t>
            </a:r>
          </a:p>
          <a:p>
            <a:pPr marL="0" indent="0" algn="just">
              <a:buNone/>
            </a:pPr>
            <a:endParaRPr lang="en-GB" dirty="0"/>
          </a:p>
        </p:txBody>
      </p:sp>
    </p:spTree>
    <p:extLst>
      <p:ext uri="{BB962C8B-B14F-4D97-AF65-F5344CB8AC3E}">
        <p14:creationId xmlns:p14="http://schemas.microsoft.com/office/powerpoint/2010/main" val="7174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MCQ 1</a:t>
            </a:r>
          </a:p>
        </p:txBody>
      </p:sp>
      <p:sp>
        <p:nvSpPr>
          <p:cNvPr id="3" name="Content Placeholder 2"/>
          <p:cNvSpPr>
            <a:spLocks noGrp="1"/>
          </p:cNvSpPr>
          <p:nvPr>
            <p:ph idx="1"/>
          </p:nvPr>
        </p:nvSpPr>
        <p:spPr>
          <a:xfrm>
            <a:off x="457200" y="1146526"/>
            <a:ext cx="7886700" cy="4899176"/>
          </a:xfrm>
        </p:spPr>
        <p:txBody>
          <a:bodyPr>
            <a:normAutofit fontScale="92500" lnSpcReduction="20000"/>
          </a:bodyPr>
          <a:lstStyle/>
          <a:p>
            <a:pPr marL="0" indent="0" algn="just">
              <a:buNone/>
            </a:pPr>
            <a:r>
              <a:rPr lang="en-GB" dirty="0"/>
              <a:t>Derek makes it clear to his manager Matthew that he finds the way his colleague Kevin refers to the female members of the team as "the floozies" offensive. Which of the following is correct?</a:t>
            </a:r>
          </a:p>
          <a:p>
            <a:pPr algn="just"/>
            <a:endParaRPr lang="en-GB" dirty="0"/>
          </a:p>
          <a:p>
            <a:pPr marL="457200" lvl="0" indent="-457200" algn="just">
              <a:buFont typeface="+mj-lt"/>
              <a:buAutoNum type="alphaLcParenR"/>
            </a:pPr>
            <a:r>
              <a:rPr lang="en-GB" dirty="0"/>
              <a:t>Matthew has investigated the complaint but been assured by Kevin that the term is not meant to be offensive, so he need take no further action</a:t>
            </a:r>
          </a:p>
          <a:p>
            <a:pPr marL="457200" lvl="0" indent="-457200" algn="just">
              <a:buFont typeface="+mj-lt"/>
              <a:buAutoNum type="alphaLcParenR"/>
            </a:pPr>
            <a:r>
              <a:rPr lang="en-GB" dirty="0"/>
              <a:t>As Derek is a man complaining that he finds a term used to describe his female colleague's offensive, there is no need for Matthew to take any further action - the comments don't relate to Derek’s sex</a:t>
            </a:r>
          </a:p>
          <a:p>
            <a:pPr marL="457200" lvl="0" indent="-457200" algn="just">
              <a:buFont typeface="+mj-lt"/>
              <a:buAutoNum type="alphaLcParenR"/>
            </a:pPr>
            <a:r>
              <a:rPr lang="en-GB" dirty="0"/>
              <a:t>As the rest of the team members find the term amusing it is obvious that Derek is simply being oversensitive, so no further action is necessary</a:t>
            </a:r>
          </a:p>
          <a:p>
            <a:pPr marL="457200" lvl="0" indent="-457200" algn="just">
              <a:buFont typeface="+mj-lt"/>
              <a:buAutoNum type="alphaLcParenR"/>
            </a:pPr>
            <a:r>
              <a:rPr lang="en-GB" dirty="0"/>
              <a:t>Matthew should take immediate steps to put a stop to Kevin referring to his female colleagues in this way</a:t>
            </a:r>
          </a:p>
          <a:p>
            <a:pPr algn="just"/>
            <a:endParaRPr lang="en-GB" dirty="0"/>
          </a:p>
          <a:p>
            <a:pPr algn="just"/>
            <a:endParaRPr lang="en-GB" dirty="0"/>
          </a:p>
        </p:txBody>
      </p:sp>
    </p:spTree>
    <p:extLst>
      <p:ext uri="{BB962C8B-B14F-4D97-AF65-F5344CB8AC3E}">
        <p14:creationId xmlns:p14="http://schemas.microsoft.com/office/powerpoint/2010/main" val="2117207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MCQ 2</a:t>
            </a:r>
          </a:p>
        </p:txBody>
      </p:sp>
      <p:sp>
        <p:nvSpPr>
          <p:cNvPr id="3" name="Content Placeholder 2"/>
          <p:cNvSpPr>
            <a:spLocks noGrp="1"/>
          </p:cNvSpPr>
          <p:nvPr>
            <p:ph idx="1"/>
          </p:nvPr>
        </p:nvSpPr>
        <p:spPr>
          <a:xfrm>
            <a:off x="457200" y="1146526"/>
            <a:ext cx="7886700" cy="4899176"/>
          </a:xfrm>
        </p:spPr>
        <p:txBody>
          <a:bodyPr>
            <a:normAutofit/>
          </a:bodyPr>
          <a:lstStyle/>
          <a:p>
            <a:endParaRPr lang="en-GB" dirty="0"/>
          </a:p>
          <a:p>
            <a:pPr marL="0" indent="0" algn="just">
              <a:buNone/>
            </a:pPr>
            <a:r>
              <a:rPr lang="en-GB" dirty="0"/>
              <a:t>A white employee who sees a black colleague being subjected to racially abusive language could have a case for harassment if the language also causes an offensive environment for her.</a:t>
            </a:r>
          </a:p>
          <a:p>
            <a:endParaRPr lang="en-GB" dirty="0"/>
          </a:p>
          <a:p>
            <a:pPr marL="0" indent="0" algn="ctr">
              <a:buNone/>
            </a:pPr>
            <a:r>
              <a:rPr lang="en-GB" sz="3200" b="1" dirty="0"/>
              <a:t>True or False</a:t>
            </a:r>
          </a:p>
          <a:p>
            <a:endParaRPr lang="en-GB" dirty="0"/>
          </a:p>
          <a:p>
            <a:endParaRPr lang="en-GB" dirty="0"/>
          </a:p>
          <a:p>
            <a:endParaRPr lang="en-GB" dirty="0"/>
          </a:p>
        </p:txBody>
      </p:sp>
    </p:spTree>
    <p:extLst>
      <p:ext uri="{BB962C8B-B14F-4D97-AF65-F5344CB8AC3E}">
        <p14:creationId xmlns:p14="http://schemas.microsoft.com/office/powerpoint/2010/main" val="27773582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886700" cy="1231200"/>
          </a:xfrm>
        </p:spPr>
        <p:txBody>
          <a:bodyPr>
            <a:normAutofit/>
          </a:bodyPr>
          <a:lstStyle/>
          <a:p>
            <a:pPr algn="ctr"/>
            <a:r>
              <a:rPr lang="en-GB" sz="2800" b="1" dirty="0"/>
              <a:t>Victimisation</a:t>
            </a:r>
          </a:p>
        </p:txBody>
      </p:sp>
      <p:sp>
        <p:nvSpPr>
          <p:cNvPr id="3" name="Content Placeholder 2"/>
          <p:cNvSpPr>
            <a:spLocks noGrp="1"/>
          </p:cNvSpPr>
          <p:nvPr>
            <p:ph idx="1"/>
          </p:nvPr>
        </p:nvSpPr>
        <p:spPr>
          <a:xfrm>
            <a:off x="428625" y="979412"/>
            <a:ext cx="8286750" cy="4899176"/>
          </a:xfrm>
        </p:spPr>
        <p:txBody>
          <a:bodyPr>
            <a:noAutofit/>
          </a:bodyPr>
          <a:lstStyle/>
          <a:p>
            <a:pPr algn="just"/>
            <a:r>
              <a:rPr lang="en-GB" sz="2400" dirty="0"/>
              <a:t>Protected acts:</a:t>
            </a:r>
          </a:p>
          <a:p>
            <a:pPr lvl="1" algn="just"/>
            <a:r>
              <a:rPr lang="en-GB" sz="2400" dirty="0"/>
              <a:t>Bringing proceedings under EqA2010.</a:t>
            </a:r>
          </a:p>
          <a:p>
            <a:pPr lvl="1" algn="just"/>
            <a:r>
              <a:rPr lang="en-GB" sz="2400" dirty="0"/>
              <a:t>Giving evidence or information in connection with those proceedings, regardless of who brought those proceedings.</a:t>
            </a:r>
          </a:p>
          <a:p>
            <a:pPr lvl="1" algn="just"/>
            <a:r>
              <a:rPr lang="en-GB" sz="2400" dirty="0"/>
              <a:t>Doing any other thing for the purposes of or in connection with EqA2010.</a:t>
            </a:r>
          </a:p>
          <a:p>
            <a:pPr lvl="1" algn="just"/>
            <a:r>
              <a:rPr lang="en-GB" sz="2400" dirty="0"/>
              <a:t>Alleging that A or another person has contravened EqA2010.</a:t>
            </a:r>
          </a:p>
          <a:p>
            <a:pPr algn="just"/>
            <a:r>
              <a:rPr lang="en-GB" sz="2400" dirty="0"/>
              <a:t>Victimisation occurs where A subjects B to a detriment because either:</a:t>
            </a:r>
          </a:p>
          <a:p>
            <a:pPr lvl="1" algn="just"/>
            <a:r>
              <a:rPr lang="en-GB" sz="2400" dirty="0"/>
              <a:t>B has done a protected act.</a:t>
            </a:r>
          </a:p>
          <a:p>
            <a:pPr lvl="1" algn="just"/>
            <a:r>
              <a:rPr lang="en-GB" sz="2400" dirty="0"/>
              <a:t>A believes that B has done, or may do, a protected act.</a:t>
            </a:r>
          </a:p>
          <a:p>
            <a:pPr algn="just"/>
            <a:r>
              <a:rPr lang="en-GB" sz="2400" dirty="0"/>
              <a:t>Section 27 </a:t>
            </a:r>
            <a:r>
              <a:rPr lang="en-GB" sz="2400" dirty="0" err="1"/>
              <a:t>EqA</a:t>
            </a:r>
            <a:r>
              <a:rPr lang="en-GB" sz="2400" dirty="0"/>
              <a:t> 2010</a:t>
            </a:r>
          </a:p>
          <a:p>
            <a:pPr algn="just"/>
            <a:endParaRPr lang="en-GB" sz="2000" dirty="0">
              <a:solidFill>
                <a:schemeClr val="tx1"/>
              </a:solidFill>
            </a:endParaRPr>
          </a:p>
          <a:p>
            <a:pPr algn="just"/>
            <a:endParaRPr lang="en-GB" sz="2000" dirty="0"/>
          </a:p>
        </p:txBody>
      </p:sp>
    </p:spTree>
    <p:extLst>
      <p:ext uri="{BB962C8B-B14F-4D97-AF65-F5344CB8AC3E}">
        <p14:creationId xmlns:p14="http://schemas.microsoft.com/office/powerpoint/2010/main" val="2132149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98636"/>
            <a:ext cx="7886700" cy="1231200"/>
          </a:xfrm>
        </p:spPr>
        <p:txBody>
          <a:bodyPr>
            <a:normAutofit/>
          </a:bodyPr>
          <a:lstStyle/>
          <a:p>
            <a:pPr algn="ctr"/>
            <a:r>
              <a:rPr lang="en-GB" sz="2800" b="1" dirty="0"/>
              <a:t>Discrimination arising from disability</a:t>
            </a:r>
          </a:p>
        </p:txBody>
      </p:sp>
      <p:sp>
        <p:nvSpPr>
          <p:cNvPr id="3" name="Content Placeholder 2"/>
          <p:cNvSpPr>
            <a:spLocks noGrp="1"/>
          </p:cNvSpPr>
          <p:nvPr>
            <p:ph idx="1"/>
          </p:nvPr>
        </p:nvSpPr>
        <p:spPr>
          <a:xfrm>
            <a:off x="628650" y="1169963"/>
            <a:ext cx="7886700" cy="4899176"/>
          </a:xfrm>
        </p:spPr>
        <p:txBody>
          <a:bodyPr>
            <a:normAutofit/>
          </a:bodyPr>
          <a:lstStyle/>
          <a:p>
            <a:pPr algn="just"/>
            <a:endParaRPr lang="en-GB" b="1" dirty="0">
              <a:solidFill>
                <a:srgbClr val="520D5D"/>
              </a:solidFill>
              <a:ea typeface="+mj-ea"/>
            </a:endParaRPr>
          </a:p>
          <a:p>
            <a:pPr algn="just"/>
            <a:r>
              <a:rPr lang="en-GB" dirty="0"/>
              <a:t>A treats B unfavourably because of something arising in consequence of B's disability.</a:t>
            </a:r>
          </a:p>
          <a:p>
            <a:pPr algn="just"/>
            <a:r>
              <a:rPr lang="en-GB" dirty="0"/>
              <a:t>A cannot show that the treatment is objectively justified as a proportionate means of achieving a legitimate aim.</a:t>
            </a:r>
          </a:p>
          <a:p>
            <a:pPr algn="just"/>
            <a:r>
              <a:rPr lang="en-GB" dirty="0"/>
              <a:t>Section 15 </a:t>
            </a:r>
            <a:r>
              <a:rPr lang="en-GB" dirty="0" err="1"/>
              <a:t>EqA</a:t>
            </a:r>
            <a:r>
              <a:rPr lang="en-GB" dirty="0"/>
              <a:t> 2010</a:t>
            </a:r>
          </a:p>
          <a:p>
            <a:pPr algn="just"/>
            <a:endParaRPr lang="en-GB" dirty="0"/>
          </a:p>
        </p:txBody>
      </p:sp>
    </p:spTree>
    <p:extLst>
      <p:ext uri="{BB962C8B-B14F-4D97-AF65-F5344CB8AC3E}">
        <p14:creationId xmlns:p14="http://schemas.microsoft.com/office/powerpoint/2010/main" val="27615277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886700" cy="1231200"/>
          </a:xfrm>
        </p:spPr>
        <p:txBody>
          <a:bodyPr>
            <a:normAutofit/>
          </a:bodyPr>
          <a:lstStyle/>
          <a:p>
            <a:pPr algn="ctr"/>
            <a:r>
              <a:rPr lang="en-GB" sz="2800" b="1" dirty="0"/>
              <a:t>Reasonable adjustments</a:t>
            </a:r>
          </a:p>
        </p:txBody>
      </p:sp>
      <p:sp>
        <p:nvSpPr>
          <p:cNvPr id="3" name="Content Placeholder 2"/>
          <p:cNvSpPr>
            <a:spLocks noGrp="1"/>
          </p:cNvSpPr>
          <p:nvPr>
            <p:ph idx="1"/>
          </p:nvPr>
        </p:nvSpPr>
        <p:spPr/>
        <p:txBody>
          <a:bodyPr>
            <a:normAutofit lnSpcReduction="10000"/>
          </a:bodyPr>
          <a:lstStyle/>
          <a:p>
            <a:pPr algn="just"/>
            <a:r>
              <a:rPr lang="en-GB" dirty="0"/>
              <a:t>Where a </a:t>
            </a:r>
            <a:r>
              <a:rPr lang="en-GB" b="1" dirty="0"/>
              <a:t>provision, criterion or practice</a:t>
            </a:r>
            <a:r>
              <a:rPr lang="en-GB" dirty="0"/>
              <a:t> applied by the employer puts a disabled person at a substantial disadvantage in comparison with those who are not disabled. </a:t>
            </a:r>
          </a:p>
          <a:p>
            <a:pPr algn="just"/>
            <a:r>
              <a:rPr lang="en-GB" dirty="0"/>
              <a:t>Where a </a:t>
            </a:r>
            <a:r>
              <a:rPr lang="en-GB" b="1" dirty="0"/>
              <a:t>physical feature</a:t>
            </a:r>
            <a:r>
              <a:rPr lang="en-GB" dirty="0"/>
              <a:t> of the employer's premises puts a disabled person at a substantial disadvantage in comparison with those who are not disabled. </a:t>
            </a:r>
          </a:p>
          <a:p>
            <a:pPr algn="just"/>
            <a:r>
              <a:rPr lang="en-GB" dirty="0"/>
              <a:t>Where a disabled person would, but for the employer's provision of an </a:t>
            </a:r>
            <a:r>
              <a:rPr lang="en-GB" b="1" dirty="0"/>
              <a:t>auxiliary aid</a:t>
            </a:r>
            <a:r>
              <a:rPr lang="en-GB" dirty="0"/>
              <a:t>, be put at a substantial disadvantage in comparison with those who are not disabled. </a:t>
            </a:r>
          </a:p>
          <a:p>
            <a:pPr algn="just"/>
            <a:r>
              <a:rPr lang="en-GB" dirty="0"/>
              <a:t>Section 20 </a:t>
            </a:r>
            <a:r>
              <a:rPr lang="en-GB" dirty="0" err="1"/>
              <a:t>EqA</a:t>
            </a:r>
            <a:r>
              <a:rPr lang="en-GB" dirty="0"/>
              <a:t> 2010 </a:t>
            </a:r>
          </a:p>
          <a:p>
            <a:pPr algn="just"/>
            <a:endParaRPr lang="en-GB" dirty="0"/>
          </a:p>
          <a:p>
            <a:pPr algn="just"/>
            <a:endParaRPr lang="en-GB" dirty="0"/>
          </a:p>
        </p:txBody>
      </p:sp>
    </p:spTree>
    <p:extLst>
      <p:ext uri="{BB962C8B-B14F-4D97-AF65-F5344CB8AC3E}">
        <p14:creationId xmlns:p14="http://schemas.microsoft.com/office/powerpoint/2010/main" val="3924789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7746"/>
            <a:ext cx="7886700" cy="1231200"/>
          </a:xfrm>
        </p:spPr>
        <p:txBody>
          <a:bodyPr>
            <a:normAutofit/>
          </a:bodyPr>
          <a:lstStyle/>
          <a:p>
            <a:pPr algn="ctr"/>
            <a:r>
              <a:rPr lang="en-GB" sz="2800" b="1" dirty="0"/>
              <a:t>Recruitment and selection</a:t>
            </a:r>
          </a:p>
        </p:txBody>
      </p:sp>
      <p:sp>
        <p:nvSpPr>
          <p:cNvPr id="3" name="Content Placeholder 2"/>
          <p:cNvSpPr>
            <a:spLocks noGrp="1"/>
          </p:cNvSpPr>
          <p:nvPr>
            <p:ph idx="1"/>
          </p:nvPr>
        </p:nvSpPr>
        <p:spPr/>
        <p:txBody>
          <a:bodyPr>
            <a:normAutofit/>
          </a:bodyPr>
          <a:lstStyle/>
          <a:p>
            <a:pPr lvl="0"/>
            <a:r>
              <a:rPr lang="en-GB" dirty="0"/>
              <a:t>“A job that would suit a teacher in their first five years of their teaching career”</a:t>
            </a:r>
          </a:p>
          <a:p>
            <a:pPr lvl="0"/>
            <a:endParaRPr lang="en-GB" dirty="0"/>
          </a:p>
          <a:p>
            <a:pPr lvl="0"/>
            <a:r>
              <a:rPr lang="en-GB" dirty="0"/>
              <a:t>“Male recruit needed for hard manual labour” </a:t>
            </a:r>
          </a:p>
          <a:p>
            <a:pPr marL="0" lvl="0" indent="0">
              <a:buNone/>
            </a:pPr>
            <a:endParaRPr lang="en-GB" dirty="0"/>
          </a:p>
          <a:p>
            <a:pPr lvl="0"/>
            <a:r>
              <a:rPr lang="en-GB" dirty="0"/>
              <a:t>“Clean-shaven person needed for construction company” </a:t>
            </a:r>
            <a:br>
              <a:rPr lang="en-GB" dirty="0"/>
            </a:br>
            <a:endParaRPr lang="en-GB" dirty="0"/>
          </a:p>
        </p:txBody>
      </p:sp>
    </p:spTree>
    <p:extLst>
      <p:ext uri="{BB962C8B-B14F-4D97-AF65-F5344CB8AC3E}">
        <p14:creationId xmlns:p14="http://schemas.microsoft.com/office/powerpoint/2010/main" val="182256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4AAB-416C-FE00-582C-91862ACE5B89}"/>
              </a:ext>
            </a:extLst>
          </p:cNvPr>
          <p:cNvSpPr>
            <a:spLocks noGrp="1"/>
          </p:cNvSpPr>
          <p:nvPr>
            <p:ph type="title"/>
          </p:nvPr>
        </p:nvSpPr>
        <p:spPr/>
        <p:txBody>
          <a:bodyPr>
            <a:normAutofit/>
          </a:bodyPr>
          <a:lstStyle/>
          <a:p>
            <a:pPr algn="ctr"/>
            <a:r>
              <a:rPr lang="en-GB" sz="2800" b="1" dirty="0"/>
              <a:t>Discrimination in employment: Exceptions</a:t>
            </a:r>
          </a:p>
        </p:txBody>
      </p:sp>
      <p:sp>
        <p:nvSpPr>
          <p:cNvPr id="3" name="Content Placeholder 2">
            <a:extLst>
              <a:ext uri="{FF2B5EF4-FFF2-40B4-BE49-F238E27FC236}">
                <a16:creationId xmlns:a16="http://schemas.microsoft.com/office/drawing/2014/main" id="{144FE3AE-5B59-73C4-BEF9-0989D5105664}"/>
              </a:ext>
            </a:extLst>
          </p:cNvPr>
          <p:cNvSpPr>
            <a:spLocks noGrp="1"/>
          </p:cNvSpPr>
          <p:nvPr>
            <p:ph idx="1"/>
          </p:nvPr>
        </p:nvSpPr>
        <p:spPr/>
        <p:txBody>
          <a:bodyPr/>
          <a:lstStyle/>
          <a:p>
            <a:r>
              <a:rPr lang="en-GB" dirty="0"/>
              <a:t>Positive action. </a:t>
            </a:r>
          </a:p>
          <a:p>
            <a:r>
              <a:rPr lang="en-GB" dirty="0"/>
              <a:t>Occupational requirements.</a:t>
            </a:r>
          </a:p>
        </p:txBody>
      </p:sp>
    </p:spTree>
    <p:extLst>
      <p:ext uri="{BB962C8B-B14F-4D97-AF65-F5344CB8AC3E}">
        <p14:creationId xmlns:p14="http://schemas.microsoft.com/office/powerpoint/2010/main" val="693628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9124"/>
            <a:ext cx="7886700" cy="1231200"/>
          </a:xfrm>
        </p:spPr>
        <p:txBody>
          <a:bodyPr>
            <a:normAutofit/>
          </a:bodyPr>
          <a:lstStyle/>
          <a:p>
            <a:pPr algn="ctr"/>
            <a:r>
              <a:rPr lang="en-GB" sz="2800" b="1" dirty="0"/>
              <a:t>Positive action</a:t>
            </a:r>
          </a:p>
        </p:txBody>
      </p:sp>
      <p:sp>
        <p:nvSpPr>
          <p:cNvPr id="3" name="Content Placeholder 2"/>
          <p:cNvSpPr>
            <a:spLocks noGrp="1"/>
          </p:cNvSpPr>
          <p:nvPr>
            <p:ph idx="1"/>
          </p:nvPr>
        </p:nvSpPr>
        <p:spPr/>
        <p:txBody>
          <a:bodyPr>
            <a:normAutofit/>
          </a:bodyPr>
          <a:lstStyle/>
          <a:p>
            <a:endParaRPr lang="en-GB" sz="3600" b="1" dirty="0">
              <a:solidFill>
                <a:srgbClr val="520D5D"/>
              </a:solidFill>
              <a:ea typeface="+mj-ea"/>
            </a:endParaRPr>
          </a:p>
          <a:p>
            <a:endParaRPr lang="en-GB" dirty="0"/>
          </a:p>
        </p:txBody>
      </p:sp>
      <p:sp>
        <p:nvSpPr>
          <p:cNvPr id="4" name="Rectangle 3">
            <a:extLst>
              <a:ext uri="{FF2B5EF4-FFF2-40B4-BE49-F238E27FC236}">
                <a16:creationId xmlns:a16="http://schemas.microsoft.com/office/drawing/2014/main" id="{DFC5A3A5-3BD3-409E-96CD-A2BBC2CE1C73}"/>
              </a:ext>
            </a:extLst>
          </p:cNvPr>
          <p:cNvSpPr/>
          <p:nvPr/>
        </p:nvSpPr>
        <p:spPr>
          <a:xfrm>
            <a:off x="714375" y="1459145"/>
            <a:ext cx="7715250" cy="4106252"/>
          </a:xfrm>
          <a:prstGeom prst="rect">
            <a:avLst/>
          </a:prstGeom>
        </p:spPr>
        <p:txBody>
          <a:bodyPr wrap="square">
            <a:spAutoFit/>
          </a:bodyPr>
          <a:lstStyle/>
          <a:p>
            <a:pPr algn="just">
              <a:lnSpc>
                <a:spcPct val="90000"/>
              </a:lnSpc>
              <a:spcBef>
                <a:spcPts val="1000"/>
              </a:spcBef>
              <a:buClr>
                <a:srgbClr val="DA1D52"/>
              </a:buClr>
            </a:pPr>
            <a:r>
              <a:rPr lang="en-GB" sz="2500" dirty="0">
                <a:solidFill>
                  <a:srgbClr val="58595B"/>
                </a:solidFill>
                <a:latin typeface="Arial" panose="020B0604020202020204" pitchFamily="34" charset="0"/>
                <a:cs typeface="Arial" panose="020B0604020202020204" pitchFamily="34" charset="0"/>
              </a:rPr>
              <a:t>Employer reasonably thinks that either:</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Persons who share a protected characteristic suffer a disadvantage connected to the characteristic.</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Persons who share a protected characteristic have needs that are different from the needs of persons who do not share it; or</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Participation in an activity by persons who share a protected characteristic is disproportionately low.</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Section 158 EqA2010</a:t>
            </a:r>
            <a:endParaRPr lang="en-GB" sz="2500" dirty="0"/>
          </a:p>
          <a:p>
            <a:pPr lvl="0" algn="just"/>
            <a:endParaRPr lang="en-GB" sz="2500" dirty="0"/>
          </a:p>
        </p:txBody>
      </p:sp>
    </p:spTree>
    <p:extLst>
      <p:ext uri="{BB962C8B-B14F-4D97-AF65-F5344CB8AC3E}">
        <p14:creationId xmlns:p14="http://schemas.microsoft.com/office/powerpoint/2010/main" val="369206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75" y="302486"/>
            <a:ext cx="7886700" cy="1231200"/>
          </a:xfrm>
        </p:spPr>
        <p:txBody>
          <a:bodyPr>
            <a:normAutofit/>
          </a:bodyPr>
          <a:lstStyle/>
          <a:p>
            <a:pPr algn="ctr"/>
            <a:r>
              <a:rPr lang="en-GB" sz="2800" b="1" dirty="0"/>
              <a:t>Positive action in recruitment and promotion</a:t>
            </a:r>
          </a:p>
        </p:txBody>
      </p:sp>
      <p:sp>
        <p:nvSpPr>
          <p:cNvPr id="3" name="Content Placeholder 2"/>
          <p:cNvSpPr>
            <a:spLocks noGrp="1"/>
          </p:cNvSpPr>
          <p:nvPr>
            <p:ph idx="1"/>
          </p:nvPr>
        </p:nvSpPr>
        <p:spPr/>
        <p:txBody>
          <a:bodyPr>
            <a:normAutofit/>
          </a:bodyPr>
          <a:lstStyle/>
          <a:p>
            <a:pPr algn="just"/>
            <a:endParaRPr lang="en-GB" sz="3600" b="1" dirty="0">
              <a:solidFill>
                <a:srgbClr val="520D5D"/>
              </a:solidFill>
              <a:ea typeface="+mj-ea"/>
            </a:endParaRPr>
          </a:p>
          <a:p>
            <a:endParaRPr lang="en-GB" dirty="0"/>
          </a:p>
        </p:txBody>
      </p:sp>
      <p:sp>
        <p:nvSpPr>
          <p:cNvPr id="4" name="Rectangle 3">
            <a:extLst>
              <a:ext uri="{FF2B5EF4-FFF2-40B4-BE49-F238E27FC236}">
                <a16:creationId xmlns:a16="http://schemas.microsoft.com/office/drawing/2014/main" id="{DFC5A3A5-3BD3-409E-96CD-A2BBC2CE1C73}"/>
              </a:ext>
            </a:extLst>
          </p:cNvPr>
          <p:cNvSpPr/>
          <p:nvPr/>
        </p:nvSpPr>
        <p:spPr>
          <a:xfrm>
            <a:off x="714375" y="1321624"/>
            <a:ext cx="7715250" cy="3731791"/>
          </a:xfrm>
          <a:prstGeom prst="rect">
            <a:avLst/>
          </a:prstGeom>
        </p:spPr>
        <p:txBody>
          <a:bodyPr wrap="square">
            <a:spAutoFit/>
          </a:bodyPr>
          <a:lstStyle/>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Employer can (but not obliged to) take any action which is proportionate means of achieving a legitimate aim of:</a:t>
            </a:r>
          </a:p>
          <a:p>
            <a:pPr marL="685800" lvl="1"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Enabling or encouraging persons who share the PC to overcome or minimise the disadvantage</a:t>
            </a:r>
          </a:p>
          <a:p>
            <a:pPr marL="685800" lvl="1"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Meet the needs identified</a:t>
            </a:r>
          </a:p>
          <a:p>
            <a:pPr marL="685800" lvl="1"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Enable or encourages persons to participate</a:t>
            </a:r>
          </a:p>
          <a:p>
            <a:pPr lvl="0"/>
            <a:endParaRPr lang="en-GB" dirty="0"/>
          </a:p>
          <a:p>
            <a:pPr lvl="0"/>
            <a:endParaRPr lang="en-GB" dirty="0"/>
          </a:p>
          <a:p>
            <a:pPr lvl="0"/>
            <a:endParaRPr lang="en-GB" dirty="0"/>
          </a:p>
        </p:txBody>
      </p:sp>
    </p:spTree>
    <p:extLst>
      <p:ext uri="{BB962C8B-B14F-4D97-AF65-F5344CB8AC3E}">
        <p14:creationId xmlns:p14="http://schemas.microsoft.com/office/powerpoint/2010/main" val="11285057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C65C9-321C-155D-0D11-A419C6723E50}"/>
              </a:ext>
            </a:extLst>
          </p:cNvPr>
          <p:cNvSpPr>
            <a:spLocks noGrp="1"/>
          </p:cNvSpPr>
          <p:nvPr>
            <p:ph type="title"/>
          </p:nvPr>
        </p:nvSpPr>
        <p:spPr>
          <a:xfrm>
            <a:off x="628650" y="90424"/>
            <a:ext cx="7886700" cy="1231200"/>
          </a:xfrm>
        </p:spPr>
        <p:txBody>
          <a:bodyPr>
            <a:normAutofit/>
          </a:bodyPr>
          <a:lstStyle/>
          <a:p>
            <a:pPr algn="ctr"/>
            <a:r>
              <a:rPr lang="en-GB" sz="2800" b="1" dirty="0"/>
              <a:t>Occupational requirements</a:t>
            </a:r>
          </a:p>
        </p:txBody>
      </p:sp>
      <p:sp>
        <p:nvSpPr>
          <p:cNvPr id="3" name="Content Placeholder 2">
            <a:extLst>
              <a:ext uri="{FF2B5EF4-FFF2-40B4-BE49-F238E27FC236}">
                <a16:creationId xmlns:a16="http://schemas.microsoft.com/office/drawing/2014/main" id="{54163C0E-A93A-B86C-BC40-6C58D8E8DE42}"/>
              </a:ext>
            </a:extLst>
          </p:cNvPr>
          <p:cNvSpPr>
            <a:spLocks noGrp="1"/>
          </p:cNvSpPr>
          <p:nvPr>
            <p:ph idx="1"/>
          </p:nvPr>
        </p:nvSpPr>
        <p:spPr/>
        <p:txBody>
          <a:bodyPr/>
          <a:lstStyle/>
          <a:p>
            <a:pPr algn="just"/>
            <a:r>
              <a:rPr lang="en-GB" dirty="0"/>
              <a:t>The EqA 2010 sets out several occupational requirement (OR) exceptions that employers might rely on when facing discrimination claims. </a:t>
            </a:r>
          </a:p>
          <a:p>
            <a:pPr algn="just"/>
            <a:r>
              <a:rPr lang="en-GB" dirty="0"/>
              <a:t>An employer is only entitled to apply an OR where doing so is a "</a:t>
            </a:r>
            <a:r>
              <a:rPr lang="en-GB" b="1" dirty="0"/>
              <a:t>proportionate means of achieving a legitimate aim</a:t>
            </a:r>
            <a:r>
              <a:rPr lang="en-GB" dirty="0"/>
              <a:t>“.</a:t>
            </a:r>
          </a:p>
          <a:p>
            <a:pPr algn="just"/>
            <a:endParaRPr lang="en-GB" dirty="0"/>
          </a:p>
          <a:p>
            <a:pPr algn="just"/>
            <a:endParaRPr lang="en-GB" dirty="0"/>
          </a:p>
        </p:txBody>
      </p:sp>
    </p:spTree>
    <p:extLst>
      <p:ext uri="{BB962C8B-B14F-4D97-AF65-F5344CB8AC3E}">
        <p14:creationId xmlns:p14="http://schemas.microsoft.com/office/powerpoint/2010/main" val="15759769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E94D-157B-B285-0D40-18AE35D3A4C1}"/>
              </a:ext>
            </a:extLst>
          </p:cNvPr>
          <p:cNvSpPr>
            <a:spLocks noGrp="1"/>
          </p:cNvSpPr>
          <p:nvPr>
            <p:ph type="title"/>
          </p:nvPr>
        </p:nvSpPr>
        <p:spPr>
          <a:xfrm>
            <a:off x="628650" y="496400"/>
            <a:ext cx="7886700" cy="637199"/>
          </a:xfrm>
        </p:spPr>
        <p:txBody>
          <a:bodyPr>
            <a:noAutofit/>
          </a:bodyPr>
          <a:lstStyle/>
          <a:p>
            <a:pPr algn="ctr"/>
            <a:r>
              <a:rPr lang="en-GB" sz="2800" b="1" dirty="0"/>
              <a:t>General occupational requirement</a:t>
            </a:r>
            <a:br>
              <a:rPr lang="en-GB" sz="2400" b="1" dirty="0"/>
            </a:br>
            <a:endParaRPr lang="en-GB" sz="2400" b="1" dirty="0"/>
          </a:p>
        </p:txBody>
      </p:sp>
      <p:sp>
        <p:nvSpPr>
          <p:cNvPr id="3" name="Content Placeholder 2">
            <a:extLst>
              <a:ext uri="{FF2B5EF4-FFF2-40B4-BE49-F238E27FC236}">
                <a16:creationId xmlns:a16="http://schemas.microsoft.com/office/drawing/2014/main" id="{30948BB5-3895-39F7-CC02-321DBF080F73}"/>
              </a:ext>
            </a:extLst>
          </p:cNvPr>
          <p:cNvSpPr>
            <a:spLocks noGrp="1"/>
          </p:cNvSpPr>
          <p:nvPr>
            <p:ph idx="1"/>
          </p:nvPr>
        </p:nvSpPr>
        <p:spPr/>
        <p:txBody>
          <a:bodyPr/>
          <a:lstStyle/>
          <a:p>
            <a:pPr algn="just"/>
            <a:r>
              <a:rPr lang="en-GB" dirty="0"/>
              <a:t>Available where being of a particular sex, race, disability, religion, belief, sexual orientation, age, or pregnant is a requirement due to the nature or context of the work (EqA 2010, Schedule 9, paragraph 1).</a:t>
            </a:r>
          </a:p>
          <a:p>
            <a:pPr algn="just"/>
            <a:r>
              <a:rPr lang="en-GB" dirty="0"/>
              <a:t>May only be used where the employer insists on someone having a protected characteristic, or not being trans, married or a civil partner. </a:t>
            </a:r>
          </a:p>
          <a:p>
            <a:pPr algn="just"/>
            <a:r>
              <a:rPr lang="en-GB" dirty="0"/>
              <a:t>Only applies in cases of direct discrimination (paragraph 6(2), Schedule 9, EqA 2010).</a:t>
            </a:r>
          </a:p>
          <a:p>
            <a:pPr algn="just"/>
            <a:endParaRPr lang="en-GB" dirty="0"/>
          </a:p>
          <a:p>
            <a:pPr algn="just"/>
            <a:endParaRPr lang="en-GB" dirty="0"/>
          </a:p>
        </p:txBody>
      </p:sp>
    </p:spTree>
    <p:extLst>
      <p:ext uri="{BB962C8B-B14F-4D97-AF65-F5344CB8AC3E}">
        <p14:creationId xmlns:p14="http://schemas.microsoft.com/office/powerpoint/2010/main" val="248666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C2A41-00B2-5F36-1EE5-748308B2151F}"/>
              </a:ext>
            </a:extLst>
          </p:cNvPr>
          <p:cNvSpPr>
            <a:spLocks noGrp="1"/>
          </p:cNvSpPr>
          <p:nvPr>
            <p:ph type="title"/>
          </p:nvPr>
        </p:nvSpPr>
        <p:spPr/>
        <p:txBody>
          <a:bodyPr>
            <a:normAutofit/>
          </a:bodyPr>
          <a:lstStyle/>
          <a:p>
            <a:pPr algn="ctr"/>
            <a:r>
              <a:rPr lang="en-GB" sz="2800" b="1" dirty="0"/>
              <a:t>General occupational requirement: Examples</a:t>
            </a:r>
            <a:endParaRPr lang="en-GB" sz="2800" dirty="0"/>
          </a:p>
        </p:txBody>
      </p:sp>
      <p:sp>
        <p:nvSpPr>
          <p:cNvPr id="3" name="Content Placeholder 2">
            <a:extLst>
              <a:ext uri="{FF2B5EF4-FFF2-40B4-BE49-F238E27FC236}">
                <a16:creationId xmlns:a16="http://schemas.microsoft.com/office/drawing/2014/main" id="{6D6295B8-CB80-349E-8BA2-C753984495B7}"/>
              </a:ext>
            </a:extLst>
          </p:cNvPr>
          <p:cNvSpPr>
            <a:spLocks noGrp="1"/>
          </p:cNvSpPr>
          <p:nvPr>
            <p:ph idx="1"/>
          </p:nvPr>
        </p:nvSpPr>
        <p:spPr>
          <a:xfrm>
            <a:off x="628650" y="979412"/>
            <a:ext cx="7886700" cy="4899176"/>
          </a:xfrm>
        </p:spPr>
        <p:txBody>
          <a:bodyPr>
            <a:normAutofit fontScale="92500"/>
          </a:bodyPr>
          <a:lstStyle/>
          <a:p>
            <a:pPr algn="just"/>
            <a:r>
              <a:rPr lang="en-GB" dirty="0"/>
              <a:t>Same sex carer for intimate personal care. </a:t>
            </a:r>
          </a:p>
          <a:p>
            <a:pPr algn="just"/>
            <a:r>
              <a:rPr lang="en-GB" dirty="0"/>
              <a:t>Considerations of privacy or decency might require a public changing room or lavatory attendant to be of the same sex as those using the facilities.</a:t>
            </a:r>
          </a:p>
          <a:p>
            <a:pPr algn="just"/>
            <a:r>
              <a:rPr lang="en-GB" dirty="0"/>
              <a:t>An organisation for deaf people might legitimately employ a deaf person who uses British Sign Language (BSL) to work as a counsellor to other deaf people whose first or preferred language is BSL.</a:t>
            </a:r>
          </a:p>
          <a:p>
            <a:pPr algn="just"/>
            <a:r>
              <a:rPr lang="en-GB" dirty="0"/>
              <a:t>Unemployed Muslim women might not take advantage of the services of an outreach worker to help them find employment if they were provided by a man.</a:t>
            </a:r>
          </a:p>
          <a:p>
            <a:pPr algn="just"/>
            <a:r>
              <a:rPr lang="en-GB" dirty="0"/>
              <a:t>A counsellor working with victims of rape might have to be a woman to avoid causing them further distress.</a:t>
            </a:r>
          </a:p>
        </p:txBody>
      </p:sp>
    </p:spTree>
    <p:extLst>
      <p:ext uri="{BB962C8B-B14F-4D97-AF65-F5344CB8AC3E}">
        <p14:creationId xmlns:p14="http://schemas.microsoft.com/office/powerpoint/2010/main" val="32090051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7645"/>
            <a:ext cx="7886700" cy="1231200"/>
          </a:xfrm>
        </p:spPr>
        <p:txBody>
          <a:bodyPr>
            <a:normAutofit/>
          </a:bodyPr>
          <a:lstStyle/>
          <a:p>
            <a:pPr algn="ctr"/>
            <a:r>
              <a:rPr lang="en-GB" sz="2800" b="1" dirty="0"/>
              <a:t>Liability</a:t>
            </a:r>
          </a:p>
        </p:txBody>
      </p:sp>
      <p:sp>
        <p:nvSpPr>
          <p:cNvPr id="3" name="Content Placeholder 2"/>
          <p:cNvSpPr>
            <a:spLocks noGrp="1"/>
          </p:cNvSpPr>
          <p:nvPr>
            <p:ph idx="1"/>
          </p:nvPr>
        </p:nvSpPr>
        <p:spPr>
          <a:xfrm>
            <a:off x="768350" y="673100"/>
            <a:ext cx="7886700" cy="4353900"/>
          </a:xfrm>
        </p:spPr>
        <p:txBody>
          <a:bodyPr>
            <a:normAutofit/>
          </a:bodyPr>
          <a:lstStyle/>
          <a:p>
            <a:pPr algn="just"/>
            <a:endParaRPr lang="en-GB" sz="3600" b="1" dirty="0">
              <a:solidFill>
                <a:srgbClr val="520D5D"/>
              </a:solidFill>
              <a:ea typeface="+mj-ea"/>
            </a:endParaRPr>
          </a:p>
          <a:p>
            <a:pPr algn="just"/>
            <a:r>
              <a:rPr lang="en-GB" dirty="0"/>
              <a:t>Employer if it discriminates</a:t>
            </a:r>
          </a:p>
          <a:p>
            <a:pPr algn="just"/>
            <a:r>
              <a:rPr lang="en-GB" dirty="0"/>
              <a:t>Employee if it discriminates</a:t>
            </a:r>
          </a:p>
          <a:p>
            <a:pPr algn="just"/>
            <a:r>
              <a:rPr lang="en-GB" dirty="0"/>
              <a:t>Employer for acts of employees (vicarious liability) unless it took reasonable steps to prevent the employee from doing the discriminatory act or it wasn’t done in the course of employment.</a:t>
            </a:r>
          </a:p>
          <a:p>
            <a:pPr marL="0" indent="0" algn="just">
              <a:buNone/>
            </a:pPr>
            <a:endParaRPr lang="en-GB" dirty="0"/>
          </a:p>
        </p:txBody>
      </p:sp>
    </p:spTree>
    <p:extLst>
      <p:ext uri="{BB962C8B-B14F-4D97-AF65-F5344CB8AC3E}">
        <p14:creationId xmlns:p14="http://schemas.microsoft.com/office/powerpoint/2010/main" val="9663232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1932"/>
            <a:ext cx="7886700" cy="1231200"/>
          </a:xfrm>
        </p:spPr>
        <p:txBody>
          <a:bodyPr>
            <a:normAutofit/>
          </a:bodyPr>
          <a:lstStyle/>
          <a:p>
            <a:pPr algn="ctr"/>
            <a:r>
              <a:rPr lang="en-GB" sz="2800" b="1" dirty="0"/>
              <a:t>Remedies</a:t>
            </a:r>
          </a:p>
        </p:txBody>
      </p:sp>
      <p:sp>
        <p:nvSpPr>
          <p:cNvPr id="3" name="Content Placeholder 2"/>
          <p:cNvSpPr>
            <a:spLocks noGrp="1"/>
          </p:cNvSpPr>
          <p:nvPr>
            <p:ph idx="1"/>
          </p:nvPr>
        </p:nvSpPr>
        <p:spPr>
          <a:xfrm>
            <a:off x="628650" y="1093024"/>
            <a:ext cx="7886700" cy="4899176"/>
          </a:xfrm>
        </p:spPr>
        <p:txBody>
          <a:bodyPr>
            <a:normAutofit/>
          </a:bodyPr>
          <a:lstStyle/>
          <a:p>
            <a:pPr algn="just"/>
            <a:endParaRPr lang="en-GB" b="1" dirty="0">
              <a:solidFill>
                <a:srgbClr val="520D5D"/>
              </a:solidFill>
              <a:ea typeface="+mj-ea"/>
            </a:endParaRPr>
          </a:p>
          <a:p>
            <a:pPr algn="just"/>
            <a:r>
              <a:rPr lang="en-GB" dirty="0"/>
              <a:t>Declaration</a:t>
            </a:r>
          </a:p>
          <a:p>
            <a:pPr algn="just"/>
            <a:r>
              <a:rPr lang="en-GB" dirty="0"/>
              <a:t>Recommendation</a:t>
            </a:r>
          </a:p>
          <a:p>
            <a:pPr algn="just"/>
            <a:r>
              <a:rPr lang="en-GB" dirty="0"/>
              <a:t>Compensation for injury to feelings (</a:t>
            </a:r>
            <a:r>
              <a:rPr lang="en-GB" i="1" dirty="0"/>
              <a:t>Vento)</a:t>
            </a:r>
            <a:r>
              <a:rPr lang="en-GB" dirty="0"/>
              <a:t>:</a:t>
            </a:r>
          </a:p>
          <a:p>
            <a:pPr lvl="1" algn="just"/>
            <a:r>
              <a:rPr lang="en-GB" sz="2500" dirty="0"/>
              <a:t>A lower band of £1,200 to £12,100</a:t>
            </a:r>
          </a:p>
          <a:p>
            <a:pPr lvl="1" algn="just"/>
            <a:r>
              <a:rPr lang="en-GB" sz="2500" dirty="0"/>
              <a:t>A middle band of £12,100 to £36,400</a:t>
            </a:r>
          </a:p>
          <a:p>
            <a:pPr lvl="1" algn="just"/>
            <a:r>
              <a:rPr lang="en-GB" sz="2500" dirty="0"/>
              <a:t>An upper band of £36,400 to £60,700 (for the most severe cases). In exceptional circumstances, awards can exceed £60,700)</a:t>
            </a:r>
          </a:p>
          <a:p>
            <a:pPr lvl="1" algn="just"/>
            <a:endParaRPr lang="en-GB" dirty="0"/>
          </a:p>
        </p:txBody>
      </p:sp>
    </p:spTree>
    <p:extLst>
      <p:ext uri="{BB962C8B-B14F-4D97-AF65-F5344CB8AC3E}">
        <p14:creationId xmlns:p14="http://schemas.microsoft.com/office/powerpoint/2010/main" val="2454866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A95F-B7D9-45DD-84D2-30AF0574C7B0}"/>
              </a:ext>
            </a:extLst>
          </p:cNvPr>
          <p:cNvSpPr>
            <a:spLocks noGrp="1"/>
          </p:cNvSpPr>
          <p:nvPr>
            <p:ph type="title"/>
          </p:nvPr>
        </p:nvSpPr>
        <p:spPr>
          <a:xfrm>
            <a:off x="1" y="576263"/>
            <a:ext cx="9144000" cy="2852737"/>
          </a:xfrm>
        </p:spPr>
        <p:txBody>
          <a:bodyPr/>
          <a:lstStyle/>
          <a:p>
            <a:pPr algn="ctr"/>
            <a:r>
              <a:rPr lang="en-GB" b="1" dirty="0"/>
              <a:t>Group Exercise:</a:t>
            </a:r>
            <a:br>
              <a:rPr lang="en-GB" b="1" dirty="0"/>
            </a:br>
            <a:r>
              <a:rPr lang="en-GB" b="1" dirty="0"/>
              <a:t>Vento bands</a:t>
            </a:r>
            <a:br>
              <a:rPr lang="en-GB" dirty="0"/>
            </a:br>
            <a:r>
              <a:rPr lang="en-GB" dirty="0"/>
              <a:t>	</a:t>
            </a:r>
          </a:p>
        </p:txBody>
      </p:sp>
    </p:spTree>
    <p:extLst>
      <p:ext uri="{BB962C8B-B14F-4D97-AF65-F5344CB8AC3E}">
        <p14:creationId xmlns:p14="http://schemas.microsoft.com/office/powerpoint/2010/main" val="36294405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1028700" y="1435100"/>
            <a:ext cx="7429500" cy="1816100"/>
          </a:xfrm>
        </p:spPr>
        <p:txBody>
          <a:bodyPr>
            <a:normAutofit fontScale="90000"/>
          </a:bodyPr>
          <a:lstStyle/>
          <a:p>
            <a:pPr algn="l"/>
            <a:br>
              <a:rPr lang="en-GB" altLang="en-US" sz="3200" b="1" dirty="0"/>
            </a:br>
            <a:br>
              <a:rPr lang="en-GB" altLang="en-US" sz="3200" b="1" dirty="0"/>
            </a:br>
            <a:br>
              <a:rPr lang="en-GB" altLang="en-US" sz="3200" b="1" dirty="0"/>
            </a:br>
            <a:br>
              <a:rPr lang="en-GB" altLang="en-US" sz="3200" b="1" dirty="0"/>
            </a:br>
            <a:br>
              <a:rPr lang="en-GB" altLang="en-US" sz="3200" b="1" dirty="0"/>
            </a:br>
            <a:r>
              <a:rPr lang="en-GB" sz="3200" b="1" dirty="0"/>
              <a:t>LO3: Know how to manage change and reorganisation lawfully</a:t>
            </a:r>
            <a:br>
              <a:rPr lang="en-GB" altLang="en-US" sz="3200" b="1" dirty="0"/>
            </a:br>
            <a:endParaRPr altLang="en-US" sz="3200" b="1" dirty="0"/>
          </a:p>
        </p:txBody>
      </p:sp>
      <p:sp>
        <p:nvSpPr>
          <p:cNvPr id="5" name="Rectangle 3"/>
          <p:cNvSpPr>
            <a:spLocks noGrp="1" noChangeArrowheads="1"/>
          </p:cNvSpPr>
          <p:nvPr>
            <p:ph type="subTitle" idx="1"/>
          </p:nvPr>
        </p:nvSpPr>
        <p:spPr>
          <a:xfrm>
            <a:off x="1028700" y="3429000"/>
            <a:ext cx="7429500" cy="2800349"/>
          </a:xfrm>
        </p:spPr>
        <p:txBody>
          <a:bodyPr>
            <a:normAutofit/>
          </a:bodyPr>
          <a:lstStyle/>
          <a:p>
            <a:pPr marL="457200" indent="-457200" algn="l">
              <a:buFont typeface="Arial" panose="020B0604020202020204" pitchFamily="34" charset="0"/>
              <a:buChar char="•"/>
            </a:pPr>
            <a:endParaRPr lang="en-GB" sz="2800" dirty="0"/>
          </a:p>
        </p:txBody>
      </p:sp>
    </p:spTree>
    <p:extLst>
      <p:ext uri="{BB962C8B-B14F-4D97-AF65-F5344CB8AC3E}">
        <p14:creationId xmlns:p14="http://schemas.microsoft.com/office/powerpoint/2010/main" val="20798906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AEDA-6369-2383-7D13-3860E2DA7376}"/>
              </a:ext>
            </a:extLst>
          </p:cNvPr>
          <p:cNvSpPr>
            <a:spLocks noGrp="1"/>
          </p:cNvSpPr>
          <p:nvPr>
            <p:ph type="title"/>
          </p:nvPr>
        </p:nvSpPr>
        <p:spPr/>
        <p:txBody>
          <a:bodyPr>
            <a:normAutofit/>
          </a:bodyPr>
          <a:lstStyle/>
          <a:p>
            <a:pPr algn="ctr"/>
            <a:r>
              <a:rPr lang="en-GB" sz="2800" b="1" dirty="0"/>
              <a:t>Constructive Dismissal</a:t>
            </a:r>
          </a:p>
        </p:txBody>
      </p:sp>
      <p:sp>
        <p:nvSpPr>
          <p:cNvPr id="3" name="Content Placeholder 2">
            <a:extLst>
              <a:ext uri="{FF2B5EF4-FFF2-40B4-BE49-F238E27FC236}">
                <a16:creationId xmlns:a16="http://schemas.microsoft.com/office/drawing/2014/main" id="{06D8F559-96C6-DC30-7C24-37D06CC27910}"/>
              </a:ext>
            </a:extLst>
          </p:cNvPr>
          <p:cNvSpPr>
            <a:spLocks noGrp="1"/>
          </p:cNvSpPr>
          <p:nvPr>
            <p:ph idx="1"/>
          </p:nvPr>
        </p:nvSpPr>
        <p:spPr>
          <a:xfrm>
            <a:off x="628650" y="844942"/>
            <a:ext cx="7886700" cy="4899176"/>
          </a:xfrm>
        </p:spPr>
        <p:txBody>
          <a:bodyPr>
            <a:noAutofit/>
          </a:bodyPr>
          <a:lstStyle/>
          <a:p>
            <a:pPr algn="just"/>
            <a:r>
              <a:rPr lang="en-GB" sz="2000" dirty="0"/>
              <a:t>For a constructive dismissal claim to succeed the employee needs to show that:</a:t>
            </a:r>
          </a:p>
          <a:p>
            <a:pPr lvl="1" algn="just"/>
            <a:r>
              <a:rPr lang="en-GB" dirty="0"/>
              <a:t>Their employer was in repudiatory breach of the employment contract;</a:t>
            </a:r>
          </a:p>
          <a:p>
            <a:pPr lvl="1" algn="just"/>
            <a:r>
              <a:rPr lang="en-GB" dirty="0"/>
              <a:t>They resigned in response to that breach; and</a:t>
            </a:r>
          </a:p>
          <a:p>
            <a:pPr lvl="1" algn="just"/>
            <a:r>
              <a:rPr lang="en-GB" dirty="0"/>
              <a:t>They did not delay too long before resigning in response to their employer's breach. </a:t>
            </a:r>
          </a:p>
          <a:p>
            <a:pPr algn="just"/>
            <a:r>
              <a:rPr lang="en-GB" sz="2000" dirty="0"/>
              <a:t>The reasons the employee leaves their job must be serious, for example, the employer:</a:t>
            </a:r>
          </a:p>
          <a:p>
            <a:pPr lvl="1" algn="just"/>
            <a:r>
              <a:rPr lang="en-GB" dirty="0"/>
              <a:t>Does not pay the employer or suddenly demotes for no reason</a:t>
            </a:r>
          </a:p>
          <a:p>
            <a:pPr lvl="1" algn="just"/>
            <a:r>
              <a:rPr lang="en-GB" dirty="0"/>
              <a:t>Forces the employer to accept unreasonable changes to how they work - for example, require employees to work night shifts when their contract is only for day work</a:t>
            </a:r>
          </a:p>
          <a:p>
            <a:pPr lvl="1" algn="just"/>
            <a:r>
              <a:rPr lang="en-GB" dirty="0"/>
              <a:t>Breach of trust and confidence.</a:t>
            </a:r>
          </a:p>
          <a:p>
            <a:pPr algn="just"/>
            <a:r>
              <a:rPr lang="en-GB" sz="2000" dirty="0"/>
              <a:t>3 month less 1 day to bring an ET claim. </a:t>
            </a:r>
          </a:p>
          <a:p>
            <a:pPr algn="just"/>
            <a:r>
              <a:rPr lang="en-GB" sz="2000" dirty="0"/>
              <a:t>S 95(1)(c) ERA1996</a:t>
            </a:r>
          </a:p>
        </p:txBody>
      </p:sp>
    </p:spTree>
    <p:extLst>
      <p:ext uri="{BB962C8B-B14F-4D97-AF65-F5344CB8AC3E}">
        <p14:creationId xmlns:p14="http://schemas.microsoft.com/office/powerpoint/2010/main" val="1099113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2D9B-A6D1-CFA8-A8CF-A47007A6860D}"/>
              </a:ext>
            </a:extLst>
          </p:cNvPr>
          <p:cNvSpPr>
            <a:spLocks noGrp="1"/>
          </p:cNvSpPr>
          <p:nvPr>
            <p:ph type="title"/>
          </p:nvPr>
        </p:nvSpPr>
        <p:spPr/>
        <p:txBody>
          <a:bodyPr/>
          <a:lstStyle/>
          <a:p>
            <a:pPr algn="ctr"/>
            <a:r>
              <a:rPr lang="en-GB" sz="2800" b="1" dirty="0"/>
              <a:t>Defence</a:t>
            </a:r>
            <a:r>
              <a:rPr lang="en-GB" dirty="0"/>
              <a:t> </a:t>
            </a:r>
          </a:p>
        </p:txBody>
      </p:sp>
      <p:sp>
        <p:nvSpPr>
          <p:cNvPr id="3" name="Content Placeholder 2">
            <a:extLst>
              <a:ext uri="{FF2B5EF4-FFF2-40B4-BE49-F238E27FC236}">
                <a16:creationId xmlns:a16="http://schemas.microsoft.com/office/drawing/2014/main" id="{AA6653EB-E260-3981-0227-459132A0F4B1}"/>
              </a:ext>
            </a:extLst>
          </p:cNvPr>
          <p:cNvSpPr>
            <a:spLocks noGrp="1"/>
          </p:cNvSpPr>
          <p:nvPr>
            <p:ph idx="1"/>
          </p:nvPr>
        </p:nvSpPr>
        <p:spPr>
          <a:xfrm>
            <a:off x="628650" y="1231200"/>
            <a:ext cx="7886700" cy="4878047"/>
          </a:xfrm>
        </p:spPr>
        <p:txBody>
          <a:bodyPr>
            <a:normAutofit/>
          </a:bodyPr>
          <a:lstStyle/>
          <a:p>
            <a:pPr algn="just"/>
            <a:r>
              <a:rPr lang="en-GB" b="1" dirty="0"/>
              <a:t>No Fundamental Breach</a:t>
            </a:r>
            <a:r>
              <a:rPr lang="en-GB" dirty="0"/>
              <a:t>:</a:t>
            </a:r>
          </a:p>
          <a:p>
            <a:pPr lvl="1" algn="just"/>
            <a:r>
              <a:rPr lang="en-GB" sz="2500" dirty="0"/>
              <a:t>Changes were minor or reasonable under the contract.</a:t>
            </a:r>
          </a:p>
          <a:p>
            <a:pPr algn="just"/>
            <a:r>
              <a:rPr lang="en-GB" b="1" dirty="0"/>
              <a:t>Implied Consent:</a:t>
            </a:r>
          </a:p>
          <a:p>
            <a:pPr lvl="1" algn="just"/>
            <a:r>
              <a:rPr lang="en-GB" sz="2500" dirty="0"/>
              <a:t>Employee accepted changes through conduct or delay.</a:t>
            </a:r>
          </a:p>
          <a:p>
            <a:pPr algn="just"/>
            <a:r>
              <a:rPr lang="en-GB" b="1" dirty="0"/>
              <a:t>Justified Action:</a:t>
            </a:r>
          </a:p>
          <a:p>
            <a:pPr lvl="1" algn="just"/>
            <a:r>
              <a:rPr lang="en-GB" sz="2500" dirty="0"/>
              <a:t>Changes were necessary due to business needs.</a:t>
            </a:r>
          </a:p>
          <a:p>
            <a:pPr lvl="1" algn="just"/>
            <a:r>
              <a:rPr lang="en-GB" sz="2500" dirty="0"/>
              <a:t>Proper consultation and notice provided.</a:t>
            </a:r>
          </a:p>
          <a:p>
            <a:pPr algn="just"/>
            <a:r>
              <a:rPr lang="en-GB" b="1" dirty="0"/>
              <a:t>No Resignation Due to Breach</a:t>
            </a:r>
          </a:p>
          <a:p>
            <a:pPr lvl="1" algn="just"/>
            <a:r>
              <a:rPr lang="en-GB" sz="2500" dirty="0"/>
              <a:t>Employee resigned for unrelated reasons.</a:t>
            </a:r>
          </a:p>
        </p:txBody>
      </p:sp>
    </p:spTree>
    <p:extLst>
      <p:ext uri="{BB962C8B-B14F-4D97-AF65-F5344CB8AC3E}">
        <p14:creationId xmlns:p14="http://schemas.microsoft.com/office/powerpoint/2010/main" val="31647191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A9DDE-BBF8-96F8-B328-BD70C9DBFB3E}"/>
              </a:ext>
            </a:extLst>
          </p:cNvPr>
          <p:cNvSpPr>
            <a:spLocks noGrp="1"/>
          </p:cNvSpPr>
          <p:nvPr>
            <p:ph type="title"/>
          </p:nvPr>
        </p:nvSpPr>
        <p:spPr/>
        <p:txBody>
          <a:bodyPr/>
          <a:lstStyle/>
          <a:p>
            <a:pPr algn="ctr"/>
            <a:r>
              <a:rPr lang="en-GB" sz="2800" b="1" dirty="0"/>
              <a:t>Compensation</a:t>
            </a:r>
            <a:r>
              <a:rPr lang="en-GB" dirty="0"/>
              <a:t> </a:t>
            </a:r>
          </a:p>
        </p:txBody>
      </p:sp>
      <p:sp>
        <p:nvSpPr>
          <p:cNvPr id="3" name="Content Placeholder 2">
            <a:extLst>
              <a:ext uri="{FF2B5EF4-FFF2-40B4-BE49-F238E27FC236}">
                <a16:creationId xmlns:a16="http://schemas.microsoft.com/office/drawing/2014/main" id="{A185D9E7-F16F-2299-0114-D304AB24B42B}"/>
              </a:ext>
            </a:extLst>
          </p:cNvPr>
          <p:cNvSpPr>
            <a:spLocks noGrp="1"/>
          </p:cNvSpPr>
          <p:nvPr>
            <p:ph idx="1"/>
          </p:nvPr>
        </p:nvSpPr>
        <p:spPr>
          <a:xfrm>
            <a:off x="628650" y="979412"/>
            <a:ext cx="7886700" cy="5406148"/>
          </a:xfrm>
        </p:spPr>
        <p:txBody>
          <a:bodyPr>
            <a:noAutofit/>
          </a:bodyPr>
          <a:lstStyle/>
          <a:p>
            <a:pPr algn="just"/>
            <a:r>
              <a:rPr lang="en-GB" dirty="0"/>
              <a:t>Constructive Unfair Dismissal</a:t>
            </a:r>
          </a:p>
          <a:p>
            <a:pPr lvl="1" algn="just"/>
            <a:r>
              <a:rPr lang="en-GB" sz="2500" dirty="0"/>
              <a:t>Basic award</a:t>
            </a:r>
          </a:p>
          <a:p>
            <a:pPr lvl="2" algn="just"/>
            <a:r>
              <a:rPr lang="en-GB" sz="2500" dirty="0"/>
              <a:t>Calculation is the same as statutory redundancy pay calculation and is based on length of continuous service, age, and a week's pay as at the effective date of termination (EDT). </a:t>
            </a:r>
          </a:p>
          <a:p>
            <a:pPr lvl="1" algn="just"/>
            <a:r>
              <a:rPr lang="en-GB" sz="2500" dirty="0"/>
              <a:t>Compensatory Award:</a:t>
            </a:r>
          </a:p>
          <a:p>
            <a:pPr lvl="2" algn="just"/>
            <a:r>
              <a:rPr lang="en-GB" sz="2500" dirty="0"/>
              <a:t>past loss and future loss</a:t>
            </a:r>
          </a:p>
          <a:p>
            <a:pPr lvl="2" algn="just"/>
            <a:r>
              <a:rPr lang="en-GB" sz="2500" dirty="0"/>
              <a:t>Subject to duty to mitigate</a:t>
            </a:r>
          </a:p>
          <a:p>
            <a:pPr lvl="2" algn="just"/>
            <a:r>
              <a:rPr lang="en-GB" sz="2500" dirty="0"/>
              <a:t>Cap of 12 months’ pay or statutory cap whichever is lower.*</a:t>
            </a:r>
          </a:p>
          <a:p>
            <a:pPr algn="just"/>
            <a:r>
              <a:rPr lang="en-GB" dirty="0"/>
              <a:t>2 years’ service requirement to bring Constructive Unfair Dismissal claim*</a:t>
            </a:r>
          </a:p>
          <a:p>
            <a:pPr marL="457200" lvl="1" indent="0">
              <a:buNone/>
            </a:pPr>
            <a:endParaRPr lang="en-GB" sz="2500" dirty="0"/>
          </a:p>
          <a:p>
            <a:endParaRPr lang="en-GB" dirty="0"/>
          </a:p>
        </p:txBody>
      </p:sp>
    </p:spTree>
    <p:extLst>
      <p:ext uri="{BB962C8B-B14F-4D97-AF65-F5344CB8AC3E}">
        <p14:creationId xmlns:p14="http://schemas.microsoft.com/office/powerpoint/2010/main" val="27444124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0693" y="90424"/>
            <a:ext cx="7410450" cy="1231200"/>
          </a:xfrm>
        </p:spPr>
        <p:txBody>
          <a:bodyPr>
            <a:normAutofit/>
          </a:bodyPr>
          <a:lstStyle/>
          <a:p>
            <a:pPr algn="ctr"/>
            <a:r>
              <a:rPr lang="en-GB" sz="2800" b="1" dirty="0"/>
              <a:t>Redundancy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235233824"/>
              </p:ext>
            </p:extLst>
          </p:nvPr>
        </p:nvGraphicFramePr>
        <p:xfrm>
          <a:off x="628650" y="996335"/>
          <a:ext cx="7886700" cy="84273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Employer has ceased, or intends to cease, to carry on the business for the purposes for which the employee was employed</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Employer has ceased, or intends to cease, to carry on that business in the place where the employees were employed (note mobility clause)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The requirement of that business for employees to carry out work of a particular kind, or for employees to carry out work of a particular kind in the place where they were employed, has ceased or diminished or is expected to</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S139 ERA 1996</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7172691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060" y="344012"/>
            <a:ext cx="7410450" cy="1231200"/>
          </a:xfrm>
        </p:spPr>
        <p:txBody>
          <a:bodyPr>
            <a:normAutofit/>
          </a:bodyPr>
          <a:lstStyle/>
          <a:p>
            <a:pPr algn="ctr"/>
            <a:r>
              <a:rPr lang="en-GB" sz="2800" b="1" dirty="0"/>
              <a:t>Consultation</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1073805519"/>
              </p:ext>
            </p:extLst>
          </p:nvPr>
        </p:nvGraphicFramePr>
        <p:xfrm>
          <a:off x="744060" y="1575212"/>
          <a:ext cx="7886700" cy="74367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583576">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100+ employees = 45-day consultation + HR1*</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20-99* employees = 30-day consultation + HR1</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Consultation with TU or elected representatives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Failure to do so = protective award and reasonableness?*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TULRCA 1992</a:t>
                      </a:r>
                    </a:p>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p>
                      <a:pPr marL="342900" marR="0" lvl="0" indent="-342900" algn="just" defTabSz="914400" rtl="0" eaLnBrk="1" fontAlgn="auto" latinLnBrk="0" hangingPunct="1">
                        <a:lnSpc>
                          <a:spcPct val="90000"/>
                        </a:lnSpc>
                        <a:spcBef>
                          <a:spcPts val="1000"/>
                        </a:spcBef>
                        <a:spcAft>
                          <a:spcPts val="0"/>
                        </a:spcAft>
                        <a:buClr>
                          <a:srgbClr val="DA1D52"/>
                        </a:buClr>
                        <a:buSzTx/>
                        <a:buFont typeface="Arial" panose="020B0604020202020204" pitchFamily="34" charset="0"/>
                        <a:buChar char="•"/>
                        <a:tabLst>
                          <a:tab pos="199390" algn="l"/>
                        </a:tabLst>
                        <a:defRPr/>
                      </a:pPr>
                      <a:r>
                        <a:rPr lang="en-GB" sz="2500" kern="1200" baseline="0" dirty="0">
                          <a:solidFill>
                            <a:srgbClr val="58595B"/>
                          </a:solidFill>
                          <a:latin typeface="Arial" panose="020B0604020202020204" pitchFamily="34" charset="0"/>
                          <a:ea typeface="+mn-ea"/>
                          <a:cs typeface="Arial" panose="020B0604020202020204" pitchFamily="34" charset="0"/>
                        </a:rPr>
                        <a:t>&lt;20 – ………………………………………..?</a:t>
                      </a:r>
                    </a:p>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41247225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304" y="241342"/>
            <a:ext cx="7410450" cy="1231200"/>
          </a:xfrm>
        </p:spPr>
        <p:txBody>
          <a:bodyPr>
            <a:normAutofit/>
          </a:bodyPr>
          <a:lstStyle/>
          <a:p>
            <a:pPr algn="ctr"/>
            <a:r>
              <a:rPr lang="en-GB" sz="2800" b="1" dirty="0"/>
              <a:t>What information must be given to staff?</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937058263"/>
              </p:ext>
            </p:extLst>
          </p:nvPr>
        </p:nvGraphicFramePr>
        <p:xfrm>
          <a:off x="726304" y="1472542"/>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Reason for redundancy </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Number and description of each type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Total number of redundancies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Proposed selection method</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Procedure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Redundancy pay calculation</a:t>
                      </a: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5263569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70" y="177554"/>
            <a:ext cx="7410450" cy="1231200"/>
          </a:xfrm>
        </p:spPr>
        <p:txBody>
          <a:bodyPr>
            <a:normAutofit/>
          </a:bodyPr>
          <a:lstStyle/>
          <a:p>
            <a:pPr algn="ctr"/>
            <a:r>
              <a:rPr lang="en-GB" sz="2800" b="1" dirty="0"/>
              <a:t>Redundancy pay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808024018"/>
              </p:ext>
            </p:extLst>
          </p:nvPr>
        </p:nvGraphicFramePr>
        <p:xfrm>
          <a:off x="628650" y="1408754"/>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&gt;2 years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1.5 weeks' pay for each year of employment between the ages of 41 and 64</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1 week’s pay for each year when the employee was between 22 and 40</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0.5 week’s pay for year under 21 years of age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 notice pay</a:t>
                      </a: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15804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270464246"/>
              </p:ext>
            </p:extLst>
          </p:nvPr>
        </p:nvGraphicFramePr>
        <p:xfrm>
          <a:off x="628650" y="793154"/>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pic>
        <p:nvPicPr>
          <p:cNvPr id="6" name="Picture 5" descr="A table of numbers with a number in the middle&#10;&#10;Description automatically generated">
            <a:extLst>
              <a:ext uri="{FF2B5EF4-FFF2-40B4-BE49-F238E27FC236}">
                <a16:creationId xmlns:a16="http://schemas.microsoft.com/office/drawing/2014/main" id="{107ED5E9-E453-0306-75F4-2998EC1BC4C2}"/>
              </a:ext>
            </a:extLst>
          </p:cNvPr>
          <p:cNvPicPr>
            <a:picLocks noChangeAspect="1"/>
          </p:cNvPicPr>
          <p:nvPr/>
        </p:nvPicPr>
        <p:blipFill>
          <a:blip r:embed="rId3"/>
          <a:stretch>
            <a:fillRect/>
          </a:stretch>
        </p:blipFill>
        <p:spPr>
          <a:xfrm>
            <a:off x="1251447" y="637199"/>
            <a:ext cx="6641106" cy="4899177"/>
          </a:xfrm>
          <a:prstGeom prst="rect">
            <a:avLst/>
          </a:prstGeom>
        </p:spPr>
      </p:pic>
    </p:spTree>
    <p:extLst>
      <p:ext uri="{BB962C8B-B14F-4D97-AF65-F5344CB8AC3E}">
        <p14:creationId xmlns:p14="http://schemas.microsoft.com/office/powerpoint/2010/main" val="12760483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A95F-B7D9-45DD-84D2-30AF0574C7B0}"/>
              </a:ext>
            </a:extLst>
          </p:cNvPr>
          <p:cNvSpPr>
            <a:spLocks noGrp="1"/>
          </p:cNvSpPr>
          <p:nvPr>
            <p:ph type="title"/>
          </p:nvPr>
        </p:nvSpPr>
        <p:spPr>
          <a:xfrm>
            <a:off x="1" y="576263"/>
            <a:ext cx="9144000" cy="2852737"/>
          </a:xfrm>
        </p:spPr>
        <p:txBody>
          <a:bodyPr/>
          <a:lstStyle/>
          <a:p>
            <a:pPr algn="ctr"/>
            <a:r>
              <a:rPr lang="en-GB" b="1" dirty="0"/>
              <a:t>Group Exercise:</a:t>
            </a:r>
            <a:br>
              <a:rPr lang="en-GB" b="1" dirty="0"/>
            </a:br>
            <a:r>
              <a:rPr lang="en-GB" b="1" dirty="0"/>
              <a:t>Redundancy</a:t>
            </a:r>
            <a:br>
              <a:rPr lang="en-GB" b="1" dirty="0"/>
            </a:br>
            <a:r>
              <a:rPr lang="en-GB" b="1" dirty="0"/>
              <a:t>	</a:t>
            </a:r>
          </a:p>
        </p:txBody>
      </p:sp>
      <p:sp>
        <p:nvSpPr>
          <p:cNvPr id="5" name="Text Placeholder 4">
            <a:extLst>
              <a:ext uri="{FF2B5EF4-FFF2-40B4-BE49-F238E27FC236}">
                <a16:creationId xmlns:a16="http://schemas.microsoft.com/office/drawing/2014/main" id="{5E896F96-CE94-E7C1-E404-2F6D00C3D0E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219374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410450" cy="1231200"/>
          </a:xfrm>
        </p:spPr>
        <p:txBody>
          <a:bodyPr>
            <a:normAutofit/>
          </a:bodyPr>
          <a:lstStyle/>
          <a:p>
            <a:pPr algn="ctr"/>
            <a:r>
              <a:rPr lang="en-GB" sz="2800" b="1" dirty="0"/>
              <a:t>TUPE: When does it apply?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854713331"/>
              </p:ext>
            </p:extLst>
          </p:nvPr>
        </p:nvGraphicFramePr>
        <p:xfrm>
          <a:off x="628650" y="1128193"/>
          <a:ext cx="7886700" cy="80844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457200" lvl="0" indent="-457200" algn="just" defTabSz="914400" rtl="0" eaLnBrk="1" latinLnBrk="0" hangingPunct="1">
                        <a:lnSpc>
                          <a:spcPct val="90000"/>
                        </a:lnSpc>
                        <a:spcBef>
                          <a:spcPts val="1000"/>
                        </a:spcBef>
                        <a:spcAft>
                          <a:spcPts val="0"/>
                        </a:spcAft>
                        <a:buClr>
                          <a:srgbClr val="DA1D52"/>
                        </a:buClr>
                        <a:buFont typeface="+mj-lt"/>
                        <a:buAutoNum type="arabicPeriod"/>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Transfer of an economic entity that retains its identity i.e. pub being sold and buyer will continue to run it as a pub</a:t>
                      </a:r>
                    </a:p>
                    <a:p>
                      <a:pPr marL="457200" lvl="0" indent="-457200" algn="just" defTabSz="914400" rtl="0" eaLnBrk="1" latinLnBrk="0" hangingPunct="1">
                        <a:lnSpc>
                          <a:spcPct val="90000"/>
                        </a:lnSpc>
                        <a:spcBef>
                          <a:spcPts val="1000"/>
                        </a:spcBef>
                        <a:spcAft>
                          <a:spcPts val="0"/>
                        </a:spcAft>
                        <a:buClr>
                          <a:srgbClr val="DA1D52"/>
                        </a:buClr>
                        <a:buFont typeface="+mj-lt"/>
                        <a:buAutoNum type="arabicPeriod"/>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Change in service provider </a:t>
                      </a:r>
                    </a:p>
                    <a:p>
                      <a:pPr marL="914400" lvl="1" indent="-457200" algn="just" defTabSz="914400" rtl="0" eaLnBrk="1" latinLnBrk="0" hangingPunct="1">
                        <a:lnSpc>
                          <a:spcPct val="90000"/>
                        </a:lnSpc>
                        <a:spcBef>
                          <a:spcPts val="1000"/>
                        </a:spcBef>
                        <a:spcAft>
                          <a:spcPts val="0"/>
                        </a:spcAft>
                        <a:buClr>
                          <a:srgbClr val="DA1D52"/>
                        </a:buClr>
                        <a:buFont typeface="+mj-lt"/>
                        <a:buAutoNum type="alphaLcParen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Activities carried out by 1 person and transfer to another person (outsourcing)</a:t>
                      </a:r>
                    </a:p>
                    <a:p>
                      <a:pPr marL="914400" lvl="1" indent="-457200" algn="just" defTabSz="914400" rtl="0" eaLnBrk="1" latinLnBrk="0" hangingPunct="1">
                        <a:lnSpc>
                          <a:spcPct val="90000"/>
                        </a:lnSpc>
                        <a:spcBef>
                          <a:spcPts val="1000"/>
                        </a:spcBef>
                        <a:spcAft>
                          <a:spcPts val="0"/>
                        </a:spcAft>
                        <a:buClr>
                          <a:srgbClr val="DA1D52"/>
                        </a:buClr>
                        <a:buFont typeface="+mj-lt"/>
                        <a:buAutoNum type="alphaLcParen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Activities are currently carried out by one contractor and transferred to another contractor (second + generation outsourcing)</a:t>
                      </a:r>
                    </a:p>
                    <a:p>
                      <a:pPr marL="914400" lvl="1" indent="-457200" algn="just" defTabSz="914400" rtl="0" eaLnBrk="1" latinLnBrk="0" hangingPunct="1">
                        <a:lnSpc>
                          <a:spcPct val="90000"/>
                        </a:lnSpc>
                        <a:spcBef>
                          <a:spcPts val="1000"/>
                        </a:spcBef>
                        <a:spcAft>
                          <a:spcPts val="0"/>
                        </a:spcAft>
                        <a:buClr>
                          <a:srgbClr val="DA1D52"/>
                        </a:buClr>
                        <a:buFont typeface="+mj-lt"/>
                        <a:buAutoNum type="alphaLcParen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An organisation decides to carry out activities itself that are currently being done by a contractor (insourcing)</a:t>
                      </a: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26452140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4012"/>
            <a:ext cx="7410450" cy="1231200"/>
          </a:xfrm>
        </p:spPr>
        <p:txBody>
          <a:bodyPr>
            <a:normAutofit/>
          </a:bodyPr>
          <a:lstStyle/>
          <a:p>
            <a:pPr algn="ctr"/>
            <a:r>
              <a:rPr lang="en-GB" sz="2800" b="1" dirty="0"/>
              <a:t>TUPE: When does it not apply?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3203572011"/>
              </p:ext>
            </p:extLst>
          </p:nvPr>
        </p:nvGraphicFramePr>
        <p:xfrm>
          <a:off x="628650" y="1575212"/>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One off single event or event of short duration</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Where the customer changes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Where there is no economic entity change e.g. just a sale of assets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Transfer of shares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8147333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5" y="-204576"/>
            <a:ext cx="7410450" cy="1231200"/>
          </a:xfrm>
        </p:spPr>
        <p:txBody>
          <a:bodyPr>
            <a:normAutofit/>
          </a:bodyPr>
          <a:lstStyle/>
          <a:p>
            <a:pPr algn="ctr"/>
            <a:r>
              <a:rPr lang="en-GB" sz="2800" b="1" dirty="0"/>
              <a:t>Automatic transfer principle</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1193189247"/>
              </p:ext>
            </p:extLst>
          </p:nvPr>
        </p:nvGraphicFramePr>
        <p:xfrm>
          <a:off x="0" y="932304"/>
          <a:ext cx="9144000" cy="5521807"/>
        </p:xfrm>
        <a:graphic>
          <a:graphicData uri="http://schemas.openxmlformats.org/drawingml/2006/table">
            <a:tbl>
              <a:tblPr>
                <a:tableStyleId>{5C22544A-7EE6-4342-B048-85BDC9FD1C3A}</a:tableStyleId>
              </a:tblPr>
              <a:tblGrid>
                <a:gridCol w="9144000">
                  <a:extLst>
                    <a:ext uri="{9D8B030D-6E8A-4147-A177-3AD203B41FA5}">
                      <a16:colId xmlns:a16="http://schemas.microsoft.com/office/drawing/2014/main" val="1146784712"/>
                    </a:ext>
                  </a:extLst>
                </a:gridCol>
              </a:tblGrid>
              <a:tr h="5178907">
                <a:tc>
                  <a:txBody>
                    <a:bodyPr/>
                    <a:lstStyle/>
                    <a:p>
                      <a:pPr marL="0" algn="just" defTabSz="914400" rtl="0" eaLnBrk="1" latinLnBrk="0" hangingPunct="1"/>
                      <a:r>
                        <a:rPr lang="en-GB" sz="2000" kern="1200" baseline="0" dirty="0">
                          <a:solidFill>
                            <a:srgbClr val="58595B"/>
                          </a:solidFill>
                          <a:latin typeface="Arial" panose="020B0604020202020204" pitchFamily="34" charset="0"/>
                          <a:ea typeface="+mn-ea"/>
                          <a:cs typeface="Arial" panose="020B0604020202020204" pitchFamily="34" charset="0"/>
                        </a:rPr>
                        <a:t>The contracts of employment of those employees employed by the seller/outgoing provider and "assigned to the organised grouping of resources or employees that is subject to the relevant transfer" automatically transfer to the buyer/new service provider on their existing terms. </a:t>
                      </a:r>
                    </a:p>
                    <a:p>
                      <a:pPr algn="just"/>
                      <a:endParaRPr lang="en-GB" sz="2000" b="0" i="0" kern="1200" dirty="0">
                        <a:solidFill>
                          <a:schemeClr val="dk1"/>
                        </a:solidFill>
                        <a:effectLst/>
                        <a:latin typeface="Arial" panose="020B0604020202020204" pitchFamily="34" charset="0"/>
                        <a:ea typeface="+mn-ea"/>
                        <a:cs typeface="Arial" panose="020B0604020202020204" pitchFamily="34" charset="0"/>
                      </a:endParaRPr>
                    </a:p>
                    <a:p>
                      <a:pPr algn="just"/>
                      <a:r>
                        <a:rPr lang="en-GB" sz="2000" kern="1200" baseline="0" dirty="0">
                          <a:solidFill>
                            <a:srgbClr val="58595B"/>
                          </a:solidFill>
                          <a:latin typeface="Arial" panose="020B0604020202020204" pitchFamily="34" charset="0"/>
                          <a:ea typeface="+mn-ea"/>
                          <a:cs typeface="Arial" panose="020B0604020202020204" pitchFamily="34" charset="0"/>
                        </a:rPr>
                        <a:t>The transferee effectively steps into the transferor's shoes with regard to the transferring employees. </a:t>
                      </a:r>
                    </a:p>
                    <a:p>
                      <a:pPr algn="just"/>
                      <a:endParaRPr lang="en-GB" sz="2000" kern="1200" baseline="0" dirty="0">
                        <a:solidFill>
                          <a:srgbClr val="58595B"/>
                        </a:solidFill>
                        <a:latin typeface="Arial" panose="020B0604020202020204" pitchFamily="34" charset="0"/>
                        <a:ea typeface="+mn-ea"/>
                        <a:cs typeface="Arial" panose="020B0604020202020204" pitchFamily="34" charset="0"/>
                      </a:endParaRPr>
                    </a:p>
                    <a:p>
                      <a:pPr algn="just"/>
                      <a:r>
                        <a:rPr lang="en-GB" sz="2000" kern="1200" baseline="0" dirty="0">
                          <a:solidFill>
                            <a:srgbClr val="58595B"/>
                          </a:solidFill>
                          <a:latin typeface="Arial" panose="020B0604020202020204" pitchFamily="34" charset="0"/>
                          <a:ea typeface="+mn-ea"/>
                          <a:cs typeface="Arial" panose="020B0604020202020204" pitchFamily="34" charset="0"/>
                        </a:rPr>
                        <a:t>All of the transferor's rights, powers, duties and liabilities under or in connection with the transferring employees' contracts and collective agreements pass to the transferee and any acts or omissions of the transferor before the transfer are treated as having been done by the transferee.</a:t>
                      </a:r>
                    </a:p>
                    <a:p>
                      <a:pPr algn="just"/>
                      <a:endParaRPr lang="en-GB" sz="2000" kern="1200" baseline="0" dirty="0">
                        <a:solidFill>
                          <a:srgbClr val="58595B"/>
                        </a:solidFill>
                        <a:latin typeface="Arial" panose="020B0604020202020204" pitchFamily="34" charset="0"/>
                        <a:ea typeface="+mn-ea"/>
                        <a:cs typeface="Arial" panose="020B0604020202020204" pitchFamily="34" charset="0"/>
                      </a:endParaRPr>
                    </a:p>
                    <a:p>
                      <a:pPr algn="just"/>
                      <a:r>
                        <a:rPr lang="en-GB" sz="2000" kern="1200" baseline="0" dirty="0">
                          <a:solidFill>
                            <a:srgbClr val="58595B"/>
                          </a:solidFill>
                          <a:latin typeface="Arial" panose="020B0604020202020204" pitchFamily="34" charset="0"/>
                          <a:ea typeface="+mn-ea"/>
                          <a:cs typeface="Arial" panose="020B0604020202020204" pitchFamily="34" charset="0"/>
                        </a:rPr>
                        <a:t>Employees who object to the transfer do not become employees of the transferee. Instead, their contracts of employment terminate by operation of law on the transfer date. There is no dismissal.</a:t>
                      </a:r>
                    </a:p>
                  </a:txBody>
                  <a:tcPr marL="114300" marR="114300" marT="0" marB="0">
                    <a:noFill/>
                  </a:tcPr>
                </a:tc>
                <a:extLst>
                  <a:ext uri="{0D108BD9-81ED-4DB2-BD59-A6C34878D82A}">
                    <a16:rowId xmlns:a16="http://schemas.microsoft.com/office/drawing/2014/main" val="3909760508"/>
                  </a:ext>
                </a:extLst>
              </a:tr>
              <a:tr h="308268">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18856560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4" y="-296828"/>
            <a:ext cx="7410450" cy="1231200"/>
          </a:xfrm>
        </p:spPr>
        <p:txBody>
          <a:bodyPr>
            <a:normAutofit/>
          </a:bodyPr>
          <a:lstStyle/>
          <a:p>
            <a:pPr algn="ctr"/>
            <a:r>
              <a:rPr lang="en-GB" sz="2800" b="1" dirty="0"/>
              <a:t>Consultation</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3129964244"/>
              </p:ext>
            </p:extLst>
          </p:nvPr>
        </p:nvGraphicFramePr>
        <p:xfrm>
          <a:off x="340360" y="934372"/>
          <a:ext cx="8463279" cy="8627687"/>
        </p:xfrm>
        <a:graphic>
          <a:graphicData uri="http://schemas.openxmlformats.org/drawingml/2006/table">
            <a:tbl>
              <a:tblPr>
                <a:tableStyleId>{5C22544A-7EE6-4342-B048-85BDC9FD1C3A}</a:tableStyleId>
              </a:tblPr>
              <a:tblGrid>
                <a:gridCol w="8463279">
                  <a:extLst>
                    <a:ext uri="{9D8B030D-6E8A-4147-A177-3AD203B41FA5}">
                      <a16:colId xmlns:a16="http://schemas.microsoft.com/office/drawing/2014/main" val="1146784712"/>
                    </a:ext>
                  </a:extLst>
                </a:gridCol>
              </a:tblGrid>
              <a:tr h="3721821">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No requirement to consult with elected reps for:</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businesses with fewer than 50 people or </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employers of any size with transfers affecting less than 10 employees.</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Information:</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That a transfer is taking place</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The reason for the transfer and when it is expected</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The legal, social and economic implications for the employees</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The measures that are envisaged (this triggers requirement to consult) </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Failure to inform and consult = 13 weeks’ pay per affected employee</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4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2876111">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4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221920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87" y="239697"/>
            <a:ext cx="7886700" cy="1079652"/>
          </a:xfrm>
        </p:spPr>
        <p:txBody>
          <a:bodyPr>
            <a:normAutofit/>
          </a:bodyPr>
          <a:lstStyle/>
          <a:p>
            <a:pPr algn="ctr"/>
            <a:r>
              <a:rPr lang="en-GB" sz="2800" b="1" dirty="0"/>
              <a:t>MCQ’s</a:t>
            </a:r>
          </a:p>
        </p:txBody>
      </p:sp>
      <p:sp>
        <p:nvSpPr>
          <p:cNvPr id="3" name="Content Placeholder 2"/>
          <p:cNvSpPr>
            <a:spLocks noGrp="1"/>
          </p:cNvSpPr>
          <p:nvPr>
            <p:ph idx="1"/>
          </p:nvPr>
        </p:nvSpPr>
        <p:spPr>
          <a:xfrm>
            <a:off x="1" y="1319350"/>
            <a:ext cx="9090732" cy="5620544"/>
          </a:xfrm>
        </p:spPr>
        <p:txBody>
          <a:bodyPr numCol="2">
            <a:normAutofit lnSpcReduction="10000"/>
          </a:bodyPr>
          <a:lstStyle/>
          <a:p>
            <a:pPr marL="342900" indent="-342900">
              <a:spcBef>
                <a:spcPts val="0"/>
              </a:spcBef>
              <a:buFont typeface="+mj-lt"/>
              <a:buAutoNum type="arabicPeriod"/>
            </a:pPr>
            <a:r>
              <a:rPr lang="en-GB" sz="2000" b="1" dirty="0"/>
              <a:t>What is the minimum consultation period if there are to be 20-99 redundancies? </a:t>
            </a:r>
          </a:p>
          <a:p>
            <a:pPr marL="649288" indent="-384175">
              <a:lnSpc>
                <a:spcPct val="80000"/>
              </a:lnSpc>
              <a:spcBef>
                <a:spcPts val="0"/>
              </a:spcBef>
              <a:buFont typeface="+mj-lt"/>
              <a:buAutoNum type="alphaLcPeriod"/>
            </a:pPr>
            <a:r>
              <a:rPr lang="en-GB" sz="2000" dirty="0"/>
              <a:t>There is no minimum</a:t>
            </a:r>
          </a:p>
          <a:p>
            <a:pPr marL="649288" indent="-384175">
              <a:lnSpc>
                <a:spcPct val="80000"/>
              </a:lnSpc>
              <a:spcBef>
                <a:spcPts val="0"/>
              </a:spcBef>
              <a:buFont typeface="+mj-lt"/>
              <a:buAutoNum type="alphaLcPeriod"/>
            </a:pPr>
            <a:r>
              <a:rPr lang="en-GB" sz="2000" dirty="0"/>
              <a:t>30 days</a:t>
            </a:r>
          </a:p>
          <a:p>
            <a:pPr marL="649288" indent="-384175">
              <a:lnSpc>
                <a:spcPct val="80000"/>
              </a:lnSpc>
              <a:spcBef>
                <a:spcPts val="0"/>
              </a:spcBef>
              <a:buFont typeface="+mj-lt"/>
              <a:buAutoNum type="alphaLcPeriod"/>
            </a:pPr>
            <a:r>
              <a:rPr lang="en-GB" sz="2000" dirty="0"/>
              <a:t>45 days</a:t>
            </a:r>
          </a:p>
          <a:p>
            <a:pPr marL="649288" indent="-384175">
              <a:lnSpc>
                <a:spcPct val="80000"/>
              </a:lnSpc>
              <a:spcBef>
                <a:spcPts val="0"/>
              </a:spcBef>
              <a:buFont typeface="+mj-lt"/>
              <a:buAutoNum type="alphaLcPeriod"/>
            </a:pPr>
            <a:r>
              <a:rPr lang="en-GB" sz="2000" dirty="0"/>
              <a:t>90 days</a:t>
            </a:r>
          </a:p>
          <a:p>
            <a:pPr>
              <a:spcBef>
                <a:spcPts val="0"/>
              </a:spcBef>
            </a:pPr>
            <a:endParaRPr lang="en-GB" sz="2000" dirty="0"/>
          </a:p>
          <a:p>
            <a:pPr marL="0" lvl="0" indent="0">
              <a:spcBef>
                <a:spcPts val="0"/>
              </a:spcBef>
              <a:buNone/>
            </a:pPr>
            <a:r>
              <a:rPr lang="en-GB" sz="2000" b="1" dirty="0"/>
              <a:t>     </a:t>
            </a:r>
          </a:p>
          <a:p>
            <a:pPr marL="342900" lvl="0" indent="-342900">
              <a:spcBef>
                <a:spcPts val="0"/>
              </a:spcBef>
              <a:buFont typeface="+mj-lt"/>
              <a:buAutoNum type="arabicPeriod" startAt="2"/>
            </a:pPr>
            <a:r>
              <a:rPr lang="en-GB" sz="2000" b="1" dirty="0"/>
              <a:t>Which of the following is not an example of a transfer of a service provision?</a:t>
            </a:r>
          </a:p>
          <a:p>
            <a:pPr marL="649288" indent="-384175">
              <a:lnSpc>
                <a:spcPct val="80000"/>
              </a:lnSpc>
              <a:spcBef>
                <a:spcPts val="0"/>
              </a:spcBef>
              <a:buFont typeface="+mj-lt"/>
              <a:buAutoNum type="alphaLcPeriod"/>
            </a:pPr>
            <a:r>
              <a:rPr lang="en-GB" sz="2000" dirty="0"/>
              <a:t>An organisation sells part of its business</a:t>
            </a:r>
          </a:p>
          <a:p>
            <a:pPr marL="649288" indent="-384175">
              <a:lnSpc>
                <a:spcPct val="80000"/>
              </a:lnSpc>
              <a:spcBef>
                <a:spcPts val="0"/>
              </a:spcBef>
              <a:buFont typeface="+mj-lt"/>
              <a:buAutoNum type="alphaLcPeriod"/>
            </a:pPr>
            <a:r>
              <a:rPr lang="en-GB" sz="2000" dirty="0"/>
              <a:t>A service provided by contractor A transfers to transfer B</a:t>
            </a:r>
          </a:p>
          <a:p>
            <a:pPr marL="649288" indent="-384175">
              <a:lnSpc>
                <a:spcPct val="80000"/>
              </a:lnSpc>
              <a:spcBef>
                <a:spcPts val="0"/>
              </a:spcBef>
              <a:buFont typeface="+mj-lt"/>
              <a:buAutoNum type="alphaLcPeriod"/>
            </a:pPr>
            <a:r>
              <a:rPr lang="en-GB" sz="2000" dirty="0"/>
              <a:t>An employer decides to ask another organisation to provide its catering</a:t>
            </a:r>
          </a:p>
          <a:p>
            <a:pPr marL="649288" indent="-384175">
              <a:lnSpc>
                <a:spcPct val="80000"/>
              </a:lnSpc>
              <a:spcBef>
                <a:spcPts val="0"/>
              </a:spcBef>
              <a:buFont typeface="+mj-lt"/>
              <a:buAutoNum type="alphaLcPeriod"/>
            </a:pPr>
            <a:r>
              <a:rPr lang="en-GB" sz="2000" dirty="0"/>
              <a:t>An employer decides to stop using a contractor to do its catering and do it itself</a:t>
            </a:r>
          </a:p>
          <a:p>
            <a:pPr marL="649288" indent="-384175">
              <a:lnSpc>
                <a:spcPct val="80000"/>
              </a:lnSpc>
              <a:spcBef>
                <a:spcPts val="0"/>
              </a:spcBef>
              <a:buFont typeface="+mj-lt"/>
              <a:buAutoNum type="alphaLcPeriod"/>
            </a:pPr>
            <a:endParaRPr lang="en-GB" sz="2000" dirty="0"/>
          </a:p>
          <a:p>
            <a:pPr>
              <a:spcBef>
                <a:spcPts val="0"/>
              </a:spcBef>
            </a:pPr>
            <a:endParaRPr lang="en-GB" sz="2000" dirty="0"/>
          </a:p>
          <a:p>
            <a:pPr marL="342900" lvl="0" indent="-342900">
              <a:spcBef>
                <a:spcPts val="0"/>
              </a:spcBef>
              <a:buFont typeface="+mj-lt"/>
              <a:buAutoNum type="arabicPeriod" startAt="3"/>
            </a:pPr>
            <a:r>
              <a:rPr lang="en-GB" sz="2000" b="1" dirty="0"/>
              <a:t>What is the maximum compensation awarded if there is no consultation in a transfer situation?</a:t>
            </a:r>
          </a:p>
          <a:p>
            <a:pPr marL="649288" lvl="0" indent="-384175">
              <a:lnSpc>
                <a:spcPct val="80000"/>
              </a:lnSpc>
              <a:spcBef>
                <a:spcPts val="0"/>
              </a:spcBef>
              <a:buFont typeface="+mj-lt"/>
              <a:buAutoNum type="alphaLcPeriod"/>
            </a:pPr>
            <a:r>
              <a:rPr lang="en-GB" sz="2000" dirty="0"/>
              <a:t>6 weeks</a:t>
            </a:r>
          </a:p>
          <a:p>
            <a:pPr marL="649288" lvl="0" indent="-384175">
              <a:lnSpc>
                <a:spcPct val="80000"/>
              </a:lnSpc>
              <a:spcBef>
                <a:spcPts val="0"/>
              </a:spcBef>
              <a:buFont typeface="+mj-lt"/>
              <a:buAutoNum type="alphaLcPeriod"/>
            </a:pPr>
            <a:r>
              <a:rPr lang="en-GB" sz="2000" dirty="0"/>
              <a:t>12 weeks</a:t>
            </a:r>
          </a:p>
          <a:p>
            <a:pPr marL="649288" lvl="0" indent="-384175">
              <a:lnSpc>
                <a:spcPct val="80000"/>
              </a:lnSpc>
              <a:spcBef>
                <a:spcPts val="0"/>
              </a:spcBef>
              <a:buFont typeface="+mj-lt"/>
              <a:buAutoNum type="alphaLcPeriod"/>
            </a:pPr>
            <a:r>
              <a:rPr lang="en-GB" sz="2000" dirty="0"/>
              <a:t>13 weeks</a:t>
            </a:r>
          </a:p>
          <a:p>
            <a:pPr marL="649288" lvl="0" indent="-384175">
              <a:lnSpc>
                <a:spcPct val="80000"/>
              </a:lnSpc>
              <a:spcBef>
                <a:spcPts val="0"/>
              </a:spcBef>
              <a:buFont typeface="+mj-lt"/>
              <a:buAutoNum type="alphaLcPeriod"/>
            </a:pPr>
            <a:r>
              <a:rPr lang="en-GB" sz="2000" dirty="0"/>
              <a:t>15 weeks</a:t>
            </a:r>
          </a:p>
          <a:p>
            <a:pPr>
              <a:spcBef>
                <a:spcPts val="0"/>
              </a:spcBef>
            </a:pPr>
            <a:endParaRPr lang="en-GB" sz="2000" dirty="0"/>
          </a:p>
          <a:p>
            <a:pPr marL="0" lvl="0" indent="0">
              <a:spcBef>
                <a:spcPts val="0"/>
              </a:spcBef>
              <a:buNone/>
            </a:pPr>
            <a:r>
              <a:rPr lang="en-GB" sz="2000" b="1" dirty="0"/>
              <a:t>     </a:t>
            </a:r>
          </a:p>
          <a:p>
            <a:pPr marL="342900" lvl="0" indent="-342900">
              <a:spcBef>
                <a:spcPts val="0"/>
              </a:spcBef>
              <a:buFont typeface="+mj-lt"/>
              <a:buAutoNum type="arabicPeriod" startAt="4"/>
            </a:pPr>
            <a:r>
              <a:rPr lang="en-GB" sz="2000" b="1" dirty="0"/>
              <a:t>Who is the transferor?</a:t>
            </a:r>
          </a:p>
          <a:p>
            <a:pPr marL="649288" indent="-384175">
              <a:spcBef>
                <a:spcPts val="0"/>
              </a:spcBef>
              <a:buFont typeface="+mj-lt"/>
              <a:buAutoNum type="alphaLcPeriod"/>
            </a:pPr>
            <a:r>
              <a:rPr lang="en-GB" sz="2000" dirty="0"/>
              <a:t>The old employer, who is selling a business</a:t>
            </a:r>
          </a:p>
          <a:p>
            <a:pPr marL="649288" indent="-384175">
              <a:spcBef>
                <a:spcPts val="0"/>
              </a:spcBef>
              <a:buFont typeface="+mj-lt"/>
              <a:buAutoNum type="alphaLcPeriod"/>
            </a:pPr>
            <a:r>
              <a:rPr lang="en-GB" sz="2000" dirty="0"/>
              <a:t>The new employer, who is taking over the business</a:t>
            </a:r>
          </a:p>
          <a:p>
            <a:pPr marL="649288" indent="-384175">
              <a:spcBef>
                <a:spcPts val="0"/>
              </a:spcBef>
              <a:buFont typeface="+mj-lt"/>
              <a:buAutoNum type="alphaLcPeriod"/>
            </a:pPr>
            <a:r>
              <a:rPr lang="en-GB" sz="2000" dirty="0"/>
              <a:t>The employee who transfers</a:t>
            </a:r>
          </a:p>
          <a:p>
            <a:pPr marL="649288" indent="-384175">
              <a:spcBef>
                <a:spcPts val="0"/>
              </a:spcBef>
              <a:buFont typeface="+mj-lt"/>
              <a:buAutoNum type="alphaLcPeriod"/>
            </a:pPr>
            <a:r>
              <a:rPr lang="en-GB" sz="2000" dirty="0"/>
              <a:t>The employees who do not transfer</a:t>
            </a:r>
          </a:p>
          <a:p>
            <a:pPr marL="0" indent="0">
              <a:spcBef>
                <a:spcPts val="0"/>
              </a:spcBef>
              <a:buNone/>
            </a:pPr>
            <a:r>
              <a:rPr lang="en-GB" sz="2000" dirty="0"/>
              <a:t> </a:t>
            </a:r>
          </a:p>
          <a:p>
            <a:pPr marL="914400" lvl="0" indent="-914400">
              <a:spcBef>
                <a:spcPts val="0"/>
              </a:spcBef>
              <a:buAutoNum type="arabicPeriod"/>
            </a:pPr>
            <a:endParaRPr lang="en-GB" sz="1500" b="1" dirty="0"/>
          </a:p>
        </p:txBody>
      </p:sp>
    </p:spTree>
    <p:extLst>
      <p:ext uri="{BB962C8B-B14F-4D97-AF65-F5344CB8AC3E}">
        <p14:creationId xmlns:p14="http://schemas.microsoft.com/office/powerpoint/2010/main" val="9541603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3663"/>
            <a:ext cx="7410450" cy="1231200"/>
          </a:xfrm>
        </p:spPr>
        <p:txBody>
          <a:bodyPr>
            <a:normAutofit/>
          </a:bodyPr>
          <a:lstStyle/>
          <a:p>
            <a:pPr algn="ctr"/>
            <a:r>
              <a:rPr lang="en-GB" sz="2800" b="1" dirty="0"/>
              <a:t>Contractual variation</a:t>
            </a:r>
          </a:p>
        </p:txBody>
      </p:sp>
      <p:sp>
        <p:nvSpPr>
          <p:cNvPr id="3" name="Content Placeholder 2"/>
          <p:cNvSpPr>
            <a:spLocks noGrp="1"/>
          </p:cNvSpPr>
          <p:nvPr>
            <p:ph idx="1"/>
          </p:nvPr>
        </p:nvSpPr>
        <p:spPr>
          <a:xfrm>
            <a:off x="628650" y="1424863"/>
            <a:ext cx="7886700" cy="4899176"/>
          </a:xfrm>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992135241"/>
              </p:ext>
            </p:extLst>
          </p:nvPr>
        </p:nvGraphicFramePr>
        <p:xfrm>
          <a:off x="628650" y="1424863"/>
          <a:ext cx="7886700" cy="4775321"/>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235915">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Void unless it is for “an ETO reason </a:t>
                      </a:r>
                      <a:r>
                        <a:rPr lang="en-GB" sz="2500" b="1" u="sng" kern="1200" baseline="0" dirty="0">
                          <a:solidFill>
                            <a:srgbClr val="58595B"/>
                          </a:solidFill>
                          <a:latin typeface="Arial" panose="020B0604020202020204" pitchFamily="34" charset="0"/>
                          <a:ea typeface="+mn-ea"/>
                          <a:cs typeface="Arial" panose="020B0604020202020204" pitchFamily="34" charset="0"/>
                        </a:rPr>
                        <a:t>entailing</a:t>
                      </a:r>
                      <a:r>
                        <a:rPr lang="en-GB" sz="2500" kern="1200" baseline="0" dirty="0">
                          <a:solidFill>
                            <a:srgbClr val="58595B"/>
                          </a:solidFill>
                          <a:latin typeface="Arial" panose="020B0604020202020204" pitchFamily="34" charset="0"/>
                          <a:ea typeface="+mn-ea"/>
                          <a:cs typeface="Arial" panose="020B0604020202020204" pitchFamily="34" charset="0"/>
                        </a:rPr>
                        <a:t> changes in the workforce”</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Economic – e.g. reasons relating to profitability</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Technical – e.g. reasons relating to a change in production processes</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Organisational e.g. change in management structure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Changes include the place where employees work,  the work they carry out, and the number of employees. </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68421">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16496919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182" y="344012"/>
            <a:ext cx="7410450" cy="1231200"/>
          </a:xfrm>
        </p:spPr>
        <p:txBody>
          <a:bodyPr>
            <a:normAutofit/>
          </a:bodyPr>
          <a:lstStyle/>
          <a:p>
            <a:pPr algn="ctr"/>
            <a:r>
              <a:rPr lang="en-GB" sz="2800" b="1" dirty="0"/>
              <a:t>Dismissal</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1554395906"/>
              </p:ext>
            </p:extLst>
          </p:nvPr>
        </p:nvGraphicFramePr>
        <p:xfrm>
          <a:off x="628650" y="1321624"/>
          <a:ext cx="7886700" cy="69287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Dismissal automatically unfair if the sole or principal reason for the dismissal is the transfer itself.</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Resignations in response to breach of contract or substantial change in working conditions to employee's material detriment = deemed dismissals.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If employees are dismissed immediately before the transfer for a reason relating to the transfer = unfair</a:t>
                      </a:r>
                    </a:p>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20085214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163CA5C-F371-4C31-AC5F-68B849DE283B}"/>
              </a:ext>
            </a:extLst>
          </p:cNvPr>
          <p:cNvSpPr txBox="1">
            <a:spLocks noChangeArrowheads="1"/>
          </p:cNvSpPr>
          <p:nvPr/>
        </p:nvSpPr>
        <p:spPr>
          <a:xfrm>
            <a:off x="1028700" y="1435100"/>
            <a:ext cx="7429500" cy="18161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bg1"/>
                </a:solidFill>
                <a:latin typeface="Arial" panose="020B0604020202020204" pitchFamily="34" charset="0"/>
                <a:ea typeface="+mj-ea"/>
                <a:cs typeface="Arial" panose="020B0604020202020204" pitchFamily="34" charset="0"/>
              </a:defRPr>
            </a:lvl1pPr>
          </a:lstStyle>
          <a:p>
            <a:pPr algn="l"/>
            <a:br>
              <a:rPr lang="en-GB" altLang="en-US" sz="2900" b="1" dirty="0"/>
            </a:br>
            <a:br>
              <a:rPr lang="en-GB" altLang="en-US" sz="2900" b="1" dirty="0"/>
            </a:br>
            <a:br>
              <a:rPr lang="en-GB" altLang="en-US" sz="2900" b="1" dirty="0"/>
            </a:br>
            <a:br>
              <a:rPr lang="en-GB" altLang="en-US" sz="2900" b="1" dirty="0"/>
            </a:br>
            <a:br>
              <a:rPr lang="en-GB" altLang="en-US" sz="2900" b="1" dirty="0"/>
            </a:br>
            <a:r>
              <a:rPr lang="en-GB" sz="2900" b="1" dirty="0"/>
              <a:t>LO4: Know how to manage issues relating to pay and working time lawfully</a:t>
            </a:r>
            <a:endParaRPr lang="en-GB" altLang="en-US" sz="2900" b="1" dirty="0"/>
          </a:p>
        </p:txBody>
      </p:sp>
    </p:spTree>
    <p:extLst>
      <p:ext uri="{BB962C8B-B14F-4D97-AF65-F5344CB8AC3E}">
        <p14:creationId xmlns:p14="http://schemas.microsoft.com/office/powerpoint/2010/main" val="6819397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793" y="199153"/>
            <a:ext cx="8728414" cy="1231200"/>
          </a:xfrm>
        </p:spPr>
        <p:txBody>
          <a:bodyPr>
            <a:normAutofit/>
          </a:bodyPr>
          <a:lstStyle/>
          <a:p>
            <a:pPr algn="ctr"/>
            <a:r>
              <a:rPr lang="en-GB" sz="2800" b="1" dirty="0"/>
              <a:t>Working Time: Who is a worker?</a:t>
            </a:r>
          </a:p>
        </p:txBody>
      </p:sp>
      <p:sp>
        <p:nvSpPr>
          <p:cNvPr id="3" name="Content Placeholder 2"/>
          <p:cNvSpPr>
            <a:spLocks noGrp="1"/>
          </p:cNvSpPr>
          <p:nvPr>
            <p:ph idx="1"/>
          </p:nvPr>
        </p:nvSpPr>
        <p:spPr>
          <a:xfrm>
            <a:off x="628650" y="814753"/>
            <a:ext cx="7886700" cy="4899176"/>
          </a:xfrm>
        </p:spPr>
        <p:txBody>
          <a:bodyPr>
            <a:normAutofit/>
          </a:bodyPr>
          <a:lstStyle/>
          <a:p>
            <a:pPr algn="just"/>
            <a:endParaRPr lang="en-GB" sz="2400" dirty="0"/>
          </a:p>
          <a:p>
            <a:pPr algn="just"/>
            <a:r>
              <a:rPr lang="en-GB" sz="2400" dirty="0"/>
              <a:t>A worker includes anyone who has entered into or works under (or where the employment has ceased, worked under):</a:t>
            </a:r>
          </a:p>
          <a:p>
            <a:pPr lvl="1" algn="just"/>
            <a:r>
              <a:rPr lang="en-GB" sz="2400" dirty="0"/>
              <a:t>A contract of employment;</a:t>
            </a:r>
          </a:p>
          <a:p>
            <a:pPr lvl="1" algn="just"/>
            <a:r>
              <a:rPr lang="en-GB" sz="2400" dirty="0"/>
              <a:t>Any other contract, whether express or implied and (if it is express, whether oral or in writing, whereby the individual undertakes to do or perform personably any work or services for another party</a:t>
            </a:r>
          </a:p>
          <a:p>
            <a:pPr lvl="1" algn="just"/>
            <a:endParaRPr lang="en-GB" sz="2400" dirty="0"/>
          </a:p>
          <a:p>
            <a:pPr algn="just"/>
            <a:r>
              <a:rPr lang="en-GB" sz="2400" dirty="0"/>
              <a:t>Who is not included?</a:t>
            </a:r>
          </a:p>
        </p:txBody>
      </p:sp>
    </p:spTree>
    <p:extLst>
      <p:ext uri="{BB962C8B-B14F-4D97-AF65-F5344CB8AC3E}">
        <p14:creationId xmlns:p14="http://schemas.microsoft.com/office/powerpoint/2010/main" val="160032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Working Time</a:t>
            </a:r>
          </a:p>
        </p:txBody>
      </p:sp>
      <p:sp>
        <p:nvSpPr>
          <p:cNvPr id="3" name="Content Placeholder 2"/>
          <p:cNvSpPr>
            <a:spLocks noGrp="1"/>
          </p:cNvSpPr>
          <p:nvPr>
            <p:ph idx="1"/>
          </p:nvPr>
        </p:nvSpPr>
        <p:spPr>
          <a:xfrm>
            <a:off x="628650" y="979412"/>
            <a:ext cx="7886700" cy="4899176"/>
          </a:xfrm>
        </p:spPr>
        <p:txBody>
          <a:bodyPr>
            <a:normAutofit/>
          </a:bodyPr>
          <a:lstStyle/>
          <a:p>
            <a:pPr algn="just"/>
            <a:r>
              <a:rPr lang="en-GB" dirty="0"/>
              <a:t>48 hours’ work per week (17-week reference period) subject to opt-out</a:t>
            </a:r>
          </a:p>
          <a:p>
            <a:pPr algn="just"/>
            <a:r>
              <a:rPr lang="en-GB" dirty="0"/>
              <a:t>5.6 weeks - 28 days paid annual leave each year </a:t>
            </a:r>
          </a:p>
          <a:p>
            <a:pPr algn="just"/>
            <a:r>
              <a:rPr lang="en-GB" dirty="0"/>
              <a:t>20 minutes’ rest in any period of work lasting six hours or more </a:t>
            </a:r>
          </a:p>
          <a:p>
            <a:pPr algn="just"/>
            <a:r>
              <a:rPr lang="en-GB" dirty="0"/>
              <a:t>11 hours’ rest in any one 24-hour period</a:t>
            </a:r>
          </a:p>
          <a:p>
            <a:pPr algn="just"/>
            <a:r>
              <a:rPr lang="en-GB" dirty="0"/>
              <a:t>24 hours’ rest in any seven-day period (or averaged over 14 days)</a:t>
            </a:r>
          </a:p>
          <a:p>
            <a:pPr algn="just"/>
            <a:r>
              <a:rPr lang="en-GB" dirty="0"/>
              <a:t>Night workers </a:t>
            </a:r>
          </a:p>
          <a:p>
            <a:pPr algn="just"/>
            <a:r>
              <a:rPr lang="en-GB" dirty="0"/>
              <a:t>Young workers</a:t>
            </a:r>
          </a:p>
          <a:p>
            <a:pPr algn="just"/>
            <a:endParaRPr lang="en-GB" dirty="0"/>
          </a:p>
          <a:p>
            <a:pPr marL="0" indent="0" algn="just">
              <a:buNone/>
            </a:pPr>
            <a:endParaRPr lang="en-GB" dirty="0"/>
          </a:p>
          <a:p>
            <a:pPr algn="just"/>
            <a:endParaRPr lang="en-GB" dirty="0"/>
          </a:p>
        </p:txBody>
      </p:sp>
    </p:spTree>
    <p:extLst>
      <p:ext uri="{BB962C8B-B14F-4D97-AF65-F5344CB8AC3E}">
        <p14:creationId xmlns:p14="http://schemas.microsoft.com/office/powerpoint/2010/main" val="32751365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Payment of wages</a:t>
            </a:r>
          </a:p>
        </p:txBody>
      </p:sp>
      <p:sp>
        <p:nvSpPr>
          <p:cNvPr id="3" name="Content Placeholder 2"/>
          <p:cNvSpPr>
            <a:spLocks noGrp="1"/>
          </p:cNvSpPr>
          <p:nvPr>
            <p:ph idx="1"/>
          </p:nvPr>
        </p:nvSpPr>
        <p:spPr>
          <a:xfrm>
            <a:off x="628650" y="979412"/>
            <a:ext cx="7886700" cy="4899176"/>
          </a:xfrm>
        </p:spPr>
        <p:txBody>
          <a:bodyPr>
            <a:normAutofit/>
          </a:bodyPr>
          <a:lstStyle/>
          <a:p>
            <a:r>
              <a:rPr lang="en-GB" sz="2000" dirty="0"/>
              <a:t>Right to an itemised pay statement (section 8 ERA 1996)</a:t>
            </a:r>
          </a:p>
          <a:p>
            <a:r>
              <a:rPr lang="en-GB" sz="2000" dirty="0"/>
              <a:t>Lawful deductions from wages</a:t>
            </a:r>
          </a:p>
          <a:p>
            <a:pPr lvl="1"/>
            <a:r>
              <a:rPr lang="en-GB" dirty="0"/>
              <a:t>where it is authorised by legislation </a:t>
            </a:r>
          </a:p>
          <a:p>
            <a:pPr lvl="1"/>
            <a:r>
              <a:rPr lang="en-GB" dirty="0"/>
              <a:t>where it is authorised by contract </a:t>
            </a:r>
          </a:p>
          <a:p>
            <a:pPr lvl="1"/>
            <a:r>
              <a:rPr lang="en-GB" dirty="0"/>
              <a:t>where there is an agreement in writing</a:t>
            </a:r>
          </a:p>
          <a:p>
            <a:r>
              <a:rPr lang="en-GB" sz="2000" dirty="0"/>
              <a:t>Guarantee payments</a:t>
            </a:r>
          </a:p>
          <a:p>
            <a:r>
              <a:rPr lang="en-GB" sz="2000" dirty="0"/>
              <a:t>National Minimum Wage and National Living Wage</a:t>
            </a:r>
          </a:p>
          <a:p>
            <a:pPr lvl="1"/>
            <a:r>
              <a:rPr lang="en-GB" sz="1500" dirty="0"/>
              <a:t>Aged 21 and over (NLW): £12.21 per hour (up from £11.44) </a:t>
            </a:r>
          </a:p>
          <a:p>
            <a:pPr lvl="1"/>
            <a:r>
              <a:rPr lang="en-GB" sz="1500" dirty="0"/>
              <a:t>Aged 18 to 20: £10.00 per hour (up from £8.60)</a:t>
            </a:r>
          </a:p>
          <a:p>
            <a:pPr lvl="1"/>
            <a:r>
              <a:rPr lang="en-GB" sz="1500" dirty="0"/>
              <a:t>Aged 16 to 17: £7.55 per hour (up from £6.40) </a:t>
            </a:r>
          </a:p>
          <a:p>
            <a:pPr lvl="1"/>
            <a:r>
              <a:rPr lang="en-GB" sz="1500" dirty="0"/>
              <a:t>Apprentices: £7.55 per hour (up from £6.40) </a:t>
            </a:r>
          </a:p>
          <a:p>
            <a:pPr lvl="1"/>
            <a:r>
              <a:rPr lang="en-GB" sz="1500" dirty="0"/>
              <a:t>Accommodation offset rate: £10.66 per day (up from £9.99) </a:t>
            </a:r>
          </a:p>
          <a:p>
            <a:pPr lvl="1"/>
            <a:endParaRPr lang="en-GB" sz="1500" dirty="0"/>
          </a:p>
          <a:p>
            <a:endParaRPr lang="en-GB" sz="1800" dirty="0"/>
          </a:p>
          <a:p>
            <a:endParaRPr lang="en-GB" sz="1800" dirty="0"/>
          </a:p>
          <a:p>
            <a:pPr marL="0" indent="0">
              <a:buNone/>
              <a:tabLst>
                <a:tab pos="200025" algn="l"/>
              </a:tabLst>
            </a:pPr>
            <a:endParaRPr lang="en-GB" dirty="0"/>
          </a:p>
          <a:p>
            <a:endParaRPr lang="en-GB" dirty="0"/>
          </a:p>
        </p:txBody>
      </p:sp>
    </p:spTree>
    <p:extLst>
      <p:ext uri="{BB962C8B-B14F-4D97-AF65-F5344CB8AC3E}">
        <p14:creationId xmlns:p14="http://schemas.microsoft.com/office/powerpoint/2010/main" val="2845194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302C-5358-5987-491B-BACFA56A8546}"/>
              </a:ext>
            </a:extLst>
          </p:cNvPr>
          <p:cNvSpPr>
            <a:spLocks noGrp="1"/>
          </p:cNvSpPr>
          <p:nvPr>
            <p:ph type="title"/>
          </p:nvPr>
        </p:nvSpPr>
        <p:spPr/>
        <p:txBody>
          <a:bodyPr>
            <a:normAutofit/>
          </a:bodyPr>
          <a:lstStyle/>
          <a:p>
            <a:pPr algn="ctr"/>
            <a:r>
              <a:rPr lang="en-GB" sz="2800" b="1" dirty="0"/>
              <a:t>Holiday pay: how to calculate a week's pay</a:t>
            </a:r>
          </a:p>
        </p:txBody>
      </p:sp>
      <p:sp>
        <p:nvSpPr>
          <p:cNvPr id="3" name="Content Placeholder 2">
            <a:extLst>
              <a:ext uri="{FF2B5EF4-FFF2-40B4-BE49-F238E27FC236}">
                <a16:creationId xmlns:a16="http://schemas.microsoft.com/office/drawing/2014/main" id="{8CACD71B-ACFA-31AF-F8BE-DAA68A373834}"/>
              </a:ext>
            </a:extLst>
          </p:cNvPr>
          <p:cNvSpPr>
            <a:spLocks noGrp="1"/>
          </p:cNvSpPr>
          <p:nvPr>
            <p:ph idx="1"/>
          </p:nvPr>
        </p:nvSpPr>
        <p:spPr>
          <a:xfrm>
            <a:off x="628650" y="979412"/>
            <a:ext cx="7886700" cy="4899176"/>
          </a:xfrm>
        </p:spPr>
        <p:txBody>
          <a:bodyPr>
            <a:normAutofit fontScale="92500" lnSpcReduction="10000"/>
          </a:bodyPr>
          <a:lstStyle/>
          <a:p>
            <a:pPr algn="just"/>
            <a:r>
              <a:rPr lang="en-GB" dirty="0"/>
              <a:t>For calculating holiday pay, a week usually starts on a Sunday and ends on a Saturday.</a:t>
            </a:r>
          </a:p>
          <a:p>
            <a:pPr algn="just"/>
            <a:endParaRPr lang="en-GB" dirty="0"/>
          </a:p>
          <a:p>
            <a:pPr algn="just"/>
            <a:r>
              <a:rPr lang="en-GB" dirty="0"/>
              <a:t>An employee's holiday pay should be calculated from the last full week that they worked. This can end on or before the first day of the employee's holiday.</a:t>
            </a:r>
          </a:p>
          <a:p>
            <a:pPr algn="just"/>
            <a:endParaRPr lang="en-GB" dirty="0"/>
          </a:p>
          <a:p>
            <a:pPr algn="just"/>
            <a:r>
              <a:rPr lang="en-GB" dirty="0"/>
              <a:t>Another 7-day period should only be used if that's how the employee's pay is calculated.</a:t>
            </a:r>
          </a:p>
          <a:p>
            <a:pPr algn="just"/>
            <a:endParaRPr lang="en-GB" dirty="0"/>
          </a:p>
          <a:p>
            <a:pPr algn="just"/>
            <a:r>
              <a:rPr lang="en-GB" dirty="0"/>
              <a:t>For example, an employee's pay is calculated by a week ending on a Wednesday. They should treat a week as starting on a Thursday and ending on a Wednesday.</a:t>
            </a:r>
          </a:p>
        </p:txBody>
      </p:sp>
    </p:spTree>
    <p:extLst>
      <p:ext uri="{BB962C8B-B14F-4D97-AF65-F5344CB8AC3E}">
        <p14:creationId xmlns:p14="http://schemas.microsoft.com/office/powerpoint/2010/main" val="14228707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76613-F7E1-D55C-EBCA-676B82AB78D3}"/>
              </a:ext>
            </a:extLst>
          </p:cNvPr>
          <p:cNvSpPr>
            <a:spLocks noGrp="1"/>
          </p:cNvSpPr>
          <p:nvPr>
            <p:ph type="title"/>
          </p:nvPr>
        </p:nvSpPr>
        <p:spPr/>
        <p:txBody>
          <a:bodyPr>
            <a:normAutofit/>
          </a:bodyPr>
          <a:lstStyle/>
          <a:p>
            <a:pPr algn="ctr"/>
            <a:r>
              <a:rPr lang="en-GB" sz="2800" b="1" dirty="0"/>
              <a:t>Holiday pay for different working patterns</a:t>
            </a:r>
          </a:p>
        </p:txBody>
      </p:sp>
      <p:sp>
        <p:nvSpPr>
          <p:cNvPr id="3" name="Content Placeholder 2">
            <a:extLst>
              <a:ext uri="{FF2B5EF4-FFF2-40B4-BE49-F238E27FC236}">
                <a16:creationId xmlns:a16="http://schemas.microsoft.com/office/drawing/2014/main" id="{F1837DE5-30A6-38A3-D8D9-2599DFBF9618}"/>
              </a:ext>
            </a:extLst>
          </p:cNvPr>
          <p:cNvSpPr>
            <a:spLocks noGrp="1"/>
          </p:cNvSpPr>
          <p:nvPr>
            <p:ph idx="1"/>
          </p:nvPr>
        </p:nvSpPr>
        <p:spPr>
          <a:xfrm>
            <a:off x="628650" y="979412"/>
            <a:ext cx="7886700" cy="4899176"/>
          </a:xfrm>
        </p:spPr>
        <p:txBody>
          <a:bodyPr>
            <a:normAutofit fontScale="92500" lnSpcReduction="10000"/>
          </a:bodyPr>
          <a:lstStyle/>
          <a:p>
            <a:pPr marL="0" indent="0" algn="just">
              <a:buNone/>
            </a:pPr>
            <a:r>
              <a:rPr lang="en-GB" sz="2400" b="1" dirty="0"/>
              <a:t>Fixed hours</a:t>
            </a:r>
          </a:p>
          <a:p>
            <a:pPr algn="just"/>
            <a:r>
              <a:rPr lang="en-GB" sz="2400" dirty="0"/>
              <a:t>If an employee's working hours do not vary, their holiday pay will be calculated using their usual pay rate. This is the case whether they work full time or part time.</a:t>
            </a:r>
          </a:p>
          <a:p>
            <a:pPr algn="just"/>
            <a:r>
              <a:rPr lang="en-GB" sz="2400" dirty="0"/>
              <a:t>For example, an employee works 37 hours every week and gets paid £500 a week. When they take a week's holiday, they must get paid £500.</a:t>
            </a:r>
          </a:p>
          <a:p>
            <a:pPr marL="0" indent="0" algn="just">
              <a:buNone/>
            </a:pPr>
            <a:r>
              <a:rPr lang="en-GB" sz="2400" b="1" dirty="0"/>
              <a:t>Irregular hours workers and part-year workers</a:t>
            </a:r>
          </a:p>
          <a:p>
            <a:pPr algn="just"/>
            <a:r>
              <a:rPr lang="en-GB" sz="2400" dirty="0"/>
              <a:t>Based on average pay over the previous 52 weeks. This rule applies regardless of when the worker's leave year starts. </a:t>
            </a:r>
          </a:p>
          <a:p>
            <a:pPr algn="just"/>
            <a:r>
              <a:rPr lang="en-GB" sz="2400" dirty="0"/>
              <a:t>If a worker has not yet been employed for 52 weeks, their employer should look at how many full weeks they've been employed for.</a:t>
            </a:r>
          </a:p>
        </p:txBody>
      </p:sp>
    </p:spTree>
    <p:extLst>
      <p:ext uri="{BB962C8B-B14F-4D97-AF65-F5344CB8AC3E}">
        <p14:creationId xmlns:p14="http://schemas.microsoft.com/office/powerpoint/2010/main" val="20939387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EB004-409B-8F2D-8CA4-910971AD2483}"/>
              </a:ext>
            </a:extLst>
          </p:cNvPr>
          <p:cNvSpPr>
            <a:spLocks noGrp="1"/>
          </p:cNvSpPr>
          <p:nvPr>
            <p:ph type="title"/>
          </p:nvPr>
        </p:nvSpPr>
        <p:spPr/>
        <p:txBody>
          <a:bodyPr>
            <a:normAutofit/>
          </a:bodyPr>
          <a:lstStyle/>
          <a:p>
            <a:pPr algn="ctr"/>
            <a:r>
              <a:rPr lang="en-GB" sz="2800" b="1" dirty="0"/>
              <a:t>What MUST holiday pay must include? </a:t>
            </a:r>
          </a:p>
        </p:txBody>
      </p:sp>
      <p:sp>
        <p:nvSpPr>
          <p:cNvPr id="3" name="Content Placeholder 2">
            <a:extLst>
              <a:ext uri="{FF2B5EF4-FFF2-40B4-BE49-F238E27FC236}">
                <a16:creationId xmlns:a16="http://schemas.microsoft.com/office/drawing/2014/main" id="{7796273A-3855-D0F5-0B3D-62378E526996}"/>
              </a:ext>
            </a:extLst>
          </p:cNvPr>
          <p:cNvSpPr>
            <a:spLocks noGrp="1"/>
          </p:cNvSpPr>
          <p:nvPr>
            <p:ph idx="1"/>
          </p:nvPr>
        </p:nvSpPr>
        <p:spPr/>
        <p:txBody>
          <a:bodyPr/>
          <a:lstStyle/>
          <a:p>
            <a:pPr algn="just"/>
            <a:r>
              <a:rPr lang="en-GB" dirty="0"/>
              <a:t>Payments linked to doing tasks required in the contract, for example commission</a:t>
            </a:r>
          </a:p>
          <a:p>
            <a:pPr algn="just"/>
            <a:r>
              <a:rPr lang="en-GB" dirty="0"/>
              <a:t>Payments related to professional or personal status, for example for length of service, seniority or professional qualifications</a:t>
            </a:r>
          </a:p>
          <a:p>
            <a:pPr algn="just"/>
            <a:r>
              <a:rPr lang="en-GB" dirty="0"/>
              <a:t>Other payments, for example overtime payments, if an employee has regularly been paid these during the last year</a:t>
            </a:r>
          </a:p>
        </p:txBody>
      </p:sp>
    </p:spTree>
    <p:extLst>
      <p:ext uri="{BB962C8B-B14F-4D97-AF65-F5344CB8AC3E}">
        <p14:creationId xmlns:p14="http://schemas.microsoft.com/office/powerpoint/2010/main" val="22531641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8FAC5-FAB6-1988-7A35-E2902ABEC153}"/>
              </a:ext>
            </a:extLst>
          </p:cNvPr>
          <p:cNvSpPr>
            <a:spLocks noGrp="1"/>
          </p:cNvSpPr>
          <p:nvPr>
            <p:ph type="title"/>
          </p:nvPr>
        </p:nvSpPr>
        <p:spPr/>
        <p:txBody>
          <a:bodyPr>
            <a:normAutofit/>
          </a:bodyPr>
          <a:lstStyle/>
          <a:p>
            <a:pPr algn="ctr"/>
            <a:r>
              <a:rPr lang="en-GB" sz="2800" b="1" dirty="0"/>
              <a:t>Rolled-up holiday pay</a:t>
            </a:r>
          </a:p>
        </p:txBody>
      </p:sp>
      <p:sp>
        <p:nvSpPr>
          <p:cNvPr id="3" name="Content Placeholder 2">
            <a:extLst>
              <a:ext uri="{FF2B5EF4-FFF2-40B4-BE49-F238E27FC236}">
                <a16:creationId xmlns:a16="http://schemas.microsoft.com/office/drawing/2014/main" id="{1FCA9B9F-DB8F-27F6-BA6D-07007C81F003}"/>
              </a:ext>
            </a:extLst>
          </p:cNvPr>
          <p:cNvSpPr>
            <a:spLocks noGrp="1"/>
          </p:cNvSpPr>
          <p:nvPr>
            <p:ph idx="1"/>
          </p:nvPr>
        </p:nvSpPr>
        <p:spPr>
          <a:xfrm>
            <a:off x="628650" y="979412"/>
            <a:ext cx="7886700" cy="4899176"/>
          </a:xfrm>
        </p:spPr>
        <p:txBody>
          <a:bodyPr>
            <a:normAutofit/>
          </a:bodyPr>
          <a:lstStyle/>
          <a:p>
            <a:pPr algn="just"/>
            <a:r>
              <a:rPr lang="en-GB" dirty="0"/>
              <a:t>Must include an uplift of [12.07%] of remuneration for work done (Reg. 16A(2) WTR 1998).</a:t>
            </a:r>
          </a:p>
          <a:p>
            <a:pPr algn="just"/>
            <a:r>
              <a:rPr lang="en-GB" dirty="0"/>
              <a:t>Adjust percentage for workers receiving contractual leave above the 5.6 weeks statutory minimum to comply with pro-rata principles. </a:t>
            </a:r>
          </a:p>
          <a:p>
            <a:pPr algn="just"/>
            <a:r>
              <a:rPr lang="en-GB" dirty="0"/>
              <a:t>Paid at the end of the pay period in which holiday was accrued (Reg. 16A(3) WTR 1998).</a:t>
            </a:r>
          </a:p>
          <a:p>
            <a:pPr algn="just"/>
            <a:r>
              <a:rPr lang="en-GB" dirty="0"/>
              <a:t>Legalised for Part-Year and irregular hours works. Still unlawful for workers outside these categories.</a:t>
            </a:r>
          </a:p>
          <a:p>
            <a:pPr algn="just"/>
            <a:r>
              <a:rPr lang="en-GB" dirty="0"/>
              <a:t>The amount of rolled-up holiday pay paid in any pay period must be set out on the worker's itemised pay statement (Reg. 16A(7) WTR 1998).</a:t>
            </a:r>
          </a:p>
          <a:p>
            <a:pPr algn="just"/>
            <a:endParaRPr lang="en-GB" dirty="0"/>
          </a:p>
        </p:txBody>
      </p:sp>
    </p:spTree>
    <p:extLst>
      <p:ext uri="{BB962C8B-B14F-4D97-AF65-F5344CB8AC3E}">
        <p14:creationId xmlns:p14="http://schemas.microsoft.com/office/powerpoint/2010/main" val="245635818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3F3E-C87F-4045-BC52-9E5041179DB0}"/>
              </a:ext>
            </a:extLst>
          </p:cNvPr>
          <p:cNvSpPr>
            <a:spLocks noGrp="1"/>
          </p:cNvSpPr>
          <p:nvPr>
            <p:ph type="title"/>
          </p:nvPr>
        </p:nvSpPr>
        <p:spPr/>
        <p:txBody>
          <a:bodyPr>
            <a:normAutofit/>
          </a:bodyPr>
          <a:lstStyle/>
          <a:p>
            <a:pPr algn="ctr"/>
            <a:r>
              <a:rPr lang="en-GB" sz="2800" b="1" dirty="0"/>
              <a:t>Equal Pay: What is equal pay? </a:t>
            </a:r>
          </a:p>
        </p:txBody>
      </p:sp>
      <p:sp>
        <p:nvSpPr>
          <p:cNvPr id="3" name="Content Placeholder 2">
            <a:extLst>
              <a:ext uri="{FF2B5EF4-FFF2-40B4-BE49-F238E27FC236}">
                <a16:creationId xmlns:a16="http://schemas.microsoft.com/office/drawing/2014/main" id="{49E3531E-568F-4DB9-9BE9-1A9AD6434919}"/>
              </a:ext>
            </a:extLst>
          </p:cNvPr>
          <p:cNvSpPr>
            <a:spLocks noGrp="1"/>
          </p:cNvSpPr>
          <p:nvPr>
            <p:ph idx="1"/>
          </p:nvPr>
        </p:nvSpPr>
        <p:spPr>
          <a:xfrm>
            <a:off x="628650" y="979412"/>
            <a:ext cx="7886700" cy="4899176"/>
          </a:xfrm>
        </p:spPr>
        <p:txBody>
          <a:bodyPr>
            <a:normAutofit/>
          </a:bodyPr>
          <a:lstStyle/>
          <a:p>
            <a:pPr algn="just"/>
            <a:r>
              <a:rPr lang="en-GB" dirty="0"/>
              <a:t>The law gives a woman the right to be paid the same as a man (and vice-versa) for</a:t>
            </a:r>
          </a:p>
          <a:p>
            <a:pPr lvl="1" algn="just"/>
            <a:r>
              <a:rPr lang="en-GB" sz="2500" b="1" dirty="0"/>
              <a:t>like work: </a:t>
            </a:r>
            <a:r>
              <a:rPr lang="en-GB" sz="2500" dirty="0"/>
              <a:t>two employees who are doing the same or broadly similar roles, or</a:t>
            </a:r>
          </a:p>
          <a:p>
            <a:pPr lvl="1" algn="just"/>
            <a:r>
              <a:rPr lang="en-GB" sz="2500" b="1" dirty="0"/>
              <a:t>work rated as equivalent by analytical job evaluation study: </a:t>
            </a:r>
            <a:r>
              <a:rPr lang="en-GB" sz="2500" dirty="0"/>
              <a:t>could be totally different jobs which have been given the same rating as the result of an analytical job evaluation, or</a:t>
            </a:r>
          </a:p>
          <a:p>
            <a:pPr lvl="1" algn="just"/>
            <a:r>
              <a:rPr lang="en-GB" sz="2500" b="1" dirty="0"/>
              <a:t>work of equal value: </a:t>
            </a:r>
            <a:r>
              <a:rPr lang="en-GB" sz="2500" dirty="0"/>
              <a:t>when there are two jobs that are very different, but the employee claims that they require a similar level of skill and ability.</a:t>
            </a:r>
          </a:p>
        </p:txBody>
      </p:sp>
    </p:spTree>
    <p:extLst>
      <p:ext uri="{BB962C8B-B14F-4D97-AF65-F5344CB8AC3E}">
        <p14:creationId xmlns:p14="http://schemas.microsoft.com/office/powerpoint/2010/main" val="17886806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3F3E-C87F-4045-BC52-9E5041179DB0}"/>
              </a:ext>
            </a:extLst>
          </p:cNvPr>
          <p:cNvSpPr>
            <a:spLocks noGrp="1"/>
          </p:cNvSpPr>
          <p:nvPr>
            <p:ph type="title"/>
          </p:nvPr>
        </p:nvSpPr>
        <p:spPr/>
        <p:txBody>
          <a:bodyPr>
            <a:normAutofit/>
          </a:bodyPr>
          <a:lstStyle/>
          <a:p>
            <a:pPr algn="ctr"/>
            <a:r>
              <a:rPr lang="en-GB" sz="2800" b="1" dirty="0"/>
              <a:t>Equal Pay: Claims </a:t>
            </a:r>
          </a:p>
        </p:txBody>
      </p:sp>
      <p:sp>
        <p:nvSpPr>
          <p:cNvPr id="3" name="Content Placeholder 2">
            <a:extLst>
              <a:ext uri="{FF2B5EF4-FFF2-40B4-BE49-F238E27FC236}">
                <a16:creationId xmlns:a16="http://schemas.microsoft.com/office/drawing/2014/main" id="{49E3531E-568F-4DB9-9BE9-1A9AD6434919}"/>
              </a:ext>
            </a:extLst>
          </p:cNvPr>
          <p:cNvSpPr>
            <a:spLocks noGrp="1"/>
          </p:cNvSpPr>
          <p:nvPr>
            <p:ph idx="1"/>
          </p:nvPr>
        </p:nvSpPr>
        <p:spPr>
          <a:xfrm>
            <a:off x="628650" y="979412"/>
            <a:ext cx="7886700" cy="4899176"/>
          </a:xfrm>
        </p:spPr>
        <p:txBody>
          <a:bodyPr/>
          <a:lstStyle/>
          <a:p>
            <a:pPr algn="just"/>
            <a:r>
              <a:rPr lang="en-GB" dirty="0"/>
              <a:t>To bring an equal pay claim, the person bringing the claim must point to a ‘comparator’. A comparator is a person of the opposite gender, working for the same employer, doing like work (or work rated as equivalent, or work of equal value) who is paid more, or has more beneficial terms and conditions of employment, than the claimant.</a:t>
            </a:r>
          </a:p>
          <a:p>
            <a:pPr algn="just"/>
            <a:r>
              <a:rPr lang="en-GB" dirty="0"/>
              <a:t>The comparator can be someone working for the employer at the same time or in the past (a predecessor) but not someone employed afterwards (a successor). </a:t>
            </a:r>
          </a:p>
          <a:p>
            <a:pPr algn="just"/>
            <a:r>
              <a:rPr lang="en-GB" dirty="0"/>
              <a:t>The law doesn’t allow consideration of the equality of a contract of employment as a whole.</a:t>
            </a:r>
          </a:p>
          <a:p>
            <a:pPr algn="just"/>
            <a:endParaRPr lang="en-GB" dirty="0"/>
          </a:p>
        </p:txBody>
      </p:sp>
    </p:spTree>
    <p:extLst>
      <p:ext uri="{BB962C8B-B14F-4D97-AF65-F5344CB8AC3E}">
        <p14:creationId xmlns:p14="http://schemas.microsoft.com/office/powerpoint/2010/main" val="19710931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3F3E-C87F-4045-BC52-9E5041179DB0}"/>
              </a:ext>
            </a:extLst>
          </p:cNvPr>
          <p:cNvSpPr>
            <a:spLocks noGrp="1"/>
          </p:cNvSpPr>
          <p:nvPr>
            <p:ph type="title"/>
          </p:nvPr>
        </p:nvSpPr>
        <p:spPr>
          <a:xfrm>
            <a:off x="628649" y="8879"/>
            <a:ext cx="8231265" cy="1231200"/>
          </a:xfrm>
        </p:spPr>
        <p:txBody>
          <a:bodyPr>
            <a:normAutofit/>
          </a:bodyPr>
          <a:lstStyle/>
          <a:p>
            <a:pPr algn="ctr"/>
            <a:r>
              <a:rPr lang="en-GB" sz="2800" b="1" dirty="0"/>
              <a:t>Equal Pay: Employers Defence</a:t>
            </a:r>
          </a:p>
        </p:txBody>
      </p:sp>
      <p:sp>
        <p:nvSpPr>
          <p:cNvPr id="3" name="Content Placeholder 2">
            <a:extLst>
              <a:ext uri="{FF2B5EF4-FFF2-40B4-BE49-F238E27FC236}">
                <a16:creationId xmlns:a16="http://schemas.microsoft.com/office/drawing/2014/main" id="{49E3531E-568F-4DB9-9BE9-1A9AD6434919}"/>
              </a:ext>
            </a:extLst>
          </p:cNvPr>
          <p:cNvSpPr>
            <a:spLocks noGrp="1"/>
          </p:cNvSpPr>
          <p:nvPr>
            <p:ph idx="1"/>
          </p:nvPr>
        </p:nvSpPr>
        <p:spPr>
          <a:xfrm>
            <a:off x="628649" y="979412"/>
            <a:ext cx="7886700" cy="4899176"/>
          </a:xfrm>
        </p:spPr>
        <p:txBody>
          <a:bodyPr/>
          <a:lstStyle/>
          <a:p>
            <a:r>
              <a:rPr lang="en-GB" dirty="0"/>
              <a:t>To defend a claim, an employer must be able to show that:</a:t>
            </a:r>
          </a:p>
          <a:p>
            <a:pPr lvl="1"/>
            <a:r>
              <a:rPr lang="en-GB" sz="2500" dirty="0"/>
              <a:t>the person bringing the claim and the comparator are not engaged in ‘like work’, or</a:t>
            </a:r>
          </a:p>
          <a:p>
            <a:pPr lvl="1"/>
            <a:r>
              <a:rPr lang="en-GB" sz="2500" dirty="0"/>
              <a:t>a bona fide and non-discriminatory job evaluation scheme has been conducted, and the work is not ‘rated as equivalent’, or</a:t>
            </a:r>
          </a:p>
          <a:p>
            <a:pPr lvl="1"/>
            <a:r>
              <a:rPr lang="en-GB" sz="2500" dirty="0"/>
              <a:t>the work is not of ‘equal value’, or</a:t>
            </a:r>
          </a:p>
          <a:p>
            <a:pPr lvl="1"/>
            <a:r>
              <a:rPr lang="en-GB" sz="2500" dirty="0"/>
              <a:t>any difference in pay is due to a material factor, or difference other than the difference of gender.</a:t>
            </a:r>
          </a:p>
          <a:p>
            <a:endParaRPr lang="en-GB" dirty="0"/>
          </a:p>
        </p:txBody>
      </p:sp>
    </p:spTree>
    <p:extLst>
      <p:ext uri="{BB962C8B-B14F-4D97-AF65-F5344CB8AC3E}">
        <p14:creationId xmlns:p14="http://schemas.microsoft.com/office/powerpoint/2010/main" val="17744656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Family friendly rights</a:t>
            </a:r>
          </a:p>
        </p:txBody>
      </p:sp>
      <p:sp>
        <p:nvSpPr>
          <p:cNvPr id="3" name="Content Placeholder 2"/>
          <p:cNvSpPr>
            <a:spLocks noGrp="1"/>
          </p:cNvSpPr>
          <p:nvPr>
            <p:ph idx="1"/>
          </p:nvPr>
        </p:nvSpPr>
        <p:spPr>
          <a:xfrm>
            <a:off x="628650" y="1231201"/>
            <a:ext cx="7886700" cy="4899176"/>
          </a:xfrm>
        </p:spPr>
        <p:txBody>
          <a:bodyPr>
            <a:normAutofit/>
          </a:bodyPr>
          <a:lstStyle/>
          <a:p>
            <a:r>
              <a:rPr lang="en-GB" dirty="0"/>
              <a:t>Maternity and antenatal</a:t>
            </a:r>
          </a:p>
          <a:p>
            <a:r>
              <a:rPr lang="en-GB" dirty="0"/>
              <a:t>Paternity*</a:t>
            </a:r>
          </a:p>
          <a:p>
            <a:r>
              <a:rPr lang="en-GB" dirty="0"/>
              <a:t>Adoption</a:t>
            </a:r>
          </a:p>
          <a:p>
            <a:r>
              <a:rPr lang="en-GB" dirty="0"/>
              <a:t>Shared parental leave</a:t>
            </a:r>
          </a:p>
          <a:p>
            <a:r>
              <a:rPr lang="en-GB" dirty="0"/>
              <a:t>Parental leave*</a:t>
            </a:r>
          </a:p>
          <a:p>
            <a:r>
              <a:rPr lang="en-GB" dirty="0"/>
              <a:t>Time off for dependants</a:t>
            </a:r>
          </a:p>
          <a:p>
            <a:r>
              <a:rPr lang="en-GB" dirty="0"/>
              <a:t>Parental bereavement leave</a:t>
            </a:r>
          </a:p>
          <a:p>
            <a:r>
              <a:rPr lang="en-GB" dirty="0"/>
              <a:t>Carer’s Leave</a:t>
            </a:r>
          </a:p>
          <a:p>
            <a:r>
              <a:rPr lang="en-GB" dirty="0"/>
              <a:t>Neonatal Care Leave </a:t>
            </a:r>
          </a:p>
          <a:p>
            <a:endParaRPr lang="en-GB" sz="1800" dirty="0"/>
          </a:p>
        </p:txBody>
      </p:sp>
    </p:spTree>
    <p:extLst>
      <p:ext uri="{BB962C8B-B14F-4D97-AF65-F5344CB8AC3E}">
        <p14:creationId xmlns:p14="http://schemas.microsoft.com/office/powerpoint/2010/main" val="242794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p:txBody>
          <a:bodyPr>
            <a:normAutofit/>
          </a:bodyPr>
          <a:lstStyle/>
          <a:p>
            <a:pPr algn="ctr"/>
            <a:r>
              <a:rPr lang="en-GB" sz="2800" b="1" dirty="0"/>
              <a:t>What do these terms mean?</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628650" y="979412"/>
            <a:ext cx="7886700" cy="4899176"/>
          </a:xfrm>
        </p:spPr>
        <p:txBody>
          <a:bodyPr>
            <a:normAutofit/>
          </a:bodyPr>
          <a:lstStyle/>
          <a:p>
            <a:pPr lvl="0"/>
            <a:r>
              <a:rPr lang="en-GB" dirty="0"/>
              <a:t>Maternity leave </a:t>
            </a:r>
          </a:p>
          <a:p>
            <a:pPr lvl="0"/>
            <a:r>
              <a:rPr lang="en-GB" dirty="0"/>
              <a:t>EWC</a:t>
            </a:r>
          </a:p>
          <a:p>
            <a:pPr lvl="0"/>
            <a:r>
              <a:rPr lang="en-GB" dirty="0"/>
              <a:t>MATB1 </a:t>
            </a:r>
          </a:p>
          <a:p>
            <a:pPr lvl="0"/>
            <a:r>
              <a:rPr lang="en-GB" dirty="0"/>
              <a:t>Qualifying week</a:t>
            </a:r>
          </a:p>
          <a:p>
            <a:pPr lvl="0"/>
            <a:r>
              <a:rPr lang="en-GB" dirty="0"/>
              <a:t>Childbirth</a:t>
            </a:r>
          </a:p>
          <a:p>
            <a:pPr lvl="0"/>
            <a:r>
              <a:rPr lang="en-GB" dirty="0"/>
              <a:t>Compulsory maternity leave </a:t>
            </a:r>
          </a:p>
          <a:p>
            <a:pPr lvl="0"/>
            <a:r>
              <a:rPr lang="en-GB" dirty="0"/>
              <a:t>OML </a:t>
            </a:r>
          </a:p>
          <a:p>
            <a:pPr lvl="0"/>
            <a:r>
              <a:rPr lang="en-GB" dirty="0"/>
              <a:t>AML </a:t>
            </a:r>
          </a:p>
          <a:p>
            <a:pPr lvl="0"/>
            <a:r>
              <a:rPr lang="en-GB" dirty="0"/>
              <a:t>SMP</a:t>
            </a:r>
          </a:p>
          <a:p>
            <a:pPr lvl="0"/>
            <a:r>
              <a:rPr lang="en-GB" dirty="0"/>
              <a:t>KIT days</a:t>
            </a:r>
          </a:p>
          <a:p>
            <a:endParaRPr lang="en-GB" dirty="0"/>
          </a:p>
        </p:txBody>
      </p:sp>
    </p:spTree>
    <p:extLst>
      <p:ext uri="{BB962C8B-B14F-4D97-AF65-F5344CB8AC3E}">
        <p14:creationId xmlns:p14="http://schemas.microsoft.com/office/powerpoint/2010/main" val="3051608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a:xfrm>
            <a:off x="628650" y="186432"/>
            <a:ext cx="7886700" cy="1231200"/>
          </a:xfrm>
        </p:spPr>
        <p:txBody>
          <a:bodyPr>
            <a:normAutofit/>
          </a:bodyPr>
          <a:lstStyle/>
          <a:p>
            <a:pPr algn="ctr"/>
            <a:r>
              <a:rPr lang="en-GB" sz="2800" b="1" dirty="0"/>
              <a:t>Maternity leave: Rights during OML &amp; AML</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628650" y="1183167"/>
            <a:ext cx="7886700" cy="4899176"/>
          </a:xfrm>
        </p:spPr>
        <p:txBody>
          <a:bodyPr>
            <a:normAutofit/>
          </a:bodyPr>
          <a:lstStyle/>
          <a:p>
            <a:pPr algn="just"/>
            <a:r>
              <a:rPr lang="en-GB" dirty="0"/>
              <a:t>The contract of employment continues throughout OML and AML, unless either party expressly ends it.</a:t>
            </a:r>
          </a:p>
          <a:p>
            <a:pPr algn="just"/>
            <a:r>
              <a:rPr lang="en-GB" dirty="0"/>
              <a:t>During statutory maternity leave, an employee "is entitled... to the benefit of the terms and conditions of employment which would have applied if she had not been absent", except for the terms as to remuneration (section 71(4)(a), ERA 1996 and regulation 9, MPL Regulations). </a:t>
            </a:r>
          </a:p>
          <a:p>
            <a:pPr algn="just"/>
            <a:r>
              <a:rPr lang="en-GB" dirty="0"/>
              <a:t>Since the contract of employment is not broken, continuous employment will continue to accrue during OML and AML.</a:t>
            </a:r>
          </a:p>
          <a:p>
            <a:pPr algn="just"/>
            <a:endParaRPr lang="en-GB" dirty="0"/>
          </a:p>
          <a:p>
            <a:pPr algn="just"/>
            <a:endParaRPr lang="en-GB" dirty="0"/>
          </a:p>
        </p:txBody>
      </p:sp>
    </p:spTree>
    <p:extLst>
      <p:ext uri="{BB962C8B-B14F-4D97-AF65-F5344CB8AC3E}">
        <p14:creationId xmlns:p14="http://schemas.microsoft.com/office/powerpoint/2010/main" val="16213832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a:xfrm>
            <a:off x="463412" y="223340"/>
            <a:ext cx="8217176" cy="1231200"/>
          </a:xfrm>
        </p:spPr>
        <p:txBody>
          <a:bodyPr>
            <a:normAutofit/>
          </a:bodyPr>
          <a:lstStyle/>
          <a:p>
            <a:pPr algn="ctr"/>
            <a:r>
              <a:rPr lang="en-GB" sz="2800" b="1" dirty="0"/>
              <a:t>Maternity leave: Right to return to the same job</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463412" y="1212624"/>
            <a:ext cx="8217176" cy="4432752"/>
          </a:xfrm>
        </p:spPr>
        <p:txBody>
          <a:bodyPr>
            <a:noAutofit/>
          </a:bodyPr>
          <a:lstStyle/>
          <a:p>
            <a:pPr algn="just"/>
            <a:r>
              <a:rPr lang="en-GB" dirty="0"/>
              <a:t>If the employee takes only OML, returns before the end of OML, or combines maternity leave with a period of shared parental leave where the total leave is 26 weeks or less, she is entitled to return to the "same job in which she was employed before her absence" (regulation 18(1), MPL Regulations). </a:t>
            </a:r>
          </a:p>
          <a:p>
            <a:pPr algn="just"/>
            <a:r>
              <a:rPr lang="en-GB" dirty="0"/>
              <a:t>Her terms of employment must be the same as, or not less favourable than, they would have been had she not been absent (regulation 18A(1)(b)). She will be entitled to benefit from any improvements as if she had not been away, such as a pay rise or any other changes to her terms and conditions for her grade or level.</a:t>
            </a:r>
          </a:p>
        </p:txBody>
      </p:sp>
    </p:spTree>
    <p:extLst>
      <p:ext uri="{BB962C8B-B14F-4D97-AF65-F5344CB8AC3E}">
        <p14:creationId xmlns:p14="http://schemas.microsoft.com/office/powerpoint/2010/main" val="30591465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a:xfrm>
            <a:off x="628650" y="177555"/>
            <a:ext cx="7886700" cy="1231200"/>
          </a:xfrm>
        </p:spPr>
        <p:txBody>
          <a:bodyPr>
            <a:normAutofit/>
          </a:bodyPr>
          <a:lstStyle/>
          <a:p>
            <a:pPr algn="ctr"/>
            <a:r>
              <a:rPr lang="en-GB" sz="2800" b="1" dirty="0"/>
              <a:t>Maternity leave: Right to return to a suitable alternative job</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334108" y="1357987"/>
            <a:ext cx="8352692" cy="4253553"/>
          </a:xfrm>
        </p:spPr>
        <p:txBody>
          <a:bodyPr>
            <a:noAutofit/>
          </a:bodyPr>
          <a:lstStyle/>
          <a:p>
            <a:pPr algn="just"/>
            <a:r>
              <a:rPr lang="en-GB" dirty="0"/>
              <a:t>Where the employee has taken any period of AML, has taken shared parental leave which when combined with maternity leave amounts to total leave of more than 26 weeks or has taken a period of at least four weeks' parental leave on top of her OML, </a:t>
            </a:r>
            <a:r>
              <a:rPr lang="en-GB" b="1" u="sng" dirty="0"/>
              <a:t>and</a:t>
            </a:r>
            <a:r>
              <a:rPr lang="en-GB" dirty="0"/>
              <a:t> there is some reason why it is not reasonably practicable for the employer to permit her to return to the same job:</a:t>
            </a:r>
          </a:p>
          <a:p>
            <a:pPr algn="just"/>
            <a:r>
              <a:rPr lang="en-GB" dirty="0"/>
              <a:t>The employee is entitled to return to a different job which is both suitable for her and appropriate in the circumstances (regulation 18(2), MPL Regulations).</a:t>
            </a:r>
          </a:p>
          <a:p>
            <a:pPr algn="just"/>
            <a:r>
              <a:rPr lang="en-GB" dirty="0"/>
              <a:t>The terms and conditions must not be less favourable than they would have been had she not been absent (regulation 18A(1)(b)).</a:t>
            </a:r>
          </a:p>
        </p:txBody>
      </p:sp>
    </p:spTree>
    <p:extLst>
      <p:ext uri="{BB962C8B-B14F-4D97-AF65-F5344CB8AC3E}">
        <p14:creationId xmlns:p14="http://schemas.microsoft.com/office/powerpoint/2010/main" val="102867700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p:txBody>
          <a:bodyPr>
            <a:normAutofit/>
          </a:bodyPr>
          <a:lstStyle/>
          <a:p>
            <a:pPr algn="ctr"/>
            <a:r>
              <a:rPr lang="en-GB" sz="2800" b="1" dirty="0"/>
              <a:t>Statutory Maternity Pay</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316523" y="979412"/>
            <a:ext cx="8563708" cy="4899176"/>
          </a:xfrm>
        </p:spPr>
        <p:txBody>
          <a:bodyPr>
            <a:noAutofit/>
          </a:bodyPr>
          <a:lstStyle/>
          <a:p>
            <a:pPr algn="just"/>
            <a:r>
              <a:rPr lang="en-GB" sz="2400" dirty="0"/>
              <a:t>An employee will be entitled to SMP where she has both:</a:t>
            </a:r>
          </a:p>
          <a:p>
            <a:pPr lvl="1" algn="just"/>
            <a:r>
              <a:rPr lang="en-GB" sz="2400" dirty="0"/>
              <a:t>26 weeks' continuous employment with the employer up to and including the 15th week before the EWC.</a:t>
            </a:r>
          </a:p>
          <a:p>
            <a:pPr lvl="1" algn="just"/>
            <a:r>
              <a:rPr lang="en-GB" sz="2400" dirty="0"/>
              <a:t>Average earnings of at least the lower earnings limit for National Insurance during the eight-week period ending with the 15th week before EWC.</a:t>
            </a:r>
          </a:p>
          <a:p>
            <a:pPr algn="just"/>
            <a:r>
              <a:rPr lang="en-GB" sz="2400" dirty="0"/>
              <a:t>SMP is payable for 39 weeks at the following rates:</a:t>
            </a:r>
          </a:p>
          <a:p>
            <a:pPr lvl="1" algn="just"/>
            <a:r>
              <a:rPr lang="en-GB" sz="2400" dirty="0"/>
              <a:t>The "earnings-related rate" (90% of average earnings) for the first six weeks.</a:t>
            </a:r>
          </a:p>
          <a:p>
            <a:pPr lvl="1" algn="just"/>
            <a:r>
              <a:rPr lang="en-GB" sz="2400" dirty="0"/>
              <a:t>The "prescribed rate" (or earnings-related rate if lower) for the remainder of the period. </a:t>
            </a:r>
          </a:p>
          <a:p>
            <a:pPr algn="just"/>
            <a:r>
              <a:rPr lang="en-GB" sz="2400" dirty="0"/>
              <a:t>A woman who does not qualify for SMP may qualify for </a:t>
            </a:r>
            <a:r>
              <a:rPr lang="en-GB" sz="2400" u="sng" dirty="0"/>
              <a:t>maternity allowance</a:t>
            </a:r>
            <a:r>
              <a:rPr lang="en-GB" sz="2400" dirty="0"/>
              <a:t> or other social security payments.</a:t>
            </a:r>
          </a:p>
        </p:txBody>
      </p:sp>
    </p:spTree>
    <p:extLst>
      <p:ext uri="{BB962C8B-B14F-4D97-AF65-F5344CB8AC3E}">
        <p14:creationId xmlns:p14="http://schemas.microsoft.com/office/powerpoint/2010/main" val="95410160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822" y="332640"/>
            <a:ext cx="8142072" cy="923400"/>
          </a:xfrm>
        </p:spPr>
        <p:txBody>
          <a:bodyPr>
            <a:normAutofit/>
          </a:bodyPr>
          <a:lstStyle/>
          <a:p>
            <a:pPr algn="ctr"/>
            <a:r>
              <a:rPr lang="en-GB" sz="2800" b="1" dirty="0"/>
              <a:t>Statutory Paternity Leave - Eligibility</a:t>
            </a:r>
          </a:p>
        </p:txBody>
      </p:sp>
      <p:sp>
        <p:nvSpPr>
          <p:cNvPr id="3" name="Content Placeholder 2"/>
          <p:cNvSpPr>
            <a:spLocks noGrp="1"/>
          </p:cNvSpPr>
          <p:nvPr>
            <p:ph idx="1"/>
          </p:nvPr>
        </p:nvSpPr>
        <p:spPr>
          <a:xfrm>
            <a:off x="559293" y="1256040"/>
            <a:ext cx="7652552" cy="5038228"/>
          </a:xfrm>
        </p:spPr>
        <p:txBody>
          <a:bodyPr>
            <a:noAutofit/>
          </a:bodyPr>
          <a:lstStyle/>
          <a:p>
            <a:r>
              <a:rPr lang="en-GB" sz="2000" dirty="0"/>
              <a:t>OPL is available only to eligible employees, not to other types of worker or the self-employed. </a:t>
            </a:r>
          </a:p>
          <a:p>
            <a:r>
              <a:rPr lang="en-GB" sz="2000" dirty="0"/>
              <a:t>To be eligible to take OPL, an employee must:</a:t>
            </a:r>
          </a:p>
          <a:p>
            <a:pPr lvl="1"/>
            <a:r>
              <a:rPr lang="en-GB" dirty="0"/>
              <a:t>have been continuously employed by their employer for a period of not less than 26 weeks ending with the Qualifying Week. (regulation 4(2)(a), PAL Regulations)*.</a:t>
            </a:r>
          </a:p>
          <a:p>
            <a:pPr lvl="1"/>
            <a:r>
              <a:rPr lang="en-GB" dirty="0"/>
              <a:t>be either the child’s father or be the spouse, civil partner or partner of the child’s mother. (Regulation 4(2)(b), PAL Regulations.)</a:t>
            </a:r>
          </a:p>
          <a:p>
            <a:pPr lvl="1"/>
            <a:r>
              <a:rPr lang="en-GB" dirty="0"/>
              <a:t>have responsibility for the child's upbringing (or an expectation that they will do so).</a:t>
            </a:r>
          </a:p>
          <a:p>
            <a:pPr lvl="1"/>
            <a:r>
              <a:rPr lang="en-GB" dirty="0"/>
              <a:t>not have already taken shared parental leave in respect of the same child.</a:t>
            </a:r>
          </a:p>
          <a:p>
            <a:pPr lvl="1"/>
            <a:r>
              <a:rPr lang="en-GB" dirty="0"/>
              <a:t>give the employer the required notice and (where requested) the necessary evidence of entitlement. (regulation 4, PAL Regulations.)</a:t>
            </a:r>
          </a:p>
        </p:txBody>
      </p:sp>
    </p:spTree>
    <p:extLst>
      <p:ext uri="{BB962C8B-B14F-4D97-AF65-F5344CB8AC3E}">
        <p14:creationId xmlns:p14="http://schemas.microsoft.com/office/powerpoint/2010/main" val="10066560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759" y="314885"/>
            <a:ext cx="8559321" cy="936865"/>
          </a:xfrm>
        </p:spPr>
        <p:txBody>
          <a:bodyPr>
            <a:normAutofit/>
          </a:bodyPr>
          <a:lstStyle/>
          <a:p>
            <a:pPr algn="ctr"/>
            <a:r>
              <a:rPr lang="en-GB" sz="2800" b="1" dirty="0"/>
              <a:t>Statutory Paternity</a:t>
            </a:r>
          </a:p>
        </p:txBody>
      </p:sp>
      <p:sp>
        <p:nvSpPr>
          <p:cNvPr id="3" name="Content Placeholder 2"/>
          <p:cNvSpPr>
            <a:spLocks noGrp="1"/>
          </p:cNvSpPr>
          <p:nvPr>
            <p:ph idx="1"/>
          </p:nvPr>
        </p:nvSpPr>
        <p:spPr>
          <a:xfrm>
            <a:off x="570705" y="1237408"/>
            <a:ext cx="8285428" cy="4953399"/>
          </a:xfrm>
        </p:spPr>
        <p:txBody>
          <a:bodyPr>
            <a:normAutofit fontScale="77500" lnSpcReduction="20000"/>
          </a:bodyPr>
          <a:lstStyle/>
          <a:p>
            <a:pPr marL="0" indent="0">
              <a:buNone/>
            </a:pPr>
            <a:r>
              <a:rPr lang="en-GB" sz="3200" b="1" dirty="0"/>
              <a:t>The amount of OPL</a:t>
            </a:r>
            <a:endParaRPr lang="en-GB" sz="3200" dirty="0"/>
          </a:p>
          <a:p>
            <a:pPr marL="476250" indent="-342900"/>
            <a:r>
              <a:rPr lang="en-GB" sz="3200" dirty="0"/>
              <a:t>The statutory entitlement to OPL is to one period of leave and the employee is entitled to choose between taking that period as </a:t>
            </a:r>
            <a:r>
              <a:rPr lang="en-GB" sz="3200" b="1" dirty="0"/>
              <a:t>either</a:t>
            </a:r>
            <a:r>
              <a:rPr lang="en-GB" sz="3200" dirty="0"/>
              <a:t> one week </a:t>
            </a:r>
            <a:r>
              <a:rPr lang="en-GB" sz="3200" b="1" dirty="0"/>
              <a:t>or</a:t>
            </a:r>
            <a:r>
              <a:rPr lang="en-GB" sz="3200" dirty="0"/>
              <a:t> two non-continuous weeks' leave (regulation 5(1), PAL Regulations</a:t>
            </a:r>
          </a:p>
          <a:p>
            <a:pPr marL="133350" indent="0">
              <a:buNone/>
            </a:pPr>
            <a:endParaRPr lang="en-GB" sz="3200" b="1" dirty="0"/>
          </a:p>
          <a:p>
            <a:pPr marL="133350" indent="0">
              <a:buNone/>
            </a:pPr>
            <a:r>
              <a:rPr lang="en-GB" sz="3200" b="1" dirty="0"/>
              <a:t>When OPL can be taken</a:t>
            </a:r>
            <a:endParaRPr lang="en-GB" sz="3200" dirty="0"/>
          </a:p>
          <a:p>
            <a:pPr marL="476250" indent="-342900"/>
            <a:r>
              <a:rPr lang="en-GB" sz="3200" dirty="0"/>
              <a:t>The employee's one or two-week period of OPL must normally be taken between the date on which the child is born and 12 months after that date (regulation 5(2)(a), PAL Regulations. </a:t>
            </a:r>
          </a:p>
          <a:p>
            <a:pPr marL="476250" indent="-342900"/>
            <a:r>
              <a:rPr lang="en-GB" sz="3200" dirty="0"/>
              <a:t>Within the applicable 12-month period, it is for the employee to choose when they wish to take their OPL</a:t>
            </a:r>
            <a:r>
              <a:rPr lang="en-GB" sz="3200" dirty="0">
                <a:solidFill>
                  <a:schemeClr val="tx1"/>
                </a:solidFill>
              </a:rPr>
              <a:t>.</a:t>
            </a:r>
          </a:p>
          <a:p>
            <a:endParaRPr lang="en-GB" sz="2700" dirty="0"/>
          </a:p>
        </p:txBody>
      </p:sp>
    </p:spTree>
    <p:extLst>
      <p:ext uri="{BB962C8B-B14F-4D97-AF65-F5344CB8AC3E}">
        <p14:creationId xmlns:p14="http://schemas.microsoft.com/office/powerpoint/2010/main" val="863456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125" y="377240"/>
            <a:ext cx="8736875" cy="923400"/>
          </a:xfrm>
        </p:spPr>
        <p:txBody>
          <a:bodyPr>
            <a:normAutofit/>
          </a:bodyPr>
          <a:lstStyle/>
          <a:p>
            <a:pPr algn="ctr"/>
            <a:r>
              <a:rPr lang="en-GB" sz="2800" b="1" dirty="0"/>
              <a:t>Statutory Paternity Leave: The right to return</a:t>
            </a:r>
          </a:p>
        </p:txBody>
      </p:sp>
      <p:sp>
        <p:nvSpPr>
          <p:cNvPr id="3" name="Content Placeholder 2"/>
          <p:cNvSpPr>
            <a:spLocks noGrp="1"/>
          </p:cNvSpPr>
          <p:nvPr>
            <p:ph idx="1"/>
          </p:nvPr>
        </p:nvSpPr>
        <p:spPr>
          <a:xfrm>
            <a:off x="336102" y="1421550"/>
            <a:ext cx="8275237" cy="4810574"/>
          </a:xfrm>
        </p:spPr>
        <p:txBody>
          <a:bodyPr>
            <a:normAutofit/>
          </a:bodyPr>
          <a:lstStyle/>
          <a:p>
            <a:pPr algn="just"/>
            <a:r>
              <a:rPr lang="en-GB" dirty="0"/>
              <a:t>An employee who has exercised their right to take OPL usually has the right to return to the same job that they were employed to do immediately prior to taking the leave (regulation 13(1), PAL Regulations). </a:t>
            </a:r>
          </a:p>
          <a:p>
            <a:pPr algn="just"/>
            <a:r>
              <a:rPr lang="en-GB" dirty="0"/>
              <a:t>Where the OPL is used alongside parental leave or other statutory leave of more than four weeks </a:t>
            </a:r>
            <a:r>
              <a:rPr lang="en-GB" b="1" u="sng" dirty="0"/>
              <a:t>and</a:t>
            </a:r>
            <a:r>
              <a:rPr lang="en-GB" dirty="0"/>
              <a:t> it is not reasonably practicable for the employer to return the employee to the job they were doing before their OPL, the employer is entitled to propose an alternative job for the employee to return to which is both suitable for them and appropriate for them to do in the circumstances (regulation 13(2)).</a:t>
            </a:r>
          </a:p>
        </p:txBody>
      </p:sp>
    </p:spTree>
    <p:extLst>
      <p:ext uri="{BB962C8B-B14F-4D97-AF65-F5344CB8AC3E}">
        <p14:creationId xmlns:p14="http://schemas.microsoft.com/office/powerpoint/2010/main" val="24816663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492" y="234986"/>
            <a:ext cx="8843407" cy="892477"/>
          </a:xfrm>
        </p:spPr>
        <p:txBody>
          <a:bodyPr>
            <a:normAutofit/>
          </a:bodyPr>
          <a:lstStyle/>
          <a:p>
            <a:pPr algn="ctr"/>
            <a:r>
              <a:rPr lang="en-GB" sz="2800" b="1" dirty="0"/>
              <a:t>Statutory Adoption Leave: The key rights</a:t>
            </a:r>
          </a:p>
        </p:txBody>
      </p:sp>
      <p:sp>
        <p:nvSpPr>
          <p:cNvPr id="3" name="Content Placeholder 2"/>
          <p:cNvSpPr>
            <a:spLocks noGrp="1"/>
          </p:cNvSpPr>
          <p:nvPr>
            <p:ph idx="1"/>
          </p:nvPr>
        </p:nvSpPr>
        <p:spPr>
          <a:xfrm>
            <a:off x="300593" y="1127463"/>
            <a:ext cx="8462915" cy="4518735"/>
          </a:xfrm>
        </p:spPr>
        <p:txBody>
          <a:bodyPr>
            <a:normAutofit fontScale="85000" lnSpcReduction="10000"/>
          </a:bodyPr>
          <a:lstStyle/>
          <a:p>
            <a:pPr algn="just"/>
            <a:r>
              <a:rPr lang="en-GB" dirty="0"/>
              <a:t>Up to 52 weeks' statutory adoption leave (SAL), split into 26 weeks' ordinary adoption leave (OAL) and 26 weeks' additional adoption leave (AAL).</a:t>
            </a:r>
          </a:p>
          <a:p>
            <a:pPr algn="just"/>
            <a:r>
              <a:rPr lang="en-GB" dirty="0"/>
              <a:t>Statutory adoption pay (SAP) for up to 39 weeks (the adoption pay period or APP).</a:t>
            </a:r>
          </a:p>
          <a:p>
            <a:pPr algn="just"/>
            <a:r>
              <a:rPr lang="en-GB" dirty="0"/>
              <a:t>The right to return to the same job (or, in certain circumstances, to return to a suitable and appropriate alternative job).</a:t>
            </a:r>
          </a:p>
          <a:p>
            <a:pPr algn="just"/>
            <a:r>
              <a:rPr lang="en-GB" dirty="0"/>
              <a:t>The statutory framework for adoption leave and pay is similar to that for maternity leave and pay. However, the key trigger points for eligibility for SAL and SAP (other than in surrogacy cases) do not relate to an expected or actual date of childbirth, but to stages of the process by which a child is matched and placed with an adopter.</a:t>
            </a:r>
          </a:p>
          <a:p>
            <a:pPr algn="just"/>
            <a:r>
              <a:rPr lang="en-GB" dirty="0"/>
              <a:t>The rights and obligations during OAL and AAL and the right to return to work are the same as with maternity leave.</a:t>
            </a:r>
          </a:p>
          <a:p>
            <a:pPr algn="just"/>
            <a:endParaRPr lang="en-GB" dirty="0"/>
          </a:p>
        </p:txBody>
      </p:sp>
    </p:spTree>
    <p:extLst>
      <p:ext uri="{BB962C8B-B14F-4D97-AF65-F5344CB8AC3E}">
        <p14:creationId xmlns:p14="http://schemas.microsoft.com/office/powerpoint/2010/main" val="350131360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p:txBody>
          <a:bodyPr>
            <a:normAutofit/>
          </a:bodyPr>
          <a:lstStyle/>
          <a:p>
            <a:pPr algn="ctr"/>
            <a:r>
              <a:rPr lang="en-GB" sz="2800" b="1" dirty="0"/>
              <a:t>Shared Parental Leave </a:t>
            </a:r>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p:txBody>
          <a:bodyPr/>
          <a:lstStyle/>
          <a:p>
            <a:r>
              <a:rPr lang="en-GB" dirty="0"/>
              <a:t>Shared Parental Leave enables eligible mothers, fathers, partners and adopters to choose how to share time off work after their child is born or placed for adoption. </a:t>
            </a:r>
          </a:p>
          <a:p>
            <a:r>
              <a:rPr lang="en-GB" dirty="0"/>
              <a:t>Parents can share up to 50 weeks of leave and up to 37 weeks of pay and choose to take the leave and pay in a more flexible way during the child’s first year.</a:t>
            </a:r>
          </a:p>
          <a:p>
            <a:r>
              <a:rPr lang="en-GB" dirty="0"/>
              <a:t>Eligible parents can be off work together or alternatively stagger their leave and pay so that one of them is always at home with the baby in the first year and alternate.</a:t>
            </a:r>
          </a:p>
          <a:p>
            <a:endParaRPr lang="en-GB" dirty="0"/>
          </a:p>
        </p:txBody>
      </p:sp>
    </p:spTree>
    <p:extLst>
      <p:ext uri="{BB962C8B-B14F-4D97-AF65-F5344CB8AC3E}">
        <p14:creationId xmlns:p14="http://schemas.microsoft.com/office/powerpoint/2010/main" val="183520169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a:xfrm>
            <a:off x="203200" y="1"/>
            <a:ext cx="8788400" cy="1231200"/>
          </a:xfrm>
        </p:spPr>
        <p:txBody>
          <a:bodyPr>
            <a:normAutofit/>
          </a:bodyPr>
          <a:lstStyle/>
          <a:p>
            <a:r>
              <a:rPr lang="en-GB" sz="2800" b="1" dirty="0"/>
              <a:t>Shared Parental Leave: Eligibility for birth parents</a:t>
            </a:r>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a:xfrm>
            <a:off x="628650" y="279400"/>
            <a:ext cx="7886700" cy="4569800"/>
          </a:xfrm>
        </p:spPr>
        <p:txBody>
          <a:bodyPr>
            <a:normAutofit/>
          </a:bodyPr>
          <a:lstStyle/>
          <a:p>
            <a:endParaRPr lang="en-GB" dirty="0"/>
          </a:p>
          <a:p>
            <a:endParaRPr lang="en-GB" dirty="0"/>
          </a:p>
          <a:p>
            <a:pPr marL="0" indent="0">
              <a:buNone/>
            </a:pPr>
            <a:r>
              <a:rPr lang="en-GB" dirty="0"/>
              <a:t>To be eligible for Shared Parental Leave (SPL) and Statutory Shared Parental Pay (</a:t>
            </a:r>
            <a:r>
              <a:rPr lang="en-GB" dirty="0" err="1"/>
              <a:t>ShPP</a:t>
            </a:r>
            <a:r>
              <a:rPr lang="en-GB" dirty="0"/>
              <a:t>), both parents must:</a:t>
            </a:r>
          </a:p>
          <a:p>
            <a:pPr lvl="1"/>
            <a:r>
              <a:rPr lang="en-GB" sz="2500" dirty="0"/>
              <a:t>share responsibility for the child at birth</a:t>
            </a:r>
          </a:p>
          <a:p>
            <a:pPr lvl="1"/>
            <a:r>
              <a:rPr lang="en-GB" sz="2500" dirty="0"/>
              <a:t>meet work and pay criteria - these are different depending on which parent wants to use the shared parental leave and pay</a:t>
            </a:r>
          </a:p>
          <a:p>
            <a:pPr marL="457200" lvl="1" indent="0">
              <a:buNone/>
            </a:pPr>
            <a:endParaRPr lang="en-GB" dirty="0"/>
          </a:p>
          <a:p>
            <a:pPr lvl="1"/>
            <a:endParaRPr lang="en-GB" dirty="0"/>
          </a:p>
          <a:p>
            <a:pPr lvl="1"/>
            <a:endParaRPr lang="en-GB" dirty="0"/>
          </a:p>
        </p:txBody>
      </p:sp>
    </p:spTree>
    <p:extLst>
      <p:ext uri="{BB962C8B-B14F-4D97-AF65-F5344CB8AC3E}">
        <p14:creationId xmlns:p14="http://schemas.microsoft.com/office/powerpoint/2010/main" val="223202532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a:xfrm>
            <a:off x="396875" y="268339"/>
            <a:ext cx="8350250" cy="1231200"/>
          </a:xfrm>
        </p:spPr>
        <p:txBody>
          <a:bodyPr>
            <a:normAutofit/>
          </a:bodyPr>
          <a:lstStyle/>
          <a:p>
            <a:r>
              <a:rPr lang="en-GB" sz="2800" b="1" dirty="0"/>
              <a:t>If both parents want to share the SPL and </a:t>
            </a:r>
            <a:r>
              <a:rPr lang="en-GB" sz="2800" b="1" dirty="0" err="1"/>
              <a:t>ShPP</a:t>
            </a:r>
            <a:endParaRPr lang="en-GB" sz="2800" b="1" dirty="0"/>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a:xfrm>
            <a:off x="628650" y="1344227"/>
            <a:ext cx="7886700" cy="4472373"/>
          </a:xfrm>
        </p:spPr>
        <p:txBody>
          <a:bodyPr>
            <a:normAutofit fontScale="92500" lnSpcReduction="10000"/>
          </a:bodyPr>
          <a:lstStyle/>
          <a:p>
            <a:r>
              <a:rPr lang="en-GB" sz="2700" dirty="0"/>
              <a:t>Both parents must meet the same eligibility criteria to get SPL and </a:t>
            </a:r>
            <a:r>
              <a:rPr lang="en-GB" sz="2700" dirty="0" err="1"/>
              <a:t>ShPP</a:t>
            </a:r>
            <a:r>
              <a:rPr lang="en-GB" sz="2700" dirty="0"/>
              <a:t>. They must:</a:t>
            </a:r>
          </a:p>
          <a:p>
            <a:pPr lvl="1"/>
            <a:r>
              <a:rPr lang="en-GB" sz="2700" dirty="0"/>
              <a:t>have been employed continuously by the same employer for at least 26 weeks by the end of the 15th week before the due date</a:t>
            </a:r>
          </a:p>
          <a:p>
            <a:pPr lvl="1"/>
            <a:r>
              <a:rPr lang="en-GB" sz="2700" dirty="0"/>
              <a:t>stay with the same employer until they start your SPL</a:t>
            </a:r>
          </a:p>
          <a:p>
            <a:r>
              <a:rPr lang="en-GB" sz="2700" dirty="0"/>
              <a:t>To be eligible for SPL, they must be ‘employees’ (not ‘workers’). If either of them is a ‘worker’, they might be able to share </a:t>
            </a:r>
            <a:r>
              <a:rPr lang="en-GB" sz="2700" dirty="0" err="1"/>
              <a:t>ShPP</a:t>
            </a:r>
            <a:r>
              <a:rPr lang="en-GB" sz="2700" dirty="0"/>
              <a:t> but not SPL.</a:t>
            </a:r>
          </a:p>
          <a:p>
            <a:r>
              <a:rPr lang="en-GB" sz="2700" dirty="0"/>
              <a:t>To be eligible for </a:t>
            </a:r>
            <a:r>
              <a:rPr lang="en-GB" sz="2700" dirty="0" err="1"/>
              <a:t>ShPP</a:t>
            </a:r>
            <a:r>
              <a:rPr lang="en-GB" sz="2700" dirty="0"/>
              <a:t>, they must each earn on average at least £125 a week. </a:t>
            </a:r>
          </a:p>
        </p:txBody>
      </p:sp>
    </p:spTree>
    <p:extLst>
      <p:ext uri="{BB962C8B-B14F-4D97-AF65-F5344CB8AC3E}">
        <p14:creationId xmlns:p14="http://schemas.microsoft.com/office/powerpoint/2010/main" val="287924348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a:xfrm>
            <a:off x="139700" y="255639"/>
            <a:ext cx="9004300" cy="1231200"/>
          </a:xfrm>
        </p:spPr>
        <p:txBody>
          <a:bodyPr>
            <a:normAutofit/>
          </a:bodyPr>
          <a:lstStyle/>
          <a:p>
            <a:pPr algn="ctr"/>
            <a:r>
              <a:rPr lang="en-GB" sz="2800" b="1" dirty="0"/>
              <a:t>If the mother’s partner wants to take the SPL and </a:t>
            </a:r>
            <a:r>
              <a:rPr lang="en-GB" sz="2800" b="1" dirty="0" err="1"/>
              <a:t>ShPP</a:t>
            </a:r>
            <a:endParaRPr lang="en-GB" sz="2800" b="1" dirty="0"/>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a:xfrm>
            <a:off x="139700" y="1302369"/>
            <a:ext cx="8712200" cy="4899176"/>
          </a:xfrm>
        </p:spPr>
        <p:txBody>
          <a:bodyPr>
            <a:noAutofit/>
          </a:bodyPr>
          <a:lstStyle/>
          <a:p>
            <a:pPr algn="just"/>
            <a:r>
              <a:rPr lang="en-GB" sz="2000" dirty="0"/>
              <a:t>For the mother’s partner to take SPL and </a:t>
            </a:r>
            <a:r>
              <a:rPr lang="en-GB" sz="2000" dirty="0" err="1"/>
              <a:t>ShPP</a:t>
            </a:r>
            <a:r>
              <a:rPr lang="en-GB" sz="2000" dirty="0"/>
              <a:t>, both the mother and the mother’s partner must meet some eligibility requirements.</a:t>
            </a:r>
          </a:p>
          <a:p>
            <a:pPr algn="just"/>
            <a:r>
              <a:rPr lang="en-GB" sz="2000" dirty="0"/>
              <a:t>The mother must:</a:t>
            </a:r>
          </a:p>
          <a:p>
            <a:pPr lvl="1" algn="just"/>
            <a:r>
              <a:rPr lang="en-GB" dirty="0"/>
              <a:t>have been working for at least 26 weeks out of the 66 weeks before the week the baby’s due (the 26 weeks do not need to be in a row)</a:t>
            </a:r>
          </a:p>
          <a:p>
            <a:pPr lvl="1" algn="just"/>
            <a:r>
              <a:rPr lang="en-GB" dirty="0"/>
              <a:t>have earned at least £390 in total across any 13 of the 66 weeks (add up the highest paying weeks - they do not need to be in a row)</a:t>
            </a:r>
          </a:p>
          <a:p>
            <a:pPr algn="just"/>
            <a:r>
              <a:rPr lang="en-GB" sz="2000" dirty="0"/>
              <a:t>The mother’s partner must:</a:t>
            </a:r>
          </a:p>
          <a:p>
            <a:pPr lvl="1" algn="just"/>
            <a:r>
              <a:rPr lang="en-GB" dirty="0"/>
              <a:t>have been employed continuously by the same employer for at least 26 weeks by the end of the 15th week before the due date</a:t>
            </a:r>
          </a:p>
          <a:p>
            <a:pPr lvl="1" algn="just"/>
            <a:r>
              <a:rPr lang="en-GB" dirty="0"/>
              <a:t>stay with the same employer until they start their SPL</a:t>
            </a:r>
          </a:p>
          <a:p>
            <a:pPr algn="just"/>
            <a:r>
              <a:rPr lang="en-GB" sz="2000" dirty="0"/>
              <a:t>To be eligible for SPL, the partner must be:</a:t>
            </a:r>
          </a:p>
          <a:p>
            <a:pPr lvl="1" algn="just"/>
            <a:r>
              <a:rPr lang="en-GB" dirty="0"/>
              <a:t>an ‘employee’ (not a ‘worker’). If the partner is a ‘worker’, they might be able to get </a:t>
            </a:r>
            <a:r>
              <a:rPr lang="en-GB" dirty="0" err="1"/>
              <a:t>ShPP</a:t>
            </a:r>
            <a:r>
              <a:rPr lang="en-GB" dirty="0"/>
              <a:t> but not SPL.</a:t>
            </a:r>
          </a:p>
          <a:p>
            <a:pPr lvl="1" algn="just"/>
            <a:r>
              <a:rPr lang="en-GB" dirty="0"/>
              <a:t>earn on average at least £125 a week.</a:t>
            </a:r>
          </a:p>
        </p:txBody>
      </p:sp>
    </p:spTree>
    <p:extLst>
      <p:ext uri="{BB962C8B-B14F-4D97-AF65-F5344CB8AC3E}">
        <p14:creationId xmlns:p14="http://schemas.microsoft.com/office/powerpoint/2010/main" val="13070600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a:xfrm>
            <a:off x="628650" y="273565"/>
            <a:ext cx="8657393" cy="1231200"/>
          </a:xfrm>
        </p:spPr>
        <p:txBody>
          <a:bodyPr>
            <a:normAutofit/>
          </a:bodyPr>
          <a:lstStyle/>
          <a:p>
            <a:pPr algn="ctr"/>
            <a:r>
              <a:rPr lang="en-GB" sz="2800" b="1" dirty="0"/>
              <a:t>Flexible Working Request</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628650" y="1694486"/>
            <a:ext cx="7343498" cy="3658749"/>
          </a:xfrm>
        </p:spPr>
        <p:txBody>
          <a:bodyPr/>
          <a:lstStyle/>
          <a:p>
            <a:r>
              <a:rPr lang="en-GB" dirty="0"/>
              <a:t>A flexible working request may be a request to:</a:t>
            </a:r>
          </a:p>
          <a:p>
            <a:pPr marL="200025" indent="0">
              <a:buNone/>
            </a:pPr>
            <a:endParaRPr lang="en-GB" dirty="0"/>
          </a:p>
          <a:p>
            <a:pPr marL="200025" indent="0">
              <a:buNone/>
            </a:pPr>
            <a:r>
              <a:rPr lang="en-GB" dirty="0"/>
              <a:t>(a) reduce or vary your working hours;</a:t>
            </a:r>
          </a:p>
          <a:p>
            <a:pPr marL="200025" indent="0"/>
            <a:endParaRPr lang="en-GB" dirty="0"/>
          </a:p>
          <a:p>
            <a:pPr marL="200025" indent="0">
              <a:buNone/>
            </a:pPr>
            <a:r>
              <a:rPr lang="en-GB" dirty="0"/>
              <a:t>(b) reduce or vary the days you work;</a:t>
            </a:r>
          </a:p>
          <a:p>
            <a:pPr marL="200025" indent="0">
              <a:buNone/>
            </a:pPr>
            <a:endParaRPr lang="en-GB" dirty="0"/>
          </a:p>
          <a:p>
            <a:pPr marL="200025" indent="0">
              <a:buNone/>
            </a:pPr>
            <a:r>
              <a:rPr lang="en-GB" dirty="0"/>
              <a:t>(c) work from a different location (for example, from home).</a:t>
            </a:r>
          </a:p>
          <a:p>
            <a:endParaRPr lang="en-GB" dirty="0"/>
          </a:p>
        </p:txBody>
      </p:sp>
    </p:spTree>
    <p:extLst>
      <p:ext uri="{BB962C8B-B14F-4D97-AF65-F5344CB8AC3E}">
        <p14:creationId xmlns:p14="http://schemas.microsoft.com/office/powerpoint/2010/main" val="111359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a:xfrm>
            <a:off x="628650" y="90424"/>
            <a:ext cx="7886700" cy="1231200"/>
          </a:xfrm>
        </p:spPr>
        <p:txBody>
          <a:bodyPr>
            <a:normAutofit/>
          </a:bodyPr>
          <a:lstStyle/>
          <a:p>
            <a:pPr algn="ctr"/>
            <a:r>
              <a:rPr lang="en-GB" sz="2800" b="1" dirty="0"/>
              <a:t>Flexible Working: Eligibility </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p:txBody>
          <a:bodyPr/>
          <a:lstStyle/>
          <a:p>
            <a:r>
              <a:rPr lang="en-GB" dirty="0"/>
              <a:t>To be eligible to make a flexible working request, the person must be:</a:t>
            </a:r>
          </a:p>
          <a:p>
            <a:pPr marL="0" indent="0">
              <a:buNone/>
            </a:pPr>
            <a:endParaRPr lang="en-GB" dirty="0"/>
          </a:p>
          <a:p>
            <a:pPr marL="200025" indent="0">
              <a:buNone/>
            </a:pPr>
            <a:r>
              <a:rPr lang="en-GB" dirty="0"/>
              <a:t>(a) an employee; and</a:t>
            </a:r>
          </a:p>
          <a:p>
            <a:pPr marL="200025" indent="0">
              <a:buNone/>
            </a:pPr>
            <a:endParaRPr lang="en-GB" dirty="0"/>
          </a:p>
          <a:p>
            <a:pPr marL="200025" indent="0">
              <a:buNone/>
            </a:pPr>
            <a:r>
              <a:rPr lang="en-GB" dirty="0"/>
              <a:t>(b) not have made two flexible working requests during the last 12 months.</a:t>
            </a:r>
          </a:p>
          <a:p>
            <a:endParaRPr lang="en-GB" dirty="0"/>
          </a:p>
        </p:txBody>
      </p:sp>
    </p:spTree>
    <p:extLst>
      <p:ext uri="{BB962C8B-B14F-4D97-AF65-F5344CB8AC3E}">
        <p14:creationId xmlns:p14="http://schemas.microsoft.com/office/powerpoint/2010/main" val="140832196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a:xfrm>
            <a:off x="628650" y="90424"/>
            <a:ext cx="7886700" cy="1231200"/>
          </a:xfrm>
        </p:spPr>
        <p:txBody>
          <a:bodyPr>
            <a:normAutofit/>
          </a:bodyPr>
          <a:lstStyle/>
          <a:p>
            <a:pPr algn="ctr"/>
            <a:r>
              <a:rPr lang="en-GB" sz="2800" b="1" dirty="0"/>
              <a:t>Flexible Working: Process </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p:txBody>
          <a:bodyPr>
            <a:normAutofit/>
          </a:bodyPr>
          <a:lstStyle/>
          <a:p>
            <a:pPr algn="just"/>
            <a:r>
              <a:rPr lang="en-GB" dirty="0"/>
              <a:t>An employee making a flexible working request, must:</a:t>
            </a:r>
          </a:p>
          <a:p>
            <a:pPr lvl="1" algn="just"/>
            <a:r>
              <a:rPr lang="en-GB" sz="2500" dirty="0"/>
              <a:t>put the request in writing to the employer </a:t>
            </a:r>
          </a:p>
          <a:p>
            <a:pPr lvl="1" algn="just"/>
            <a:r>
              <a:rPr lang="en-GB" sz="2500" dirty="0"/>
              <a:t>say it's a 'statutory request' for flexible working</a:t>
            </a:r>
          </a:p>
          <a:p>
            <a:pPr algn="just"/>
            <a:r>
              <a:rPr lang="en-GB" dirty="0"/>
              <a:t>The request must also include:</a:t>
            </a:r>
          </a:p>
          <a:p>
            <a:pPr lvl="1" algn="just"/>
            <a:r>
              <a:rPr lang="en-GB" sz="2500" dirty="0"/>
              <a:t>the date of the request</a:t>
            </a:r>
          </a:p>
          <a:p>
            <a:pPr lvl="1" algn="just"/>
            <a:r>
              <a:rPr lang="en-GB" sz="2500" dirty="0"/>
              <a:t>the change they are requesting – for example the change in hours or place of work</a:t>
            </a:r>
          </a:p>
          <a:p>
            <a:pPr lvl="1" algn="just"/>
            <a:r>
              <a:rPr lang="en-GB" sz="2500" dirty="0"/>
              <a:t>when they would like the change to start</a:t>
            </a:r>
          </a:p>
          <a:p>
            <a:pPr lvl="1" algn="just"/>
            <a:r>
              <a:rPr lang="en-GB" sz="2500" dirty="0"/>
              <a:t>if they have made any previous statutory flexible working requests to the employer</a:t>
            </a:r>
          </a:p>
          <a:p>
            <a:pPr lvl="1" algn="just"/>
            <a:r>
              <a:rPr lang="en-GB" sz="2500" dirty="0"/>
              <a:t>the date of any previous requests</a:t>
            </a:r>
          </a:p>
        </p:txBody>
      </p:sp>
    </p:spTree>
    <p:extLst>
      <p:ext uri="{BB962C8B-B14F-4D97-AF65-F5344CB8AC3E}">
        <p14:creationId xmlns:p14="http://schemas.microsoft.com/office/powerpoint/2010/main" val="12300083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p:txBody>
          <a:bodyPr>
            <a:normAutofit/>
          </a:bodyPr>
          <a:lstStyle/>
          <a:p>
            <a:pPr algn="ctr"/>
            <a:r>
              <a:rPr lang="en-GB" sz="2800" b="1" dirty="0"/>
              <a:t>Flexible Working: Decision</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628650" y="979412"/>
            <a:ext cx="7886700" cy="4899176"/>
          </a:xfrm>
        </p:spPr>
        <p:txBody>
          <a:bodyPr>
            <a:normAutofit/>
          </a:bodyPr>
          <a:lstStyle/>
          <a:p>
            <a:r>
              <a:rPr lang="en-GB" dirty="0"/>
              <a:t>2 months</a:t>
            </a:r>
          </a:p>
          <a:p>
            <a:r>
              <a:rPr lang="en-GB" dirty="0"/>
              <a:t>Accept</a:t>
            </a:r>
          </a:p>
          <a:p>
            <a:r>
              <a:rPr lang="en-GB" dirty="0"/>
              <a:t>Trial period</a:t>
            </a:r>
          </a:p>
          <a:p>
            <a:r>
              <a:rPr lang="en-GB" dirty="0"/>
              <a:t>Rejection:</a:t>
            </a:r>
          </a:p>
          <a:p>
            <a:pPr marL="342900" lvl="1" indent="0">
              <a:buNone/>
            </a:pPr>
            <a:r>
              <a:rPr lang="en-GB" dirty="0"/>
              <a:t>(a) the burden of additional costs;</a:t>
            </a:r>
          </a:p>
          <a:p>
            <a:pPr marL="342900" lvl="1" indent="0">
              <a:buNone/>
            </a:pPr>
            <a:r>
              <a:rPr lang="en-GB" dirty="0"/>
              <a:t>(b) detrimental effect on ability to meet customer demand;</a:t>
            </a:r>
          </a:p>
          <a:p>
            <a:pPr marL="342900" lvl="1" indent="0">
              <a:buNone/>
            </a:pPr>
            <a:r>
              <a:rPr lang="en-GB" dirty="0"/>
              <a:t>(c) inability to reorganise work among existing staff;</a:t>
            </a:r>
          </a:p>
          <a:p>
            <a:pPr marL="342900" lvl="1" indent="0">
              <a:buNone/>
            </a:pPr>
            <a:r>
              <a:rPr lang="en-GB" dirty="0"/>
              <a:t>(d) inability to recruit additional staff;</a:t>
            </a:r>
          </a:p>
          <a:p>
            <a:pPr marL="342900" lvl="1" indent="0">
              <a:buNone/>
            </a:pPr>
            <a:r>
              <a:rPr lang="en-GB" dirty="0"/>
              <a:t>(e) detrimental impact on quality;</a:t>
            </a:r>
          </a:p>
          <a:p>
            <a:pPr marL="342900" lvl="1" indent="0">
              <a:buNone/>
            </a:pPr>
            <a:r>
              <a:rPr lang="en-GB" dirty="0"/>
              <a:t>(f) detrimental impact on performance;</a:t>
            </a:r>
          </a:p>
          <a:p>
            <a:pPr marL="342900" lvl="1" indent="0">
              <a:buNone/>
            </a:pPr>
            <a:r>
              <a:rPr lang="en-GB" dirty="0"/>
              <a:t>(g) insufficiency of work during the periods that you propose to work; or</a:t>
            </a:r>
          </a:p>
          <a:p>
            <a:pPr marL="342900" lvl="1" indent="0">
              <a:buNone/>
            </a:pPr>
            <a:r>
              <a:rPr lang="en-GB" dirty="0"/>
              <a:t>(h) planned changes.</a:t>
            </a:r>
          </a:p>
        </p:txBody>
      </p:sp>
    </p:spTree>
    <p:extLst>
      <p:ext uri="{BB962C8B-B14F-4D97-AF65-F5344CB8AC3E}">
        <p14:creationId xmlns:p14="http://schemas.microsoft.com/office/powerpoint/2010/main" val="407370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p:txBody>
          <a:bodyPr>
            <a:normAutofit/>
          </a:bodyPr>
          <a:lstStyle/>
          <a:p>
            <a:pPr algn="ctr"/>
            <a:r>
              <a:rPr lang="en-GB" sz="2800" b="1" dirty="0"/>
              <a:t>Flexible Working: Liability</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190500" y="915224"/>
            <a:ext cx="8483600" cy="5256976"/>
          </a:xfrm>
        </p:spPr>
        <p:txBody>
          <a:bodyPr>
            <a:noAutofit/>
          </a:bodyPr>
          <a:lstStyle/>
          <a:p>
            <a:pPr algn="just"/>
            <a:r>
              <a:rPr lang="en-GB" sz="2200" dirty="0"/>
              <a:t>Employees can complain to an employment tribunal if the employer:</a:t>
            </a:r>
          </a:p>
          <a:p>
            <a:pPr lvl="1" algn="just"/>
            <a:r>
              <a:rPr lang="en-GB" sz="2200" dirty="0"/>
              <a:t>did not handle the request in a ‘reasonable manner’;</a:t>
            </a:r>
          </a:p>
          <a:p>
            <a:pPr lvl="1" algn="just"/>
            <a:r>
              <a:rPr lang="en-GB" sz="2200" dirty="0"/>
              <a:t>wrongly treated the employee’s application as withdrawn;</a:t>
            </a:r>
          </a:p>
          <a:p>
            <a:pPr lvl="1" algn="just"/>
            <a:r>
              <a:rPr lang="en-GB" sz="2200" dirty="0"/>
              <a:t>dismissed or treated an employee poorly because of their flexible working request, for example refused a promotion or pay rise; or</a:t>
            </a:r>
          </a:p>
          <a:p>
            <a:pPr lvl="1" algn="just"/>
            <a:r>
              <a:rPr lang="en-GB" sz="2200" dirty="0"/>
              <a:t>refused an application based on incorrect facts.</a:t>
            </a:r>
          </a:p>
          <a:p>
            <a:pPr algn="just"/>
            <a:r>
              <a:rPr lang="en-GB" sz="2200" dirty="0"/>
              <a:t>An employee should complain to the tribunal within 3 months of:</a:t>
            </a:r>
          </a:p>
          <a:p>
            <a:pPr lvl="1" algn="just"/>
            <a:r>
              <a:rPr lang="en-GB" sz="2200" dirty="0"/>
              <a:t>hearing their employer’s decision on their application or appeal;</a:t>
            </a:r>
          </a:p>
          <a:p>
            <a:pPr lvl="1" algn="just"/>
            <a:r>
              <a:rPr lang="en-GB" sz="2200" dirty="0"/>
              <a:t>hearing their request was treated as withdrawn; or</a:t>
            </a:r>
          </a:p>
          <a:p>
            <a:pPr lvl="1" algn="just"/>
            <a:r>
              <a:rPr lang="en-GB" sz="2200" dirty="0"/>
              <a:t>the date the employer should have responded to their request (but failed to do so).</a:t>
            </a:r>
          </a:p>
        </p:txBody>
      </p:sp>
    </p:spTree>
    <p:extLst>
      <p:ext uri="{BB962C8B-B14F-4D97-AF65-F5344CB8AC3E}">
        <p14:creationId xmlns:p14="http://schemas.microsoft.com/office/powerpoint/2010/main" val="222626097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p:txBody>
          <a:bodyPr>
            <a:normAutofit/>
          </a:bodyPr>
          <a:lstStyle/>
          <a:p>
            <a:pPr algn="ctr"/>
            <a:r>
              <a:rPr lang="en-GB" sz="2800" b="1" dirty="0"/>
              <a:t>Flexible Working: Remedy</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114300" y="979412"/>
            <a:ext cx="9029700" cy="5459488"/>
          </a:xfrm>
        </p:spPr>
        <p:txBody>
          <a:bodyPr>
            <a:normAutofit/>
          </a:bodyPr>
          <a:lstStyle/>
          <a:p>
            <a:pPr marL="0" indent="0" algn="just">
              <a:buNone/>
            </a:pPr>
            <a:r>
              <a:rPr lang="en-GB" sz="2200" b="1" dirty="0"/>
              <a:t>Procedural failings by the employer (s.80(H)(1) ERA 1996)</a:t>
            </a:r>
          </a:p>
          <a:p>
            <a:pPr lvl="1" algn="just"/>
            <a:r>
              <a:rPr lang="en-GB" sz="2200" dirty="0"/>
              <a:t>An order for reconsideration of the request. </a:t>
            </a:r>
          </a:p>
          <a:p>
            <a:pPr lvl="1" algn="just"/>
            <a:r>
              <a:rPr lang="en-GB" sz="2200" dirty="0"/>
              <a:t>An award of compensation to be paid by the employer to the employee, up to the permitted maximum of eight weeks' pay.</a:t>
            </a:r>
          </a:p>
          <a:p>
            <a:pPr marL="0" indent="0" algn="just">
              <a:buNone/>
            </a:pPr>
            <a:r>
              <a:rPr lang="en-GB" sz="2200" b="1" dirty="0"/>
              <a:t>Unlawful detriment (s.47(E) ERA 1996)</a:t>
            </a:r>
          </a:p>
          <a:p>
            <a:pPr lvl="1" algn="just"/>
            <a:r>
              <a:rPr lang="en-GB" sz="2200" dirty="0"/>
              <a:t>the tribunal may make an award of compensation having regard to the infringement to which the complaint relates and any loss suffered by the claimant which is attributable to the act or failure to act</a:t>
            </a:r>
          </a:p>
          <a:p>
            <a:pPr marL="0" indent="0" algn="just">
              <a:buNone/>
            </a:pPr>
            <a:r>
              <a:rPr lang="en-GB" sz="2200" b="1" dirty="0"/>
              <a:t>Automatic unfair dismissal (s.104(C) ERA 1996)</a:t>
            </a:r>
          </a:p>
          <a:p>
            <a:pPr lvl="1" algn="just"/>
            <a:r>
              <a:rPr lang="en-GB" sz="2200" dirty="0"/>
              <a:t>Reinstatement, reengagement, or compensation</a:t>
            </a:r>
          </a:p>
          <a:p>
            <a:pPr lvl="2" algn="just"/>
            <a:r>
              <a:rPr lang="en-GB" sz="2200" dirty="0"/>
              <a:t>Basic award (statutory redundancy payment)</a:t>
            </a:r>
          </a:p>
          <a:p>
            <a:pPr lvl="2" algn="just"/>
            <a:r>
              <a:rPr lang="en-GB" sz="2200" dirty="0"/>
              <a:t>Compensatory award (loss sustained by the complainant in consequence of the dismissal insofar as that loss is attributable to action taken by the employer)</a:t>
            </a:r>
          </a:p>
          <a:p>
            <a:pPr algn="just"/>
            <a:endParaRPr lang="en-GB" dirty="0"/>
          </a:p>
        </p:txBody>
      </p:sp>
    </p:spTree>
    <p:extLst>
      <p:ext uri="{BB962C8B-B14F-4D97-AF65-F5344CB8AC3E}">
        <p14:creationId xmlns:p14="http://schemas.microsoft.com/office/powerpoint/2010/main" val="37628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subTitle" idx="1"/>
          </p:nvPr>
        </p:nvSpPr>
        <p:spPr>
          <a:xfrm>
            <a:off x="219837" y="477298"/>
            <a:ext cx="6875907" cy="5643086"/>
          </a:xfrm>
        </p:spPr>
        <p:txBody>
          <a:bodyPr>
            <a:normAutofit/>
          </a:bodyPr>
          <a:lstStyle/>
          <a:p>
            <a:pPr algn="l"/>
            <a:r>
              <a:rPr lang="en-GB" altLang="en-US" sz="2400" b="1" dirty="0"/>
              <a:t>Morgan LaRoche Solicitors</a:t>
            </a:r>
          </a:p>
          <a:p>
            <a:pPr algn="l"/>
            <a:endParaRPr lang="en-GB" altLang="en-US" sz="1000" b="1" dirty="0"/>
          </a:p>
          <a:p>
            <a:pPr algn="l"/>
            <a:r>
              <a:rPr lang="en-GB" altLang="en-US" sz="2400" b="1" dirty="0"/>
              <a:t>Hannah Belton</a:t>
            </a:r>
          </a:p>
          <a:p>
            <a:pPr algn="l"/>
            <a:r>
              <a:rPr lang="en-GB" altLang="en-US" sz="2400" b="1" dirty="0"/>
              <a:t>Director </a:t>
            </a:r>
          </a:p>
          <a:p>
            <a:pPr algn="l"/>
            <a:r>
              <a:rPr lang="en-GB" altLang="en-US" sz="2400" b="1" dirty="0"/>
              <a:t>01267 493130</a:t>
            </a:r>
          </a:p>
          <a:p>
            <a:pPr algn="l"/>
            <a:r>
              <a:rPr lang="en-GB" altLang="en-US" sz="2400" b="1" dirty="0">
                <a:hlinkClick r:id="rId3">
                  <a:extLst>
                    <a:ext uri="{A12FA001-AC4F-418D-AE19-62706E023703}">
                      <ahyp:hlinkClr xmlns:ahyp="http://schemas.microsoft.com/office/drawing/2018/hyperlinkcolor" val="tx"/>
                    </a:ext>
                  </a:extLst>
                </a:hlinkClick>
              </a:rPr>
              <a:t>hbelton@morganlaroche.com</a:t>
            </a:r>
            <a:endParaRPr lang="en-GB" altLang="en-US" sz="2400" b="1" dirty="0"/>
          </a:p>
          <a:p>
            <a:pPr algn="l"/>
            <a:endParaRPr lang="en-GB" altLang="en-US" sz="1200" b="1" dirty="0"/>
          </a:p>
          <a:p>
            <a:pPr algn="l"/>
            <a:r>
              <a:rPr lang="en-GB" altLang="en-US" sz="2400" b="1" dirty="0"/>
              <a:t>Lizzie Lewis</a:t>
            </a:r>
          </a:p>
          <a:p>
            <a:pPr algn="l"/>
            <a:r>
              <a:rPr lang="en-GB" altLang="en-US" sz="2400" b="1" dirty="0"/>
              <a:t>Solicitor </a:t>
            </a:r>
          </a:p>
          <a:p>
            <a:pPr algn="l"/>
            <a:r>
              <a:rPr lang="en-GB" altLang="en-US" sz="2400" b="1" dirty="0"/>
              <a:t>01792 277880</a:t>
            </a:r>
          </a:p>
          <a:p>
            <a:pPr algn="l"/>
            <a:r>
              <a:rPr lang="en-GB" altLang="en-US" sz="2400" b="1" dirty="0">
                <a:hlinkClick r:id="rId4">
                  <a:extLst>
                    <a:ext uri="{A12FA001-AC4F-418D-AE19-62706E023703}">
                      <ahyp:hlinkClr xmlns:ahyp="http://schemas.microsoft.com/office/drawing/2018/hyperlinkcolor" val="tx"/>
                    </a:ext>
                  </a:extLst>
                </a:hlinkClick>
              </a:rPr>
              <a:t>elewis@morganlaroche.com</a:t>
            </a:r>
            <a:r>
              <a:rPr lang="en-GB" altLang="en-US" sz="2400" b="1" dirty="0"/>
              <a:t> 	</a:t>
            </a:r>
          </a:p>
          <a:p>
            <a:pPr algn="r"/>
            <a:endParaRPr altLang="en-US" sz="2100" b="1" dirty="0"/>
          </a:p>
        </p:txBody>
      </p:sp>
      <p:pic>
        <p:nvPicPr>
          <p:cNvPr id="4" name="Picture 3">
            <a:extLst>
              <a:ext uri="{FF2B5EF4-FFF2-40B4-BE49-F238E27FC236}">
                <a16:creationId xmlns:a16="http://schemas.microsoft.com/office/drawing/2014/main" id="{5F62DD85-7896-B0E5-7FA4-FB4A983B8B2A}"/>
              </a:ext>
            </a:extLst>
          </p:cNvPr>
          <p:cNvPicPr>
            <a:picLocks noChangeAspect="1"/>
          </p:cNvPicPr>
          <p:nvPr/>
        </p:nvPicPr>
        <p:blipFill>
          <a:blip r:embed="rId5"/>
          <a:srcRect l="43023" t="31776" r="44186" b="44972"/>
          <a:stretch>
            <a:fillRect/>
          </a:stretch>
        </p:blipFill>
        <p:spPr>
          <a:xfrm>
            <a:off x="5273749" y="2636875"/>
            <a:ext cx="3198707" cy="3270858"/>
          </a:xfrm>
          <a:prstGeom prst="rect">
            <a:avLst/>
          </a:prstGeom>
        </p:spPr>
      </p:pic>
    </p:spTree>
    <p:extLst>
      <p:ext uri="{BB962C8B-B14F-4D97-AF65-F5344CB8AC3E}">
        <p14:creationId xmlns:p14="http://schemas.microsoft.com/office/powerpoint/2010/main" val="3276185521"/>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7af8fb9-7df0-4d25-a347-074c0eba6a1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5209E90768EAD4B9B45A4DD2F906725" ma:contentTypeVersion="13" ma:contentTypeDescription="Create a new document." ma:contentTypeScope="" ma:versionID="68ac1547a540afff2b581e59e435ed61">
  <xsd:schema xmlns:xsd="http://www.w3.org/2001/XMLSchema" xmlns:xs="http://www.w3.org/2001/XMLSchema" xmlns:p="http://schemas.microsoft.com/office/2006/metadata/properties" xmlns:ns3="27af8fb9-7df0-4d25-a347-074c0eba6a18" targetNamespace="http://schemas.microsoft.com/office/2006/metadata/properties" ma:root="true" ma:fieldsID="e83233d4ef21c6032b0e84afdda3c226" ns3:_="">
    <xsd:import namespace="27af8fb9-7df0-4d25-a347-074c0eba6a1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_activity" minOccurs="0"/>
                <xsd:element ref="ns3:MediaServiceObjectDetectorVersions" minOccurs="0"/>
                <xsd:element ref="ns3:MediaServiceSystemTags" minOccurs="0"/>
                <xsd:element ref="ns3:MediaServiceSearchProperties"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7af8fb9-7df0-4d25-a347-074c0eba6a1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501A996E-8F35-4EE5-A18E-4DB6ABEAD384}">
  <ds:schemaRefs>
    <ds:schemaRef ds:uri="http://schemas.microsoft.com/office/2006/metadata/properties"/>
    <ds:schemaRef ds:uri="http://purl.org/dc/terms/"/>
    <ds:schemaRef ds:uri="http://schemas.microsoft.com/office/2006/documentManagement/types"/>
    <ds:schemaRef ds:uri="http://purl.org/dc/dcmitype/"/>
    <ds:schemaRef ds:uri="http://schemas.openxmlformats.org/package/2006/metadata/core-properties"/>
    <ds:schemaRef ds:uri="http://schemas.microsoft.com/office/infopath/2007/PartnerControls"/>
    <ds:schemaRef ds:uri="http://www.w3.org/XML/1998/namespace"/>
    <ds:schemaRef ds:uri="27af8fb9-7df0-4d25-a347-074c0eba6a18"/>
    <ds:schemaRef ds:uri="http://purl.org/dc/elements/1.1/"/>
  </ds:schemaRefs>
</ds:datastoreItem>
</file>

<file path=customXml/itemProps3.xml><?xml version="1.0" encoding="utf-8"?>
<ds:datastoreItem xmlns:ds="http://schemas.openxmlformats.org/officeDocument/2006/customXml" ds:itemID="{453B6B3E-56E6-4C01-8A31-C0D5D3D95A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7af8fb9-7df0-4d25-a347-074c0eba6a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3279</TotalTime>
  <Words>12463</Words>
  <Application>Microsoft Office PowerPoint</Application>
  <PresentationFormat>On-screen Show (4:3)</PresentationFormat>
  <Paragraphs>1035</Paragraphs>
  <Slides>90</Slides>
  <Notes>90</Notes>
  <HiddenSlides>0</HiddenSlides>
  <MMClips>0</MMClips>
  <ScaleCrop>false</ScaleCrop>
  <HeadingPairs>
    <vt:vector size="4" baseType="variant">
      <vt:variant>
        <vt:lpstr>Theme</vt:lpstr>
      </vt:variant>
      <vt:variant>
        <vt:i4>4</vt:i4>
      </vt:variant>
      <vt:variant>
        <vt:lpstr>Slide Titles</vt:lpstr>
      </vt:variant>
      <vt:variant>
        <vt:i4>90</vt:i4>
      </vt:variant>
    </vt:vector>
  </HeadingPairs>
  <TitlesOfParts>
    <vt:vector size="94" baseType="lpstr">
      <vt:lpstr>CIPD WhiteDottedPattern</vt:lpstr>
      <vt:lpstr>CIPD PurpleDottedPattern</vt:lpstr>
      <vt:lpstr>CIPD SlateDottedPattern</vt:lpstr>
      <vt:lpstr>CIPD WhitePlain</vt:lpstr>
      <vt:lpstr>Understanding Employment Law</vt:lpstr>
      <vt:lpstr>Introduction</vt:lpstr>
      <vt:lpstr>     LO1: Understand the purpose of employment regulation and the way it is enforced </vt:lpstr>
      <vt:lpstr>The History of the Employment Tribunals</vt:lpstr>
      <vt:lpstr>The Employment Court Hierarchy</vt:lpstr>
      <vt:lpstr>ECJ: Historical influence </vt:lpstr>
      <vt:lpstr>REUL</vt:lpstr>
      <vt:lpstr>Post-2024</vt:lpstr>
      <vt:lpstr>Employment Regulation</vt:lpstr>
      <vt:lpstr>Process of Employment Tribunals</vt:lpstr>
      <vt:lpstr>Early Conciliation</vt:lpstr>
      <vt:lpstr>Settlement Agreements</vt:lpstr>
      <vt:lpstr>MCQ’s</vt:lpstr>
      <vt:lpstr>     LO2: Know how to manage recruitment and selection activities lawfully </vt:lpstr>
      <vt:lpstr>Types of staff</vt:lpstr>
      <vt:lpstr>How to determine status?</vt:lpstr>
      <vt:lpstr>Equality Act 2010</vt:lpstr>
      <vt:lpstr>Who is protected? </vt:lpstr>
      <vt:lpstr>The protected characteristics</vt:lpstr>
      <vt:lpstr>Disability</vt:lpstr>
      <vt:lpstr>Types of discrimination</vt:lpstr>
      <vt:lpstr>Direct discrimination</vt:lpstr>
      <vt:lpstr>Associative discrimination</vt:lpstr>
      <vt:lpstr>Perceptive discrimination</vt:lpstr>
      <vt:lpstr>Indirect discrimination</vt:lpstr>
      <vt:lpstr>Harassment</vt:lpstr>
      <vt:lpstr>MCQ 1</vt:lpstr>
      <vt:lpstr>MCQ 2</vt:lpstr>
      <vt:lpstr>Victimisation</vt:lpstr>
      <vt:lpstr>Discrimination arising from disability</vt:lpstr>
      <vt:lpstr>Reasonable adjustments</vt:lpstr>
      <vt:lpstr>Recruitment and selection</vt:lpstr>
      <vt:lpstr>Discrimination in employment: Exceptions</vt:lpstr>
      <vt:lpstr>Positive action</vt:lpstr>
      <vt:lpstr>Positive action in recruitment and promotion</vt:lpstr>
      <vt:lpstr>Occupational requirements</vt:lpstr>
      <vt:lpstr>General occupational requirement </vt:lpstr>
      <vt:lpstr>General occupational requirement: Examples</vt:lpstr>
      <vt:lpstr>Liability</vt:lpstr>
      <vt:lpstr>Remedies</vt:lpstr>
      <vt:lpstr>Group Exercise: Vento bands  </vt:lpstr>
      <vt:lpstr>     LO3: Know how to manage change and reorganisation lawfully </vt:lpstr>
      <vt:lpstr>Constructive Dismissal</vt:lpstr>
      <vt:lpstr>Defence </vt:lpstr>
      <vt:lpstr>Compensation </vt:lpstr>
      <vt:lpstr>Redundancy</vt:lpstr>
      <vt:lpstr>Consultation</vt:lpstr>
      <vt:lpstr>What information must be given to staff?</vt:lpstr>
      <vt:lpstr>Redundancy pay</vt:lpstr>
      <vt:lpstr>PowerPoint Presentation</vt:lpstr>
      <vt:lpstr>Group Exercise: Redundancy  </vt:lpstr>
      <vt:lpstr>TUPE: When does it apply?</vt:lpstr>
      <vt:lpstr>TUPE: When does it not apply?</vt:lpstr>
      <vt:lpstr>Automatic transfer principle</vt:lpstr>
      <vt:lpstr>Consultation</vt:lpstr>
      <vt:lpstr>MCQ’s</vt:lpstr>
      <vt:lpstr>Contractual variation</vt:lpstr>
      <vt:lpstr>Dismissal</vt:lpstr>
      <vt:lpstr>PowerPoint Presentation</vt:lpstr>
      <vt:lpstr>Working Time: Who is a worker?</vt:lpstr>
      <vt:lpstr>Working Time</vt:lpstr>
      <vt:lpstr>Payment of wages</vt:lpstr>
      <vt:lpstr>Holiday pay: how to calculate a week's pay</vt:lpstr>
      <vt:lpstr>Holiday pay for different working patterns</vt:lpstr>
      <vt:lpstr>What MUST holiday pay must include? </vt:lpstr>
      <vt:lpstr>Rolled-up holiday pay</vt:lpstr>
      <vt:lpstr>Equal Pay: What is equal pay? </vt:lpstr>
      <vt:lpstr>Equal Pay: Claims </vt:lpstr>
      <vt:lpstr>Equal Pay: Employers Defence</vt:lpstr>
      <vt:lpstr>Family friendly rights</vt:lpstr>
      <vt:lpstr>What do these terms mean?</vt:lpstr>
      <vt:lpstr>Maternity leave: Rights during OML &amp; AML</vt:lpstr>
      <vt:lpstr>Maternity leave: Right to return to the same job</vt:lpstr>
      <vt:lpstr>Maternity leave: Right to return to a suitable alternative job</vt:lpstr>
      <vt:lpstr>Statutory Maternity Pay</vt:lpstr>
      <vt:lpstr>Statutory Paternity Leave - Eligibility</vt:lpstr>
      <vt:lpstr>Statutory Paternity</vt:lpstr>
      <vt:lpstr>Statutory Paternity Leave: The right to return</vt:lpstr>
      <vt:lpstr>Statutory Adoption Leave: The key rights</vt:lpstr>
      <vt:lpstr>Shared Parental Leave </vt:lpstr>
      <vt:lpstr>Shared Parental Leave: Eligibility for birth parents</vt:lpstr>
      <vt:lpstr>If both parents want to share the SPL and ShPP</vt:lpstr>
      <vt:lpstr>If the mother’s partner wants to take the SPL and ShPP</vt:lpstr>
      <vt:lpstr>Flexible Working Request</vt:lpstr>
      <vt:lpstr>Flexible Working: Eligibility </vt:lpstr>
      <vt:lpstr>Flexible Working: Process </vt:lpstr>
      <vt:lpstr>Flexible Working: Decision</vt:lpstr>
      <vt:lpstr>Flexible Working: Liability</vt:lpstr>
      <vt:lpstr>Flexible Working: Remedy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MLR</cp:lastModifiedBy>
  <cp:revision>236</cp:revision>
  <cp:lastPrinted>2026-01-27T14:43:13Z</cp:lastPrinted>
  <dcterms:created xsi:type="dcterms:W3CDTF">2014-12-02T11:31:52Z</dcterms:created>
  <dcterms:modified xsi:type="dcterms:W3CDTF">2026-03-17T16:15:55Z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0x01010025209E90768EAD4B9B45A4DD2F906725</vt:lpwstr>
  </property>
</Properties>
</file>