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64" r:id="rId3"/>
    <p:sldId id="261" r:id="rId4"/>
    <p:sldId id="267" r:id="rId5"/>
    <p:sldId id="262" r:id="rId6"/>
    <p:sldId id="271" r:id="rId7"/>
    <p:sldId id="272" r:id="rId8"/>
    <p:sldId id="273" r:id="rId9"/>
    <p:sldId id="274" r:id="rId10"/>
    <p:sldId id="275" r:id="rId11"/>
    <p:sldId id="258" r:id="rId12"/>
    <p:sldId id="276" r:id="rId13"/>
  </p:sldIdLst>
  <p:sldSz cx="12192000" cy="6858000"/>
  <p:notesSz cx="6858000" cy="9144000"/>
  <p:defaultText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406"/>
    <p:restoredTop sz="94640"/>
  </p:normalViewPr>
  <p:slideViewPr>
    <p:cSldViewPr snapToGrid="0">
      <p:cViewPr>
        <p:scale>
          <a:sx n="78" d="100"/>
          <a:sy n="78" d="100"/>
        </p:scale>
        <p:origin x="56" y="8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0DC368-0B2B-400F-9246-C15F670396D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34326FD-D444-46E4-BF17-CBA434382D0B}">
      <dgm:prSet/>
      <dgm:spPr/>
      <dgm:t>
        <a:bodyPr/>
        <a:lstStyle/>
        <a:p>
          <a:r>
            <a:rPr lang="en-US" b="1" dirty="0">
              <a:solidFill>
                <a:schemeClr val="accent5"/>
              </a:solidFill>
              <a:latin typeface="Arial" panose="020B0604020202020204" pitchFamily="34" charset="0"/>
              <a:cs typeface="Arial" panose="020B0604020202020204" pitchFamily="34" charset="0"/>
            </a:rPr>
            <a:t>Innate need: </a:t>
          </a:r>
          <a:r>
            <a:rPr lang="en-US" dirty="0">
              <a:solidFill>
                <a:schemeClr val="tx1"/>
              </a:solidFill>
              <a:latin typeface="Arial" panose="020B0604020202020204" pitchFamily="34" charset="0"/>
              <a:cs typeface="Arial" panose="020B0604020202020204" pitchFamily="34" charset="0"/>
            </a:rPr>
            <a:t>Children are born with a need to form close emotional bonds with caregivers.</a:t>
          </a:r>
        </a:p>
      </dgm:t>
    </dgm:pt>
    <dgm:pt modelId="{CE8514E8-72BD-49EA-AEE6-2F77B015A5E2}" type="parTrans" cxnId="{245ED1ED-09D8-484B-88E4-CF2318C4A956}">
      <dgm:prSet/>
      <dgm:spPr/>
      <dgm:t>
        <a:bodyPr/>
        <a:lstStyle/>
        <a:p>
          <a:endParaRPr lang="en-US">
            <a:solidFill>
              <a:schemeClr val="tx1"/>
            </a:solidFill>
          </a:endParaRPr>
        </a:p>
      </dgm:t>
    </dgm:pt>
    <dgm:pt modelId="{AA8FDEBE-B515-45BB-B709-EE143AB4F0FD}" type="sibTrans" cxnId="{245ED1ED-09D8-484B-88E4-CF2318C4A956}">
      <dgm:prSet/>
      <dgm:spPr/>
      <dgm:t>
        <a:bodyPr/>
        <a:lstStyle/>
        <a:p>
          <a:endParaRPr lang="en-US">
            <a:solidFill>
              <a:schemeClr val="tx1"/>
            </a:solidFill>
          </a:endParaRPr>
        </a:p>
      </dgm:t>
    </dgm:pt>
    <dgm:pt modelId="{ECEAF051-CD0E-4E39-86D6-F94FB6B40E7D}">
      <dgm:prSet/>
      <dgm:spPr/>
      <dgm:t>
        <a:bodyPr/>
        <a:lstStyle/>
        <a:p>
          <a:r>
            <a:rPr lang="en-US" b="1" dirty="0">
              <a:solidFill>
                <a:schemeClr val="accent5"/>
              </a:solidFill>
              <a:latin typeface="Arial" panose="020B0604020202020204" pitchFamily="34" charset="0"/>
              <a:cs typeface="Arial" panose="020B0604020202020204" pitchFamily="34" charset="0"/>
            </a:rPr>
            <a:t>Monotropy: </a:t>
          </a:r>
          <a:r>
            <a:rPr lang="en-US" dirty="0">
              <a:solidFill>
                <a:schemeClr val="tx1"/>
              </a:solidFill>
              <a:latin typeface="Arial" panose="020B0604020202020204" pitchFamily="34" charset="0"/>
              <a:cs typeface="Arial" panose="020B0604020202020204" pitchFamily="34" charset="0"/>
            </a:rPr>
            <a:t>Children develop a primary attachment with one main caregiver.</a:t>
          </a:r>
        </a:p>
      </dgm:t>
    </dgm:pt>
    <dgm:pt modelId="{E42D45BE-207F-4C73-8F5D-3ACD4426EDE6}" type="parTrans" cxnId="{61427C1B-CA5F-4DD5-A05F-09EEFF8FEB6E}">
      <dgm:prSet/>
      <dgm:spPr/>
      <dgm:t>
        <a:bodyPr/>
        <a:lstStyle/>
        <a:p>
          <a:endParaRPr lang="en-US">
            <a:solidFill>
              <a:schemeClr val="tx1"/>
            </a:solidFill>
          </a:endParaRPr>
        </a:p>
      </dgm:t>
    </dgm:pt>
    <dgm:pt modelId="{F23BF6DC-902B-4518-AFA9-92A6DD2906CB}" type="sibTrans" cxnId="{61427C1B-CA5F-4DD5-A05F-09EEFF8FEB6E}">
      <dgm:prSet/>
      <dgm:spPr/>
      <dgm:t>
        <a:bodyPr/>
        <a:lstStyle/>
        <a:p>
          <a:endParaRPr lang="en-US">
            <a:solidFill>
              <a:schemeClr val="tx1"/>
            </a:solidFill>
          </a:endParaRPr>
        </a:p>
      </dgm:t>
    </dgm:pt>
    <dgm:pt modelId="{2166AB45-81B2-4C1B-B061-42BDE2767CA6}">
      <dgm:prSet/>
      <dgm:spPr/>
      <dgm:t>
        <a:bodyPr/>
        <a:lstStyle/>
        <a:p>
          <a:r>
            <a:rPr lang="en-US" b="1" dirty="0">
              <a:solidFill>
                <a:schemeClr val="accent5"/>
              </a:solidFill>
              <a:latin typeface="Arial" panose="020B0604020202020204" pitchFamily="34" charset="0"/>
              <a:cs typeface="Arial" panose="020B0604020202020204" pitchFamily="34" charset="0"/>
            </a:rPr>
            <a:t>Critical period: </a:t>
          </a:r>
          <a:r>
            <a:rPr lang="en-US" dirty="0">
              <a:solidFill>
                <a:schemeClr val="tx1"/>
              </a:solidFill>
              <a:latin typeface="Arial" panose="020B0604020202020204" pitchFamily="34" charset="0"/>
              <a:cs typeface="Arial" panose="020B0604020202020204" pitchFamily="34" charset="0"/>
            </a:rPr>
            <a:t>Early childhood is an important stage for developing secure attachment.</a:t>
          </a:r>
        </a:p>
      </dgm:t>
    </dgm:pt>
    <dgm:pt modelId="{5D14F061-EA4F-4A66-BADE-710098838ED0}" type="parTrans" cxnId="{9B910046-B0BD-44BB-842B-9D1046B242F5}">
      <dgm:prSet/>
      <dgm:spPr/>
      <dgm:t>
        <a:bodyPr/>
        <a:lstStyle/>
        <a:p>
          <a:endParaRPr lang="en-US">
            <a:solidFill>
              <a:schemeClr val="tx1"/>
            </a:solidFill>
          </a:endParaRPr>
        </a:p>
      </dgm:t>
    </dgm:pt>
    <dgm:pt modelId="{44E6D819-20AE-49DD-92BC-82F061349264}" type="sibTrans" cxnId="{9B910046-B0BD-44BB-842B-9D1046B242F5}">
      <dgm:prSet/>
      <dgm:spPr/>
      <dgm:t>
        <a:bodyPr/>
        <a:lstStyle/>
        <a:p>
          <a:endParaRPr lang="en-US">
            <a:solidFill>
              <a:schemeClr val="tx1"/>
            </a:solidFill>
          </a:endParaRPr>
        </a:p>
      </dgm:t>
    </dgm:pt>
    <dgm:pt modelId="{1DD58448-44FD-4490-9856-2DA362321972}">
      <dgm:prSet/>
      <dgm:spPr/>
      <dgm:t>
        <a:bodyPr/>
        <a:lstStyle/>
        <a:p>
          <a:pPr>
            <a:lnSpc>
              <a:spcPct val="100000"/>
            </a:lnSpc>
          </a:pPr>
          <a:r>
            <a:rPr lang="en-US" b="1" dirty="0">
              <a:solidFill>
                <a:schemeClr val="accent5"/>
              </a:solidFill>
              <a:latin typeface="Arial" panose="020B0604020202020204" pitchFamily="34" charset="0"/>
              <a:cs typeface="Arial" panose="020B0604020202020204" pitchFamily="34" charset="0"/>
            </a:rPr>
            <a:t>Deprivation: </a:t>
          </a:r>
          <a:r>
            <a:rPr lang="en-US" dirty="0">
              <a:solidFill>
                <a:schemeClr val="tx1"/>
              </a:solidFill>
              <a:latin typeface="Arial" panose="020B0604020202020204" pitchFamily="34" charset="0"/>
              <a:cs typeface="Arial" panose="020B0604020202020204" pitchFamily="34" charset="0"/>
            </a:rPr>
            <a:t>Separation or inconsistent care can affect emotional and social development.</a:t>
          </a:r>
        </a:p>
      </dgm:t>
    </dgm:pt>
    <dgm:pt modelId="{2767BB46-7B93-4A30-9A8E-E8DC7BBADBF7}" type="parTrans" cxnId="{1817DE0A-C80A-4FDD-8C2B-5D7990DFB271}">
      <dgm:prSet/>
      <dgm:spPr/>
      <dgm:t>
        <a:bodyPr/>
        <a:lstStyle/>
        <a:p>
          <a:endParaRPr lang="en-US">
            <a:solidFill>
              <a:schemeClr val="tx1"/>
            </a:solidFill>
          </a:endParaRPr>
        </a:p>
      </dgm:t>
    </dgm:pt>
    <dgm:pt modelId="{F4EFCFBD-FA98-454D-9CBD-AC738BA338B5}" type="sibTrans" cxnId="{1817DE0A-C80A-4FDD-8C2B-5D7990DFB271}">
      <dgm:prSet/>
      <dgm:spPr/>
      <dgm:t>
        <a:bodyPr/>
        <a:lstStyle/>
        <a:p>
          <a:endParaRPr lang="en-US">
            <a:solidFill>
              <a:schemeClr val="tx1"/>
            </a:solidFill>
          </a:endParaRPr>
        </a:p>
      </dgm:t>
    </dgm:pt>
    <dgm:pt modelId="{0471229D-79B7-412A-9A47-156B84919D84}">
      <dgm:prSet/>
      <dgm:spPr/>
      <dgm:t>
        <a:bodyPr/>
        <a:lstStyle/>
        <a:p>
          <a:pPr>
            <a:lnSpc>
              <a:spcPct val="100000"/>
            </a:lnSpc>
          </a:pPr>
          <a:r>
            <a:rPr lang="en-US" b="1" dirty="0">
              <a:solidFill>
                <a:schemeClr val="accent5"/>
              </a:solidFill>
              <a:latin typeface="Arial" panose="020B0604020202020204" pitchFamily="34" charset="0"/>
              <a:cs typeface="Arial" panose="020B0604020202020204" pitchFamily="34" charset="0"/>
            </a:rPr>
            <a:t>Internal Working Model: </a:t>
          </a:r>
          <a:r>
            <a:rPr lang="en-US" dirty="0">
              <a:solidFill>
                <a:schemeClr val="tx1"/>
              </a:solidFill>
              <a:latin typeface="Arial" panose="020B0604020202020204" pitchFamily="34" charset="0"/>
              <a:cs typeface="Arial" panose="020B0604020202020204" pitchFamily="34" charset="0"/>
            </a:rPr>
            <a:t>Early relationships influence how children understand relationships with others.</a:t>
          </a:r>
        </a:p>
      </dgm:t>
    </dgm:pt>
    <dgm:pt modelId="{B6367F68-16F6-42DA-AA21-8B93A6266B2B}" type="parTrans" cxnId="{8FE28213-E769-432E-8917-ABF529B1D2E5}">
      <dgm:prSet/>
      <dgm:spPr/>
      <dgm:t>
        <a:bodyPr/>
        <a:lstStyle/>
        <a:p>
          <a:endParaRPr lang="en-US">
            <a:solidFill>
              <a:schemeClr val="tx1"/>
            </a:solidFill>
          </a:endParaRPr>
        </a:p>
      </dgm:t>
    </dgm:pt>
    <dgm:pt modelId="{81A5E07D-53A7-4C07-AE43-E19154DA1B08}" type="sibTrans" cxnId="{8FE28213-E769-432E-8917-ABF529B1D2E5}">
      <dgm:prSet/>
      <dgm:spPr/>
      <dgm:t>
        <a:bodyPr/>
        <a:lstStyle/>
        <a:p>
          <a:endParaRPr lang="en-US">
            <a:solidFill>
              <a:schemeClr val="tx1"/>
            </a:solidFill>
          </a:endParaRPr>
        </a:p>
      </dgm:t>
    </dgm:pt>
    <dgm:pt modelId="{75714906-D50C-EE46-B3C8-B6A270445B0B}" type="pres">
      <dgm:prSet presAssocID="{B50DC368-0B2B-400F-9246-C15F670396D7}" presName="vert0" presStyleCnt="0">
        <dgm:presLayoutVars>
          <dgm:dir/>
          <dgm:animOne val="branch"/>
          <dgm:animLvl val="lvl"/>
        </dgm:presLayoutVars>
      </dgm:prSet>
      <dgm:spPr/>
    </dgm:pt>
    <dgm:pt modelId="{DD27F4CB-12FC-9548-8D57-FE751B570F67}" type="pres">
      <dgm:prSet presAssocID="{234326FD-D444-46E4-BF17-CBA434382D0B}" presName="thickLine" presStyleLbl="alignNode1" presStyleIdx="0" presStyleCnt="5"/>
      <dgm:spPr/>
    </dgm:pt>
    <dgm:pt modelId="{A1742980-9B75-9E43-AA76-AEA3546D0963}" type="pres">
      <dgm:prSet presAssocID="{234326FD-D444-46E4-BF17-CBA434382D0B}" presName="horz1" presStyleCnt="0"/>
      <dgm:spPr/>
    </dgm:pt>
    <dgm:pt modelId="{3F634AFE-835F-3947-B70F-6E691BD5C28A}" type="pres">
      <dgm:prSet presAssocID="{234326FD-D444-46E4-BF17-CBA434382D0B}" presName="tx1" presStyleLbl="revTx" presStyleIdx="0" presStyleCnt="5" custLinFactNeighborY="11220"/>
      <dgm:spPr/>
    </dgm:pt>
    <dgm:pt modelId="{BFABF993-8A8A-984A-A128-C51685BCD673}" type="pres">
      <dgm:prSet presAssocID="{234326FD-D444-46E4-BF17-CBA434382D0B}" presName="vert1" presStyleCnt="0"/>
      <dgm:spPr/>
    </dgm:pt>
    <dgm:pt modelId="{B54B62DA-BC97-9D46-8F92-57CB6EA69724}" type="pres">
      <dgm:prSet presAssocID="{ECEAF051-CD0E-4E39-86D6-F94FB6B40E7D}" presName="thickLine" presStyleLbl="alignNode1" presStyleIdx="1" presStyleCnt="5"/>
      <dgm:spPr/>
    </dgm:pt>
    <dgm:pt modelId="{941BC72B-64B4-7143-9A15-BB2A4CF121BB}" type="pres">
      <dgm:prSet presAssocID="{ECEAF051-CD0E-4E39-86D6-F94FB6B40E7D}" presName="horz1" presStyleCnt="0"/>
      <dgm:spPr/>
    </dgm:pt>
    <dgm:pt modelId="{A85B6BDE-4817-9041-936C-89FBFBF08622}" type="pres">
      <dgm:prSet presAssocID="{ECEAF051-CD0E-4E39-86D6-F94FB6B40E7D}" presName="tx1" presStyleLbl="revTx" presStyleIdx="1" presStyleCnt="5"/>
      <dgm:spPr/>
    </dgm:pt>
    <dgm:pt modelId="{9ED7E244-7C8B-3C4F-A55C-5A3E24B83DE8}" type="pres">
      <dgm:prSet presAssocID="{ECEAF051-CD0E-4E39-86D6-F94FB6B40E7D}" presName="vert1" presStyleCnt="0"/>
      <dgm:spPr/>
    </dgm:pt>
    <dgm:pt modelId="{61403B6B-89A0-F84C-88B6-A926DAC433CF}" type="pres">
      <dgm:prSet presAssocID="{2166AB45-81B2-4C1B-B061-42BDE2767CA6}" presName="thickLine" presStyleLbl="alignNode1" presStyleIdx="2" presStyleCnt="5"/>
      <dgm:spPr/>
    </dgm:pt>
    <dgm:pt modelId="{F5523603-E915-464C-B06E-E7991EA7F4A0}" type="pres">
      <dgm:prSet presAssocID="{2166AB45-81B2-4C1B-B061-42BDE2767CA6}" presName="horz1" presStyleCnt="0"/>
      <dgm:spPr/>
    </dgm:pt>
    <dgm:pt modelId="{9993DF08-A9A9-DC46-81F4-67AE0C7DAFC8}" type="pres">
      <dgm:prSet presAssocID="{2166AB45-81B2-4C1B-B061-42BDE2767CA6}" presName="tx1" presStyleLbl="revTx" presStyleIdx="2" presStyleCnt="5"/>
      <dgm:spPr/>
    </dgm:pt>
    <dgm:pt modelId="{8940B5D7-7D91-764C-9037-FAB7095C06C6}" type="pres">
      <dgm:prSet presAssocID="{2166AB45-81B2-4C1B-B061-42BDE2767CA6}" presName="vert1" presStyleCnt="0"/>
      <dgm:spPr/>
    </dgm:pt>
    <dgm:pt modelId="{6EA2D7A6-6FB1-6143-AECF-7E13674E0D86}" type="pres">
      <dgm:prSet presAssocID="{1DD58448-44FD-4490-9856-2DA362321972}" presName="thickLine" presStyleLbl="alignNode1" presStyleIdx="3" presStyleCnt="5"/>
      <dgm:spPr/>
    </dgm:pt>
    <dgm:pt modelId="{BD840596-135F-B340-8660-634537CF6DD9}" type="pres">
      <dgm:prSet presAssocID="{1DD58448-44FD-4490-9856-2DA362321972}" presName="horz1" presStyleCnt="0"/>
      <dgm:spPr/>
    </dgm:pt>
    <dgm:pt modelId="{7E4AFDF1-345F-FC47-8F64-71EBBA4DAE14}" type="pres">
      <dgm:prSet presAssocID="{1DD58448-44FD-4490-9856-2DA362321972}" presName="tx1" presStyleLbl="revTx" presStyleIdx="3" presStyleCnt="5"/>
      <dgm:spPr/>
    </dgm:pt>
    <dgm:pt modelId="{628C6BFC-37A5-0B4F-8669-A1BE7934DC42}" type="pres">
      <dgm:prSet presAssocID="{1DD58448-44FD-4490-9856-2DA362321972}" presName="vert1" presStyleCnt="0"/>
      <dgm:spPr/>
    </dgm:pt>
    <dgm:pt modelId="{A5674AAB-E657-2245-AB29-726E47AD3D4C}" type="pres">
      <dgm:prSet presAssocID="{0471229D-79B7-412A-9A47-156B84919D84}" presName="thickLine" presStyleLbl="alignNode1" presStyleIdx="4" presStyleCnt="5"/>
      <dgm:spPr/>
    </dgm:pt>
    <dgm:pt modelId="{11886051-A975-C44A-B171-3ED74D08B405}" type="pres">
      <dgm:prSet presAssocID="{0471229D-79B7-412A-9A47-156B84919D84}" presName="horz1" presStyleCnt="0"/>
      <dgm:spPr/>
    </dgm:pt>
    <dgm:pt modelId="{9C87BB14-1E22-394F-B560-2D0F88DADF50}" type="pres">
      <dgm:prSet presAssocID="{0471229D-79B7-412A-9A47-156B84919D84}" presName="tx1" presStyleLbl="revTx" presStyleIdx="4" presStyleCnt="5"/>
      <dgm:spPr/>
    </dgm:pt>
    <dgm:pt modelId="{C01C9525-2AD6-5646-BB41-821325711712}" type="pres">
      <dgm:prSet presAssocID="{0471229D-79B7-412A-9A47-156B84919D84}" presName="vert1" presStyleCnt="0"/>
      <dgm:spPr/>
    </dgm:pt>
  </dgm:ptLst>
  <dgm:cxnLst>
    <dgm:cxn modelId="{1817DE0A-C80A-4FDD-8C2B-5D7990DFB271}" srcId="{B50DC368-0B2B-400F-9246-C15F670396D7}" destId="{1DD58448-44FD-4490-9856-2DA362321972}" srcOrd="3" destOrd="0" parTransId="{2767BB46-7B93-4A30-9A8E-E8DC7BBADBF7}" sibTransId="{F4EFCFBD-FA98-454D-9CBD-AC738BA338B5}"/>
    <dgm:cxn modelId="{8FE28213-E769-432E-8917-ABF529B1D2E5}" srcId="{B50DC368-0B2B-400F-9246-C15F670396D7}" destId="{0471229D-79B7-412A-9A47-156B84919D84}" srcOrd="4" destOrd="0" parTransId="{B6367F68-16F6-42DA-AA21-8B93A6266B2B}" sibTransId="{81A5E07D-53A7-4C07-AE43-E19154DA1B08}"/>
    <dgm:cxn modelId="{E8AB3317-9D09-4D46-AB17-9A36D6CB13CB}" type="presOf" srcId="{B50DC368-0B2B-400F-9246-C15F670396D7}" destId="{75714906-D50C-EE46-B3C8-B6A270445B0B}" srcOrd="0" destOrd="0" presId="urn:microsoft.com/office/officeart/2008/layout/LinedList"/>
    <dgm:cxn modelId="{61427C1B-CA5F-4DD5-A05F-09EEFF8FEB6E}" srcId="{B50DC368-0B2B-400F-9246-C15F670396D7}" destId="{ECEAF051-CD0E-4E39-86D6-F94FB6B40E7D}" srcOrd="1" destOrd="0" parTransId="{E42D45BE-207F-4C73-8F5D-3ACD4426EDE6}" sibTransId="{F23BF6DC-902B-4518-AFA9-92A6DD2906CB}"/>
    <dgm:cxn modelId="{9B910046-B0BD-44BB-842B-9D1046B242F5}" srcId="{B50DC368-0B2B-400F-9246-C15F670396D7}" destId="{2166AB45-81B2-4C1B-B061-42BDE2767CA6}" srcOrd="2" destOrd="0" parTransId="{5D14F061-EA4F-4A66-BADE-710098838ED0}" sibTransId="{44E6D819-20AE-49DD-92BC-82F061349264}"/>
    <dgm:cxn modelId="{6566AC54-D0CF-DC4E-B69B-03C8F8B6D411}" type="presOf" srcId="{234326FD-D444-46E4-BF17-CBA434382D0B}" destId="{3F634AFE-835F-3947-B70F-6E691BD5C28A}" srcOrd="0" destOrd="0" presId="urn:microsoft.com/office/officeart/2008/layout/LinedList"/>
    <dgm:cxn modelId="{3272EC74-F713-5D4D-A2EF-25A86DB1CDA5}" type="presOf" srcId="{1DD58448-44FD-4490-9856-2DA362321972}" destId="{7E4AFDF1-345F-FC47-8F64-71EBBA4DAE14}" srcOrd="0" destOrd="0" presId="urn:microsoft.com/office/officeart/2008/layout/LinedList"/>
    <dgm:cxn modelId="{AA6465AA-B204-8B4D-A965-CAD2F91F152D}" type="presOf" srcId="{2166AB45-81B2-4C1B-B061-42BDE2767CA6}" destId="{9993DF08-A9A9-DC46-81F4-67AE0C7DAFC8}" srcOrd="0" destOrd="0" presId="urn:microsoft.com/office/officeart/2008/layout/LinedList"/>
    <dgm:cxn modelId="{1088AAB3-C38A-6A4E-A7F9-CB61D594FC2E}" type="presOf" srcId="{0471229D-79B7-412A-9A47-156B84919D84}" destId="{9C87BB14-1E22-394F-B560-2D0F88DADF50}" srcOrd="0" destOrd="0" presId="urn:microsoft.com/office/officeart/2008/layout/LinedList"/>
    <dgm:cxn modelId="{8236DBBC-B904-5A47-94A9-87043C150940}" type="presOf" srcId="{ECEAF051-CD0E-4E39-86D6-F94FB6B40E7D}" destId="{A85B6BDE-4817-9041-936C-89FBFBF08622}" srcOrd="0" destOrd="0" presId="urn:microsoft.com/office/officeart/2008/layout/LinedList"/>
    <dgm:cxn modelId="{245ED1ED-09D8-484B-88E4-CF2318C4A956}" srcId="{B50DC368-0B2B-400F-9246-C15F670396D7}" destId="{234326FD-D444-46E4-BF17-CBA434382D0B}" srcOrd="0" destOrd="0" parTransId="{CE8514E8-72BD-49EA-AEE6-2F77B015A5E2}" sibTransId="{AA8FDEBE-B515-45BB-B709-EE143AB4F0FD}"/>
    <dgm:cxn modelId="{7B6EFF26-EC69-CB4E-903A-142CA24C0758}" type="presParOf" srcId="{75714906-D50C-EE46-B3C8-B6A270445B0B}" destId="{DD27F4CB-12FC-9548-8D57-FE751B570F67}" srcOrd="0" destOrd="0" presId="urn:microsoft.com/office/officeart/2008/layout/LinedList"/>
    <dgm:cxn modelId="{35C4A015-044C-7444-8C97-DE3947A61912}" type="presParOf" srcId="{75714906-D50C-EE46-B3C8-B6A270445B0B}" destId="{A1742980-9B75-9E43-AA76-AEA3546D0963}" srcOrd="1" destOrd="0" presId="urn:microsoft.com/office/officeart/2008/layout/LinedList"/>
    <dgm:cxn modelId="{FFF6A63C-907F-144F-99B2-F38DA36122E2}" type="presParOf" srcId="{A1742980-9B75-9E43-AA76-AEA3546D0963}" destId="{3F634AFE-835F-3947-B70F-6E691BD5C28A}" srcOrd="0" destOrd="0" presId="urn:microsoft.com/office/officeart/2008/layout/LinedList"/>
    <dgm:cxn modelId="{97BF5AF0-5E2E-5240-977D-DA70A2D76764}" type="presParOf" srcId="{A1742980-9B75-9E43-AA76-AEA3546D0963}" destId="{BFABF993-8A8A-984A-A128-C51685BCD673}" srcOrd="1" destOrd="0" presId="urn:microsoft.com/office/officeart/2008/layout/LinedList"/>
    <dgm:cxn modelId="{8A6C8AD5-A702-7044-A42A-4C70EA61B59A}" type="presParOf" srcId="{75714906-D50C-EE46-B3C8-B6A270445B0B}" destId="{B54B62DA-BC97-9D46-8F92-57CB6EA69724}" srcOrd="2" destOrd="0" presId="urn:microsoft.com/office/officeart/2008/layout/LinedList"/>
    <dgm:cxn modelId="{11FB6FD8-F40A-1442-BFDB-19F49D9A6B97}" type="presParOf" srcId="{75714906-D50C-EE46-B3C8-B6A270445B0B}" destId="{941BC72B-64B4-7143-9A15-BB2A4CF121BB}" srcOrd="3" destOrd="0" presId="urn:microsoft.com/office/officeart/2008/layout/LinedList"/>
    <dgm:cxn modelId="{8CCE48DA-755A-7947-AA88-2E3FBA28EA86}" type="presParOf" srcId="{941BC72B-64B4-7143-9A15-BB2A4CF121BB}" destId="{A85B6BDE-4817-9041-936C-89FBFBF08622}" srcOrd="0" destOrd="0" presId="urn:microsoft.com/office/officeart/2008/layout/LinedList"/>
    <dgm:cxn modelId="{2376401E-1687-734B-BE54-82076691FF61}" type="presParOf" srcId="{941BC72B-64B4-7143-9A15-BB2A4CF121BB}" destId="{9ED7E244-7C8B-3C4F-A55C-5A3E24B83DE8}" srcOrd="1" destOrd="0" presId="urn:microsoft.com/office/officeart/2008/layout/LinedList"/>
    <dgm:cxn modelId="{7F665BAB-D7F8-3243-9081-4B93B874500E}" type="presParOf" srcId="{75714906-D50C-EE46-B3C8-B6A270445B0B}" destId="{61403B6B-89A0-F84C-88B6-A926DAC433CF}" srcOrd="4" destOrd="0" presId="urn:microsoft.com/office/officeart/2008/layout/LinedList"/>
    <dgm:cxn modelId="{96E101B4-CBFF-7642-9892-8ADD1141903A}" type="presParOf" srcId="{75714906-D50C-EE46-B3C8-B6A270445B0B}" destId="{F5523603-E915-464C-B06E-E7991EA7F4A0}" srcOrd="5" destOrd="0" presId="urn:microsoft.com/office/officeart/2008/layout/LinedList"/>
    <dgm:cxn modelId="{374D4A5D-AF36-7945-B21E-818CB92B79FA}" type="presParOf" srcId="{F5523603-E915-464C-B06E-E7991EA7F4A0}" destId="{9993DF08-A9A9-DC46-81F4-67AE0C7DAFC8}" srcOrd="0" destOrd="0" presId="urn:microsoft.com/office/officeart/2008/layout/LinedList"/>
    <dgm:cxn modelId="{87C3E27D-2349-6443-B14E-5AE6D110EEED}" type="presParOf" srcId="{F5523603-E915-464C-B06E-E7991EA7F4A0}" destId="{8940B5D7-7D91-764C-9037-FAB7095C06C6}" srcOrd="1" destOrd="0" presId="urn:microsoft.com/office/officeart/2008/layout/LinedList"/>
    <dgm:cxn modelId="{92822455-DF99-C849-A8C9-8729703F9882}" type="presParOf" srcId="{75714906-D50C-EE46-B3C8-B6A270445B0B}" destId="{6EA2D7A6-6FB1-6143-AECF-7E13674E0D86}" srcOrd="6" destOrd="0" presId="urn:microsoft.com/office/officeart/2008/layout/LinedList"/>
    <dgm:cxn modelId="{4906DCA3-F5A7-9C4B-BCAB-B20D2A3DA1E4}" type="presParOf" srcId="{75714906-D50C-EE46-B3C8-B6A270445B0B}" destId="{BD840596-135F-B340-8660-634537CF6DD9}" srcOrd="7" destOrd="0" presId="urn:microsoft.com/office/officeart/2008/layout/LinedList"/>
    <dgm:cxn modelId="{46E28978-355E-4343-B468-2BB34D5BE7D5}" type="presParOf" srcId="{BD840596-135F-B340-8660-634537CF6DD9}" destId="{7E4AFDF1-345F-FC47-8F64-71EBBA4DAE14}" srcOrd="0" destOrd="0" presId="urn:microsoft.com/office/officeart/2008/layout/LinedList"/>
    <dgm:cxn modelId="{2F379C1C-0C1E-DC4D-875B-58E733EAC9C8}" type="presParOf" srcId="{BD840596-135F-B340-8660-634537CF6DD9}" destId="{628C6BFC-37A5-0B4F-8669-A1BE7934DC42}" srcOrd="1" destOrd="0" presId="urn:microsoft.com/office/officeart/2008/layout/LinedList"/>
    <dgm:cxn modelId="{163641C9-A4A5-304E-8174-E7520BB7AFD2}" type="presParOf" srcId="{75714906-D50C-EE46-B3C8-B6A270445B0B}" destId="{A5674AAB-E657-2245-AB29-726E47AD3D4C}" srcOrd="8" destOrd="0" presId="urn:microsoft.com/office/officeart/2008/layout/LinedList"/>
    <dgm:cxn modelId="{43AB324E-BDA8-5744-A899-F4BC881549D6}" type="presParOf" srcId="{75714906-D50C-EE46-B3C8-B6A270445B0B}" destId="{11886051-A975-C44A-B171-3ED74D08B405}" srcOrd="9" destOrd="0" presId="urn:microsoft.com/office/officeart/2008/layout/LinedList"/>
    <dgm:cxn modelId="{B36FAC13-B72E-CD44-BD01-408D05848D83}" type="presParOf" srcId="{11886051-A975-C44A-B171-3ED74D08B405}" destId="{9C87BB14-1E22-394F-B560-2D0F88DADF50}" srcOrd="0" destOrd="0" presId="urn:microsoft.com/office/officeart/2008/layout/LinedList"/>
    <dgm:cxn modelId="{6C94B240-C3A7-1448-957D-FB0EA332C5C1}" type="presParOf" srcId="{11886051-A975-C44A-B171-3ED74D08B405}" destId="{C01C9525-2AD6-5646-BB41-82132571171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B10588-55EA-4531-8362-D579B1B6CC6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033C913-754D-4D33-BD70-2D54254DA988}">
      <dgm:prSet custT="1"/>
      <dgm:spPr/>
      <dgm:t>
        <a:bodyPr/>
        <a:lstStyle/>
        <a:p>
          <a:pPr>
            <a:lnSpc>
              <a:spcPct val="100000"/>
            </a:lnSpc>
          </a:pPr>
          <a:r>
            <a:rPr lang="en-US" sz="2000" dirty="0">
              <a:latin typeface="Arial" panose="020B0604020202020204" pitchFamily="34" charset="0"/>
              <a:cs typeface="Arial" panose="020B0604020202020204" pitchFamily="34" charset="0"/>
            </a:rPr>
            <a:t>Isaac’s experiences can be interpreted through Bowlby’s framework of attachment and emotional security</a:t>
          </a:r>
          <a:r>
            <a:rPr lang="en-US" sz="1900" dirty="0"/>
            <a:t>.</a:t>
          </a:r>
        </a:p>
      </dgm:t>
    </dgm:pt>
    <dgm:pt modelId="{56EE85F0-48C9-422C-AC9B-7228AD37AAEF}" type="parTrans" cxnId="{D634FFEE-6A47-4729-A3F9-EDC84D975E3B}">
      <dgm:prSet/>
      <dgm:spPr/>
      <dgm:t>
        <a:bodyPr/>
        <a:lstStyle/>
        <a:p>
          <a:endParaRPr lang="en-US"/>
        </a:p>
      </dgm:t>
    </dgm:pt>
    <dgm:pt modelId="{A40BAAD3-EA44-4DB2-AF95-24B5B89B653F}" type="sibTrans" cxnId="{D634FFEE-6A47-4729-A3F9-EDC84D975E3B}">
      <dgm:prSet/>
      <dgm:spPr/>
      <dgm:t>
        <a:bodyPr/>
        <a:lstStyle/>
        <a:p>
          <a:endParaRPr lang="en-US"/>
        </a:p>
      </dgm:t>
    </dgm:pt>
    <dgm:pt modelId="{9808654F-832A-49A3-8223-D5B71CF81F90}">
      <dgm:prSet custT="1"/>
      <dgm:spPr/>
      <dgm:t>
        <a:bodyPr/>
        <a:lstStyle/>
        <a:p>
          <a:pPr>
            <a:lnSpc>
              <a:spcPct val="100000"/>
            </a:lnSpc>
          </a:pPr>
          <a:r>
            <a:rPr lang="en-US" sz="2000" dirty="0">
              <a:latin typeface="Arial" panose="020B0604020202020204" pitchFamily="34" charset="0"/>
              <a:cs typeface="Arial" panose="020B0604020202020204" pitchFamily="34" charset="0"/>
            </a:rPr>
            <a:t>Early disruptions in caregiving relationships may influence his internal working model ,affecting how he understands relationships and safety.</a:t>
          </a:r>
        </a:p>
      </dgm:t>
    </dgm:pt>
    <dgm:pt modelId="{104687B4-7177-4703-B68F-59BC54627375}" type="parTrans" cxnId="{97CE8B71-39B7-48EF-9D7C-02FE904F2AE9}">
      <dgm:prSet/>
      <dgm:spPr/>
      <dgm:t>
        <a:bodyPr/>
        <a:lstStyle/>
        <a:p>
          <a:endParaRPr lang="en-US"/>
        </a:p>
      </dgm:t>
    </dgm:pt>
    <dgm:pt modelId="{CF59C6F7-FA5E-408E-8B55-0CB546894D4F}" type="sibTrans" cxnId="{97CE8B71-39B7-48EF-9D7C-02FE904F2AE9}">
      <dgm:prSet/>
      <dgm:spPr/>
      <dgm:t>
        <a:bodyPr/>
        <a:lstStyle/>
        <a:p>
          <a:endParaRPr lang="en-US"/>
        </a:p>
      </dgm:t>
    </dgm:pt>
    <dgm:pt modelId="{AB4181AA-2A5E-4D43-A9AA-695A982BBB93}">
      <dgm:prSet custT="1"/>
      <dgm:spPr/>
      <dgm:t>
        <a:bodyPr/>
        <a:lstStyle/>
        <a:p>
          <a:pPr>
            <a:lnSpc>
              <a:spcPct val="100000"/>
            </a:lnSpc>
          </a:pPr>
          <a:r>
            <a:rPr lang="en-US" sz="2000" dirty="0">
              <a:latin typeface="Arial" panose="020B0604020202020204" pitchFamily="34" charset="0"/>
              <a:cs typeface="Arial" panose="020B0604020202020204" pitchFamily="34" charset="0"/>
            </a:rPr>
            <a:t>His emotional responses may reflect challenges with emotional regulation and feeling secure.</a:t>
          </a:r>
        </a:p>
      </dgm:t>
    </dgm:pt>
    <dgm:pt modelId="{8B3512D6-FE45-4EF4-8A64-53BE7BB8A5B5}" type="parTrans" cxnId="{7C262B21-03CB-4975-9575-0462E3504BB1}">
      <dgm:prSet/>
      <dgm:spPr/>
      <dgm:t>
        <a:bodyPr/>
        <a:lstStyle/>
        <a:p>
          <a:endParaRPr lang="en-US"/>
        </a:p>
      </dgm:t>
    </dgm:pt>
    <dgm:pt modelId="{EE24349E-F10B-41DE-A337-50952E25A9D6}" type="sibTrans" cxnId="{7C262B21-03CB-4975-9575-0462E3504BB1}">
      <dgm:prSet/>
      <dgm:spPr/>
      <dgm:t>
        <a:bodyPr/>
        <a:lstStyle/>
        <a:p>
          <a:endParaRPr lang="en-US"/>
        </a:p>
      </dgm:t>
    </dgm:pt>
    <dgm:pt modelId="{C63ADE78-D51F-48B0-A3BA-ACD0C86EAADC}">
      <dgm:prSet custT="1"/>
      <dgm:spPr/>
      <dgm:t>
        <a:bodyPr/>
        <a:lstStyle/>
        <a:p>
          <a:pPr>
            <a:lnSpc>
              <a:spcPct val="100000"/>
            </a:lnSpc>
          </a:pPr>
          <a:r>
            <a:rPr lang="en-US" sz="2000" dirty="0">
              <a:latin typeface="Arial" panose="020B0604020202020204" pitchFamily="34" charset="0"/>
              <a:cs typeface="Arial" panose="020B0604020202020204" pitchFamily="34" charset="0"/>
            </a:rPr>
            <a:t>Bowlby’s theory suggests that Isaac’s early experiences may influence his social, emotional and developmental wellbeing.</a:t>
          </a:r>
          <a:endParaRPr lang="en-US" sz="1600" dirty="0">
            <a:latin typeface="Arial" panose="020B0604020202020204" pitchFamily="34" charset="0"/>
            <a:cs typeface="Arial" panose="020B0604020202020204" pitchFamily="34" charset="0"/>
          </a:endParaRPr>
        </a:p>
      </dgm:t>
    </dgm:pt>
    <dgm:pt modelId="{3B826564-EB16-4535-8B88-E97F97EEE80D}" type="parTrans" cxnId="{7BBE0BE9-E1F4-4631-8BD2-F245D8BF1B89}">
      <dgm:prSet/>
      <dgm:spPr/>
      <dgm:t>
        <a:bodyPr/>
        <a:lstStyle/>
        <a:p>
          <a:endParaRPr lang="en-US"/>
        </a:p>
      </dgm:t>
    </dgm:pt>
    <dgm:pt modelId="{48CADC04-7090-4FC9-AA10-AAD02E0C9EDD}" type="sibTrans" cxnId="{7BBE0BE9-E1F4-4631-8BD2-F245D8BF1B89}">
      <dgm:prSet/>
      <dgm:spPr/>
      <dgm:t>
        <a:bodyPr/>
        <a:lstStyle/>
        <a:p>
          <a:endParaRPr lang="en-US"/>
        </a:p>
      </dgm:t>
    </dgm:pt>
    <dgm:pt modelId="{C2368002-6A31-FF4C-A136-E2B0EFE2D654}" type="pres">
      <dgm:prSet presAssocID="{34B10588-55EA-4531-8362-D579B1B6CC6B}" presName="vert0" presStyleCnt="0">
        <dgm:presLayoutVars>
          <dgm:dir/>
          <dgm:animOne val="branch"/>
          <dgm:animLvl val="lvl"/>
        </dgm:presLayoutVars>
      </dgm:prSet>
      <dgm:spPr/>
    </dgm:pt>
    <dgm:pt modelId="{AB28C1D5-522B-B14E-89AE-29397B294163}" type="pres">
      <dgm:prSet presAssocID="{D033C913-754D-4D33-BD70-2D54254DA988}" presName="thickLine" presStyleLbl="alignNode1" presStyleIdx="0" presStyleCnt="4"/>
      <dgm:spPr/>
    </dgm:pt>
    <dgm:pt modelId="{70C7E52C-1B94-6A4B-ABD4-3DD23D9970B6}" type="pres">
      <dgm:prSet presAssocID="{D033C913-754D-4D33-BD70-2D54254DA988}" presName="horz1" presStyleCnt="0"/>
      <dgm:spPr/>
    </dgm:pt>
    <dgm:pt modelId="{E4A5B57E-7EF5-5B46-B1A0-07AF4E6F2B41}" type="pres">
      <dgm:prSet presAssocID="{D033C913-754D-4D33-BD70-2D54254DA988}" presName="tx1" presStyleLbl="revTx" presStyleIdx="0" presStyleCnt="4"/>
      <dgm:spPr/>
    </dgm:pt>
    <dgm:pt modelId="{FE3AC578-601E-474E-ACC5-0DE60A10D322}" type="pres">
      <dgm:prSet presAssocID="{D033C913-754D-4D33-BD70-2D54254DA988}" presName="vert1" presStyleCnt="0"/>
      <dgm:spPr/>
    </dgm:pt>
    <dgm:pt modelId="{016C38B6-B944-D141-BE87-251EA06EDE31}" type="pres">
      <dgm:prSet presAssocID="{9808654F-832A-49A3-8223-D5B71CF81F90}" presName="thickLine" presStyleLbl="alignNode1" presStyleIdx="1" presStyleCnt="4"/>
      <dgm:spPr/>
    </dgm:pt>
    <dgm:pt modelId="{51DA1BE3-A38D-134D-B816-F1E5E75F77BD}" type="pres">
      <dgm:prSet presAssocID="{9808654F-832A-49A3-8223-D5B71CF81F90}" presName="horz1" presStyleCnt="0"/>
      <dgm:spPr/>
    </dgm:pt>
    <dgm:pt modelId="{A2023189-2D14-EF40-A410-DC02B5523B4B}" type="pres">
      <dgm:prSet presAssocID="{9808654F-832A-49A3-8223-D5B71CF81F90}" presName="tx1" presStyleLbl="revTx" presStyleIdx="1" presStyleCnt="4"/>
      <dgm:spPr/>
    </dgm:pt>
    <dgm:pt modelId="{B66AE534-D2E8-364A-ADC0-1663720CA51A}" type="pres">
      <dgm:prSet presAssocID="{9808654F-832A-49A3-8223-D5B71CF81F90}" presName="vert1" presStyleCnt="0"/>
      <dgm:spPr/>
    </dgm:pt>
    <dgm:pt modelId="{4E1C7F31-EE46-734C-AF06-60A3F819CC7E}" type="pres">
      <dgm:prSet presAssocID="{AB4181AA-2A5E-4D43-A9AA-695A982BBB93}" presName="thickLine" presStyleLbl="alignNode1" presStyleIdx="2" presStyleCnt="4"/>
      <dgm:spPr/>
    </dgm:pt>
    <dgm:pt modelId="{C3EB85C7-6B8B-054E-B692-FC9179BD60B9}" type="pres">
      <dgm:prSet presAssocID="{AB4181AA-2A5E-4D43-A9AA-695A982BBB93}" presName="horz1" presStyleCnt="0"/>
      <dgm:spPr/>
    </dgm:pt>
    <dgm:pt modelId="{9839F3A1-864C-EE45-BE3E-F21ED60E5A68}" type="pres">
      <dgm:prSet presAssocID="{AB4181AA-2A5E-4D43-A9AA-695A982BBB93}" presName="tx1" presStyleLbl="revTx" presStyleIdx="2" presStyleCnt="4"/>
      <dgm:spPr/>
    </dgm:pt>
    <dgm:pt modelId="{AFBF8A4A-BE92-8F49-B814-5D2D266F618D}" type="pres">
      <dgm:prSet presAssocID="{AB4181AA-2A5E-4D43-A9AA-695A982BBB93}" presName="vert1" presStyleCnt="0"/>
      <dgm:spPr/>
    </dgm:pt>
    <dgm:pt modelId="{502DDD45-ECC5-7145-9F95-F98C3C0B5586}" type="pres">
      <dgm:prSet presAssocID="{C63ADE78-D51F-48B0-A3BA-ACD0C86EAADC}" presName="thickLine" presStyleLbl="alignNode1" presStyleIdx="3" presStyleCnt="4"/>
      <dgm:spPr/>
    </dgm:pt>
    <dgm:pt modelId="{A6D492AA-3B76-134E-A903-8EC134A27FF0}" type="pres">
      <dgm:prSet presAssocID="{C63ADE78-D51F-48B0-A3BA-ACD0C86EAADC}" presName="horz1" presStyleCnt="0"/>
      <dgm:spPr/>
    </dgm:pt>
    <dgm:pt modelId="{FB0620C5-94E7-A341-B251-3522689038E7}" type="pres">
      <dgm:prSet presAssocID="{C63ADE78-D51F-48B0-A3BA-ACD0C86EAADC}" presName="tx1" presStyleLbl="revTx" presStyleIdx="3" presStyleCnt="4"/>
      <dgm:spPr/>
    </dgm:pt>
    <dgm:pt modelId="{89193E9E-5980-D440-8D06-6426B2D59B1E}" type="pres">
      <dgm:prSet presAssocID="{C63ADE78-D51F-48B0-A3BA-ACD0C86EAADC}" presName="vert1" presStyleCnt="0"/>
      <dgm:spPr/>
    </dgm:pt>
  </dgm:ptLst>
  <dgm:cxnLst>
    <dgm:cxn modelId="{7C262B21-03CB-4975-9575-0462E3504BB1}" srcId="{34B10588-55EA-4531-8362-D579B1B6CC6B}" destId="{AB4181AA-2A5E-4D43-A9AA-695A982BBB93}" srcOrd="2" destOrd="0" parTransId="{8B3512D6-FE45-4EF4-8A64-53BE7BB8A5B5}" sibTransId="{EE24349E-F10B-41DE-A337-50952E25A9D6}"/>
    <dgm:cxn modelId="{CD968E2B-961A-FB47-8BCD-095DC1B28455}" type="presOf" srcId="{D033C913-754D-4D33-BD70-2D54254DA988}" destId="{E4A5B57E-7EF5-5B46-B1A0-07AF4E6F2B41}" srcOrd="0" destOrd="0" presId="urn:microsoft.com/office/officeart/2008/layout/LinedList"/>
    <dgm:cxn modelId="{56CF3063-32F9-2C4F-965D-C09D98D92824}" type="presOf" srcId="{34B10588-55EA-4531-8362-D579B1B6CC6B}" destId="{C2368002-6A31-FF4C-A136-E2B0EFE2D654}" srcOrd="0" destOrd="0" presId="urn:microsoft.com/office/officeart/2008/layout/LinedList"/>
    <dgm:cxn modelId="{97CE8B71-39B7-48EF-9D7C-02FE904F2AE9}" srcId="{34B10588-55EA-4531-8362-D579B1B6CC6B}" destId="{9808654F-832A-49A3-8223-D5B71CF81F90}" srcOrd="1" destOrd="0" parTransId="{104687B4-7177-4703-B68F-59BC54627375}" sibTransId="{CF59C6F7-FA5E-408E-8B55-0CB546894D4F}"/>
    <dgm:cxn modelId="{F22F7C7D-8472-2F42-BB38-DAAB7BE338DA}" type="presOf" srcId="{9808654F-832A-49A3-8223-D5B71CF81F90}" destId="{A2023189-2D14-EF40-A410-DC02B5523B4B}" srcOrd="0" destOrd="0" presId="urn:microsoft.com/office/officeart/2008/layout/LinedList"/>
    <dgm:cxn modelId="{7BBE0BE9-E1F4-4631-8BD2-F245D8BF1B89}" srcId="{34B10588-55EA-4531-8362-D579B1B6CC6B}" destId="{C63ADE78-D51F-48B0-A3BA-ACD0C86EAADC}" srcOrd="3" destOrd="0" parTransId="{3B826564-EB16-4535-8B88-E97F97EEE80D}" sibTransId="{48CADC04-7090-4FC9-AA10-AAD02E0C9EDD}"/>
    <dgm:cxn modelId="{64C4B2EA-3465-6D4E-B784-29871622DEA7}" type="presOf" srcId="{C63ADE78-D51F-48B0-A3BA-ACD0C86EAADC}" destId="{FB0620C5-94E7-A341-B251-3522689038E7}" srcOrd="0" destOrd="0" presId="urn:microsoft.com/office/officeart/2008/layout/LinedList"/>
    <dgm:cxn modelId="{7C72A8EB-1C1E-5247-8CE6-DD2C96C0CCA6}" type="presOf" srcId="{AB4181AA-2A5E-4D43-A9AA-695A982BBB93}" destId="{9839F3A1-864C-EE45-BE3E-F21ED60E5A68}" srcOrd="0" destOrd="0" presId="urn:microsoft.com/office/officeart/2008/layout/LinedList"/>
    <dgm:cxn modelId="{D634FFEE-6A47-4729-A3F9-EDC84D975E3B}" srcId="{34B10588-55EA-4531-8362-D579B1B6CC6B}" destId="{D033C913-754D-4D33-BD70-2D54254DA988}" srcOrd="0" destOrd="0" parTransId="{56EE85F0-48C9-422C-AC9B-7228AD37AAEF}" sibTransId="{A40BAAD3-EA44-4DB2-AF95-24B5B89B653F}"/>
    <dgm:cxn modelId="{696C1534-24B8-7840-A4D6-DA924259847C}" type="presParOf" srcId="{C2368002-6A31-FF4C-A136-E2B0EFE2D654}" destId="{AB28C1D5-522B-B14E-89AE-29397B294163}" srcOrd="0" destOrd="0" presId="urn:microsoft.com/office/officeart/2008/layout/LinedList"/>
    <dgm:cxn modelId="{E1053263-29A1-8747-A6D5-9D3605F6088B}" type="presParOf" srcId="{C2368002-6A31-FF4C-A136-E2B0EFE2D654}" destId="{70C7E52C-1B94-6A4B-ABD4-3DD23D9970B6}" srcOrd="1" destOrd="0" presId="urn:microsoft.com/office/officeart/2008/layout/LinedList"/>
    <dgm:cxn modelId="{25B9188A-481D-9846-848B-7A6EE7B023D8}" type="presParOf" srcId="{70C7E52C-1B94-6A4B-ABD4-3DD23D9970B6}" destId="{E4A5B57E-7EF5-5B46-B1A0-07AF4E6F2B41}" srcOrd="0" destOrd="0" presId="urn:microsoft.com/office/officeart/2008/layout/LinedList"/>
    <dgm:cxn modelId="{E00ABD8B-590C-4948-90B2-EF4EEA54246C}" type="presParOf" srcId="{70C7E52C-1B94-6A4B-ABD4-3DD23D9970B6}" destId="{FE3AC578-601E-474E-ACC5-0DE60A10D322}" srcOrd="1" destOrd="0" presId="urn:microsoft.com/office/officeart/2008/layout/LinedList"/>
    <dgm:cxn modelId="{4D0DC470-8D8D-E048-80C5-48F1E66B1922}" type="presParOf" srcId="{C2368002-6A31-FF4C-A136-E2B0EFE2D654}" destId="{016C38B6-B944-D141-BE87-251EA06EDE31}" srcOrd="2" destOrd="0" presId="urn:microsoft.com/office/officeart/2008/layout/LinedList"/>
    <dgm:cxn modelId="{4E704D94-C5DC-A545-9069-3211BAD0DEC3}" type="presParOf" srcId="{C2368002-6A31-FF4C-A136-E2B0EFE2D654}" destId="{51DA1BE3-A38D-134D-B816-F1E5E75F77BD}" srcOrd="3" destOrd="0" presId="urn:microsoft.com/office/officeart/2008/layout/LinedList"/>
    <dgm:cxn modelId="{C8082EBD-6F1A-CD4B-9D9A-3A6FA5807EB2}" type="presParOf" srcId="{51DA1BE3-A38D-134D-B816-F1E5E75F77BD}" destId="{A2023189-2D14-EF40-A410-DC02B5523B4B}" srcOrd="0" destOrd="0" presId="urn:microsoft.com/office/officeart/2008/layout/LinedList"/>
    <dgm:cxn modelId="{1CD6495E-5586-6B46-867C-784E01312D8C}" type="presParOf" srcId="{51DA1BE3-A38D-134D-B816-F1E5E75F77BD}" destId="{B66AE534-D2E8-364A-ADC0-1663720CA51A}" srcOrd="1" destOrd="0" presId="urn:microsoft.com/office/officeart/2008/layout/LinedList"/>
    <dgm:cxn modelId="{E2825801-2B80-EB41-819D-58E09316B145}" type="presParOf" srcId="{C2368002-6A31-FF4C-A136-E2B0EFE2D654}" destId="{4E1C7F31-EE46-734C-AF06-60A3F819CC7E}" srcOrd="4" destOrd="0" presId="urn:microsoft.com/office/officeart/2008/layout/LinedList"/>
    <dgm:cxn modelId="{FCE72916-C75F-B645-8B7F-541D5D33B1AE}" type="presParOf" srcId="{C2368002-6A31-FF4C-A136-E2B0EFE2D654}" destId="{C3EB85C7-6B8B-054E-B692-FC9179BD60B9}" srcOrd="5" destOrd="0" presId="urn:microsoft.com/office/officeart/2008/layout/LinedList"/>
    <dgm:cxn modelId="{1005C540-A83E-E24E-B1D4-42F2B03F75AB}" type="presParOf" srcId="{C3EB85C7-6B8B-054E-B692-FC9179BD60B9}" destId="{9839F3A1-864C-EE45-BE3E-F21ED60E5A68}" srcOrd="0" destOrd="0" presId="urn:microsoft.com/office/officeart/2008/layout/LinedList"/>
    <dgm:cxn modelId="{B5E3B040-9C72-2D42-8F64-A2A3F0C472CE}" type="presParOf" srcId="{C3EB85C7-6B8B-054E-B692-FC9179BD60B9}" destId="{AFBF8A4A-BE92-8F49-B814-5D2D266F618D}" srcOrd="1" destOrd="0" presId="urn:microsoft.com/office/officeart/2008/layout/LinedList"/>
    <dgm:cxn modelId="{899F736A-90AA-8F4E-B58B-AE9AD45C5865}" type="presParOf" srcId="{C2368002-6A31-FF4C-A136-E2B0EFE2D654}" destId="{502DDD45-ECC5-7145-9F95-F98C3C0B5586}" srcOrd="6" destOrd="0" presId="urn:microsoft.com/office/officeart/2008/layout/LinedList"/>
    <dgm:cxn modelId="{63DDA9FF-C808-194C-821F-F1146F056439}" type="presParOf" srcId="{C2368002-6A31-FF4C-A136-E2B0EFE2D654}" destId="{A6D492AA-3B76-134E-A903-8EC134A27FF0}" srcOrd="7" destOrd="0" presId="urn:microsoft.com/office/officeart/2008/layout/LinedList"/>
    <dgm:cxn modelId="{1D3A7B9D-B395-364D-8AD8-27219ACD5903}" type="presParOf" srcId="{A6D492AA-3B76-134E-A903-8EC134A27FF0}" destId="{FB0620C5-94E7-A341-B251-3522689038E7}" srcOrd="0" destOrd="0" presId="urn:microsoft.com/office/officeart/2008/layout/LinedList"/>
    <dgm:cxn modelId="{B826BCC8-0ECF-734C-91B2-761BE6621ED7}" type="presParOf" srcId="{A6D492AA-3B76-134E-A903-8EC134A27FF0}" destId="{89193E9E-5980-D440-8D06-6426B2D59B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7F4CB-12FC-9548-8D57-FE751B570F67}">
      <dsp:nvSpPr>
        <dsp:cNvPr id="0" name=""/>
        <dsp:cNvSpPr/>
      </dsp:nvSpPr>
      <dsp:spPr>
        <a:xfrm>
          <a:off x="0" y="681"/>
          <a:ext cx="703555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634AFE-835F-3947-B70F-6E691BD5C28A}">
      <dsp:nvSpPr>
        <dsp:cNvPr id="0" name=""/>
        <dsp:cNvSpPr/>
      </dsp:nvSpPr>
      <dsp:spPr>
        <a:xfrm>
          <a:off x="0" y="125936"/>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Innate need: </a:t>
          </a:r>
          <a:r>
            <a:rPr lang="en-US" sz="2200" kern="1200" dirty="0">
              <a:solidFill>
                <a:schemeClr val="tx1"/>
              </a:solidFill>
              <a:latin typeface="Arial" panose="020B0604020202020204" pitchFamily="34" charset="0"/>
              <a:cs typeface="Arial" panose="020B0604020202020204" pitchFamily="34" charset="0"/>
            </a:rPr>
            <a:t>Children are born with a need to form close emotional bonds with caregivers.</a:t>
          </a:r>
        </a:p>
      </dsp:txBody>
      <dsp:txXfrm>
        <a:off x="0" y="125936"/>
        <a:ext cx="7035551" cy="1116356"/>
      </dsp:txXfrm>
    </dsp:sp>
    <dsp:sp modelId="{B54B62DA-BC97-9D46-8F92-57CB6EA69724}">
      <dsp:nvSpPr>
        <dsp:cNvPr id="0" name=""/>
        <dsp:cNvSpPr/>
      </dsp:nvSpPr>
      <dsp:spPr>
        <a:xfrm>
          <a:off x="0" y="1117038"/>
          <a:ext cx="703555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B6BDE-4817-9041-936C-89FBFBF08622}">
      <dsp:nvSpPr>
        <dsp:cNvPr id="0" name=""/>
        <dsp:cNvSpPr/>
      </dsp:nvSpPr>
      <dsp:spPr>
        <a:xfrm>
          <a:off x="0" y="1117038"/>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Monotropy: </a:t>
          </a:r>
          <a:r>
            <a:rPr lang="en-US" sz="2200" kern="1200" dirty="0">
              <a:solidFill>
                <a:schemeClr val="tx1"/>
              </a:solidFill>
              <a:latin typeface="Arial" panose="020B0604020202020204" pitchFamily="34" charset="0"/>
              <a:cs typeface="Arial" panose="020B0604020202020204" pitchFamily="34" charset="0"/>
            </a:rPr>
            <a:t>Children develop a primary attachment with one main caregiver.</a:t>
          </a:r>
        </a:p>
      </dsp:txBody>
      <dsp:txXfrm>
        <a:off x="0" y="1117038"/>
        <a:ext cx="7035551" cy="1116356"/>
      </dsp:txXfrm>
    </dsp:sp>
    <dsp:sp modelId="{61403B6B-89A0-F84C-88B6-A926DAC433CF}">
      <dsp:nvSpPr>
        <dsp:cNvPr id="0" name=""/>
        <dsp:cNvSpPr/>
      </dsp:nvSpPr>
      <dsp:spPr>
        <a:xfrm>
          <a:off x="0" y="2233395"/>
          <a:ext cx="7035551"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3DF08-A9A9-DC46-81F4-67AE0C7DAFC8}">
      <dsp:nvSpPr>
        <dsp:cNvPr id="0" name=""/>
        <dsp:cNvSpPr/>
      </dsp:nvSpPr>
      <dsp:spPr>
        <a:xfrm>
          <a:off x="0" y="2233395"/>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Critical period: </a:t>
          </a:r>
          <a:r>
            <a:rPr lang="en-US" sz="2200" kern="1200" dirty="0">
              <a:solidFill>
                <a:schemeClr val="tx1"/>
              </a:solidFill>
              <a:latin typeface="Arial" panose="020B0604020202020204" pitchFamily="34" charset="0"/>
              <a:cs typeface="Arial" panose="020B0604020202020204" pitchFamily="34" charset="0"/>
            </a:rPr>
            <a:t>Early childhood is an important stage for developing secure attachment.</a:t>
          </a:r>
        </a:p>
      </dsp:txBody>
      <dsp:txXfrm>
        <a:off x="0" y="2233395"/>
        <a:ext cx="7035551" cy="1116356"/>
      </dsp:txXfrm>
    </dsp:sp>
    <dsp:sp modelId="{6EA2D7A6-6FB1-6143-AECF-7E13674E0D86}">
      <dsp:nvSpPr>
        <dsp:cNvPr id="0" name=""/>
        <dsp:cNvSpPr/>
      </dsp:nvSpPr>
      <dsp:spPr>
        <a:xfrm>
          <a:off x="0" y="3349752"/>
          <a:ext cx="7035551"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AFDF1-345F-FC47-8F64-71EBBA4DAE14}">
      <dsp:nvSpPr>
        <dsp:cNvPr id="0" name=""/>
        <dsp:cNvSpPr/>
      </dsp:nvSpPr>
      <dsp:spPr>
        <a:xfrm>
          <a:off x="0" y="3349752"/>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Deprivation: </a:t>
          </a:r>
          <a:r>
            <a:rPr lang="en-US" sz="2200" kern="1200" dirty="0">
              <a:solidFill>
                <a:schemeClr val="tx1"/>
              </a:solidFill>
              <a:latin typeface="Arial" panose="020B0604020202020204" pitchFamily="34" charset="0"/>
              <a:cs typeface="Arial" panose="020B0604020202020204" pitchFamily="34" charset="0"/>
            </a:rPr>
            <a:t>Separation or inconsistent care can affect emotional and social development.</a:t>
          </a:r>
        </a:p>
      </dsp:txBody>
      <dsp:txXfrm>
        <a:off x="0" y="3349752"/>
        <a:ext cx="7035551" cy="1116356"/>
      </dsp:txXfrm>
    </dsp:sp>
    <dsp:sp modelId="{A5674AAB-E657-2245-AB29-726E47AD3D4C}">
      <dsp:nvSpPr>
        <dsp:cNvPr id="0" name=""/>
        <dsp:cNvSpPr/>
      </dsp:nvSpPr>
      <dsp:spPr>
        <a:xfrm>
          <a:off x="0" y="4466109"/>
          <a:ext cx="70355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87BB14-1E22-394F-B560-2D0F88DADF50}">
      <dsp:nvSpPr>
        <dsp:cNvPr id="0" name=""/>
        <dsp:cNvSpPr/>
      </dsp:nvSpPr>
      <dsp:spPr>
        <a:xfrm>
          <a:off x="0" y="4466109"/>
          <a:ext cx="7035551" cy="1116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100000"/>
            </a:lnSpc>
            <a:spcBef>
              <a:spcPct val="0"/>
            </a:spcBef>
            <a:spcAft>
              <a:spcPct val="35000"/>
            </a:spcAft>
            <a:buNone/>
          </a:pPr>
          <a:r>
            <a:rPr lang="en-US" sz="2200" b="1" kern="1200" dirty="0">
              <a:solidFill>
                <a:schemeClr val="accent5"/>
              </a:solidFill>
              <a:latin typeface="Arial" panose="020B0604020202020204" pitchFamily="34" charset="0"/>
              <a:cs typeface="Arial" panose="020B0604020202020204" pitchFamily="34" charset="0"/>
            </a:rPr>
            <a:t>Internal Working Model: </a:t>
          </a:r>
          <a:r>
            <a:rPr lang="en-US" sz="2200" kern="1200" dirty="0">
              <a:solidFill>
                <a:schemeClr val="tx1"/>
              </a:solidFill>
              <a:latin typeface="Arial" panose="020B0604020202020204" pitchFamily="34" charset="0"/>
              <a:cs typeface="Arial" panose="020B0604020202020204" pitchFamily="34" charset="0"/>
            </a:rPr>
            <a:t>Early relationships influence how children understand relationships with others.</a:t>
          </a:r>
        </a:p>
      </dsp:txBody>
      <dsp:txXfrm>
        <a:off x="0" y="4466109"/>
        <a:ext cx="7035551" cy="1116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8C1D5-522B-B14E-89AE-29397B294163}">
      <dsp:nvSpPr>
        <dsp:cNvPr id="0" name=""/>
        <dsp:cNvSpPr/>
      </dsp:nvSpPr>
      <dsp:spPr>
        <a:xfrm>
          <a:off x="0" y="0"/>
          <a:ext cx="507088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A5B57E-7EF5-5B46-B1A0-07AF4E6F2B41}">
      <dsp:nvSpPr>
        <dsp:cNvPr id="0" name=""/>
        <dsp:cNvSpPr/>
      </dsp:nvSpPr>
      <dsp:spPr>
        <a:xfrm>
          <a:off x="0" y="0"/>
          <a:ext cx="5070882" cy="1455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Isaac’s experiences can be interpreted through Bowlby’s framework of attachment and emotional security</a:t>
          </a:r>
          <a:r>
            <a:rPr lang="en-US" sz="1900" kern="1200" dirty="0"/>
            <a:t>.</a:t>
          </a:r>
        </a:p>
      </dsp:txBody>
      <dsp:txXfrm>
        <a:off x="0" y="0"/>
        <a:ext cx="5070882" cy="1455528"/>
      </dsp:txXfrm>
    </dsp:sp>
    <dsp:sp modelId="{016C38B6-B944-D141-BE87-251EA06EDE31}">
      <dsp:nvSpPr>
        <dsp:cNvPr id="0" name=""/>
        <dsp:cNvSpPr/>
      </dsp:nvSpPr>
      <dsp:spPr>
        <a:xfrm>
          <a:off x="0" y="1455528"/>
          <a:ext cx="507088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23189-2D14-EF40-A410-DC02B5523B4B}">
      <dsp:nvSpPr>
        <dsp:cNvPr id="0" name=""/>
        <dsp:cNvSpPr/>
      </dsp:nvSpPr>
      <dsp:spPr>
        <a:xfrm>
          <a:off x="0" y="1455528"/>
          <a:ext cx="5070882" cy="1455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Early disruptions in caregiving relationships may influence his internal working model ,affecting how he understands relationships and safety.</a:t>
          </a:r>
        </a:p>
      </dsp:txBody>
      <dsp:txXfrm>
        <a:off x="0" y="1455528"/>
        <a:ext cx="5070882" cy="1455528"/>
      </dsp:txXfrm>
    </dsp:sp>
    <dsp:sp modelId="{4E1C7F31-EE46-734C-AF06-60A3F819CC7E}">
      <dsp:nvSpPr>
        <dsp:cNvPr id="0" name=""/>
        <dsp:cNvSpPr/>
      </dsp:nvSpPr>
      <dsp:spPr>
        <a:xfrm>
          <a:off x="0" y="2911057"/>
          <a:ext cx="507088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39F3A1-864C-EE45-BE3E-F21ED60E5A68}">
      <dsp:nvSpPr>
        <dsp:cNvPr id="0" name=""/>
        <dsp:cNvSpPr/>
      </dsp:nvSpPr>
      <dsp:spPr>
        <a:xfrm>
          <a:off x="0" y="2911057"/>
          <a:ext cx="5070882" cy="1455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His emotional responses may reflect challenges with emotional regulation and feeling secure.</a:t>
          </a:r>
        </a:p>
      </dsp:txBody>
      <dsp:txXfrm>
        <a:off x="0" y="2911057"/>
        <a:ext cx="5070882" cy="1455528"/>
      </dsp:txXfrm>
    </dsp:sp>
    <dsp:sp modelId="{502DDD45-ECC5-7145-9F95-F98C3C0B5586}">
      <dsp:nvSpPr>
        <dsp:cNvPr id="0" name=""/>
        <dsp:cNvSpPr/>
      </dsp:nvSpPr>
      <dsp:spPr>
        <a:xfrm>
          <a:off x="0" y="4366586"/>
          <a:ext cx="507088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0620C5-94E7-A341-B251-3522689038E7}">
      <dsp:nvSpPr>
        <dsp:cNvPr id="0" name=""/>
        <dsp:cNvSpPr/>
      </dsp:nvSpPr>
      <dsp:spPr>
        <a:xfrm>
          <a:off x="0" y="4366586"/>
          <a:ext cx="5070882" cy="1455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Bowlby’s theory suggests that Isaac’s early experiences may influence his social, emotional and developmental wellbeing.</a:t>
          </a:r>
          <a:endParaRPr lang="en-US" sz="1600" kern="1200" dirty="0">
            <a:latin typeface="Arial" panose="020B0604020202020204" pitchFamily="34" charset="0"/>
            <a:cs typeface="Arial" panose="020B0604020202020204" pitchFamily="34" charset="0"/>
          </a:endParaRPr>
        </a:p>
      </dsp:txBody>
      <dsp:txXfrm>
        <a:off x="0" y="4366586"/>
        <a:ext cx="5070882" cy="14555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GB"/>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909373-439F-2C41-8509-83E7339FE070}" type="datetimeFigureOut">
              <a:rPr lang="es-GB" smtClean="0"/>
              <a:t>12/07/2026</a:t>
            </a:fld>
            <a:endParaRPr lang="es-GB"/>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GB"/>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GB"/>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C6CC48-B463-944C-A4C0-AB42ED858563}" type="slidenum">
              <a:rPr lang="es-GB" smtClean="0"/>
              <a:t>‹Nº›</a:t>
            </a:fld>
            <a:endParaRPr lang="es-GB"/>
          </a:p>
        </p:txBody>
      </p:sp>
    </p:spTree>
    <p:extLst>
      <p:ext uri="{BB962C8B-B14F-4D97-AF65-F5344CB8AC3E}">
        <p14:creationId xmlns:p14="http://schemas.microsoft.com/office/powerpoint/2010/main" val="2126355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txBody>
          <a:bodyPr/>
          <a:lstStyle/>
          <a:p>
            <a:endParaRPr lang="es-GB"/>
          </a:p>
        </p:txBody>
      </p:sp>
      <p:sp>
        <p:nvSpPr>
          <p:cNvPr id="3" name="Marcador de notas 2"/>
          <p:cNvSpPr>
            <a:spLocks noGrp="1"/>
          </p:cNvSpPr>
          <p:nvPr>
            <p:ph type="body" idx="1"/>
          </p:nvPr>
        </p:nvSpPr>
        <p:spPr/>
        <p:txBody>
          <a:bodyPr/>
          <a:lstStyle/>
          <a:p>
            <a:endParaRPr lang="es-GB"/>
          </a:p>
        </p:txBody>
      </p:sp>
      <p:sp>
        <p:nvSpPr>
          <p:cNvPr id="4" name="Marcador de número de diapositiva 3"/>
          <p:cNvSpPr>
            <a:spLocks noGrp="1"/>
          </p:cNvSpPr>
          <p:nvPr>
            <p:ph type="sldNum" sz="quarter" idx="5"/>
          </p:nvPr>
        </p:nvSpPr>
        <p:spPr/>
        <p:txBody>
          <a:bodyPr/>
          <a:lstStyle/>
          <a:p>
            <a:fld id="{94C6CC48-B463-944C-A4C0-AB42ED858563}" type="slidenum">
              <a:rPr lang="es-GB" smtClean="0"/>
              <a:t>6</a:t>
            </a:fld>
            <a:endParaRPr lang="es-GB"/>
          </a:p>
        </p:txBody>
      </p:sp>
    </p:spTree>
    <p:extLst>
      <p:ext uri="{BB962C8B-B14F-4D97-AF65-F5344CB8AC3E}">
        <p14:creationId xmlns:p14="http://schemas.microsoft.com/office/powerpoint/2010/main" val="2460528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1F7372F-97FF-C8CF-CAE7-7A147EB00BA7}"/>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GB"/>
          </a:p>
        </p:txBody>
      </p:sp>
      <p:sp>
        <p:nvSpPr>
          <p:cNvPr id="3" name="Subtítulo 2">
            <a:extLst>
              <a:ext uri="{FF2B5EF4-FFF2-40B4-BE49-F238E27FC236}">
                <a16:creationId xmlns:a16="http://schemas.microsoft.com/office/drawing/2014/main" id="{27408677-FD82-5B98-2584-562116514C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GB"/>
          </a:p>
        </p:txBody>
      </p:sp>
      <p:sp>
        <p:nvSpPr>
          <p:cNvPr id="4" name="Marcador de fecha 3">
            <a:extLst>
              <a:ext uri="{FF2B5EF4-FFF2-40B4-BE49-F238E27FC236}">
                <a16:creationId xmlns:a16="http://schemas.microsoft.com/office/drawing/2014/main" id="{7F25ACE4-AE5D-042D-1591-CA756E1BC8DC}"/>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63D904F7-3362-D7D3-E6C3-631A3D7DEC90}"/>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533E5D8F-52CC-D852-1138-42E29AD88B5B}"/>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779827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4B3F19C-53A6-E258-ECD7-32639749ACC3}"/>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DC446A79-3870-9E90-0196-88EC5216F694}"/>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E4E0E065-88D1-ADAF-ADD8-FEC33570DD04}"/>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DDE7C083-9A82-EC01-8C14-18F504FEE32C}"/>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4A586E49-0982-39D9-88F6-9E8A011EC72B}"/>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90793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CD73E41-AB66-6590-ED14-578179701A61}"/>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7D12A098-C2DE-2598-D7EB-EB1DAF7A8E3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9C7CCC64-E7AC-FE9A-3179-329FF9645BFF}"/>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C619E5F1-D1D4-21C6-962F-099327F8D796}"/>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4D3B34DA-B97F-FC29-E5FF-E58CFE23355D}"/>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720802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C98C541-598B-F819-4AA5-6CA4F08566A5}"/>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6FED1606-DFE7-1161-1ACC-FB7E69137046}"/>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contenido 3">
            <a:extLst>
              <a:ext uri="{FF2B5EF4-FFF2-40B4-BE49-F238E27FC236}">
                <a16:creationId xmlns:a16="http://schemas.microsoft.com/office/drawing/2014/main" id="{03D46692-D605-E889-D2E8-2C32C1A20226}"/>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fecha 4">
            <a:extLst>
              <a:ext uri="{FF2B5EF4-FFF2-40B4-BE49-F238E27FC236}">
                <a16:creationId xmlns:a16="http://schemas.microsoft.com/office/drawing/2014/main" id="{DBB95DF8-6C55-871E-6D17-2FF47DF70187}"/>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6" name="Marcador de pie de página 5">
            <a:extLst>
              <a:ext uri="{FF2B5EF4-FFF2-40B4-BE49-F238E27FC236}">
                <a16:creationId xmlns:a16="http://schemas.microsoft.com/office/drawing/2014/main" id="{62212E9E-E58D-F69F-321D-5A1A9239A37F}"/>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0A37CBB3-D4FD-F6A7-DDDB-9024E1919F61}"/>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79996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B6414EA-EFCB-DA11-14EE-75F4FB25F9A4}"/>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37B7CEA5-6B91-F1B9-A553-432B73604A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AB8B2680-3ECA-9DF8-026F-29E272822495}"/>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texto 4">
            <a:extLst>
              <a:ext uri="{FF2B5EF4-FFF2-40B4-BE49-F238E27FC236}">
                <a16:creationId xmlns:a16="http://schemas.microsoft.com/office/drawing/2014/main" id="{D6EF8E0F-59C8-44B6-7FAB-D652123CF2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A1807D01-3F93-FD6A-F8DC-727C4BA21922}"/>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7" name="Marcador de fecha 6">
            <a:extLst>
              <a:ext uri="{FF2B5EF4-FFF2-40B4-BE49-F238E27FC236}">
                <a16:creationId xmlns:a16="http://schemas.microsoft.com/office/drawing/2014/main" id="{D7C95482-6279-58D5-10FD-CC5936A7A459}"/>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8" name="Marcador de pie de página 7">
            <a:extLst>
              <a:ext uri="{FF2B5EF4-FFF2-40B4-BE49-F238E27FC236}">
                <a16:creationId xmlns:a16="http://schemas.microsoft.com/office/drawing/2014/main" id="{728B872D-4411-777F-5646-451D882FC129}"/>
              </a:ext>
            </a:extLst>
          </p:cNvPr>
          <p:cNvSpPr>
            <a:spLocks noGrp="1"/>
          </p:cNvSpPr>
          <p:nvPr>
            <p:ph type="ftr" sz="quarter" idx="11"/>
          </p:nvPr>
        </p:nvSpPr>
        <p:spPr/>
        <p:txBody>
          <a:bodyPr/>
          <a:lstStyle/>
          <a:p>
            <a:endParaRPr lang="es-GB"/>
          </a:p>
        </p:txBody>
      </p:sp>
      <p:sp>
        <p:nvSpPr>
          <p:cNvPr id="9" name="Marcador de número de diapositiva 8">
            <a:extLst>
              <a:ext uri="{FF2B5EF4-FFF2-40B4-BE49-F238E27FC236}">
                <a16:creationId xmlns:a16="http://schemas.microsoft.com/office/drawing/2014/main" id="{FAFB8988-73BF-96E7-FFCC-66CE51F15C9D}"/>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930852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4BF5D7E-1C08-47E7-B289-D04EC958415A}"/>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fecha 2">
            <a:extLst>
              <a:ext uri="{FF2B5EF4-FFF2-40B4-BE49-F238E27FC236}">
                <a16:creationId xmlns:a16="http://schemas.microsoft.com/office/drawing/2014/main" id="{E9CBFDFC-0A15-31D6-671E-70D4F66E7E47}"/>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4" name="Marcador de pie de página 3">
            <a:extLst>
              <a:ext uri="{FF2B5EF4-FFF2-40B4-BE49-F238E27FC236}">
                <a16:creationId xmlns:a16="http://schemas.microsoft.com/office/drawing/2014/main" id="{313E49F0-1B93-99B1-6BF7-4B1CD2974CD8}"/>
              </a:ext>
            </a:extLst>
          </p:cNvPr>
          <p:cNvSpPr>
            <a:spLocks noGrp="1"/>
          </p:cNvSpPr>
          <p:nvPr>
            <p:ph type="ftr" sz="quarter" idx="11"/>
          </p:nvPr>
        </p:nvSpPr>
        <p:spPr/>
        <p:txBody>
          <a:bodyPr/>
          <a:lstStyle/>
          <a:p>
            <a:endParaRPr lang="es-GB"/>
          </a:p>
        </p:txBody>
      </p:sp>
      <p:sp>
        <p:nvSpPr>
          <p:cNvPr id="5" name="Marcador de número de diapositiva 4">
            <a:extLst>
              <a:ext uri="{FF2B5EF4-FFF2-40B4-BE49-F238E27FC236}">
                <a16:creationId xmlns:a16="http://schemas.microsoft.com/office/drawing/2014/main" id="{76A3BE28-1A5B-9F4B-A7D8-7AFC7A86DAB5}"/>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4168583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E54F7AAA-1C06-0DFE-FB66-56028E8942EC}"/>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3" name="Marcador de pie de página 2">
            <a:extLst>
              <a:ext uri="{FF2B5EF4-FFF2-40B4-BE49-F238E27FC236}">
                <a16:creationId xmlns:a16="http://schemas.microsoft.com/office/drawing/2014/main" id="{346176DC-9C02-EE8D-AE7F-059FA05C654E}"/>
              </a:ext>
            </a:extLst>
          </p:cNvPr>
          <p:cNvSpPr>
            <a:spLocks noGrp="1"/>
          </p:cNvSpPr>
          <p:nvPr>
            <p:ph type="ftr" sz="quarter" idx="11"/>
          </p:nvPr>
        </p:nvSpPr>
        <p:spPr/>
        <p:txBody>
          <a:bodyPr/>
          <a:lstStyle/>
          <a:p>
            <a:endParaRPr lang="es-GB"/>
          </a:p>
        </p:txBody>
      </p:sp>
      <p:sp>
        <p:nvSpPr>
          <p:cNvPr id="4" name="Marcador de número de diapositiva 3">
            <a:extLst>
              <a:ext uri="{FF2B5EF4-FFF2-40B4-BE49-F238E27FC236}">
                <a16:creationId xmlns:a16="http://schemas.microsoft.com/office/drawing/2014/main" id="{3DF008B5-C197-40E0-292C-D64F69B0F066}"/>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1360973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B5BA47D-28A6-81CE-C6F8-109967CDDAF2}"/>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8514174E-82D1-2698-86A4-FB8DAABA39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texto 3">
            <a:extLst>
              <a:ext uri="{FF2B5EF4-FFF2-40B4-BE49-F238E27FC236}">
                <a16:creationId xmlns:a16="http://schemas.microsoft.com/office/drawing/2014/main" id="{9B6A8ADA-5AC7-0F22-8A18-056998E3D8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1D5084D5-E960-C254-8E56-A193BBEE0971}"/>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6" name="Marcador de pie de página 5">
            <a:extLst>
              <a:ext uri="{FF2B5EF4-FFF2-40B4-BE49-F238E27FC236}">
                <a16:creationId xmlns:a16="http://schemas.microsoft.com/office/drawing/2014/main" id="{C5B0549A-568A-26C9-B455-EC58DFB35A4F}"/>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31A6DDBA-E43D-C780-D796-90379C3B5F26}"/>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209791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49F5755-7236-4C38-0216-504A300E89BD}"/>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posición de imagen 2">
            <a:extLst>
              <a:ext uri="{FF2B5EF4-FFF2-40B4-BE49-F238E27FC236}">
                <a16:creationId xmlns:a16="http://schemas.microsoft.com/office/drawing/2014/main" id="{75F1ACE9-0E36-0663-A69C-9ED62281EE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GB"/>
          </a:p>
        </p:txBody>
      </p:sp>
      <p:sp>
        <p:nvSpPr>
          <p:cNvPr id="4" name="Marcador de texto 3">
            <a:extLst>
              <a:ext uri="{FF2B5EF4-FFF2-40B4-BE49-F238E27FC236}">
                <a16:creationId xmlns:a16="http://schemas.microsoft.com/office/drawing/2014/main" id="{D985F56A-AF6D-3EBE-3510-81FA62BA98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80DA2AB3-ABC5-92F2-8794-C45AEBF8E162}"/>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6" name="Marcador de pie de página 5">
            <a:extLst>
              <a:ext uri="{FF2B5EF4-FFF2-40B4-BE49-F238E27FC236}">
                <a16:creationId xmlns:a16="http://schemas.microsoft.com/office/drawing/2014/main" id="{80F0CD05-242C-E6E0-89AC-30CA91650DF3}"/>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A7BA0BB7-8737-FD65-85AC-AB1303686C36}"/>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2310947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F9AD5BA-1946-DF32-903A-8E42E077FDA5}"/>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1FA73F3A-4B9B-F29B-1887-61475E7E07FA}"/>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24D2DB53-D25C-DF75-C7E7-1FDEE6451E91}"/>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BDF97D8D-D642-1B63-A525-4DE7CCCEDBA1}"/>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9F26E73B-B3F5-7A2D-9A79-7262ECECDBD2}"/>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3468058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0791679B-395F-EBBA-8112-1136DCB2AEE6}"/>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5BAA134E-11E4-B047-D037-1AE0D41D27CE}"/>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113453D1-BE40-1B34-7AFC-B3741CAB11AF}"/>
              </a:ext>
            </a:extLst>
          </p:cNvPr>
          <p:cNvSpPr>
            <a:spLocks noGrp="1"/>
          </p:cNvSpPr>
          <p:nvPr>
            <p:ph type="dt" sz="half" idx="10"/>
          </p:nvPr>
        </p:nvSpPr>
        <p:spPr/>
        <p:txBody>
          <a:body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5C576520-44A5-1A04-A60F-A51AE73C6EB2}"/>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CF83B917-D78A-C866-7EF1-0A87AC42AAE7}"/>
              </a:ext>
            </a:extLst>
          </p:cNvPr>
          <p:cNvSpPr>
            <a:spLocks noGrp="1"/>
          </p:cNvSpPr>
          <p:nvPr>
            <p:ph type="sldNum" sz="quarter" idx="12"/>
          </p:nvPr>
        </p:nvSpPr>
        <p:spPr/>
        <p:txBody>
          <a:bodyPr/>
          <a:lstStyle/>
          <a:p>
            <a:fld id="{99F26BDD-660C-AC4B-8BC7-63A479D93D0B}" type="slidenum">
              <a:rPr lang="es-GB" smtClean="0"/>
              <a:t>‹Nº›</a:t>
            </a:fld>
            <a:endParaRPr lang="es-GB"/>
          </a:p>
        </p:txBody>
      </p:sp>
    </p:spTree>
    <p:extLst>
      <p:ext uri="{BB962C8B-B14F-4D97-AF65-F5344CB8AC3E}">
        <p14:creationId xmlns:p14="http://schemas.microsoft.com/office/powerpoint/2010/main" val="1666854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B4BD92E4-C697-4E99-CAE8-954D1E88FB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9338B472-5A8A-37B1-8396-F7F721F2D2C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7AE6BDB1-5FFF-40C9-7713-F3EFE0D961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E65BD5-7339-0D45-AB25-E2C186090B13}" type="datetimeFigureOut">
              <a:rPr lang="es-GB" smtClean="0"/>
              <a:t>12/07/2026</a:t>
            </a:fld>
            <a:endParaRPr lang="es-GB"/>
          </a:p>
        </p:txBody>
      </p:sp>
      <p:sp>
        <p:nvSpPr>
          <p:cNvPr id="5" name="Marcador de pie de página 4">
            <a:extLst>
              <a:ext uri="{FF2B5EF4-FFF2-40B4-BE49-F238E27FC236}">
                <a16:creationId xmlns:a16="http://schemas.microsoft.com/office/drawing/2014/main" id="{F2C8ACC5-D82D-4B08-BE63-555DC5DD88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GB"/>
          </a:p>
        </p:txBody>
      </p:sp>
      <p:sp>
        <p:nvSpPr>
          <p:cNvPr id="6" name="Marcador de número de diapositiva 5">
            <a:extLst>
              <a:ext uri="{FF2B5EF4-FFF2-40B4-BE49-F238E27FC236}">
                <a16:creationId xmlns:a16="http://schemas.microsoft.com/office/drawing/2014/main" id="{04DCDA28-0F95-06CF-93A2-DA91D7EEAC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F26BDD-660C-AC4B-8BC7-63A479D93D0B}" type="slidenum">
              <a:rPr lang="es-GB" smtClean="0"/>
              <a:t>‹Nº›</a:t>
            </a:fld>
            <a:endParaRPr lang="es-GB"/>
          </a:p>
        </p:txBody>
      </p:sp>
    </p:spTree>
    <p:extLst>
      <p:ext uri="{BB962C8B-B14F-4D97-AF65-F5344CB8AC3E}">
        <p14:creationId xmlns:p14="http://schemas.microsoft.com/office/powerpoint/2010/main" val="2834180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hyperlink" Target="https://www.juditmarch.com/language/es/blog-de-judit-march-psicologia/page/4/"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eg"/><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elp-for-early-years-providers.education.gov.uk/health-and-wellbeing/mental-health-for-early-years-children" TargetMode="External"/><Relationship Id="rId7" Type="http://schemas.openxmlformats.org/officeDocument/2006/relationships/hyperlink" Target="https://www.simplypsychology.org/naturevsnurture.html" TargetMode="External"/><Relationship Id="rId2" Type="http://schemas.openxmlformats.org/officeDocument/2006/relationships/hyperlink" Target="https://assets.publishing.service.gov.uk/media/64e6002a20ae890014f26cbc/DfE_Development_Matters_Report_Sep2023.pdf" TargetMode="External"/><Relationship Id="rId1" Type="http://schemas.openxmlformats.org/officeDocument/2006/relationships/slideLayout" Target="../slideLayouts/slideLayout2.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s://www.nice.org.uk/guidance/ng26/chapter/Recommendations#principles-of-care-in-all-contexts-2"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1" name="Group 60">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62"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5" name="Group 6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6" name="Freeform: Shape 6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7" name="Freeform: Shape 6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8" name="Freeform: Shape 6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9" name="Freeform: Shape 6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0" name="Freeform: Shape 6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1" name="Freeform: Shape 7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72" name="Freeform: Shape 7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5" name="Rectángulo 4">
            <a:extLst>
              <a:ext uri="{FF2B5EF4-FFF2-40B4-BE49-F238E27FC236}">
                <a16:creationId xmlns:a16="http://schemas.microsoft.com/office/drawing/2014/main" id="{E9BD1F5B-7F43-4171-CE1A-AD31EFBEA85F}"/>
              </a:ext>
            </a:extLst>
          </p:cNvPr>
          <p:cNvSpPr/>
          <p:nvPr/>
        </p:nvSpPr>
        <p:spPr>
          <a:xfrm>
            <a:off x="786385" y="841248"/>
            <a:ext cx="5129600" cy="534009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dirty="0">
                <a:ln w="0"/>
                <a:solidFill>
                  <a:schemeClr val="bg1"/>
                </a:solidFill>
                <a:effectLst>
                  <a:outerShdw blurRad="38100" dist="25400" dir="5400000" algn="ctr" rotWithShape="0">
                    <a:srgbClr val="6E747A">
                      <a:alpha val="43000"/>
                    </a:srgbClr>
                  </a:outerShdw>
                </a:effectLst>
                <a:latin typeface="+mj-lt"/>
                <a:ea typeface="+mj-ea"/>
                <a:cs typeface="+mj-cs"/>
              </a:rPr>
              <a:t>Isaac: Development &amp; Attachment Theory </a:t>
            </a:r>
          </a:p>
        </p:txBody>
      </p:sp>
      <p:sp>
        <p:nvSpPr>
          <p:cNvPr id="3" name="Subtítulo 2">
            <a:extLst>
              <a:ext uri="{FF2B5EF4-FFF2-40B4-BE49-F238E27FC236}">
                <a16:creationId xmlns:a16="http://schemas.microsoft.com/office/drawing/2014/main" id="{92248A45-3506-500C-5ADD-07939906E235}"/>
              </a:ext>
            </a:extLst>
          </p:cNvPr>
          <p:cNvSpPr>
            <a:spLocks noGrp="1"/>
          </p:cNvSpPr>
          <p:nvPr>
            <p:ph type="subTitle" idx="1"/>
          </p:nvPr>
        </p:nvSpPr>
        <p:spPr>
          <a:xfrm>
            <a:off x="7239553" y="2447905"/>
            <a:ext cx="3708821" cy="3988929"/>
          </a:xfrm>
        </p:spPr>
        <p:txBody>
          <a:bodyPr vert="horz" lIns="91440" tIns="45720" rIns="91440" bIns="45720" rtlCol="0" anchor="ctr">
            <a:normAutofit/>
          </a:bodyPr>
          <a:lstStyle/>
          <a:p>
            <a:pPr indent="-228600" algn="l">
              <a:buFont typeface="Arial" panose="020B0604020202020204" pitchFamily="34" charset="0"/>
              <a:buChar char="•"/>
            </a:pPr>
            <a:endParaRPr lang="en-US" sz="1800" b="1" dirty="0">
              <a:solidFill>
                <a:schemeClr val="tx2"/>
              </a:solidFill>
            </a:endParaRPr>
          </a:p>
          <a:p>
            <a:pPr indent="-228600" algn="l">
              <a:buFont typeface="Arial" panose="020B0604020202020204" pitchFamily="34" charset="0"/>
              <a:buChar char="•"/>
            </a:pPr>
            <a:endParaRPr lang="en-US" sz="1800" b="1" dirty="0">
              <a:solidFill>
                <a:schemeClr val="tx2"/>
              </a:solidFill>
            </a:endParaRPr>
          </a:p>
          <a:p>
            <a:pPr algn="l"/>
            <a:r>
              <a:rPr lang="en-US" sz="1800" b="1" dirty="0">
                <a:solidFill>
                  <a:schemeClr val="tx2"/>
                </a:solidFill>
                <a:latin typeface="Arial" panose="020B0604020202020204" pitchFamily="34" charset="0"/>
                <a:cs typeface="Arial" panose="020B0604020202020204" pitchFamily="34" charset="0"/>
              </a:rPr>
              <a:t>Student name: </a:t>
            </a:r>
            <a:r>
              <a:rPr lang="en-US" sz="1800" dirty="0">
                <a:solidFill>
                  <a:schemeClr val="tx2"/>
                </a:solidFill>
                <a:latin typeface="Arial" panose="020B0604020202020204" pitchFamily="34" charset="0"/>
                <a:cs typeface="Arial" panose="020B0604020202020204" pitchFamily="34" charset="0"/>
              </a:rPr>
              <a:t>Grace Carolina Carrera Echeverria (2017020) </a:t>
            </a:r>
          </a:p>
          <a:p>
            <a:pPr algn="l"/>
            <a:r>
              <a:rPr lang="en-US" sz="1800" b="1" dirty="0">
                <a:solidFill>
                  <a:schemeClr val="tx2"/>
                </a:solidFill>
                <a:latin typeface="Arial" panose="020B0604020202020204" pitchFamily="34" charset="0"/>
                <a:cs typeface="Arial" panose="020B0604020202020204" pitchFamily="34" charset="0"/>
              </a:rPr>
              <a:t>Module: </a:t>
            </a:r>
            <a:r>
              <a:rPr lang="en-US" sz="1800" dirty="0">
                <a:solidFill>
                  <a:schemeClr val="tx2"/>
                </a:solidFill>
                <a:latin typeface="Arial" panose="020B0604020202020204" pitchFamily="34" charset="0"/>
                <a:cs typeface="Arial" panose="020B0604020202020204" pitchFamily="34" charset="0"/>
              </a:rPr>
              <a:t>Psychology in Health and Social Care.</a:t>
            </a:r>
          </a:p>
          <a:p>
            <a:pPr algn="l"/>
            <a:r>
              <a:rPr lang="en-US" sz="1800" b="1" dirty="0">
                <a:solidFill>
                  <a:schemeClr val="tx2"/>
                </a:solidFill>
                <a:latin typeface="Arial" panose="020B0604020202020204" pitchFamily="34" charset="0"/>
                <a:cs typeface="Arial" panose="020B0604020202020204" pitchFamily="34" charset="0"/>
              </a:rPr>
              <a:t>Module code: </a:t>
            </a:r>
            <a:r>
              <a:rPr lang="en-US" sz="1800" dirty="0">
                <a:solidFill>
                  <a:schemeClr val="tx2"/>
                </a:solidFill>
                <a:latin typeface="Arial" panose="020B0604020202020204" pitchFamily="34" charset="0"/>
                <a:cs typeface="Arial" panose="020B0604020202020204" pitchFamily="34" charset="0"/>
              </a:rPr>
              <a:t>LCHS4010 </a:t>
            </a:r>
          </a:p>
          <a:p>
            <a:pPr algn="l"/>
            <a:r>
              <a:rPr lang="en-US" sz="1800" b="1" dirty="0">
                <a:solidFill>
                  <a:schemeClr val="tx2"/>
                </a:solidFill>
                <a:latin typeface="Arial" panose="020B0604020202020204" pitchFamily="34" charset="0"/>
                <a:cs typeface="Arial" panose="020B0604020202020204" pitchFamily="34" charset="0"/>
              </a:rPr>
              <a:t>Lecturer: </a:t>
            </a:r>
            <a:r>
              <a:rPr lang="en-US" sz="1800" dirty="0">
                <a:solidFill>
                  <a:schemeClr val="tx2"/>
                </a:solidFill>
                <a:latin typeface="Arial" panose="020B0604020202020204" pitchFamily="34" charset="0"/>
                <a:cs typeface="Arial" panose="020B0604020202020204" pitchFamily="34" charset="0"/>
              </a:rPr>
              <a:t>Peace Ukachukwu. </a:t>
            </a:r>
          </a:p>
          <a:p>
            <a:pPr indent="-228600" algn="l">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865110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Imagen">
            <a:extLst>
              <a:ext uri="{FF2B5EF4-FFF2-40B4-BE49-F238E27FC236}">
                <a16:creationId xmlns:a16="http://schemas.microsoft.com/office/drawing/2014/main" id="{1DC78869-1C99-3B7A-AB3C-10526F3EDF66}"/>
              </a:ext>
            </a:extLst>
          </p:cNvPr>
          <p:cNvPicPr>
            <a:picLocks noChangeAspect="1"/>
          </p:cNvPicPr>
          <p:nvPr/>
        </p:nvPicPr>
        <p:blipFill>
          <a:blip r:embed="rId2"/>
          <a:srcRect t="36526" b="16133"/>
          <a:stretch>
            <a:fillRect/>
          </a:stretch>
        </p:blipFill>
        <p:spPr>
          <a:xfrm>
            <a:off x="2505025"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5C0E37C9-AE1E-546C-A76B-917DF91AE116}"/>
              </a:ext>
            </a:extLst>
          </p:cNvPr>
          <p:cNvSpPr>
            <a:spLocks noGrp="1"/>
          </p:cNvSpPr>
          <p:nvPr>
            <p:ph type="title"/>
          </p:nvPr>
        </p:nvSpPr>
        <p:spPr>
          <a:xfrm>
            <a:off x="196178" y="245154"/>
            <a:ext cx="3822189" cy="1899912"/>
          </a:xfrm>
        </p:spPr>
        <p:txBody>
          <a:bodyPr vert="horz" lIns="91440" tIns="45720" rIns="91440" bIns="45720" rtlCol="0" anchor="ctr">
            <a:normAutofit fontScale="90000"/>
          </a:bodyPr>
          <a:lstStyle/>
          <a:p>
            <a:r>
              <a:rPr lang="en-US" b="1" dirty="0">
                <a:solidFill>
                  <a:schemeClr val="accent5"/>
                </a:solidFill>
                <a:latin typeface="Arial" panose="020B0604020202020204" pitchFamily="34" charset="0"/>
                <a:cs typeface="Arial" panose="020B0604020202020204" pitchFamily="34" charset="0"/>
              </a:rPr>
              <a:t>CASE STUDY </a:t>
            </a:r>
            <a:br>
              <a:rPr lang="en-US" b="1" dirty="0">
                <a:solidFill>
                  <a:schemeClr val="accent5"/>
                </a:solidFill>
              </a:rPr>
            </a:br>
            <a:br>
              <a:rPr lang="en-US" b="1" dirty="0">
                <a:solidFill>
                  <a:schemeClr val="accent5"/>
                </a:solidFill>
              </a:rPr>
            </a:br>
            <a:r>
              <a:rPr lang="en-US" sz="2700" b="1" dirty="0">
                <a:latin typeface="Arial" panose="020B0604020202020204" pitchFamily="34" charset="0"/>
                <a:cs typeface="Arial" panose="020B0604020202020204" pitchFamily="34" charset="0"/>
              </a:rPr>
              <a:t>Who is Isaac?</a:t>
            </a:r>
            <a:br>
              <a:rPr lang="en-US" sz="1900" dirty="0"/>
            </a:br>
            <a:br>
              <a:rPr lang="en-US" sz="1900" dirty="0"/>
            </a:br>
            <a:br>
              <a:rPr lang="en-US" sz="1900" dirty="0"/>
            </a:br>
            <a:endParaRPr lang="en-US" sz="1900" dirty="0"/>
          </a:p>
        </p:txBody>
      </p:sp>
      <p:sp>
        <p:nvSpPr>
          <p:cNvPr id="6" name="CuadroTexto 5">
            <a:extLst>
              <a:ext uri="{FF2B5EF4-FFF2-40B4-BE49-F238E27FC236}">
                <a16:creationId xmlns:a16="http://schemas.microsoft.com/office/drawing/2014/main" id="{E6ED4490-87FF-97B9-CFCB-8CAE7E2F5859}"/>
              </a:ext>
            </a:extLst>
          </p:cNvPr>
          <p:cNvSpPr txBox="1"/>
          <p:nvPr/>
        </p:nvSpPr>
        <p:spPr>
          <a:xfrm>
            <a:off x="196178" y="2630152"/>
            <a:ext cx="5778731" cy="3742762"/>
          </a:xfrm>
          <a:prstGeom prst="rect">
            <a:avLst/>
          </a:prstGeom>
        </p:spPr>
        <p:txBody>
          <a:bodyPr vert="horz" lIns="91440" tIns="45720" rIns="91440" bIns="45720" rtlCol="0">
            <a:normAutofit fontScale="62500" lnSpcReduction="20000"/>
          </a:bodyPr>
          <a:lstStyle/>
          <a:p>
            <a:pPr marL="57150">
              <a:lnSpc>
                <a:spcPct val="170000"/>
              </a:lnSpc>
              <a:spcAft>
                <a:spcPts val="600"/>
              </a:spcAft>
            </a:pPr>
            <a:r>
              <a:rPr lang="es-GB" sz="3100" dirty="0">
                <a:latin typeface="Arial" panose="020B0604020202020204" pitchFamily="34" charset="0"/>
                <a:cs typeface="Arial" panose="020B0604020202020204" pitchFamily="34" charset="0"/>
              </a:rPr>
              <a:t>Isaac is a 4-year-old boy who lives with his single mother, who is experiencing postnatal depression. The family has recently moved to London, which has caused major changes in his daily life. He has also experienced disrupted childcare and has limited social support, which may affect his emotional stability and development.</a:t>
            </a:r>
          </a:p>
          <a:p>
            <a:pPr marL="285750"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674271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5EB1B59D-3C76-634A-CBC8-568843E22A39}"/>
              </a:ext>
            </a:extLst>
          </p:cNvPr>
          <p:cNvSpPr>
            <a:spLocks noGrp="1"/>
          </p:cNvSpPr>
          <p:nvPr>
            <p:ph sz="half" idx="1"/>
          </p:nvPr>
        </p:nvSpPr>
        <p:spPr>
          <a:xfrm>
            <a:off x="0" y="1358553"/>
            <a:ext cx="9768691" cy="4905374"/>
          </a:xfrm>
          <a:noFill/>
        </p:spPr>
        <p:txBody>
          <a:bodyPr>
            <a:normAutofit fontScale="92500" lnSpcReduction="20000"/>
          </a:bodyPr>
          <a:lstStyle/>
          <a:p>
            <a:pPr marL="0" indent="0">
              <a:lnSpc>
                <a:spcPct val="110000"/>
              </a:lnSpc>
              <a:buNone/>
            </a:pPr>
            <a:r>
              <a:rPr lang="es-GB" sz="2000" b="1" dirty="0">
                <a:solidFill>
                  <a:schemeClr val="accent5"/>
                </a:solidFill>
                <a:latin typeface="Arial" panose="020B0604020202020204" pitchFamily="34" charset="0"/>
                <a:cs typeface="Arial" panose="020B0604020202020204" pitchFamily="34" charset="0"/>
              </a:rPr>
              <a:t>Observations</a:t>
            </a:r>
          </a:p>
          <a:p>
            <a:pPr marL="0" indent="0">
              <a:lnSpc>
                <a:spcPct val="110000"/>
              </a:lnSpc>
              <a:buNone/>
            </a:pPr>
            <a:endParaRPr lang="es-GB" sz="2000" b="1" dirty="0">
              <a:solidFill>
                <a:schemeClr val="accent5"/>
              </a:solidFill>
              <a:latin typeface="Arial" panose="020B0604020202020204" pitchFamily="34" charset="0"/>
              <a:cs typeface="Arial" panose="020B0604020202020204" pitchFamily="34" charset="0"/>
            </a:endParaRPr>
          </a:p>
          <a:p>
            <a:pPr>
              <a:lnSpc>
                <a:spcPct val="110000"/>
              </a:lnSpc>
            </a:pPr>
            <a:r>
              <a:rPr lang="es-GB" sz="2000" b="1" dirty="0">
                <a:latin typeface="Arial" panose="020B0604020202020204" pitchFamily="34" charset="0"/>
                <a:cs typeface="Arial" panose="020B0604020202020204" pitchFamily="34" charset="0"/>
              </a:rPr>
              <a:t>Withdrawn behaviour: </a:t>
            </a:r>
            <a:r>
              <a:rPr lang="es-GB" sz="2000" dirty="0">
                <a:latin typeface="Arial" panose="020B0604020202020204" pitchFamily="34" charset="0"/>
                <a:cs typeface="Arial" panose="020B0604020202020204" pitchFamily="34" charset="0"/>
              </a:rPr>
              <a:t>Avoids group play and prefers to play alone.</a:t>
            </a:r>
          </a:p>
          <a:p>
            <a:pPr>
              <a:lnSpc>
                <a:spcPct val="110000"/>
              </a:lnSpc>
            </a:pPr>
            <a:r>
              <a:rPr lang="es-GB" sz="2000" b="1" dirty="0">
                <a:latin typeface="Arial" panose="020B0604020202020204" pitchFamily="34" charset="0"/>
                <a:cs typeface="Arial" panose="020B0604020202020204" pitchFamily="34" charset="0"/>
              </a:rPr>
              <a:t>Separation anxiety: </a:t>
            </a:r>
            <a:r>
              <a:rPr lang="es-GB" sz="2000" dirty="0">
                <a:latin typeface="Arial" panose="020B0604020202020204" pitchFamily="34" charset="0"/>
                <a:cs typeface="Arial" panose="020B0604020202020204" pitchFamily="34" charset="0"/>
              </a:rPr>
              <a:t>Cries intensely when separating from his mother.</a:t>
            </a:r>
          </a:p>
          <a:p>
            <a:pPr>
              <a:lnSpc>
                <a:spcPct val="110000"/>
              </a:lnSpc>
            </a:pPr>
            <a:r>
              <a:rPr lang="es-GB" sz="2000" b="1" dirty="0">
                <a:latin typeface="Arial" panose="020B0604020202020204" pitchFamily="34" charset="0"/>
                <a:cs typeface="Arial" panose="020B0604020202020204" pitchFamily="34" charset="0"/>
              </a:rPr>
              <a:t>Language delay: </a:t>
            </a:r>
            <a:r>
              <a:rPr lang="es-GB" sz="2000" dirty="0">
                <a:latin typeface="Arial" panose="020B0604020202020204" pitchFamily="34" charset="0"/>
                <a:cs typeface="Arial" panose="020B0604020202020204" pitchFamily="34" charset="0"/>
              </a:rPr>
              <a:t>Limited communication and delayed speech development.</a:t>
            </a:r>
          </a:p>
          <a:p>
            <a:pPr>
              <a:lnSpc>
                <a:spcPct val="110000"/>
              </a:lnSpc>
            </a:pPr>
            <a:r>
              <a:rPr lang="es-GB" sz="2000" b="1" dirty="0">
                <a:latin typeface="Arial" panose="020B0604020202020204" pitchFamily="34" charset="0"/>
                <a:cs typeface="Arial" panose="020B0604020202020204" pitchFamily="34" charset="0"/>
              </a:rPr>
              <a:t>At home: </a:t>
            </a:r>
            <a:r>
              <a:rPr lang="es-GB" sz="2000" dirty="0">
                <a:latin typeface="Arial" panose="020B0604020202020204" pitchFamily="34" charset="0"/>
                <a:cs typeface="Arial" panose="020B0604020202020204" pitchFamily="34" charset="0"/>
              </a:rPr>
              <a:t>Difficulty sleeping and displays clingy behaviour.</a:t>
            </a:r>
          </a:p>
          <a:p>
            <a:pPr marL="0" indent="0">
              <a:lnSpc>
                <a:spcPct val="110000"/>
              </a:lnSpc>
              <a:buNone/>
            </a:pPr>
            <a:endParaRPr lang="es-GB" sz="2000" dirty="0"/>
          </a:p>
          <a:p>
            <a:pPr marL="0" indent="0">
              <a:lnSpc>
                <a:spcPct val="110000"/>
              </a:lnSpc>
              <a:buNone/>
            </a:pPr>
            <a:r>
              <a:rPr lang="es-GB" sz="2000" b="1" dirty="0">
                <a:solidFill>
                  <a:schemeClr val="accent5"/>
                </a:solidFill>
                <a:latin typeface="Arial" panose="020B0604020202020204" pitchFamily="34" charset="0"/>
                <a:cs typeface="Arial" panose="020B0604020202020204" pitchFamily="34" charset="0"/>
              </a:rPr>
              <a:t>Possible Influences </a:t>
            </a:r>
          </a:p>
          <a:p>
            <a:pPr marL="0" indent="0">
              <a:lnSpc>
                <a:spcPct val="110000"/>
              </a:lnSpc>
              <a:buNone/>
            </a:pPr>
            <a:endParaRPr lang="es-GB" sz="2000" b="1" dirty="0">
              <a:solidFill>
                <a:schemeClr val="accent5"/>
              </a:solidFill>
              <a:latin typeface="Arial" panose="020B0604020202020204" pitchFamily="34" charset="0"/>
              <a:cs typeface="Arial" panose="020B0604020202020204" pitchFamily="34" charset="0"/>
            </a:endParaRPr>
          </a:p>
          <a:p>
            <a:pPr>
              <a:lnSpc>
                <a:spcPct val="110000"/>
              </a:lnSpc>
            </a:pPr>
            <a:r>
              <a:rPr lang="es-GB" sz="2000" b="1" dirty="0">
                <a:latin typeface="Arial" panose="020B0604020202020204" pitchFamily="34" charset="0"/>
                <a:cs typeface="Arial" panose="020B0604020202020204" pitchFamily="34" charset="0"/>
              </a:rPr>
              <a:t>Postnatal depression:</a:t>
            </a:r>
            <a:r>
              <a:rPr lang="es-GB" sz="2000" dirty="0">
                <a:latin typeface="Arial" panose="020B0604020202020204" pitchFamily="34" charset="0"/>
                <a:cs typeface="Arial" panose="020B0604020202020204" pitchFamily="34" charset="0"/>
              </a:rPr>
              <a:t> May reduce emotional availability</a:t>
            </a:r>
          </a:p>
          <a:p>
            <a:pPr>
              <a:lnSpc>
                <a:spcPct val="110000"/>
              </a:lnSpc>
            </a:pPr>
            <a:r>
              <a:rPr lang="es-GB" sz="2000" dirty="0">
                <a:latin typeface="Arial" panose="020B0604020202020204" pitchFamily="34" charset="0"/>
                <a:cs typeface="Arial" panose="020B0604020202020204" pitchFamily="34" charset="0"/>
              </a:rPr>
              <a:t> </a:t>
            </a:r>
            <a:r>
              <a:rPr lang="es-GB" sz="2000" b="1" dirty="0">
                <a:latin typeface="Arial" panose="020B0604020202020204" pitchFamily="34" charset="0"/>
                <a:cs typeface="Arial" panose="020B0604020202020204" pitchFamily="34" charset="0"/>
              </a:rPr>
              <a:t>Unstable childcare:</a:t>
            </a:r>
            <a:r>
              <a:rPr lang="es-GB" sz="2000" dirty="0">
                <a:latin typeface="Arial" panose="020B0604020202020204" pitchFamily="34" charset="0"/>
                <a:cs typeface="Arial" panose="020B0604020202020204" pitchFamily="34" charset="0"/>
              </a:rPr>
              <a:t> Frequent changes may have disrupted secure attachments </a:t>
            </a:r>
          </a:p>
          <a:p>
            <a:pPr>
              <a:lnSpc>
                <a:spcPct val="110000"/>
              </a:lnSpc>
            </a:pPr>
            <a:r>
              <a:rPr lang="es-GB" sz="2000" b="1" dirty="0">
                <a:latin typeface="Arial" panose="020B0604020202020204" pitchFamily="34" charset="0"/>
                <a:cs typeface="Arial" panose="020B0604020202020204" pitchFamily="34" charset="0"/>
              </a:rPr>
              <a:t>Clingy behaviour:</a:t>
            </a:r>
            <a:r>
              <a:rPr lang="es-GB" sz="2000" dirty="0">
                <a:latin typeface="Arial" panose="020B0604020202020204" pitchFamily="34" charset="0"/>
                <a:cs typeface="Arial" panose="020B0604020202020204" pitchFamily="34" charset="0"/>
              </a:rPr>
              <a:t> May reflect a need for consistent support and emotional connection </a:t>
            </a:r>
          </a:p>
        </p:txBody>
      </p:sp>
      <p:sp>
        <p:nvSpPr>
          <p:cNvPr id="20" name="Rectángulo 19">
            <a:extLst>
              <a:ext uri="{FF2B5EF4-FFF2-40B4-BE49-F238E27FC236}">
                <a16:creationId xmlns:a16="http://schemas.microsoft.com/office/drawing/2014/main" id="{C57DF081-5C08-6FC5-0F03-3FCADDAA880E}"/>
              </a:ext>
            </a:extLst>
          </p:cNvPr>
          <p:cNvSpPr/>
          <p:nvPr/>
        </p:nvSpPr>
        <p:spPr>
          <a:xfrm>
            <a:off x="1365813" y="158360"/>
            <a:ext cx="9444941" cy="820609"/>
          </a:xfrm>
          <a:prstGeom prst="rect">
            <a:avLst/>
          </a:prstGeom>
          <a:noFill/>
        </p:spPr>
        <p:txBody>
          <a:bodyPr wrap="square" lIns="91440" tIns="45720" rIns="91440" bIns="45720">
            <a:spAutoFit/>
          </a:bodyPr>
          <a:lstStyle/>
          <a:p>
            <a:pPr algn="ctr">
              <a:lnSpc>
                <a:spcPct val="150000"/>
              </a:lnSpc>
            </a:pPr>
            <a:r>
              <a:rPr lang="es-GB" sz="3600" b="1" dirty="0">
                <a:solidFill>
                  <a:schemeClr val="accent5"/>
                </a:solidFill>
                <a:latin typeface="Arial" panose="020B0604020202020204" pitchFamily="34" charset="0"/>
                <a:cs typeface="Arial" panose="020B0604020202020204" pitchFamily="34" charset="0"/>
              </a:rPr>
              <a:t>Isaac's Development and Observations</a:t>
            </a:r>
            <a:endParaRPr lang="es-GB" sz="8000" b="0" cap="none" spc="0" dirty="0">
              <a:ln w="0">
                <a:solidFill>
                  <a:schemeClr val="accent5"/>
                </a:solidFill>
              </a:ln>
              <a:solidFill>
                <a:schemeClr val="accent5"/>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2562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8" name="Group 47">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49"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Sonajero">
            <a:extLst>
              <a:ext uri="{FF2B5EF4-FFF2-40B4-BE49-F238E27FC236}">
                <a16:creationId xmlns:a16="http://schemas.microsoft.com/office/drawing/2014/main" id="{3E9503F7-7739-0921-19E7-AA600976636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53898" y="-96377"/>
            <a:ext cx="4727448" cy="4727448"/>
          </a:xfrm>
          <a:prstGeom prst="rect">
            <a:avLst/>
          </a:prstGeom>
        </p:spPr>
      </p:pic>
      <p:grpSp>
        <p:nvGrpSpPr>
          <p:cNvPr id="52" name="Group 5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3" name="Freeform: Shape 5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4" name="Freeform: Shape 5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5" name="Freeform: Shape 5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6" name="Freeform: Shape 5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7" name="Freeform: Shape 5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8" name="Freeform: Shape 5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59" name="Freeform: Shape 5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ítulo 1">
            <a:extLst>
              <a:ext uri="{FF2B5EF4-FFF2-40B4-BE49-F238E27FC236}">
                <a16:creationId xmlns:a16="http://schemas.microsoft.com/office/drawing/2014/main" id="{B52A5C3F-C62F-AA16-3A2C-3AC43BCFC5AF}"/>
              </a:ext>
            </a:extLst>
          </p:cNvPr>
          <p:cNvSpPr>
            <a:spLocks noGrp="1"/>
          </p:cNvSpPr>
          <p:nvPr>
            <p:ph type="title"/>
          </p:nvPr>
        </p:nvSpPr>
        <p:spPr>
          <a:xfrm>
            <a:off x="144609" y="842461"/>
            <a:ext cx="10376523" cy="2226769"/>
          </a:xfrm>
        </p:spPr>
        <p:txBody>
          <a:bodyPr vert="horz" lIns="91440" tIns="45720" rIns="91440" bIns="45720" rtlCol="0" anchor="ctr">
            <a:normAutofit/>
          </a:bodyPr>
          <a:lstStyle/>
          <a:p>
            <a:r>
              <a:rPr lang="en-US" sz="4400" b="1" kern="1200" dirty="0">
                <a:solidFill>
                  <a:schemeClr val="bg1"/>
                </a:solidFill>
                <a:latin typeface="Arial" panose="020B0604020202020204" pitchFamily="34" charset="0"/>
                <a:cs typeface="Arial" panose="020B0604020202020204" pitchFamily="34" charset="0"/>
              </a:rPr>
              <a:t>Chosen Theory : Bowlby ’s Attachment Theory Method</a:t>
            </a:r>
          </a:p>
        </p:txBody>
      </p:sp>
      <p:sp>
        <p:nvSpPr>
          <p:cNvPr id="3" name="Marcador de texto 2">
            <a:extLst>
              <a:ext uri="{FF2B5EF4-FFF2-40B4-BE49-F238E27FC236}">
                <a16:creationId xmlns:a16="http://schemas.microsoft.com/office/drawing/2014/main" id="{9E2A477A-CEA0-A9AC-C2FE-C42536F887D4}"/>
              </a:ext>
            </a:extLst>
          </p:cNvPr>
          <p:cNvSpPr>
            <a:spLocks noGrp="1"/>
          </p:cNvSpPr>
          <p:nvPr>
            <p:ph type="body" idx="1"/>
          </p:nvPr>
        </p:nvSpPr>
        <p:spPr>
          <a:xfrm>
            <a:off x="387978" y="3937852"/>
            <a:ext cx="11412995" cy="3613367"/>
          </a:xfrm>
        </p:spPr>
        <p:txBody>
          <a:bodyPr vert="horz" lIns="91440" tIns="45720" rIns="91440" bIns="45720" rtlCol="0" anchor="ctr">
            <a:normAutofit/>
          </a:bodyPr>
          <a:lstStyle/>
          <a:p>
            <a:r>
              <a:rPr lang="en-US" kern="1200" dirty="0">
                <a:solidFill>
                  <a:schemeClr val="tx2"/>
                </a:solidFill>
                <a:latin typeface="Arial" panose="020B0604020202020204" pitchFamily="34" charset="0"/>
                <a:cs typeface="Arial" panose="020B0604020202020204" pitchFamily="34" charset="0"/>
              </a:rPr>
              <a:t>Bowlby’s Attachment Theory explains that children have a natural need to build emotional relationships with their caregivers. These early relationships help children feel protected and secure, and they are important for emotional development and future social relationships. Bowlby also stated that early experiences influence how children understand themselves and develop relationships</a:t>
            </a:r>
            <a:r>
              <a:rPr lang="en-US" sz="2000" kern="1200" dirty="0">
                <a:solidFill>
                  <a:schemeClr val="tx2"/>
                </a:solidFill>
                <a:latin typeface="Arial" panose="020B0604020202020204" pitchFamily="34" charset="0"/>
                <a:cs typeface="Arial" panose="020B0604020202020204" pitchFamily="34" charset="0"/>
              </a:rPr>
              <a:t>.(Bowlby,1969; Bowlby,1988; McLeod(2025) Attachment Theory; Simply Psychology.)</a:t>
            </a:r>
          </a:p>
          <a:p>
            <a:endParaRPr lang="en-US" sz="1700" kern="1200" dirty="0">
              <a:solidFill>
                <a:schemeClr val="tx2"/>
              </a:solidFill>
              <a:latin typeface="+mn-lt"/>
              <a:ea typeface="+mn-ea"/>
              <a:cs typeface="+mn-cs"/>
            </a:endParaRPr>
          </a:p>
        </p:txBody>
      </p:sp>
    </p:spTree>
    <p:extLst>
      <p:ext uri="{BB962C8B-B14F-4D97-AF65-F5344CB8AC3E}">
        <p14:creationId xmlns:p14="http://schemas.microsoft.com/office/powerpoint/2010/main" val="360419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B6DA46B8-00B6-1C25-363B-0A8A1DE6EA36}"/>
              </a:ext>
            </a:extLst>
          </p:cNvPr>
          <p:cNvSpPr>
            <a:spLocks noGrp="1"/>
          </p:cNvSpPr>
          <p:nvPr>
            <p:ph type="title"/>
          </p:nvPr>
        </p:nvSpPr>
        <p:spPr>
          <a:xfrm>
            <a:off x="68470" y="637426"/>
            <a:ext cx="4728308" cy="5583148"/>
          </a:xfrm>
        </p:spPr>
        <p:txBody>
          <a:bodyPr vert="horz" lIns="91440" tIns="45720" rIns="91440" bIns="45720" rtlCol="0" anchor="ctr">
            <a:normAutofit/>
          </a:bodyPr>
          <a:lstStyle/>
          <a:p>
            <a:pPr>
              <a:lnSpc>
                <a:spcPct val="100000"/>
              </a:lnSpc>
            </a:pPr>
            <a:r>
              <a:rPr lang="en-US" sz="2800" b="1" kern="1200" dirty="0">
                <a:solidFill>
                  <a:schemeClr val="accent5"/>
                </a:solidFill>
                <a:latin typeface="Arial" panose="020B0604020202020204" pitchFamily="34" charset="0"/>
                <a:cs typeface="Arial" panose="020B0604020202020204" pitchFamily="34" charset="0"/>
              </a:rPr>
              <a:t>Key Concepts of </a:t>
            </a:r>
            <a:br>
              <a:rPr lang="en-US" sz="2800" b="1" kern="1200" dirty="0">
                <a:solidFill>
                  <a:schemeClr val="accent5"/>
                </a:solidFill>
                <a:latin typeface="Arial" panose="020B0604020202020204" pitchFamily="34" charset="0"/>
                <a:cs typeface="Arial" panose="020B0604020202020204" pitchFamily="34" charset="0"/>
              </a:rPr>
            </a:br>
            <a:r>
              <a:rPr lang="en-US" sz="2800" b="1" kern="1200" dirty="0">
                <a:solidFill>
                  <a:schemeClr val="accent5"/>
                </a:solidFill>
                <a:latin typeface="Arial" panose="020B0604020202020204" pitchFamily="34" charset="0"/>
                <a:cs typeface="Arial" panose="020B0604020202020204" pitchFamily="34" charset="0"/>
              </a:rPr>
              <a:t>Bowlby’s Attachment Theory </a:t>
            </a:r>
          </a:p>
        </p:txBody>
      </p:sp>
      <p:sp>
        <p:nvSpPr>
          <p:cNvPr id="5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4" name="Marcador de contenido 2">
            <a:extLst>
              <a:ext uri="{FF2B5EF4-FFF2-40B4-BE49-F238E27FC236}">
                <a16:creationId xmlns:a16="http://schemas.microsoft.com/office/drawing/2014/main" id="{0F97273D-449C-F590-304D-B18EDD80716B}"/>
              </a:ext>
            </a:extLst>
          </p:cNvPr>
          <p:cNvGraphicFramePr>
            <a:graphicFrameLocks noGrp="1"/>
          </p:cNvGraphicFramePr>
          <p:nvPr>
            <p:ph sz="half" idx="1"/>
            <p:extLst>
              <p:ext uri="{D42A27DB-BD31-4B8C-83A1-F6EECF244321}">
                <p14:modId xmlns:p14="http://schemas.microsoft.com/office/powerpoint/2010/main" val="549386089"/>
              </p:ext>
            </p:extLst>
          </p:nvPr>
        </p:nvGraphicFramePr>
        <p:xfrm>
          <a:off x="4587716" y="593815"/>
          <a:ext cx="7035551" cy="5583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uadroTexto 5">
            <a:extLst>
              <a:ext uri="{FF2B5EF4-FFF2-40B4-BE49-F238E27FC236}">
                <a16:creationId xmlns:a16="http://schemas.microsoft.com/office/drawing/2014/main" id="{F5D10E8D-315D-0C28-C972-5831AB410981}"/>
              </a:ext>
            </a:extLst>
          </p:cNvPr>
          <p:cNvSpPr txBox="1"/>
          <p:nvPr/>
        </p:nvSpPr>
        <p:spPr>
          <a:xfrm>
            <a:off x="3586245" y="6530382"/>
            <a:ext cx="9038492" cy="646331"/>
          </a:xfrm>
          <a:prstGeom prst="rect">
            <a:avLst/>
          </a:prstGeom>
          <a:noFill/>
        </p:spPr>
        <p:txBody>
          <a:bodyPr wrap="square" rtlCol="0">
            <a:spAutoFit/>
          </a:bodyPr>
          <a:lstStyle/>
          <a:p>
            <a:r>
              <a:rPr lang="es-GB"/>
              <a:t>(Bowlby,1969;Bowlby,1988</a:t>
            </a:r>
            <a:r>
              <a:rPr lang="en-US" dirty="0">
                <a:solidFill>
                  <a:schemeClr val="tx2"/>
                </a:solidFill>
                <a:latin typeface="Arial" panose="020B0604020202020204" pitchFamily="34" charset="0"/>
                <a:cs typeface="Arial" panose="020B0604020202020204" pitchFamily="34" charset="0"/>
              </a:rPr>
              <a:t>; McLeod (2025) Attachment Theory; Simply Psychology.)</a:t>
            </a:r>
            <a:endParaRPr lang="en-US" sz="2000" dirty="0">
              <a:solidFill>
                <a:schemeClr val="tx2"/>
              </a:solidFill>
              <a:latin typeface="Arial" panose="020B0604020202020204" pitchFamily="34" charset="0"/>
              <a:cs typeface="Arial" panose="020B0604020202020204" pitchFamily="34" charset="0"/>
            </a:endParaRPr>
          </a:p>
          <a:p>
            <a:endParaRPr lang="es-GB"/>
          </a:p>
        </p:txBody>
      </p:sp>
    </p:spTree>
    <p:extLst>
      <p:ext uri="{BB962C8B-B14F-4D97-AF65-F5344CB8AC3E}">
        <p14:creationId xmlns:p14="http://schemas.microsoft.com/office/powerpoint/2010/main" val="1609938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25F41B1-6B2B-DDA5-EDEF-8530FE12B22A}"/>
              </a:ext>
            </a:extLst>
          </p:cNvPr>
          <p:cNvSpPr>
            <a:spLocks noGrp="1"/>
          </p:cNvSpPr>
          <p:nvPr>
            <p:ph type="title"/>
          </p:nvPr>
        </p:nvSpPr>
        <p:spPr>
          <a:xfrm>
            <a:off x="177800" y="276225"/>
            <a:ext cx="11404600" cy="1325563"/>
          </a:xfrm>
        </p:spPr>
        <p:txBody>
          <a:bodyPr>
            <a:normAutofit fontScale="90000"/>
          </a:bodyPr>
          <a:lstStyle/>
          <a:p>
            <a:r>
              <a:rPr lang="es-GB" b="1" dirty="0">
                <a:solidFill>
                  <a:schemeClr val="accent5"/>
                </a:solidFill>
                <a:latin typeface="Arial" panose="020B0604020202020204" pitchFamily="34" charset="0"/>
                <a:cs typeface="Arial" panose="020B0604020202020204" pitchFamily="34" charset="0"/>
              </a:rPr>
              <a:t>Developmental Assumptions and Relevance to Early Childhood (Based on Bowlby’s Attachment Theory)</a:t>
            </a:r>
          </a:p>
        </p:txBody>
      </p:sp>
      <p:sp>
        <p:nvSpPr>
          <p:cNvPr id="3" name="Marcador de contenido 2">
            <a:extLst>
              <a:ext uri="{FF2B5EF4-FFF2-40B4-BE49-F238E27FC236}">
                <a16:creationId xmlns:a16="http://schemas.microsoft.com/office/drawing/2014/main" id="{1BB7B8CA-9521-34E2-3308-2F48754EA90C}"/>
              </a:ext>
            </a:extLst>
          </p:cNvPr>
          <p:cNvSpPr>
            <a:spLocks noGrp="1"/>
          </p:cNvSpPr>
          <p:nvPr>
            <p:ph sz="half" idx="1"/>
          </p:nvPr>
        </p:nvSpPr>
        <p:spPr>
          <a:xfrm>
            <a:off x="177800" y="2188029"/>
            <a:ext cx="5228493" cy="4167499"/>
          </a:xfrm>
        </p:spPr>
        <p:txBody>
          <a:bodyPr>
            <a:normAutofit fontScale="85000" lnSpcReduction="10000"/>
          </a:bodyPr>
          <a:lstStyle/>
          <a:p>
            <a:pPr marL="0" indent="0">
              <a:lnSpc>
                <a:spcPct val="110000"/>
              </a:lnSpc>
              <a:buNone/>
            </a:pPr>
            <a:r>
              <a:rPr lang="es-GB" b="1" dirty="0">
                <a:solidFill>
                  <a:schemeClr val="accent5"/>
                </a:solidFill>
                <a:latin typeface="Arial" panose="020B0604020202020204" pitchFamily="34" charset="0"/>
                <a:cs typeface="Arial" panose="020B0604020202020204" pitchFamily="34" charset="0"/>
              </a:rPr>
              <a:t>Developmental Assumptions </a:t>
            </a:r>
            <a:endParaRPr lang="es-GB" dirty="0">
              <a:solidFill>
                <a:schemeClr val="accent5"/>
              </a:solidFill>
              <a:latin typeface="Arial" panose="020B0604020202020204" pitchFamily="34" charset="0"/>
              <a:cs typeface="Arial" panose="020B0604020202020204" pitchFamily="34" charset="0"/>
            </a:endParaRPr>
          </a:p>
          <a:p>
            <a:pPr>
              <a:lnSpc>
                <a:spcPct val="110000"/>
              </a:lnSpc>
            </a:pPr>
            <a:r>
              <a:rPr lang="es-ES" sz="2000" dirty="0">
                <a:latin typeface="Arial" panose="020B0604020202020204" pitchFamily="34" charset="0"/>
                <a:cs typeface="Arial" panose="020B0604020202020204" pitchFamily="34" charset="0"/>
              </a:rPr>
              <a:t>C</a:t>
            </a:r>
            <a:r>
              <a:rPr lang="es-GB" sz="2000" dirty="0">
                <a:latin typeface="Arial" panose="020B0604020202020204" pitchFamily="34" charset="0"/>
                <a:cs typeface="Arial" panose="020B0604020202020204" pitchFamily="34" charset="0"/>
              </a:rPr>
              <a:t>hildren require close and stable relationships with caregivers to promote a sense of safety and protection.</a:t>
            </a:r>
          </a:p>
          <a:p>
            <a:pPr>
              <a:lnSpc>
                <a:spcPct val="110000"/>
              </a:lnSpc>
            </a:pPr>
            <a:r>
              <a:rPr lang="es-ES" sz="2000" dirty="0">
                <a:latin typeface="Arial" panose="020B0604020202020204" pitchFamily="34" charset="0"/>
                <a:cs typeface="Arial" panose="020B0604020202020204" pitchFamily="34" charset="0"/>
              </a:rPr>
              <a:t>S</a:t>
            </a:r>
            <a:r>
              <a:rPr lang="es-GB" sz="2000" dirty="0">
                <a:latin typeface="Arial" panose="020B0604020202020204" pitchFamily="34" charset="0"/>
                <a:cs typeface="Arial" panose="020B0604020202020204" pitchFamily="34" charset="0"/>
              </a:rPr>
              <a:t>ensitive and consistent caregiving supports the development of emotional security and trust.</a:t>
            </a:r>
          </a:p>
          <a:p>
            <a:pPr>
              <a:lnSpc>
                <a:spcPct val="110000"/>
              </a:lnSpc>
            </a:pPr>
            <a:r>
              <a:rPr lang="es-ES" sz="2000" dirty="0">
                <a:latin typeface="Arial" panose="020B0604020202020204" pitchFamily="34" charset="0"/>
                <a:cs typeface="Arial" panose="020B0604020202020204" pitchFamily="34" charset="0"/>
              </a:rPr>
              <a:t>S</a:t>
            </a:r>
            <a:r>
              <a:rPr lang="es-GB" sz="2000" dirty="0">
                <a:latin typeface="Arial" panose="020B0604020202020204" pitchFamily="34" charset="0"/>
                <a:cs typeface="Arial" panose="020B0604020202020204" pitchFamily="34" charset="0"/>
              </a:rPr>
              <a:t>ecure attachment provides children with the confidence to explore their environment ,engage in learning and develop independence.</a:t>
            </a:r>
          </a:p>
          <a:p>
            <a:pPr>
              <a:lnSpc>
                <a:spcPct val="110000"/>
              </a:lnSpc>
            </a:pPr>
            <a:r>
              <a:rPr lang="es-ES" sz="2000" dirty="0">
                <a:latin typeface="Arial" panose="020B0604020202020204" pitchFamily="34" charset="0"/>
                <a:cs typeface="Arial" panose="020B0604020202020204" pitchFamily="34" charset="0"/>
              </a:rPr>
              <a:t>E</a:t>
            </a:r>
            <a:r>
              <a:rPr lang="es-GB" sz="2000" dirty="0">
                <a:latin typeface="Arial" panose="020B0604020202020204" pitchFamily="34" charset="0"/>
                <a:cs typeface="Arial" panose="020B0604020202020204" pitchFamily="34" charset="0"/>
              </a:rPr>
              <a:t>arly attachment experiences influence children’s emotional development and future relationship patterns</a:t>
            </a:r>
            <a:r>
              <a:rPr lang="es-GB" sz="1600" dirty="0">
                <a:latin typeface="Arial" panose="020B0604020202020204" pitchFamily="34" charset="0"/>
                <a:cs typeface="Arial" panose="020B0604020202020204" pitchFamily="34" charset="0"/>
              </a:rPr>
              <a:t>.(Bowlby 1969; NICE,2015)</a:t>
            </a:r>
          </a:p>
          <a:p>
            <a:pPr marL="0" indent="0">
              <a:buNone/>
            </a:pPr>
            <a:endParaRPr lang="es-GB" dirty="0"/>
          </a:p>
        </p:txBody>
      </p:sp>
      <p:sp>
        <p:nvSpPr>
          <p:cNvPr id="6" name="Marcador de contenido 2">
            <a:extLst>
              <a:ext uri="{FF2B5EF4-FFF2-40B4-BE49-F238E27FC236}">
                <a16:creationId xmlns:a16="http://schemas.microsoft.com/office/drawing/2014/main" id="{77BA05BF-7F33-5C8E-AC0E-0F321A155DD2}"/>
              </a:ext>
            </a:extLst>
          </p:cNvPr>
          <p:cNvSpPr txBox="1">
            <a:spLocks/>
          </p:cNvSpPr>
          <p:nvPr/>
        </p:nvSpPr>
        <p:spPr>
          <a:xfrm>
            <a:off x="6096000" y="2188029"/>
            <a:ext cx="5918200" cy="5078185"/>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s-GB" sz="4400" b="1" dirty="0">
                <a:solidFill>
                  <a:schemeClr val="accent5"/>
                </a:solidFill>
                <a:latin typeface="Arial" panose="020B0604020202020204" pitchFamily="34" charset="0"/>
                <a:cs typeface="Arial" panose="020B0604020202020204" pitchFamily="34" charset="0"/>
              </a:rPr>
              <a:t>Relevance to Early Years Childhood </a:t>
            </a:r>
          </a:p>
          <a:p>
            <a:pPr marL="0" indent="0">
              <a:lnSpc>
                <a:spcPct val="120000"/>
              </a:lnSpc>
              <a:buNone/>
            </a:pPr>
            <a:endParaRPr lang="es-GB" sz="2900" b="1" dirty="0">
              <a:solidFill>
                <a:schemeClr val="accent5"/>
              </a:solidFill>
              <a:latin typeface="Arial" panose="020B0604020202020204" pitchFamily="34" charset="0"/>
              <a:cs typeface="Arial" panose="020B0604020202020204" pitchFamily="34" charset="0"/>
            </a:endParaRPr>
          </a:p>
          <a:p>
            <a:pPr>
              <a:lnSpc>
                <a:spcPct val="120000"/>
              </a:lnSpc>
            </a:pPr>
            <a:r>
              <a:rPr lang="es-GB" sz="3600" dirty="0">
                <a:latin typeface="Arial" panose="020B0604020202020204" pitchFamily="34" charset="0"/>
                <a:cs typeface="Arial" panose="020B0604020202020204" pitchFamily="34" charset="0"/>
              </a:rPr>
              <a:t>Secure attachment </a:t>
            </a:r>
            <a:r>
              <a:rPr lang="es-ES" sz="3600" dirty="0">
                <a:latin typeface="Arial" panose="020B0604020202020204" pitchFamily="34" charset="0"/>
                <a:cs typeface="Arial" panose="020B0604020202020204" pitchFamily="34" charset="0"/>
              </a:rPr>
              <a:t>promotes</a:t>
            </a:r>
            <a:r>
              <a:rPr lang="es-GB" sz="3600" dirty="0">
                <a:latin typeface="Arial" panose="020B0604020202020204" pitchFamily="34" charset="0"/>
                <a:cs typeface="Arial" panose="020B0604020202020204" pitchFamily="34" charset="0"/>
              </a:rPr>
              <a:t> children’s capacity for emotional </a:t>
            </a:r>
            <a:r>
              <a:rPr lang="es-ES" sz="3600" dirty="0">
                <a:latin typeface="Arial" panose="020B0604020202020204" pitchFamily="34" charset="0"/>
                <a:cs typeface="Arial" panose="020B0604020202020204" pitchFamily="34" charset="0"/>
              </a:rPr>
              <a:t>regulation and</a:t>
            </a:r>
            <a:r>
              <a:rPr lang="es-GB" sz="3600" dirty="0">
                <a:latin typeface="Arial" panose="020B0604020202020204" pitchFamily="34" charset="0"/>
                <a:cs typeface="Arial" panose="020B0604020202020204" pitchFamily="34" charset="0"/>
              </a:rPr>
              <a:t> supports the formation of a positive self-concept.</a:t>
            </a:r>
          </a:p>
          <a:p>
            <a:pPr>
              <a:lnSpc>
                <a:spcPct val="120000"/>
              </a:lnSpc>
            </a:pPr>
            <a:r>
              <a:rPr lang="es-ES" sz="3600" dirty="0">
                <a:latin typeface="Arial" panose="020B0604020202020204" pitchFamily="34" charset="0"/>
                <a:cs typeface="Arial" panose="020B0604020202020204" pitchFamily="34" charset="0"/>
              </a:rPr>
              <a:t>E</a:t>
            </a:r>
            <a:r>
              <a:rPr lang="es-GB" sz="3600" dirty="0">
                <a:latin typeface="Arial" panose="020B0604020202020204" pitchFamily="34" charset="0"/>
                <a:cs typeface="Arial" panose="020B0604020202020204" pitchFamily="34" charset="0"/>
              </a:rPr>
              <a:t>arly attachment experiences strengthen emerging </a:t>
            </a:r>
            <a:r>
              <a:rPr lang="es-ES" sz="3600" dirty="0">
                <a:latin typeface="Arial" panose="020B0604020202020204" pitchFamily="34" charset="0"/>
                <a:cs typeface="Arial" panose="020B0604020202020204" pitchFamily="34" charset="0"/>
              </a:rPr>
              <a:t>confidence, autonomy</a:t>
            </a:r>
            <a:r>
              <a:rPr lang="es-GB" sz="3600" dirty="0">
                <a:latin typeface="Arial" panose="020B0604020202020204" pitchFamily="34" charset="0"/>
                <a:cs typeface="Arial" panose="020B0604020202020204" pitchFamily="34" charset="0"/>
              </a:rPr>
              <a:t> and resilience in the early years.</a:t>
            </a:r>
          </a:p>
          <a:p>
            <a:pPr>
              <a:lnSpc>
                <a:spcPct val="120000"/>
              </a:lnSpc>
            </a:pPr>
            <a:r>
              <a:rPr lang="es-ES" sz="3600" dirty="0">
                <a:latin typeface="Arial" panose="020B0604020202020204" pitchFamily="34" charset="0"/>
                <a:cs typeface="Arial" panose="020B0604020202020204" pitchFamily="34" charset="0"/>
              </a:rPr>
              <a:t>Stable,</a:t>
            </a:r>
            <a:r>
              <a:rPr lang="es-GB" sz="3600" dirty="0">
                <a:latin typeface="Arial" panose="020B0604020202020204" pitchFamily="34" charset="0"/>
                <a:cs typeface="Arial" panose="020B0604020202020204" pitchFamily="34" charset="0"/>
              </a:rPr>
              <a:t> secure relationships contribute to children’s ability to form friendships and engage positively in social interactions. </a:t>
            </a:r>
          </a:p>
          <a:p>
            <a:pPr>
              <a:lnSpc>
                <a:spcPct val="120000"/>
              </a:lnSpc>
            </a:pPr>
            <a:r>
              <a:rPr lang="es-ES" sz="3600" dirty="0">
                <a:latin typeface="Arial" panose="020B0604020202020204" pitchFamily="34" charset="0"/>
                <a:cs typeface="Arial" panose="020B0604020202020204" pitchFamily="34" charset="0"/>
              </a:rPr>
              <a:t>A</a:t>
            </a:r>
            <a:r>
              <a:rPr lang="es-GB" sz="3600" dirty="0">
                <a:latin typeface="Arial" panose="020B0604020202020204" pitchFamily="34" charset="0"/>
                <a:cs typeface="Arial" panose="020B0604020202020204" pitchFamily="34" charset="0"/>
              </a:rPr>
              <a:t> strong emotional foundation establishes the basis for effective learning and ongoing developmental progress. </a:t>
            </a:r>
          </a:p>
          <a:p>
            <a:pPr marL="0" indent="0">
              <a:lnSpc>
                <a:spcPct val="120000"/>
              </a:lnSpc>
              <a:buNone/>
            </a:pPr>
            <a:endParaRPr lang="es-GB" sz="2200" dirty="0">
              <a:latin typeface="Arial" panose="020B0604020202020204" pitchFamily="34" charset="0"/>
              <a:cs typeface="Arial" panose="020B0604020202020204" pitchFamily="34" charset="0"/>
            </a:endParaRPr>
          </a:p>
          <a:p>
            <a:pPr marL="0" indent="0">
              <a:lnSpc>
                <a:spcPct val="120000"/>
              </a:lnSpc>
              <a:buNone/>
            </a:pPr>
            <a:endParaRPr lang="es-GB" sz="2200" dirty="0">
              <a:latin typeface="Arial" panose="020B0604020202020204" pitchFamily="34" charset="0"/>
              <a:cs typeface="Arial" panose="020B0604020202020204" pitchFamily="34" charset="0"/>
            </a:endParaRPr>
          </a:p>
          <a:p>
            <a:pPr marL="0" indent="0">
              <a:lnSpc>
                <a:spcPct val="120000"/>
              </a:lnSpc>
              <a:buNone/>
            </a:pPr>
            <a:r>
              <a:rPr lang="es-GB" sz="2200" dirty="0">
                <a:latin typeface="Arial" panose="020B0604020202020204" pitchFamily="34" charset="0"/>
                <a:cs typeface="Arial" panose="020B0604020202020204" pitchFamily="34" charset="0"/>
              </a:rPr>
              <a:t>                                              </a:t>
            </a:r>
            <a:r>
              <a:rPr lang="es-GB" sz="2900" dirty="0">
                <a:latin typeface="Arial" panose="020B0604020202020204" pitchFamily="34" charset="0"/>
                <a:cs typeface="Arial" panose="020B0604020202020204" pitchFamily="34" charset="0"/>
              </a:rPr>
              <a:t>(Bowlby 1969; Department for Education, 2023, p.43)</a:t>
            </a:r>
            <a:endParaRPr lang="es-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630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ítulo 1">
            <a:extLst>
              <a:ext uri="{FF2B5EF4-FFF2-40B4-BE49-F238E27FC236}">
                <a16:creationId xmlns:a16="http://schemas.microsoft.com/office/drawing/2014/main" id="{3AE3EC06-ED6C-5EFC-7D6B-A202EED14032}"/>
              </a:ext>
            </a:extLst>
          </p:cNvPr>
          <p:cNvSpPr>
            <a:spLocks noGrp="1"/>
          </p:cNvSpPr>
          <p:nvPr>
            <p:ph type="title"/>
          </p:nvPr>
        </p:nvSpPr>
        <p:spPr>
          <a:xfrm>
            <a:off x="386344" y="841247"/>
            <a:ext cx="5129600" cy="5340097"/>
          </a:xfrm>
        </p:spPr>
        <p:txBody>
          <a:bodyPr vert="horz" lIns="91440" tIns="45720" rIns="91440" bIns="45720" rtlCol="0" anchor="ctr">
            <a:normAutofit/>
          </a:bodyPr>
          <a:lstStyle/>
          <a:p>
            <a:r>
              <a:rPr lang="en-US" sz="4800" b="1" kern="1200" dirty="0">
                <a:solidFill>
                  <a:schemeClr val="bg1"/>
                </a:solidFill>
                <a:latin typeface="Arial" panose="020B0604020202020204" pitchFamily="34" charset="0"/>
                <a:cs typeface="Arial" panose="020B0604020202020204" pitchFamily="34" charset="0"/>
              </a:rPr>
              <a:t>Applying Bowlby to Isaac </a:t>
            </a:r>
          </a:p>
        </p:txBody>
      </p:sp>
      <p:graphicFrame>
        <p:nvGraphicFramePr>
          <p:cNvPr id="25" name="Marcador de contenido 2">
            <a:extLst>
              <a:ext uri="{FF2B5EF4-FFF2-40B4-BE49-F238E27FC236}">
                <a16:creationId xmlns:a16="http://schemas.microsoft.com/office/drawing/2014/main" id="{1EB83322-F848-F6E7-BF27-C0EF1EC022BF}"/>
              </a:ext>
            </a:extLst>
          </p:cNvPr>
          <p:cNvGraphicFramePr>
            <a:graphicFrameLocks noGrp="1"/>
          </p:cNvGraphicFramePr>
          <p:nvPr>
            <p:ph sz="half" idx="1"/>
            <p:extLst>
              <p:ext uri="{D42A27DB-BD31-4B8C-83A1-F6EECF244321}">
                <p14:modId xmlns:p14="http://schemas.microsoft.com/office/powerpoint/2010/main" val="2988028919"/>
              </p:ext>
            </p:extLst>
          </p:nvPr>
        </p:nvGraphicFramePr>
        <p:xfrm>
          <a:off x="6464410" y="359229"/>
          <a:ext cx="5070882" cy="5822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uadroTexto 4">
            <a:extLst>
              <a:ext uri="{FF2B5EF4-FFF2-40B4-BE49-F238E27FC236}">
                <a16:creationId xmlns:a16="http://schemas.microsoft.com/office/drawing/2014/main" id="{7943C1FB-BC81-C0E7-9945-8B99A1A09E0F}"/>
              </a:ext>
            </a:extLst>
          </p:cNvPr>
          <p:cNvSpPr txBox="1"/>
          <p:nvPr/>
        </p:nvSpPr>
        <p:spPr>
          <a:xfrm>
            <a:off x="8050522" y="6436834"/>
            <a:ext cx="5525275" cy="276999"/>
          </a:xfrm>
          <a:prstGeom prst="rect">
            <a:avLst/>
          </a:prstGeom>
          <a:noFill/>
        </p:spPr>
        <p:txBody>
          <a:bodyPr wrap="square" rtlCol="0">
            <a:spAutoFit/>
          </a:bodyPr>
          <a:lstStyle/>
          <a:p>
            <a:pPr lvl="0"/>
            <a:r>
              <a:rPr lang="en-US" sz="1200" dirty="0"/>
              <a:t>(Bowlby ,1969; NSPCC ,2021.Attachment in the Early Years)</a:t>
            </a:r>
            <a:endParaRPr lang="es-ES" sz="1200" dirty="0"/>
          </a:p>
        </p:txBody>
      </p:sp>
    </p:spTree>
    <p:extLst>
      <p:ext uri="{BB962C8B-B14F-4D97-AF65-F5344CB8AC3E}">
        <p14:creationId xmlns:p14="http://schemas.microsoft.com/office/powerpoint/2010/main" val="1543630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Marcador de contenido 4" descr="Blog de Judit March. - Página 4 de 4 - Psicóloga Barcelona - Dra. Judit ...">
            <a:extLst>
              <a:ext uri="{FF2B5EF4-FFF2-40B4-BE49-F238E27FC236}">
                <a16:creationId xmlns:a16="http://schemas.microsoft.com/office/drawing/2014/main" id="{9E7F1CB1-9588-1FAC-20EB-7D012FADF3FF}"/>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rcRect l="1899" r="11387"/>
          <a:stretch>
            <a:fillRect/>
          </a:stretch>
        </p:blipFill>
        <p:spPr>
          <a:xfrm>
            <a:off x="2522356" y="10"/>
            <a:ext cx="9669642" cy="6857990"/>
          </a:xfrm>
          <a:prstGeom prst="rect">
            <a:avLst/>
          </a:prstGeom>
        </p:spPr>
      </p:pic>
      <p:sp>
        <p:nvSpPr>
          <p:cNvPr id="15"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68E7B1E5-C97C-C1D0-945D-13CBBD1E8567}"/>
              </a:ext>
            </a:extLst>
          </p:cNvPr>
          <p:cNvSpPr>
            <a:spLocks noGrp="1"/>
          </p:cNvSpPr>
          <p:nvPr>
            <p:ph type="title"/>
          </p:nvPr>
        </p:nvSpPr>
        <p:spPr>
          <a:xfrm>
            <a:off x="-4" y="-332744"/>
            <a:ext cx="6934200" cy="1899912"/>
          </a:xfrm>
        </p:spPr>
        <p:txBody>
          <a:bodyPr vert="horz" lIns="91440" tIns="45720" rIns="91440" bIns="45720" rtlCol="0" anchor="ctr">
            <a:normAutofit/>
          </a:bodyPr>
          <a:lstStyle/>
          <a:p>
            <a:r>
              <a:rPr lang="es-GB" sz="5400" b="1" dirty="0">
                <a:solidFill>
                  <a:schemeClr val="accent5"/>
                </a:solidFill>
                <a:latin typeface="Arial" panose="020B0604020202020204" pitchFamily="34" charset="0"/>
                <a:cs typeface="Arial" panose="020B0604020202020204" pitchFamily="34" charset="0"/>
              </a:rPr>
              <a:t>Nature vs Nurture</a:t>
            </a:r>
            <a:endParaRPr lang="en-US" sz="5400" dirty="0"/>
          </a:p>
        </p:txBody>
      </p:sp>
      <p:sp>
        <p:nvSpPr>
          <p:cNvPr id="4" name="Marcador de contenido 3">
            <a:extLst>
              <a:ext uri="{FF2B5EF4-FFF2-40B4-BE49-F238E27FC236}">
                <a16:creationId xmlns:a16="http://schemas.microsoft.com/office/drawing/2014/main" id="{2C60E102-4D28-C999-0A50-38A7AF278A1D}"/>
              </a:ext>
            </a:extLst>
          </p:cNvPr>
          <p:cNvSpPr>
            <a:spLocks noGrp="1"/>
          </p:cNvSpPr>
          <p:nvPr>
            <p:ph sz="half" idx="2"/>
          </p:nvPr>
        </p:nvSpPr>
        <p:spPr>
          <a:xfrm>
            <a:off x="-7" y="1567168"/>
            <a:ext cx="5910943" cy="3742762"/>
          </a:xfrm>
        </p:spPr>
        <p:txBody>
          <a:bodyPr vert="horz" lIns="91440" tIns="45720" rIns="91440" bIns="45720" rtlCol="0">
            <a:normAutofit/>
          </a:bodyPr>
          <a:lstStyle/>
          <a:p>
            <a:pPr marL="0" indent="0">
              <a:lnSpc>
                <a:spcPct val="100000"/>
              </a:lnSpc>
              <a:buNone/>
            </a:pPr>
            <a:r>
              <a:rPr lang="es-ES" sz="2000" b="1" u="sng" dirty="0">
                <a:latin typeface="Arial" panose="020B0604020202020204" pitchFamily="34" charset="0"/>
                <a:cs typeface="Arial" panose="020B0604020202020204" pitchFamily="34" charset="0"/>
              </a:rPr>
              <a:t>N</a:t>
            </a:r>
            <a:r>
              <a:rPr lang="es-GB" sz="2000" b="1" u="sng" dirty="0">
                <a:latin typeface="Arial" panose="020B0604020202020204" pitchFamily="34" charset="0"/>
                <a:cs typeface="Arial" panose="020B0604020202020204" pitchFamily="34" charset="0"/>
              </a:rPr>
              <a:t>ature ( biological influences )</a:t>
            </a:r>
          </a:p>
          <a:p>
            <a:pPr>
              <a:lnSpc>
                <a:spcPct val="100000"/>
              </a:lnSpc>
            </a:pPr>
            <a:endParaRPr lang="es-GB" sz="2000" b="1" u="sng" dirty="0">
              <a:latin typeface="Arial" panose="020B0604020202020204" pitchFamily="34" charset="0"/>
              <a:cs typeface="Arial" panose="020B0604020202020204" pitchFamily="34" charset="0"/>
            </a:endParaRPr>
          </a:p>
          <a:p>
            <a:pPr marL="0" indent="0">
              <a:lnSpc>
                <a:spcPct val="100000"/>
              </a:lnSpc>
              <a:buNone/>
            </a:pPr>
            <a:r>
              <a:rPr lang="es-ES" sz="2000" dirty="0">
                <a:latin typeface="Arial" panose="020B0604020202020204" pitchFamily="34" charset="0"/>
                <a:cs typeface="Arial" panose="020B0604020202020204" pitchFamily="34" charset="0"/>
              </a:rPr>
              <a:t>I</a:t>
            </a:r>
            <a:r>
              <a:rPr lang="es-GB" sz="2000" dirty="0">
                <a:latin typeface="Arial" panose="020B0604020202020204" pitchFamily="34" charset="0"/>
                <a:cs typeface="Arial" panose="020B0604020202020204" pitchFamily="34" charset="0"/>
              </a:rPr>
              <a:t>saac’s development is </a:t>
            </a:r>
            <a:r>
              <a:rPr lang="es-ES" sz="2000" dirty="0">
                <a:latin typeface="Arial" panose="020B0604020202020204" pitchFamily="34" charset="0"/>
                <a:cs typeface="Arial" panose="020B0604020202020204" pitchFamily="34" charset="0"/>
              </a:rPr>
              <a:t>influenced</a:t>
            </a:r>
            <a:r>
              <a:rPr lang="es-GB" sz="2000" dirty="0">
                <a:latin typeface="Arial" panose="020B0604020202020204" pitchFamily="34" charset="0"/>
                <a:cs typeface="Arial" panose="020B0604020202020204" pitchFamily="34" charset="0"/>
              </a:rPr>
              <a:t> by </a:t>
            </a:r>
            <a:r>
              <a:rPr lang="es-ES" sz="2000" dirty="0">
                <a:latin typeface="Arial" panose="020B0604020202020204" pitchFamily="34" charset="0"/>
                <a:cs typeface="Arial" panose="020B0604020202020204" pitchFamily="34" charset="0"/>
              </a:rPr>
              <a:t>biological factors</a:t>
            </a:r>
            <a:r>
              <a:rPr lang="es-GB" sz="2000" dirty="0">
                <a:latin typeface="Arial" panose="020B0604020202020204" pitchFamily="34" charset="0"/>
                <a:cs typeface="Arial" panose="020B0604020202020204" pitchFamily="34" charset="0"/>
              </a:rPr>
              <a:t> </a:t>
            </a:r>
            <a:r>
              <a:rPr lang="es-ES" sz="2000" dirty="0">
                <a:latin typeface="Arial" panose="020B0604020202020204" pitchFamily="34" charset="0"/>
                <a:cs typeface="Arial" panose="020B0604020202020204" pitchFamily="34" charset="0"/>
              </a:rPr>
              <a:t>such</a:t>
            </a:r>
            <a:r>
              <a:rPr lang="es-GB" sz="2000" dirty="0">
                <a:latin typeface="Arial" panose="020B0604020202020204" pitchFamily="34" charset="0"/>
                <a:cs typeface="Arial" panose="020B0604020202020204" pitchFamily="34" charset="0"/>
              </a:rPr>
              <a:t> as </a:t>
            </a:r>
            <a:r>
              <a:rPr lang="es-ES" sz="2000" dirty="0">
                <a:latin typeface="Arial" panose="020B0604020202020204" pitchFamily="34" charset="0"/>
                <a:cs typeface="Arial" panose="020B0604020202020204" pitchFamily="34" charset="0"/>
              </a:rPr>
              <a:t>temperament, stress</a:t>
            </a:r>
            <a:r>
              <a:rPr lang="es-GB" sz="2000" dirty="0">
                <a:latin typeface="Arial" panose="020B0604020202020204" pitchFamily="34" charset="0"/>
                <a:cs typeface="Arial" panose="020B0604020202020204" pitchFamily="34" charset="0"/>
              </a:rPr>
              <a:t> </a:t>
            </a:r>
            <a:r>
              <a:rPr lang="es-ES" sz="2000" dirty="0">
                <a:latin typeface="Arial" panose="020B0604020202020204" pitchFamily="34" charset="0"/>
                <a:cs typeface="Arial" panose="020B0604020202020204" pitchFamily="34" charset="0"/>
              </a:rPr>
              <a:t>response, and</a:t>
            </a:r>
            <a:r>
              <a:rPr lang="es-GB" sz="2000" dirty="0">
                <a:latin typeface="Arial" panose="020B0604020202020204" pitchFamily="34" charset="0"/>
                <a:cs typeface="Arial" panose="020B0604020202020204" pitchFamily="34" charset="0"/>
              </a:rPr>
              <a:t> early brain </a:t>
            </a:r>
            <a:r>
              <a:rPr lang="es-ES" sz="2000" dirty="0">
                <a:latin typeface="Arial" panose="020B0604020202020204" pitchFamily="34" charset="0"/>
                <a:cs typeface="Arial" panose="020B0604020202020204" pitchFamily="34" charset="0"/>
              </a:rPr>
              <a:t>development, which</a:t>
            </a:r>
            <a:r>
              <a:rPr lang="es-GB" sz="2000" dirty="0">
                <a:latin typeface="Arial" panose="020B0604020202020204" pitchFamily="34" charset="0"/>
                <a:cs typeface="Arial" panose="020B0604020202020204" pitchFamily="34" charset="0"/>
              </a:rPr>
              <a:t> can affect his emotional regulation and communication.</a:t>
            </a:r>
          </a:p>
          <a:p>
            <a:endParaRPr lang="en-US" sz="2000" dirty="0"/>
          </a:p>
        </p:txBody>
      </p:sp>
      <p:sp>
        <p:nvSpPr>
          <p:cNvPr id="7" name="CuadroTexto 6">
            <a:extLst>
              <a:ext uri="{FF2B5EF4-FFF2-40B4-BE49-F238E27FC236}">
                <a16:creationId xmlns:a16="http://schemas.microsoft.com/office/drawing/2014/main" id="{D169DE99-6886-6911-A517-21A4F3FF2629}"/>
              </a:ext>
            </a:extLst>
          </p:cNvPr>
          <p:cNvSpPr txBox="1"/>
          <p:nvPr/>
        </p:nvSpPr>
        <p:spPr>
          <a:xfrm>
            <a:off x="160563" y="4662347"/>
            <a:ext cx="6262006" cy="1938992"/>
          </a:xfrm>
          <a:prstGeom prst="rect">
            <a:avLst/>
          </a:prstGeom>
          <a:noFill/>
        </p:spPr>
        <p:txBody>
          <a:bodyPr wrap="square">
            <a:spAutoFit/>
          </a:bodyPr>
          <a:lstStyle/>
          <a:p>
            <a:r>
              <a:rPr lang="es-GB" sz="2000" b="1" u="sng" dirty="0">
                <a:latin typeface="Arial" panose="020B0604020202020204" pitchFamily="34" charset="0"/>
                <a:cs typeface="Arial" panose="020B0604020202020204" pitchFamily="34" charset="0"/>
              </a:rPr>
              <a:t>Nurture ( Environmental influences )</a:t>
            </a:r>
          </a:p>
          <a:p>
            <a:endParaRPr lang="es-GB" sz="2000" b="1" u="sng" dirty="0">
              <a:latin typeface="Arial" panose="020B0604020202020204" pitchFamily="34" charset="0"/>
              <a:cs typeface="Arial" panose="020B0604020202020204" pitchFamily="34" charset="0"/>
            </a:endParaRPr>
          </a:p>
          <a:p>
            <a:r>
              <a:rPr lang="es-GB" sz="2000" dirty="0">
                <a:latin typeface="Arial" panose="020B0604020202020204" pitchFamily="34" charset="0"/>
                <a:cs typeface="Arial" panose="020B0604020202020204" pitchFamily="34" charset="0"/>
              </a:rPr>
              <a:t>Environmental </a:t>
            </a:r>
            <a:r>
              <a:rPr lang="es-ES" sz="2000" dirty="0">
                <a:latin typeface="Arial" panose="020B0604020202020204" pitchFamily="34" charset="0"/>
                <a:cs typeface="Arial" panose="020B0604020202020204" pitchFamily="34" charset="0"/>
              </a:rPr>
              <a:t>factors, including</a:t>
            </a:r>
            <a:r>
              <a:rPr lang="es-GB" sz="2000" dirty="0">
                <a:latin typeface="Arial" panose="020B0604020202020204" pitchFamily="34" charset="0"/>
                <a:cs typeface="Arial" panose="020B0604020202020204" pitchFamily="34" charset="0"/>
              </a:rPr>
              <a:t> his mother’s mental health, relocation to London, and disrupted caregiving and limited social </a:t>
            </a:r>
            <a:r>
              <a:rPr lang="es-ES" sz="2000" dirty="0">
                <a:latin typeface="Arial" panose="020B0604020202020204" pitchFamily="34" charset="0"/>
                <a:cs typeface="Arial" panose="020B0604020202020204" pitchFamily="34" charset="0"/>
              </a:rPr>
              <a:t>interaction, may</a:t>
            </a:r>
            <a:r>
              <a:rPr lang="es-GB" sz="2000" dirty="0">
                <a:latin typeface="Arial" panose="020B0604020202020204" pitchFamily="34" charset="0"/>
                <a:cs typeface="Arial" panose="020B0604020202020204" pitchFamily="34" charset="0"/>
              </a:rPr>
              <a:t> affect Isaac’s stability and emotional development.</a:t>
            </a:r>
          </a:p>
        </p:txBody>
      </p:sp>
      <p:sp>
        <p:nvSpPr>
          <p:cNvPr id="8" name="CuadroTexto 7">
            <a:extLst>
              <a:ext uri="{FF2B5EF4-FFF2-40B4-BE49-F238E27FC236}">
                <a16:creationId xmlns:a16="http://schemas.microsoft.com/office/drawing/2014/main" id="{9E2E9395-E9BE-F639-92B9-32A230A536E2}"/>
              </a:ext>
            </a:extLst>
          </p:cNvPr>
          <p:cNvSpPr txBox="1"/>
          <p:nvPr/>
        </p:nvSpPr>
        <p:spPr>
          <a:xfrm>
            <a:off x="6580083" y="6550213"/>
            <a:ext cx="9669641" cy="307777"/>
          </a:xfrm>
          <a:prstGeom prst="rect">
            <a:avLst/>
          </a:prstGeom>
          <a:noFill/>
        </p:spPr>
        <p:txBody>
          <a:bodyPr wrap="square" rtlCol="0">
            <a:spAutoFit/>
          </a:bodyPr>
          <a:lstStyle/>
          <a:p>
            <a:r>
              <a:rPr lang="es-ES" sz="1400" dirty="0"/>
              <a:t>(Bowlby,</a:t>
            </a:r>
            <a:r>
              <a:rPr lang="es-GB" sz="1400" dirty="0"/>
              <a:t> 1969;</a:t>
            </a:r>
            <a:r>
              <a:rPr lang="es-GB" sz="1400" dirty="0">
                <a:latin typeface="Arial" panose="020B0604020202020204" pitchFamily="34" charset="0"/>
                <a:cs typeface="Arial" panose="020B0604020202020204" pitchFamily="34" charset="0"/>
              </a:rPr>
              <a:t> McLeod,</a:t>
            </a:r>
            <a:r>
              <a:rPr lang="es-ES" sz="1400" dirty="0">
                <a:latin typeface="Arial" panose="020B0604020202020204" pitchFamily="34" charset="0"/>
                <a:cs typeface="Arial" panose="020B0604020202020204" pitchFamily="34" charset="0"/>
              </a:rPr>
              <a:t> 2024.</a:t>
            </a:r>
            <a:r>
              <a:rPr lang="es-ES" sz="1400" i="1" dirty="0">
                <a:latin typeface="Arial" panose="020B0604020202020204" pitchFamily="34" charset="0"/>
                <a:cs typeface="Arial" panose="020B0604020202020204" pitchFamily="34" charset="0"/>
              </a:rPr>
              <a:t> Nature</a:t>
            </a:r>
            <a:r>
              <a:rPr lang="es-GB" sz="1400" i="1" dirty="0">
                <a:latin typeface="Arial" panose="020B0604020202020204" pitchFamily="34" charset="0"/>
                <a:cs typeface="Arial" panose="020B0604020202020204" pitchFamily="34" charset="0"/>
              </a:rPr>
              <a:t> vs nurture in psychology.</a:t>
            </a:r>
            <a:r>
              <a:rPr lang="es-GB" sz="1400" dirty="0">
                <a:latin typeface="Arial" panose="020B0604020202020204" pitchFamily="34" charset="0"/>
                <a:cs typeface="Arial" panose="020B0604020202020204" pitchFamily="34" charset="0"/>
              </a:rPr>
              <a:t> </a:t>
            </a:r>
            <a:r>
              <a:rPr lang="es-GB" sz="1400" i="1" dirty="0">
                <a:latin typeface="Arial" panose="020B0604020202020204" pitchFamily="34" charset="0"/>
                <a:cs typeface="Arial" panose="020B0604020202020204" pitchFamily="34" charset="0"/>
              </a:rPr>
              <a:t>) </a:t>
            </a:r>
            <a:r>
              <a:rPr lang="es-GB" sz="1400" dirty="0">
                <a:latin typeface="Arial" panose="020B0604020202020204" pitchFamily="34" charset="0"/>
                <a:cs typeface="Arial" panose="020B0604020202020204" pitchFamily="34" charset="0"/>
              </a:rPr>
              <a:t> </a:t>
            </a:r>
            <a:endParaRPr lang="es-GB" sz="1400" dirty="0"/>
          </a:p>
        </p:txBody>
      </p:sp>
    </p:spTree>
    <p:extLst>
      <p:ext uri="{BB962C8B-B14F-4D97-AF65-F5344CB8AC3E}">
        <p14:creationId xmlns:p14="http://schemas.microsoft.com/office/powerpoint/2010/main" val="1896455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EEF43CC-1D94-7A50-9319-52A61C94482E}"/>
              </a:ext>
            </a:extLst>
          </p:cNvPr>
          <p:cNvSpPr>
            <a:spLocks noGrp="1"/>
          </p:cNvSpPr>
          <p:nvPr>
            <p:ph type="title"/>
          </p:nvPr>
        </p:nvSpPr>
        <p:spPr>
          <a:xfrm>
            <a:off x="117756" y="-249043"/>
            <a:ext cx="10515600" cy="1325563"/>
          </a:xfrm>
        </p:spPr>
        <p:txBody>
          <a:bodyPr/>
          <a:lstStyle/>
          <a:p>
            <a:r>
              <a:rPr lang="es-GB" b="1" dirty="0">
                <a:solidFill>
                  <a:schemeClr val="accent5"/>
                </a:solidFill>
                <a:latin typeface="Arial" panose="020B0604020202020204" pitchFamily="34" charset="0"/>
                <a:cs typeface="Arial" panose="020B0604020202020204" pitchFamily="34" charset="0"/>
              </a:rPr>
              <a:t>Support Plan </a:t>
            </a:r>
          </a:p>
        </p:txBody>
      </p:sp>
      <p:sp>
        <p:nvSpPr>
          <p:cNvPr id="4" name="Rectángulo 3" descr="Istraživali smo... - www.lobi-info.rs">
            <a:extLst>
              <a:ext uri="{FF2B5EF4-FFF2-40B4-BE49-F238E27FC236}">
                <a16:creationId xmlns:a16="http://schemas.microsoft.com/office/drawing/2014/main" id="{D06DE0C7-50C7-D404-AF14-9ACE527672C8}"/>
              </a:ext>
            </a:extLst>
          </p:cNvPr>
          <p:cNvSpPr/>
          <p:nvPr/>
        </p:nvSpPr>
        <p:spPr>
          <a:xfrm>
            <a:off x="528884" y="1783689"/>
            <a:ext cx="2279185" cy="1885762"/>
          </a:xfrm>
          <a:prstGeom prst="rect">
            <a:avLst/>
          </a:prstGeom>
          <a:blipFill>
            <a:blip r:embed="rId2"/>
            <a:srcRect/>
            <a:stretch>
              <a:fillRect l="-12000" r="-12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6" name="CuadroTexto 5">
            <a:extLst>
              <a:ext uri="{FF2B5EF4-FFF2-40B4-BE49-F238E27FC236}">
                <a16:creationId xmlns:a16="http://schemas.microsoft.com/office/drawing/2014/main" id="{AE5F3884-4451-7321-F1EC-8856F6A7DC66}"/>
              </a:ext>
            </a:extLst>
          </p:cNvPr>
          <p:cNvSpPr txBox="1"/>
          <p:nvPr/>
        </p:nvSpPr>
        <p:spPr>
          <a:xfrm>
            <a:off x="17625" y="867765"/>
            <a:ext cx="3475945" cy="923330"/>
          </a:xfrm>
          <a:prstGeom prst="rect">
            <a:avLst/>
          </a:prstGeom>
          <a:noFill/>
        </p:spPr>
        <p:txBody>
          <a:bodyPr wrap="square">
            <a:spAutoFit/>
          </a:bodyPr>
          <a:lstStyle/>
          <a:p>
            <a:pPr lvl="0"/>
            <a:r>
              <a:rPr lang="en-US" b="1" dirty="0">
                <a:solidFill>
                  <a:schemeClr val="tx1"/>
                </a:solidFill>
                <a:latin typeface="Arial" panose="020B0604020202020204" pitchFamily="34" charset="0"/>
                <a:cs typeface="Arial" panose="020B0604020202020204" pitchFamily="34" charset="0"/>
              </a:rPr>
              <a:t>Consistent key </a:t>
            </a:r>
            <a:r>
              <a:rPr lang="es-ES" b="1" dirty="0">
                <a:solidFill>
                  <a:schemeClr val="tx1"/>
                </a:solidFill>
                <a:latin typeface="Arial" panose="020B0604020202020204" pitchFamily="34" charset="0"/>
                <a:cs typeface="Arial" panose="020B0604020202020204" pitchFamily="34" charset="0"/>
              </a:rPr>
              <a:t>worker: </a:t>
            </a:r>
            <a:r>
              <a:rPr lang="es-ES" b="0" dirty="0">
                <a:solidFill>
                  <a:schemeClr val="tx1"/>
                </a:solidFill>
                <a:latin typeface="Arial" panose="020B0604020202020204" pitchFamily="34" charset="0"/>
                <a:cs typeface="Arial" panose="020B0604020202020204" pitchFamily="34" charset="0"/>
              </a:rPr>
              <a:t>Continuity of care supports secure attachment.</a:t>
            </a:r>
            <a:endParaRPr lang="es-ES" dirty="0"/>
          </a:p>
        </p:txBody>
      </p:sp>
      <p:sp>
        <p:nvSpPr>
          <p:cNvPr id="7" name="Rectángulo 6" descr="Logopedia en especial: Tabla de rutinas para niños en el hogar">
            <a:extLst>
              <a:ext uri="{FF2B5EF4-FFF2-40B4-BE49-F238E27FC236}">
                <a16:creationId xmlns:a16="http://schemas.microsoft.com/office/drawing/2014/main" id="{69A4DE0F-584A-9EE6-6BDF-E928063F4DFB}"/>
              </a:ext>
            </a:extLst>
          </p:cNvPr>
          <p:cNvSpPr/>
          <p:nvPr/>
        </p:nvSpPr>
        <p:spPr>
          <a:xfrm>
            <a:off x="4042736" y="1377594"/>
            <a:ext cx="2665639" cy="1975380"/>
          </a:xfrm>
          <a:prstGeom prst="rect">
            <a:avLst/>
          </a:prstGeom>
          <a:blipFill>
            <a:blip r:embed="rId3"/>
            <a:srcRect/>
            <a:stretch>
              <a:fillRect t="-1000" b="-1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9" name="CuadroTexto 8">
            <a:extLst>
              <a:ext uri="{FF2B5EF4-FFF2-40B4-BE49-F238E27FC236}">
                <a16:creationId xmlns:a16="http://schemas.microsoft.com/office/drawing/2014/main" id="{E215810C-F9F8-EA09-678C-B22F25C8A7D0}"/>
              </a:ext>
            </a:extLst>
          </p:cNvPr>
          <p:cNvSpPr txBox="1"/>
          <p:nvPr/>
        </p:nvSpPr>
        <p:spPr>
          <a:xfrm>
            <a:off x="4042736" y="506775"/>
            <a:ext cx="3906677" cy="923330"/>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P</a:t>
            </a:r>
            <a:r>
              <a:rPr lang="en-US" b="1" dirty="0">
                <a:solidFill>
                  <a:schemeClr val="tx1"/>
                </a:solidFill>
                <a:latin typeface="Arial" panose="020B0604020202020204" pitchFamily="34" charset="0"/>
                <a:cs typeface="Arial" panose="020B0604020202020204" pitchFamily="34" charset="0"/>
              </a:rPr>
              <a:t>redictable </a:t>
            </a:r>
            <a:r>
              <a:rPr lang="en-US" b="1" dirty="0">
                <a:latin typeface="Arial" panose="020B0604020202020204" pitchFamily="34" charset="0"/>
                <a:cs typeface="Arial" panose="020B0604020202020204" pitchFamily="34" charset="0"/>
              </a:rPr>
              <a:t>routines: </a:t>
            </a:r>
            <a:r>
              <a:rPr lang="en-US" dirty="0">
                <a:latin typeface="Arial" panose="020B0604020202020204" pitchFamily="34" charset="0"/>
                <a:cs typeface="Arial" panose="020B0604020202020204" pitchFamily="34" charset="0"/>
              </a:rPr>
              <a:t>F</a:t>
            </a:r>
            <a:r>
              <a:rPr lang="en-US" dirty="0">
                <a:solidFill>
                  <a:schemeClr val="tx1"/>
                </a:solidFill>
                <a:latin typeface="Arial" panose="020B0604020202020204" pitchFamily="34" charset="0"/>
                <a:cs typeface="Arial" panose="020B0604020202020204" pitchFamily="34" charset="0"/>
              </a:rPr>
              <a:t>amiliar daily patterns that reduce anxiety and facilitate emotional regulation.</a:t>
            </a:r>
            <a:endParaRPr lang="en-US" b="1" dirty="0">
              <a:solidFill>
                <a:schemeClr val="tx1"/>
              </a:solidFill>
              <a:latin typeface="Arial" panose="020B0604020202020204" pitchFamily="34" charset="0"/>
              <a:cs typeface="Arial" panose="020B0604020202020204" pitchFamily="34" charset="0"/>
            </a:endParaRPr>
          </a:p>
        </p:txBody>
      </p:sp>
      <p:sp>
        <p:nvSpPr>
          <p:cNvPr id="10" name="Rectángulo 9" descr="Persona ayudando a un bebé a andar en el exterior">
            <a:extLst>
              <a:ext uri="{FF2B5EF4-FFF2-40B4-BE49-F238E27FC236}">
                <a16:creationId xmlns:a16="http://schemas.microsoft.com/office/drawing/2014/main" id="{60F40BD6-7C56-49F4-9274-7ABA9305AA7C}"/>
              </a:ext>
            </a:extLst>
          </p:cNvPr>
          <p:cNvSpPr/>
          <p:nvPr/>
        </p:nvSpPr>
        <p:spPr>
          <a:xfrm>
            <a:off x="8690915" y="1353031"/>
            <a:ext cx="2872504" cy="1991897"/>
          </a:xfrm>
          <a:prstGeom prst="rect">
            <a:avLst/>
          </a:prstGeom>
          <a:blipFill>
            <a:blip r:embed="rId4"/>
            <a:srcRect/>
            <a:stretch>
              <a:fillRect l="-28000" r="-28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12" name="CuadroTexto 11">
            <a:extLst>
              <a:ext uri="{FF2B5EF4-FFF2-40B4-BE49-F238E27FC236}">
                <a16:creationId xmlns:a16="http://schemas.microsoft.com/office/drawing/2014/main" id="{1C2916E8-6DE7-E914-3F21-D123912085CD}"/>
              </a:ext>
            </a:extLst>
          </p:cNvPr>
          <p:cNvSpPr txBox="1"/>
          <p:nvPr/>
        </p:nvSpPr>
        <p:spPr>
          <a:xfrm>
            <a:off x="8318571" y="331118"/>
            <a:ext cx="4132514" cy="923330"/>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P</a:t>
            </a:r>
            <a:r>
              <a:rPr lang="en-US" b="1" dirty="0">
                <a:solidFill>
                  <a:schemeClr val="tx1"/>
                </a:solidFill>
                <a:latin typeface="Arial" panose="020B0604020202020204" pitchFamily="34" charset="0"/>
                <a:cs typeface="Arial" panose="020B0604020202020204" pitchFamily="34" charset="0"/>
              </a:rPr>
              <a:t>arent </a:t>
            </a:r>
            <a:r>
              <a:rPr lang="en-US" b="1" dirty="0">
                <a:latin typeface="Arial" panose="020B0604020202020204" pitchFamily="34" charset="0"/>
                <a:cs typeface="Arial" panose="020B0604020202020204" pitchFamily="34" charset="0"/>
              </a:rPr>
              <a:t>support: </a:t>
            </a:r>
            <a:r>
              <a:rPr lang="en-US" dirty="0">
                <a:latin typeface="Arial" panose="020B0604020202020204" pitchFamily="34" charset="0"/>
                <a:cs typeface="Arial" panose="020B0604020202020204" pitchFamily="34" charset="0"/>
              </a:rPr>
              <a:t>Collaboration </a:t>
            </a:r>
            <a:r>
              <a:rPr lang="en-US" dirty="0">
                <a:solidFill>
                  <a:schemeClr val="tx1"/>
                </a:solidFill>
                <a:latin typeface="Arial" panose="020B0604020202020204" pitchFamily="34" charset="0"/>
                <a:cs typeface="Arial" panose="020B0604020202020204" pitchFamily="34" charset="0"/>
              </a:rPr>
              <a:t>with families to reinforce consistent caregiving.</a:t>
            </a:r>
          </a:p>
        </p:txBody>
      </p:sp>
      <p:sp>
        <p:nvSpPr>
          <p:cNvPr id="13" name="Rectángulo 12" descr="The Open Global Glacier Model">
            <a:extLst>
              <a:ext uri="{FF2B5EF4-FFF2-40B4-BE49-F238E27FC236}">
                <a16:creationId xmlns:a16="http://schemas.microsoft.com/office/drawing/2014/main" id="{F30E5BAC-6322-AA02-4CE2-4AE0710B1BFF}"/>
              </a:ext>
            </a:extLst>
          </p:cNvPr>
          <p:cNvSpPr/>
          <p:nvPr/>
        </p:nvSpPr>
        <p:spPr>
          <a:xfrm>
            <a:off x="484172" y="3784987"/>
            <a:ext cx="2351389" cy="2197479"/>
          </a:xfrm>
          <a:prstGeom prst="rect">
            <a:avLst/>
          </a:prstGeom>
          <a:blipFill>
            <a:blip r:embed="rId5"/>
            <a:srcRect/>
            <a:stretch>
              <a:fillRect l="-2000" r="-2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15" name="CuadroTexto 14">
            <a:extLst>
              <a:ext uri="{FF2B5EF4-FFF2-40B4-BE49-F238E27FC236}">
                <a16:creationId xmlns:a16="http://schemas.microsoft.com/office/drawing/2014/main" id="{7739CFA6-CD06-9F1D-0604-DE985CA39B04}"/>
              </a:ext>
            </a:extLst>
          </p:cNvPr>
          <p:cNvSpPr txBox="1"/>
          <p:nvPr/>
        </p:nvSpPr>
        <p:spPr>
          <a:xfrm>
            <a:off x="17625" y="5948661"/>
            <a:ext cx="3748868" cy="923330"/>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P</a:t>
            </a:r>
            <a:r>
              <a:rPr lang="en-US" b="1" dirty="0">
                <a:solidFill>
                  <a:schemeClr val="tx1"/>
                </a:solidFill>
                <a:latin typeface="Arial" panose="020B0604020202020204" pitchFamily="34" charset="0"/>
                <a:cs typeface="Arial" panose="020B0604020202020204" pitchFamily="34" charset="0"/>
              </a:rPr>
              <a:t>lay-based learning: </a:t>
            </a:r>
            <a:r>
              <a:rPr lang="en-US" dirty="0">
                <a:solidFill>
                  <a:schemeClr val="tx1"/>
                </a:solidFill>
                <a:latin typeface="Arial" panose="020B0604020202020204" pitchFamily="34" charset="0"/>
                <a:cs typeface="Arial" panose="020B0604020202020204" pitchFamily="34" charset="0"/>
              </a:rPr>
              <a:t>Play experiences that build </a:t>
            </a:r>
            <a:r>
              <a:rPr lang="en-US" dirty="0">
                <a:latin typeface="Arial" panose="020B0604020202020204" pitchFamily="34" charset="0"/>
                <a:cs typeface="Arial" panose="020B0604020202020204" pitchFamily="34" charset="0"/>
              </a:rPr>
              <a:t>confidence, exploration </a:t>
            </a:r>
            <a:r>
              <a:rPr lang="en-US" dirty="0">
                <a:solidFill>
                  <a:schemeClr val="tx1"/>
                </a:solidFill>
                <a:latin typeface="Arial" panose="020B0604020202020204" pitchFamily="34" charset="0"/>
                <a:cs typeface="Arial" panose="020B0604020202020204" pitchFamily="34" charset="0"/>
              </a:rPr>
              <a:t>and social skills.</a:t>
            </a:r>
            <a:r>
              <a:rPr lang="en-US" b="1" dirty="0">
                <a:solidFill>
                  <a:schemeClr val="tx1"/>
                </a:solidFill>
                <a:latin typeface="Arial" panose="020B0604020202020204" pitchFamily="34" charset="0"/>
                <a:cs typeface="Arial" panose="020B0604020202020204" pitchFamily="34" charset="0"/>
              </a:rPr>
              <a:t> </a:t>
            </a:r>
          </a:p>
        </p:txBody>
      </p:sp>
      <p:sp>
        <p:nvSpPr>
          <p:cNvPr id="16" name="Rectángulo 15" descr="Persona leyendo con un niño pequeño">
            <a:extLst>
              <a:ext uri="{FF2B5EF4-FFF2-40B4-BE49-F238E27FC236}">
                <a16:creationId xmlns:a16="http://schemas.microsoft.com/office/drawing/2014/main" id="{0AADE1DE-2C48-F102-7563-C93D9D9BFB19}"/>
              </a:ext>
            </a:extLst>
          </p:cNvPr>
          <p:cNvSpPr/>
          <p:nvPr/>
        </p:nvSpPr>
        <p:spPr>
          <a:xfrm>
            <a:off x="3878630" y="3428999"/>
            <a:ext cx="2665639" cy="1975379"/>
          </a:xfrm>
          <a:prstGeom prst="rect">
            <a:avLst/>
          </a:prstGeom>
          <a:blipFill>
            <a:blip r:embed="rId6"/>
            <a:srcRect/>
            <a:stretch>
              <a:fillRect l="-5000" r="-5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18" name="CuadroTexto 17">
            <a:extLst>
              <a:ext uri="{FF2B5EF4-FFF2-40B4-BE49-F238E27FC236}">
                <a16:creationId xmlns:a16="http://schemas.microsoft.com/office/drawing/2014/main" id="{7431BD79-5813-3B35-DAE2-1D774DFDBA9D}"/>
              </a:ext>
            </a:extLst>
          </p:cNvPr>
          <p:cNvSpPr txBox="1"/>
          <p:nvPr/>
        </p:nvSpPr>
        <p:spPr>
          <a:xfrm>
            <a:off x="3790061" y="5439175"/>
            <a:ext cx="3627881" cy="1200329"/>
          </a:xfrm>
          <a:prstGeom prst="rect">
            <a:avLst/>
          </a:prstGeom>
          <a:noFill/>
        </p:spPr>
        <p:txBody>
          <a:bodyPr wrap="square">
            <a:spAutoFit/>
          </a:bodyPr>
          <a:lstStyle/>
          <a:p>
            <a:pPr lvl="0"/>
            <a:r>
              <a:rPr lang="es-ES" b="1" dirty="0">
                <a:latin typeface="Arial" panose="020B0604020202020204" pitchFamily="34" charset="0"/>
                <a:cs typeface="Arial" panose="020B0604020202020204" pitchFamily="34" charset="0"/>
              </a:rPr>
              <a:t>Language–rich environment: </a:t>
            </a:r>
            <a:r>
              <a:rPr lang="es-ES" dirty="0">
                <a:latin typeface="Arial" panose="020B0604020202020204" pitchFamily="34" charset="0"/>
                <a:cs typeface="Arial" panose="020B0604020202020204" pitchFamily="34" charset="0"/>
              </a:rPr>
              <a:t>Rich interactions that support</a:t>
            </a:r>
            <a:r>
              <a:rPr lang="en-US" dirty="0">
                <a:latin typeface="Arial" panose="020B0604020202020204" pitchFamily="34" charset="0"/>
                <a:cs typeface="Arial" panose="020B0604020202020204" pitchFamily="34" charset="0"/>
              </a:rPr>
              <a:t> communication and emotional expression</a:t>
            </a:r>
            <a:r>
              <a:rPr lang="en-US" b="1" dirty="0">
                <a:latin typeface="Arial" panose="020B0604020202020204" pitchFamily="34" charset="0"/>
                <a:cs typeface="Arial" panose="020B0604020202020204" pitchFamily="34" charset="0"/>
              </a:rPr>
              <a:t>.</a:t>
            </a:r>
            <a:endParaRPr lang="en-US" b="1" dirty="0">
              <a:solidFill>
                <a:schemeClr val="tx1"/>
              </a:solidFill>
              <a:latin typeface="Arial" panose="020B0604020202020204" pitchFamily="34" charset="0"/>
              <a:cs typeface="Arial" panose="020B0604020202020204" pitchFamily="34" charset="0"/>
            </a:endParaRPr>
          </a:p>
        </p:txBody>
      </p:sp>
      <p:sp>
        <p:nvSpPr>
          <p:cNvPr id="19" name="Rectángulo 18" descr="Vista aérea de compañeros sanitarios">
            <a:extLst>
              <a:ext uri="{FF2B5EF4-FFF2-40B4-BE49-F238E27FC236}">
                <a16:creationId xmlns:a16="http://schemas.microsoft.com/office/drawing/2014/main" id="{0A060D80-29D8-4785-4BBC-E78EAA5CDC53}"/>
              </a:ext>
            </a:extLst>
          </p:cNvPr>
          <p:cNvSpPr/>
          <p:nvPr/>
        </p:nvSpPr>
        <p:spPr>
          <a:xfrm>
            <a:off x="7120568" y="3818132"/>
            <a:ext cx="2680885" cy="2179728"/>
          </a:xfrm>
          <a:prstGeom prst="rect">
            <a:avLst/>
          </a:prstGeom>
          <a:blipFill>
            <a:blip r:embed="rId7"/>
            <a:srcRect/>
            <a:stretch>
              <a:fillRect l="-8000" r="-8000"/>
            </a:stretch>
          </a:blipFill>
        </p:spPr>
        <p:style>
          <a:lnRef idx="0">
            <a:schemeClr val="dk1">
              <a:hueOff val="0"/>
              <a:satOff val="0"/>
              <a:lumOff val="0"/>
              <a:alphaOff val="0"/>
            </a:schemeClr>
          </a:lnRef>
          <a:fillRef idx="1">
            <a:scrgbClr r="0" g="0" b="0"/>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s-GB"/>
          </a:p>
        </p:txBody>
      </p:sp>
      <p:sp>
        <p:nvSpPr>
          <p:cNvPr id="21" name="CuadroTexto 20">
            <a:extLst>
              <a:ext uri="{FF2B5EF4-FFF2-40B4-BE49-F238E27FC236}">
                <a16:creationId xmlns:a16="http://schemas.microsoft.com/office/drawing/2014/main" id="{1143CFFE-3CB7-6E60-CF54-F8FB75A82727}"/>
              </a:ext>
            </a:extLst>
          </p:cNvPr>
          <p:cNvSpPr txBox="1"/>
          <p:nvPr/>
        </p:nvSpPr>
        <p:spPr>
          <a:xfrm>
            <a:off x="9801453" y="3899148"/>
            <a:ext cx="2559423" cy="2308324"/>
          </a:xfrm>
          <a:prstGeom prst="rect">
            <a:avLst/>
          </a:prstGeom>
          <a:noFill/>
        </p:spPr>
        <p:txBody>
          <a:bodyPr wrap="square">
            <a:spAutoFit/>
          </a:bodyPr>
          <a:lstStyle/>
          <a:p>
            <a:pPr lvl="0"/>
            <a:r>
              <a:rPr lang="es-ES" b="1" dirty="0">
                <a:solidFill>
                  <a:schemeClr val="tx1"/>
                </a:solidFill>
                <a:latin typeface="Arial" panose="020B0604020202020204" pitchFamily="34" charset="0"/>
                <a:cs typeface="Arial" panose="020B0604020202020204" pitchFamily="34" charset="0"/>
              </a:rPr>
              <a:t>M</a:t>
            </a:r>
            <a:r>
              <a:rPr lang="en-US" b="1" dirty="0">
                <a:solidFill>
                  <a:schemeClr val="tx1"/>
                </a:solidFill>
                <a:latin typeface="Arial" panose="020B0604020202020204" pitchFamily="34" charset="0"/>
                <a:cs typeface="Arial" panose="020B0604020202020204" pitchFamily="34" charset="0"/>
              </a:rPr>
              <a:t>ulti-agency </a:t>
            </a:r>
            <a:r>
              <a:rPr lang="en-US" b="1" dirty="0">
                <a:latin typeface="Arial" panose="020B0604020202020204" pitchFamily="34" charset="0"/>
                <a:cs typeface="Arial" panose="020B0604020202020204" pitchFamily="34" charset="0"/>
              </a:rPr>
              <a:t>working: C</a:t>
            </a:r>
            <a:r>
              <a:rPr lang="en-US" dirty="0">
                <a:latin typeface="Arial" panose="020B0604020202020204" pitchFamily="34" charset="0"/>
                <a:cs typeface="Arial" panose="020B0604020202020204" pitchFamily="34" charset="0"/>
              </a:rPr>
              <a:t>oordinated</a:t>
            </a:r>
            <a:r>
              <a:rPr lang="en-US" dirty="0">
                <a:solidFill>
                  <a:schemeClr val="tx1"/>
                </a:solidFill>
                <a:latin typeface="Arial" panose="020B0604020202020204" pitchFamily="34" charset="0"/>
                <a:cs typeface="Arial" panose="020B0604020202020204" pitchFamily="34" charset="0"/>
              </a:rPr>
              <a:t> professional involvement that supports </a:t>
            </a:r>
            <a:r>
              <a:rPr lang="en-US" dirty="0">
                <a:latin typeface="Arial" panose="020B0604020202020204" pitchFamily="34" charset="0"/>
                <a:cs typeface="Arial" panose="020B0604020202020204" pitchFamily="34" charset="0"/>
              </a:rPr>
              <a:t>children’s social, emotional </a:t>
            </a:r>
            <a:r>
              <a:rPr lang="en-US" dirty="0">
                <a:solidFill>
                  <a:schemeClr val="tx1"/>
                </a:solidFill>
                <a:latin typeface="Arial" panose="020B0604020202020204" pitchFamily="34" charset="0"/>
                <a:cs typeface="Arial" panose="020B0604020202020204" pitchFamily="34" charset="0"/>
              </a:rPr>
              <a:t>and developmental </a:t>
            </a:r>
            <a:r>
              <a:rPr lang="en-US" dirty="0">
                <a:latin typeface="Arial" panose="020B0604020202020204" pitchFamily="34" charset="0"/>
                <a:cs typeface="Arial" panose="020B0604020202020204" pitchFamily="34" charset="0"/>
              </a:rPr>
              <a:t>needs holistically</a:t>
            </a:r>
            <a:r>
              <a:rPr lang="en-US" sz="1600" dirty="0">
                <a:latin typeface="Arial" panose="020B0604020202020204" pitchFamily="34" charset="0"/>
                <a:cs typeface="Arial" panose="020B0604020202020204" pitchFamily="34" charset="0"/>
              </a:rPr>
              <a:t>.</a:t>
            </a:r>
            <a:endParaRPr lang="en-US" sz="1600" b="1" dirty="0">
              <a:solidFill>
                <a:schemeClr val="tx1"/>
              </a:solidFill>
              <a:latin typeface="Arial" panose="020B0604020202020204" pitchFamily="34" charset="0"/>
              <a:cs typeface="Arial" panose="020B0604020202020204" pitchFamily="34" charset="0"/>
            </a:endParaRPr>
          </a:p>
        </p:txBody>
      </p:sp>
      <p:sp>
        <p:nvSpPr>
          <p:cNvPr id="22" name="CuadroTexto 21">
            <a:extLst>
              <a:ext uri="{FF2B5EF4-FFF2-40B4-BE49-F238E27FC236}">
                <a16:creationId xmlns:a16="http://schemas.microsoft.com/office/drawing/2014/main" id="{37B90DD4-20D4-A1F3-3E53-10DC782E7AF3}"/>
              </a:ext>
            </a:extLst>
          </p:cNvPr>
          <p:cNvSpPr txBox="1"/>
          <p:nvPr/>
        </p:nvSpPr>
        <p:spPr>
          <a:xfrm>
            <a:off x="5604002" y="6554834"/>
            <a:ext cx="6821921" cy="338554"/>
          </a:xfrm>
          <a:prstGeom prst="rect">
            <a:avLst/>
          </a:prstGeom>
          <a:noFill/>
        </p:spPr>
        <p:txBody>
          <a:bodyPr wrap="square" rtlCol="0">
            <a:spAutoFit/>
          </a:bodyPr>
          <a:lstStyle/>
          <a:p>
            <a:r>
              <a:rPr lang="es-GB" sz="1600" dirty="0">
                <a:latin typeface="Arial" panose="020B0604020202020204" pitchFamily="34" charset="0"/>
                <a:cs typeface="Arial" panose="020B0604020202020204" pitchFamily="34" charset="0"/>
              </a:rPr>
              <a:t>Department for Education (2024)</a:t>
            </a:r>
            <a:r>
              <a:rPr lang="es-GB" sz="1600" i="1" dirty="0">
                <a:latin typeface="Arial" panose="020B0604020202020204" pitchFamily="34" charset="0"/>
                <a:cs typeface="Arial" panose="020B0604020202020204" pitchFamily="34" charset="0"/>
              </a:rPr>
              <a:t> Mental health for early years children.</a:t>
            </a:r>
            <a:r>
              <a:rPr lang="es-GB" sz="1600" dirty="0">
                <a:latin typeface="Arial" panose="020B0604020202020204" pitchFamily="34" charset="0"/>
                <a:cs typeface="Arial" panose="020B0604020202020204" pitchFamily="34" charset="0"/>
              </a:rPr>
              <a:t>  </a:t>
            </a:r>
            <a:endParaRPr lang="es-GB" sz="1600" dirty="0"/>
          </a:p>
        </p:txBody>
      </p:sp>
    </p:spTree>
    <p:extLst>
      <p:ext uri="{BB962C8B-B14F-4D97-AF65-F5344CB8AC3E}">
        <p14:creationId xmlns:p14="http://schemas.microsoft.com/office/powerpoint/2010/main" val="1676123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DF5D927-38D3-BDF1-1603-7CB5334B1520}"/>
              </a:ext>
            </a:extLst>
          </p:cNvPr>
          <p:cNvSpPr>
            <a:spLocks noGrp="1"/>
          </p:cNvSpPr>
          <p:nvPr>
            <p:ph type="title"/>
          </p:nvPr>
        </p:nvSpPr>
        <p:spPr>
          <a:xfrm>
            <a:off x="0" y="120196"/>
            <a:ext cx="10515600" cy="1325563"/>
          </a:xfrm>
        </p:spPr>
        <p:txBody>
          <a:bodyPr/>
          <a:lstStyle/>
          <a:p>
            <a:r>
              <a:rPr lang="es-GB" b="1" dirty="0">
                <a:solidFill>
                  <a:schemeClr val="accent5"/>
                </a:solidFill>
                <a:latin typeface="Arial" panose="020B0604020202020204" pitchFamily="34" charset="0"/>
                <a:cs typeface="Arial" panose="020B0604020202020204" pitchFamily="34" charset="0"/>
              </a:rPr>
              <a:t>Critical </a:t>
            </a:r>
            <a:r>
              <a:rPr lang="es-ES" b="1" dirty="0" err="1">
                <a:solidFill>
                  <a:schemeClr val="accent5"/>
                </a:solidFill>
                <a:latin typeface="Arial" panose="020B0604020202020204" pitchFamily="34" charset="0"/>
                <a:cs typeface="Arial" panose="020B0604020202020204" pitchFamily="34" charset="0"/>
              </a:rPr>
              <a:t>Evaluation</a:t>
            </a:r>
            <a:r>
              <a:rPr lang="es-GB" b="1" dirty="0">
                <a:solidFill>
                  <a:schemeClr val="accent5"/>
                </a:solidFill>
                <a:latin typeface="Arial" panose="020B0604020202020204" pitchFamily="34" charset="0"/>
                <a:cs typeface="Arial" panose="020B0604020202020204" pitchFamily="34" charset="0"/>
              </a:rPr>
              <a:t> of Bowlby’s Attachment Theory</a:t>
            </a:r>
          </a:p>
        </p:txBody>
      </p:sp>
      <p:sp>
        <p:nvSpPr>
          <p:cNvPr id="3" name="Marcador de contenido 2">
            <a:extLst>
              <a:ext uri="{FF2B5EF4-FFF2-40B4-BE49-F238E27FC236}">
                <a16:creationId xmlns:a16="http://schemas.microsoft.com/office/drawing/2014/main" id="{4C443E99-9A87-454E-BF24-D3241C930F95}"/>
              </a:ext>
            </a:extLst>
          </p:cNvPr>
          <p:cNvSpPr>
            <a:spLocks noGrp="1"/>
          </p:cNvSpPr>
          <p:nvPr>
            <p:ph idx="1"/>
          </p:nvPr>
        </p:nvSpPr>
        <p:spPr>
          <a:xfrm>
            <a:off x="220436" y="1935617"/>
            <a:ext cx="11751128" cy="4802187"/>
          </a:xfrm>
        </p:spPr>
        <p:txBody>
          <a:bodyPr>
            <a:normAutofit fontScale="70000" lnSpcReduction="20000"/>
          </a:bodyPr>
          <a:lstStyle/>
          <a:p>
            <a:pPr marL="0" indent="0">
              <a:lnSpc>
                <a:spcPct val="120000"/>
              </a:lnSpc>
              <a:buNone/>
            </a:pPr>
            <a:r>
              <a:rPr lang="es-ES" b="1" dirty="0">
                <a:solidFill>
                  <a:schemeClr val="accent5"/>
                </a:solidFill>
                <a:latin typeface="Arial" panose="020B0604020202020204" pitchFamily="34" charset="0"/>
                <a:cs typeface="Arial" panose="020B0604020202020204" pitchFamily="34" charset="0"/>
              </a:rPr>
              <a:t>S</a:t>
            </a:r>
            <a:r>
              <a:rPr lang="es-GB" b="1" dirty="0">
                <a:solidFill>
                  <a:schemeClr val="accent5"/>
                </a:solidFill>
                <a:latin typeface="Arial" panose="020B0604020202020204" pitchFamily="34" charset="0"/>
                <a:cs typeface="Arial" panose="020B0604020202020204" pitchFamily="34" charset="0"/>
              </a:rPr>
              <a:t>trenghts </a:t>
            </a:r>
          </a:p>
          <a:p>
            <a:pPr>
              <a:lnSpc>
                <a:spcPct val="120000"/>
              </a:lnSpc>
            </a:pPr>
            <a:r>
              <a:rPr lang="es-GB" dirty="0">
                <a:latin typeface="Arial" panose="020B0604020202020204" pitchFamily="34" charset="0"/>
                <a:cs typeface="Arial" panose="020B0604020202020204" pitchFamily="34" charset="0"/>
              </a:rPr>
              <a:t>Emphasises the importance of early relationships </a:t>
            </a:r>
            <a:r>
              <a:rPr lang="es-ES" dirty="0">
                <a:latin typeface="Arial" panose="020B0604020202020204" pitchFamily="34" charset="0"/>
                <a:cs typeface="Arial" panose="020B0604020202020204" pitchFamily="34" charset="0"/>
              </a:rPr>
              <a:t>in influencing</a:t>
            </a:r>
            <a:r>
              <a:rPr lang="es-GB" dirty="0">
                <a:latin typeface="Arial" panose="020B0604020202020204" pitchFamily="34" charset="0"/>
                <a:cs typeface="Arial" panose="020B0604020202020204" pitchFamily="34" charset="0"/>
              </a:rPr>
              <a:t> children’s emotional development.</a:t>
            </a:r>
          </a:p>
          <a:p>
            <a:pPr marL="0" indent="0">
              <a:lnSpc>
                <a:spcPct val="120000"/>
              </a:lnSpc>
              <a:buNone/>
            </a:pPr>
            <a:r>
              <a:rPr lang="es-GB" b="1" dirty="0">
                <a:solidFill>
                  <a:schemeClr val="accent5"/>
                </a:solidFill>
                <a:latin typeface="Arial" panose="020B0604020202020204" pitchFamily="34" charset="0"/>
                <a:cs typeface="Arial" panose="020B0604020202020204" pitchFamily="34" charset="0"/>
              </a:rPr>
              <a:t>Limitations </a:t>
            </a:r>
          </a:p>
          <a:p>
            <a:pPr>
              <a:lnSpc>
                <a:spcPct val="120000"/>
              </a:lnSpc>
            </a:pPr>
            <a:r>
              <a:rPr lang="es-ES" dirty="0">
                <a:latin typeface="Arial" panose="020B0604020202020204" pitchFamily="34" charset="0"/>
                <a:cs typeface="Arial" panose="020B0604020202020204" pitchFamily="34" charset="0"/>
              </a:rPr>
              <a:t>F</a:t>
            </a:r>
            <a:r>
              <a:rPr lang="es-GB" dirty="0">
                <a:latin typeface="Arial" panose="020B0604020202020204" pitchFamily="34" charset="0"/>
                <a:cs typeface="Arial" panose="020B0604020202020204" pitchFamily="34" charset="0"/>
              </a:rPr>
              <a:t>ocuses too much on one main caregiver and does not fully consider other </a:t>
            </a:r>
            <a:r>
              <a:rPr lang="es-ES" dirty="0">
                <a:latin typeface="Arial" panose="020B0604020202020204" pitchFamily="34" charset="0"/>
                <a:cs typeface="Arial" panose="020B0604020202020204" pitchFamily="34" charset="0"/>
              </a:rPr>
              <a:t>influences</a:t>
            </a:r>
            <a:r>
              <a:rPr lang="es-GB" dirty="0">
                <a:latin typeface="Arial" panose="020B0604020202020204" pitchFamily="34" charset="0"/>
                <a:cs typeface="Arial" panose="020B0604020202020204" pitchFamily="34" charset="0"/>
              </a:rPr>
              <a:t> on children’s </a:t>
            </a:r>
            <a:r>
              <a:rPr lang="es-ES" dirty="0">
                <a:latin typeface="Arial" panose="020B0604020202020204" pitchFamily="34" charset="0"/>
                <a:cs typeface="Arial" panose="020B0604020202020204" pitchFamily="34" charset="0"/>
              </a:rPr>
              <a:t>development.</a:t>
            </a:r>
            <a:endParaRPr lang="es-GB" dirty="0">
              <a:latin typeface="Arial" panose="020B0604020202020204" pitchFamily="34" charset="0"/>
              <a:cs typeface="Arial" panose="020B0604020202020204" pitchFamily="34" charset="0"/>
            </a:endParaRPr>
          </a:p>
          <a:p>
            <a:pPr marL="0" indent="0">
              <a:lnSpc>
                <a:spcPct val="120000"/>
              </a:lnSpc>
              <a:buNone/>
            </a:pPr>
            <a:r>
              <a:rPr lang="es-ES" b="1" dirty="0">
                <a:solidFill>
                  <a:schemeClr val="accent5"/>
                </a:solidFill>
                <a:latin typeface="Arial" panose="020B0604020202020204" pitchFamily="34" charset="0"/>
                <a:cs typeface="Arial" panose="020B0604020202020204" pitchFamily="34" charset="0"/>
              </a:rPr>
              <a:t>C</a:t>
            </a:r>
            <a:r>
              <a:rPr lang="es-GB" b="1" dirty="0">
                <a:solidFill>
                  <a:schemeClr val="accent5"/>
                </a:solidFill>
                <a:latin typeface="Arial" panose="020B0604020202020204" pitchFamily="34" charset="0"/>
                <a:cs typeface="Arial" panose="020B0604020202020204" pitchFamily="34" charset="0"/>
              </a:rPr>
              <a:t>ultural &amp; Social Considerations </a:t>
            </a:r>
          </a:p>
          <a:p>
            <a:pPr>
              <a:lnSpc>
                <a:spcPct val="120000"/>
              </a:lnSpc>
            </a:pPr>
            <a:r>
              <a:rPr lang="es-ES" dirty="0">
                <a:latin typeface="Arial" panose="020B0604020202020204" pitchFamily="34" charset="0"/>
                <a:cs typeface="Arial" panose="020B0604020202020204" pitchFamily="34" charset="0"/>
              </a:rPr>
              <a:t>A</a:t>
            </a:r>
            <a:r>
              <a:rPr lang="es-GB" dirty="0">
                <a:latin typeface="Arial" panose="020B0604020202020204" pitchFamily="34" charset="0"/>
                <a:cs typeface="Arial" panose="020B0604020202020204" pitchFamily="34" charset="0"/>
              </a:rPr>
              <a:t>ttachment may look different depending on family structures and cultural backgrounds.</a:t>
            </a:r>
          </a:p>
          <a:p>
            <a:pPr marL="0" indent="0">
              <a:lnSpc>
                <a:spcPct val="120000"/>
              </a:lnSpc>
              <a:buNone/>
            </a:pPr>
            <a:r>
              <a:rPr lang="es-ES" b="1" dirty="0">
                <a:solidFill>
                  <a:schemeClr val="accent5"/>
                </a:solidFill>
                <a:latin typeface="Arial" panose="020B0604020202020204" pitchFamily="34" charset="0"/>
                <a:cs typeface="Arial" panose="020B0604020202020204" pitchFamily="34" charset="0"/>
              </a:rPr>
              <a:t>R</a:t>
            </a:r>
            <a:r>
              <a:rPr lang="es-GB" b="1" dirty="0">
                <a:solidFill>
                  <a:schemeClr val="accent5"/>
                </a:solidFill>
                <a:latin typeface="Arial" panose="020B0604020202020204" pitchFamily="34" charset="0"/>
                <a:cs typeface="Arial" panose="020B0604020202020204" pitchFamily="34" charset="0"/>
              </a:rPr>
              <a:t>elevance to London communities </a:t>
            </a:r>
          </a:p>
          <a:p>
            <a:pPr>
              <a:lnSpc>
                <a:spcPct val="120000"/>
              </a:lnSpc>
            </a:pPr>
            <a:r>
              <a:rPr lang="es-GB" dirty="0">
                <a:latin typeface="Arial" panose="020B0604020202020204" pitchFamily="34" charset="0"/>
                <a:cs typeface="Arial" panose="020B0604020202020204" pitchFamily="34" charset="0"/>
              </a:rPr>
              <a:t>Useful in London’s diverse communities when practitioners recognise different family backgrounds and caregiving experiences.</a:t>
            </a:r>
          </a:p>
          <a:p>
            <a:pPr marL="0" indent="0">
              <a:lnSpc>
                <a:spcPct val="120000"/>
              </a:lnSpc>
              <a:buNone/>
            </a:pPr>
            <a:endParaRPr lang="es-GB" dirty="0">
              <a:latin typeface="Arial" panose="020B0604020202020204" pitchFamily="34" charset="0"/>
              <a:cs typeface="Arial" panose="020B0604020202020204" pitchFamily="34" charset="0"/>
            </a:endParaRPr>
          </a:p>
          <a:p>
            <a:pPr marL="0" indent="0">
              <a:buNone/>
            </a:pPr>
            <a:r>
              <a:rPr lang="es-GB" sz="2600" dirty="0">
                <a:latin typeface="Arial" panose="020B0604020202020204" pitchFamily="34" charset="0"/>
                <a:cs typeface="Arial" panose="020B0604020202020204" pitchFamily="34" charset="0"/>
              </a:rPr>
              <a:t>                                                                                              McLeod (2025); NSPCC Learning (2021); NICE (2015)</a:t>
            </a:r>
          </a:p>
          <a:p>
            <a:pPr marL="0" indent="0">
              <a:buNone/>
            </a:pPr>
            <a:endParaRPr lang="es-GB" sz="2600" dirty="0">
              <a:latin typeface="Arial" panose="020B0604020202020204" pitchFamily="34" charset="0"/>
              <a:cs typeface="Arial" panose="020B0604020202020204" pitchFamily="34" charset="0"/>
            </a:endParaRPr>
          </a:p>
          <a:p>
            <a:pPr marL="0" indent="0">
              <a:buNone/>
            </a:pPr>
            <a:endParaRPr lang="es-GB" dirty="0"/>
          </a:p>
        </p:txBody>
      </p:sp>
    </p:spTree>
    <p:extLst>
      <p:ext uri="{BB962C8B-B14F-4D97-AF65-F5344CB8AC3E}">
        <p14:creationId xmlns:p14="http://schemas.microsoft.com/office/powerpoint/2010/main" val="7775764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B6D55F6A-4A9C-AE45-21FF-1F435E54D20F}"/>
              </a:ext>
            </a:extLst>
          </p:cNvPr>
          <p:cNvSpPr>
            <a:spLocks noGrp="1"/>
          </p:cNvSpPr>
          <p:nvPr>
            <p:ph type="title"/>
          </p:nvPr>
        </p:nvSpPr>
        <p:spPr>
          <a:xfrm>
            <a:off x="612648" y="548640"/>
            <a:ext cx="10945037" cy="1133856"/>
          </a:xfrm>
        </p:spPr>
        <p:txBody>
          <a:bodyPr anchor="t">
            <a:normAutofit/>
          </a:bodyPr>
          <a:lstStyle/>
          <a:p>
            <a:r>
              <a:rPr lang="es-ES" b="1" dirty="0">
                <a:solidFill>
                  <a:schemeClr val="accent5"/>
                </a:solidFill>
                <a:latin typeface="Arial" panose="020B0604020202020204" pitchFamily="34" charset="0"/>
                <a:cs typeface="Arial" panose="020B0604020202020204" pitchFamily="34" charset="0"/>
              </a:rPr>
              <a:t>C</a:t>
            </a:r>
            <a:r>
              <a:rPr lang="es-GB" b="1" dirty="0">
                <a:solidFill>
                  <a:schemeClr val="accent5"/>
                </a:solidFill>
                <a:latin typeface="Arial" panose="020B0604020202020204" pitchFamily="34" charset="0"/>
                <a:cs typeface="Arial" panose="020B0604020202020204" pitchFamily="34" charset="0"/>
              </a:rPr>
              <a:t>onclusion </a:t>
            </a:r>
          </a:p>
        </p:txBody>
      </p:sp>
      <p:sp>
        <p:nvSpPr>
          <p:cNvPr id="4" name="Marcador de contenido 3">
            <a:extLst>
              <a:ext uri="{FF2B5EF4-FFF2-40B4-BE49-F238E27FC236}">
                <a16:creationId xmlns:a16="http://schemas.microsoft.com/office/drawing/2014/main" id="{E909C0E6-E4B8-8E9D-CCE9-97EBDE46E9EA}"/>
              </a:ext>
            </a:extLst>
          </p:cNvPr>
          <p:cNvSpPr>
            <a:spLocks noGrp="1"/>
          </p:cNvSpPr>
          <p:nvPr>
            <p:ph idx="1"/>
          </p:nvPr>
        </p:nvSpPr>
        <p:spPr>
          <a:xfrm>
            <a:off x="966382" y="2231136"/>
            <a:ext cx="10071732" cy="2906485"/>
          </a:xfrm>
        </p:spPr>
        <p:txBody>
          <a:bodyPr>
            <a:normAutofit fontScale="70000" lnSpcReduction="20000"/>
          </a:bodyPr>
          <a:lstStyle/>
          <a:p>
            <a:pPr marL="0" indent="0">
              <a:lnSpc>
                <a:spcPct val="120000"/>
              </a:lnSpc>
              <a:buNone/>
            </a:pPr>
            <a:r>
              <a:rPr lang="es-GB" sz="3300" dirty="0">
                <a:latin typeface="Arial" panose="020B0604020202020204" pitchFamily="34" charset="0"/>
                <a:cs typeface="Arial" panose="020B0604020202020204" pitchFamily="34" charset="0"/>
              </a:rPr>
              <a:t>Applying Bowlby’s ideas to Isaac shows that his emotional and behavioural difficulties are understandable, adaptive reactions to a caregiving environment marked by instability. Factors such as maternal depression, social isolation, and frequent changes in childcare have reduced his sense of safety, yet early development remains highly flexible. With steady, well‑planned support and stable relationships, his internal working model can gradually be strengthened, helping him build healthier patterns of emotional regulation and connection.</a:t>
            </a:r>
          </a:p>
          <a:p>
            <a:endParaRPr lang="es-GB" dirty="0"/>
          </a:p>
        </p:txBody>
      </p:sp>
    </p:spTree>
    <p:extLst>
      <p:ext uri="{BB962C8B-B14F-4D97-AF65-F5344CB8AC3E}">
        <p14:creationId xmlns:p14="http://schemas.microsoft.com/office/powerpoint/2010/main" val="1971284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55A9370-ACD5-827A-80B3-6A0D9AC0B2E2}"/>
              </a:ext>
            </a:extLst>
          </p:cNvPr>
          <p:cNvSpPr>
            <a:spLocks noGrp="1"/>
          </p:cNvSpPr>
          <p:nvPr>
            <p:ph type="title"/>
          </p:nvPr>
        </p:nvSpPr>
        <p:spPr>
          <a:xfrm>
            <a:off x="119743" y="-313192"/>
            <a:ext cx="10515600" cy="1325563"/>
          </a:xfrm>
        </p:spPr>
        <p:txBody>
          <a:bodyPr/>
          <a:lstStyle/>
          <a:p>
            <a:r>
              <a:rPr lang="es-GB" b="1" dirty="0">
                <a:solidFill>
                  <a:schemeClr val="accent5"/>
                </a:solidFill>
                <a:latin typeface="Arial" panose="020B0604020202020204" pitchFamily="34" charset="0"/>
                <a:cs typeface="Arial" panose="020B0604020202020204" pitchFamily="34" charset="0"/>
              </a:rPr>
              <a:t>References</a:t>
            </a:r>
          </a:p>
        </p:txBody>
      </p:sp>
      <p:sp>
        <p:nvSpPr>
          <p:cNvPr id="3" name="Marcador de contenido 2">
            <a:extLst>
              <a:ext uri="{FF2B5EF4-FFF2-40B4-BE49-F238E27FC236}">
                <a16:creationId xmlns:a16="http://schemas.microsoft.com/office/drawing/2014/main" id="{6E30626F-9FE2-2289-C86A-E7442F94E51A}"/>
              </a:ext>
            </a:extLst>
          </p:cNvPr>
          <p:cNvSpPr>
            <a:spLocks noGrp="1"/>
          </p:cNvSpPr>
          <p:nvPr>
            <p:ph idx="1"/>
          </p:nvPr>
        </p:nvSpPr>
        <p:spPr>
          <a:xfrm>
            <a:off x="0" y="1012371"/>
            <a:ext cx="12192000" cy="6547757"/>
          </a:xfrm>
        </p:spPr>
        <p:txBody>
          <a:bodyPr>
            <a:normAutofit fontScale="40000" lnSpcReduction="20000"/>
          </a:bodyPr>
          <a:lstStyle/>
          <a:p>
            <a:pPr lvl="0">
              <a:lnSpc>
                <a:spcPct val="120000"/>
              </a:lnSpc>
            </a:pPr>
            <a:r>
              <a:rPr lang="es-GB" sz="4200" dirty="0">
                <a:latin typeface="Arial" panose="020B0604020202020204" pitchFamily="34" charset="0"/>
                <a:cs typeface="Arial" panose="020B0604020202020204" pitchFamily="34" charset="0"/>
              </a:rPr>
              <a:t>Department for Education (DfE) (2023) </a:t>
            </a:r>
            <a:r>
              <a:rPr lang="es-GB" sz="4200" i="1" dirty="0">
                <a:latin typeface="Arial" panose="020B0604020202020204" pitchFamily="34" charset="0"/>
                <a:cs typeface="Arial" panose="020B0604020202020204" pitchFamily="34" charset="0"/>
              </a:rPr>
              <a:t>Development Matters: Non-statutory curriculum guidance for the Early Years Foundation Stage.</a:t>
            </a:r>
            <a:r>
              <a:rPr lang="es-GB" sz="4200" dirty="0">
                <a:latin typeface="Arial" panose="020B0604020202020204" pitchFamily="34" charset="0"/>
                <a:cs typeface="Arial" panose="020B0604020202020204" pitchFamily="34" charset="0"/>
              </a:rPr>
              <a:t> London: Department for Education. Available at: </a:t>
            </a:r>
            <a:r>
              <a:rPr lang="es-GB" sz="4200" u="sng" dirty="0">
                <a:latin typeface="Arial" panose="020B0604020202020204" pitchFamily="34" charset="0"/>
                <a:cs typeface="Arial" panose="020B0604020202020204" pitchFamily="34" charset="0"/>
                <a:hlinkClick r:id="rId2"/>
              </a:rPr>
              <a:t>https://assets.publishing.service.gov.uk/media/64e6002a20ae890014f26cbc/DfE_Development_Matters_Report_Sep2023.pdf</a:t>
            </a:r>
            <a:r>
              <a:rPr lang="es-GB" sz="4200" dirty="0">
                <a:latin typeface="Arial" panose="020B0604020202020204" pitchFamily="34" charset="0"/>
                <a:cs typeface="Arial" panose="020B0604020202020204" pitchFamily="34" charset="0"/>
              </a:rPr>
              <a:t>(Accessed: 12 July 2026).</a:t>
            </a:r>
          </a:p>
          <a:p>
            <a:pPr lvl="0">
              <a:lnSpc>
                <a:spcPct val="120000"/>
              </a:lnSpc>
            </a:pPr>
            <a:r>
              <a:rPr lang="es-GB" sz="4200" dirty="0">
                <a:latin typeface="Arial" panose="020B0604020202020204" pitchFamily="34" charset="0"/>
                <a:cs typeface="Arial" panose="020B0604020202020204" pitchFamily="34" charset="0"/>
              </a:rPr>
              <a:t>Department for Education (DfE) (2024) </a:t>
            </a:r>
            <a:r>
              <a:rPr lang="es-GB" sz="4200" i="1" dirty="0">
                <a:latin typeface="Arial" panose="020B0604020202020204" pitchFamily="34" charset="0"/>
                <a:cs typeface="Arial" panose="020B0604020202020204" pitchFamily="34" charset="0"/>
              </a:rPr>
              <a:t>Mental health for early years children.</a:t>
            </a:r>
            <a:r>
              <a:rPr lang="es-GB" sz="4200" dirty="0">
                <a:latin typeface="Arial" panose="020B0604020202020204" pitchFamily="34" charset="0"/>
                <a:cs typeface="Arial" panose="020B0604020202020204" pitchFamily="34" charset="0"/>
              </a:rPr>
              <a:t> Available at: </a:t>
            </a:r>
            <a:r>
              <a:rPr lang="es-GB" sz="4200" u="sng" dirty="0">
                <a:latin typeface="Arial" panose="020B0604020202020204" pitchFamily="34" charset="0"/>
                <a:cs typeface="Arial" panose="020B0604020202020204" pitchFamily="34" charset="0"/>
                <a:hlinkClick r:id="rId3"/>
              </a:rPr>
              <a:t>https://help-for-early-years-providers.education.gov.uk/health-and-wellbeing/mental-health-for-early-years-children</a:t>
            </a:r>
            <a:r>
              <a:rPr lang="es-GB" sz="4200" dirty="0">
                <a:latin typeface="Arial" panose="020B0604020202020204" pitchFamily="34" charset="0"/>
                <a:cs typeface="Arial" panose="020B0604020202020204" pitchFamily="34" charset="0"/>
              </a:rPr>
              <a:t> (Accessed: 13 July 2026).</a:t>
            </a:r>
          </a:p>
          <a:p>
            <a:pPr lvl="0">
              <a:lnSpc>
                <a:spcPct val="120000"/>
              </a:lnSpc>
            </a:pPr>
            <a:r>
              <a:rPr lang="es-GB" sz="4200" dirty="0">
                <a:latin typeface="Arial" panose="020B0604020202020204" pitchFamily="34" charset="0"/>
                <a:cs typeface="Arial" panose="020B0604020202020204" pitchFamily="34" charset="0"/>
              </a:rPr>
              <a:t>McLeod, S. (2025).</a:t>
            </a:r>
            <a:r>
              <a:rPr lang="es-ES" sz="4200" i="1" dirty="0">
                <a:latin typeface="Arial" panose="020B0604020202020204" pitchFamily="34" charset="0"/>
                <a:cs typeface="Arial" panose="020B0604020202020204" pitchFamily="34" charset="0"/>
              </a:rPr>
              <a:t> John</a:t>
            </a:r>
            <a:r>
              <a:rPr lang="es-GB" sz="4200" i="1" dirty="0">
                <a:latin typeface="Arial" panose="020B0604020202020204" pitchFamily="34" charset="0"/>
                <a:cs typeface="Arial" panose="020B0604020202020204" pitchFamily="34" charset="0"/>
              </a:rPr>
              <a:t> Bowlby's Attachment Theory.</a:t>
            </a:r>
            <a:r>
              <a:rPr lang="es-GB" sz="4200" dirty="0">
                <a:latin typeface="Arial" panose="020B0604020202020204" pitchFamily="34" charset="0"/>
                <a:cs typeface="Arial" panose="020B0604020202020204" pitchFamily="34" charset="0"/>
              </a:rPr>
              <a:t> Simply Psychology. Available at: </a:t>
            </a:r>
            <a:r>
              <a:rPr lang="es-GB" sz="4200" u="sng" dirty="0">
                <a:latin typeface="Arial" panose="020B0604020202020204" pitchFamily="34" charset="0"/>
                <a:cs typeface="Arial" panose="020B0604020202020204" pitchFamily="34" charset="0"/>
                <a:hlinkClick r:id="rId4"/>
              </a:rPr>
              <a:t>https://www.simplypsychology.org/bowlby.html</a:t>
            </a:r>
            <a:r>
              <a:rPr lang="es-GB" sz="4200" dirty="0">
                <a:latin typeface="Arial" panose="020B0604020202020204" pitchFamily="34" charset="0"/>
                <a:cs typeface="Arial" panose="020B0604020202020204" pitchFamily="34" charset="0"/>
              </a:rPr>
              <a:t> (Accessed: 12 July 2026).</a:t>
            </a:r>
          </a:p>
          <a:p>
            <a:pPr lvl="0">
              <a:lnSpc>
                <a:spcPct val="120000"/>
              </a:lnSpc>
            </a:pPr>
            <a:r>
              <a:rPr lang="es-GB" sz="4200" dirty="0">
                <a:latin typeface="Arial" panose="020B0604020202020204" pitchFamily="34" charset="0"/>
                <a:cs typeface="Arial" panose="020B0604020202020204" pitchFamily="34" charset="0"/>
              </a:rPr>
              <a:t>National Institute for Health and Care Excellence (NICE) (2015) </a:t>
            </a:r>
            <a:r>
              <a:rPr lang="es-GB" sz="4200" i="1" dirty="0">
                <a:latin typeface="Arial" panose="020B0604020202020204" pitchFamily="34" charset="0"/>
                <a:cs typeface="Arial" panose="020B0604020202020204" pitchFamily="34" charset="0"/>
              </a:rPr>
              <a:t>Children's attachment: Attachment in children and young people who are adopted from care, in care or at high risk of going into care (NICE Guideline NG26), Chapter: Recommendations – Principles of care in all contexts.</a:t>
            </a:r>
            <a:r>
              <a:rPr lang="es-GB" sz="4200" dirty="0">
                <a:latin typeface="Arial" panose="020B0604020202020204" pitchFamily="34" charset="0"/>
                <a:cs typeface="Arial" panose="020B0604020202020204" pitchFamily="34" charset="0"/>
              </a:rPr>
              <a:t> Available at: </a:t>
            </a:r>
            <a:r>
              <a:rPr lang="es-GB" sz="4200" u="sng" dirty="0">
                <a:latin typeface="Arial" panose="020B0604020202020204" pitchFamily="34" charset="0"/>
                <a:cs typeface="Arial" panose="020B0604020202020204" pitchFamily="34" charset="0"/>
                <a:hlinkClick r:id="rId5"/>
              </a:rPr>
              <a:t>https://www.nice.org.uk/guidance/ng26/chapter/Recommendations#principles-of-care-in-all-contexts-2</a:t>
            </a:r>
            <a:r>
              <a:rPr lang="es-GB" sz="4200" dirty="0">
                <a:latin typeface="Arial" panose="020B0604020202020204" pitchFamily="34" charset="0"/>
                <a:cs typeface="Arial" panose="020B0604020202020204" pitchFamily="34" charset="0"/>
              </a:rPr>
              <a:t> (Accessed: 12 July 2026).</a:t>
            </a:r>
          </a:p>
          <a:p>
            <a:pPr lvl="0">
              <a:lnSpc>
                <a:spcPct val="120000"/>
              </a:lnSpc>
            </a:pPr>
            <a:r>
              <a:rPr lang="es-GB" sz="4200" dirty="0">
                <a:latin typeface="Arial" panose="020B0604020202020204" pitchFamily="34" charset="0"/>
                <a:cs typeface="Arial" panose="020B0604020202020204" pitchFamily="34" charset="0"/>
              </a:rPr>
              <a:t>NSPCC Learning (2021).</a:t>
            </a:r>
            <a:r>
              <a:rPr lang="es-ES" sz="4200" i="1" dirty="0">
                <a:latin typeface="Arial" panose="020B0604020202020204" pitchFamily="34" charset="0"/>
                <a:cs typeface="Arial" panose="020B0604020202020204" pitchFamily="34" charset="0"/>
              </a:rPr>
              <a:t> Attachment</a:t>
            </a:r>
            <a:r>
              <a:rPr lang="es-GB" sz="4200" i="1" dirty="0">
                <a:latin typeface="Arial" panose="020B0604020202020204" pitchFamily="34" charset="0"/>
                <a:cs typeface="Arial" panose="020B0604020202020204" pitchFamily="34" charset="0"/>
              </a:rPr>
              <a:t> and child development.</a:t>
            </a:r>
            <a:r>
              <a:rPr lang="es-GB" sz="4200" dirty="0">
                <a:latin typeface="Arial" panose="020B0604020202020204" pitchFamily="34" charset="0"/>
                <a:cs typeface="Arial" panose="020B0604020202020204" pitchFamily="34" charset="0"/>
              </a:rPr>
              <a:t> Available at: </a:t>
            </a:r>
            <a:r>
              <a:rPr lang="es-GB" sz="4200" u="sng" dirty="0">
                <a:latin typeface="Arial" panose="020B0604020202020204" pitchFamily="34" charset="0"/>
                <a:cs typeface="Arial" panose="020B0604020202020204" pitchFamily="34" charset="0"/>
                <a:hlinkClick r:id="rId6"/>
              </a:rPr>
              <a:t>https://learning.nspcc.org.uk/child-health-development/attachment-early-years</a:t>
            </a:r>
            <a:r>
              <a:rPr lang="es-GB" sz="4200" dirty="0">
                <a:latin typeface="Arial" panose="020B0604020202020204" pitchFamily="34" charset="0"/>
                <a:cs typeface="Arial" panose="020B0604020202020204" pitchFamily="34" charset="0"/>
              </a:rPr>
              <a:t> (Accessed: 12 July 2026).</a:t>
            </a:r>
          </a:p>
          <a:p>
            <a:pPr>
              <a:lnSpc>
                <a:spcPct val="120000"/>
              </a:lnSpc>
            </a:pPr>
            <a:r>
              <a:rPr lang="es-GB" sz="4500" dirty="0">
                <a:latin typeface="Arial" panose="020B0604020202020204" pitchFamily="34" charset="0"/>
                <a:cs typeface="Arial" panose="020B0604020202020204" pitchFamily="34" charset="0"/>
              </a:rPr>
              <a:t>McLeod, S. (2024).</a:t>
            </a:r>
            <a:r>
              <a:rPr lang="es-ES" sz="4500" i="1" dirty="0">
                <a:latin typeface="Arial" panose="020B0604020202020204" pitchFamily="34" charset="0"/>
                <a:cs typeface="Arial" panose="020B0604020202020204" pitchFamily="34" charset="0"/>
              </a:rPr>
              <a:t> Nature</a:t>
            </a:r>
            <a:r>
              <a:rPr lang="es-GB" sz="4500" i="1" dirty="0">
                <a:latin typeface="Arial" panose="020B0604020202020204" pitchFamily="34" charset="0"/>
                <a:cs typeface="Arial" panose="020B0604020202020204" pitchFamily="34" charset="0"/>
              </a:rPr>
              <a:t> vs nurture in psychology.</a:t>
            </a:r>
            <a:r>
              <a:rPr lang="es-GB" sz="4500" dirty="0">
                <a:latin typeface="Arial" panose="020B0604020202020204" pitchFamily="34" charset="0"/>
                <a:cs typeface="Arial" panose="020B0604020202020204" pitchFamily="34" charset="0"/>
              </a:rPr>
              <a:t> Simply Psychology. Available at: </a:t>
            </a:r>
            <a:r>
              <a:rPr lang="es-GB" sz="4500" u="sng" dirty="0">
                <a:latin typeface="Arial" panose="020B0604020202020204" pitchFamily="34" charset="0"/>
                <a:cs typeface="Arial" panose="020B0604020202020204" pitchFamily="34" charset="0"/>
                <a:hlinkClick r:id="rId7"/>
              </a:rPr>
              <a:t>https://www.simplypsychology.org/naturevsnurture.html</a:t>
            </a:r>
            <a:r>
              <a:rPr lang="es-GB" sz="4500" dirty="0">
                <a:latin typeface="Arial" panose="020B0604020202020204" pitchFamily="34" charset="0"/>
                <a:cs typeface="Arial" panose="020B0604020202020204" pitchFamily="34" charset="0"/>
              </a:rPr>
              <a:t> (Accessed: 13 July 2026).</a:t>
            </a:r>
          </a:p>
          <a:p>
            <a:pPr lvl="0">
              <a:lnSpc>
                <a:spcPct val="120000"/>
              </a:lnSpc>
            </a:pPr>
            <a:endParaRPr lang="es-GB" sz="7000" dirty="0">
              <a:latin typeface="Arial" panose="020B0604020202020204" pitchFamily="34" charset="0"/>
              <a:cs typeface="Arial" panose="020B0604020202020204" pitchFamily="34" charset="0"/>
            </a:endParaRPr>
          </a:p>
          <a:p>
            <a:endParaRPr lang="es-GB" dirty="0"/>
          </a:p>
        </p:txBody>
      </p:sp>
    </p:spTree>
    <p:extLst>
      <p:ext uri="{BB962C8B-B14F-4D97-AF65-F5344CB8AC3E}">
        <p14:creationId xmlns:p14="http://schemas.microsoft.com/office/powerpoint/2010/main" val="3778227501"/>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1278</TotalTime>
  <Words>1278</Words>
  <Application>Microsoft Macintosh PowerPoint</Application>
  <PresentationFormat>Panorámica</PresentationFormat>
  <Paragraphs>89</Paragraphs>
  <Slides>12</Slides>
  <Notes>1</Notes>
  <HiddenSlides>0</HiddenSlides>
  <MMClips>0</MMClips>
  <ScaleCrop>false</ScaleCrop>
  <HeadingPairs>
    <vt:vector size="6" baseType="variant">
      <vt:variant>
        <vt:lpstr>Fuentes usadas</vt:lpstr>
      </vt:variant>
      <vt:variant>
        <vt:i4>3</vt:i4>
      </vt:variant>
      <vt:variant>
        <vt:lpstr>Tema</vt:lpstr>
      </vt:variant>
      <vt:variant>
        <vt:i4>1</vt:i4>
      </vt:variant>
      <vt:variant>
        <vt:lpstr>Títulos de diapositiva</vt:lpstr>
      </vt:variant>
      <vt:variant>
        <vt:i4>12</vt:i4>
      </vt:variant>
    </vt:vector>
  </HeadingPairs>
  <TitlesOfParts>
    <vt:vector size="16" baseType="lpstr">
      <vt:lpstr>Arial</vt:lpstr>
      <vt:lpstr>Aptos Display</vt:lpstr>
      <vt:lpstr>Aptos</vt:lpstr>
      <vt:lpstr>Tema de Office</vt:lpstr>
      <vt:lpstr>Presentación de PowerPoint</vt:lpstr>
      <vt:lpstr>CASE STUDY   Who is Isaac?   </vt:lpstr>
      <vt:lpstr>Presentación de PowerPoint</vt:lpstr>
      <vt:lpstr>Chosen Theory : Bowlby ’s Attachment Theory Method</vt:lpstr>
      <vt:lpstr>Key Concepts of  Bowlby’s Attachment Theory </vt:lpstr>
      <vt:lpstr>Developmental Assumptions and Relevance to Early Childhood (Based on Bowlby’s Attachment Theory)</vt:lpstr>
      <vt:lpstr>Applying Bowlby to Isaac </vt:lpstr>
      <vt:lpstr>Nature vs Nurture</vt:lpstr>
      <vt:lpstr>Support Plan </vt:lpstr>
      <vt:lpstr>Critical Evaluation of Bowlby’s Attachment Theory</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Grace Carrera Echeverria</dc:creator>
  <cp:lastModifiedBy>Grace Carrera Echeverria</cp:lastModifiedBy>
  <cp:revision>6</cp:revision>
  <dcterms:created xsi:type="dcterms:W3CDTF">2026-06-22T20:16:19Z</dcterms:created>
  <dcterms:modified xsi:type="dcterms:W3CDTF">2026-07-13T12:54:12Z</dcterms:modified>
</cp:coreProperties>
</file>