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notesMasterIdLst>
    <p:notesMasterId r:id="rId22"/>
  </p:notesMasterIdLst>
  <p:sldIdLst>
    <p:sldId id="256" r:id="rId5"/>
    <p:sldId id="257" r:id="rId6"/>
    <p:sldId id="269" r:id="rId7"/>
    <p:sldId id="258" r:id="rId8"/>
    <p:sldId id="259" r:id="rId9"/>
    <p:sldId id="260" r:id="rId10"/>
    <p:sldId id="261" r:id="rId11"/>
    <p:sldId id="270" r:id="rId12"/>
    <p:sldId id="271" r:id="rId13"/>
    <p:sldId id="262" r:id="rId14"/>
    <p:sldId id="272" r:id="rId15"/>
    <p:sldId id="263" r:id="rId16"/>
    <p:sldId id="264" r:id="rId17"/>
    <p:sldId id="265" r:id="rId18"/>
    <p:sldId id="266" r:id="rId19"/>
    <p:sldId id="267" r:id="rId20"/>
    <p:sldId id="273"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5B33333-B2FE-2B79-4FD0-EA3ED9B1E8F1}" name="Galina Bleidere (2244841)" initials="G(" userId="S::2244841@student.uwtsd.ac.uk::6046479c-f537-49ae-bfe9-740e05dec1d8"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FA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164588-ED55-1065-10C2-CEF8C0227536}" v="2" dt="2026-03-30T07:58:36.531"/>
    <p1510:client id="{90238256-36B7-49D0-0552-7D4FDA62D4B4}" v="4" dt="2026-03-29T17:05:39.552"/>
    <p1510:client id="{9703FBF0-4518-1ECD-EC43-BCB9B53BF0E5}" v="3" dt="2026-03-29T17:20:15.152"/>
    <p1510:client id="{A3941336-236E-4863-984E-BFD05A19B08A}" v="690" dt="2026-03-29T16:56:44.500"/>
    <p1510:client id="{F218C940-764E-E949-6622-52B638B7E542}" v="276" dt="2026-03-30T09:44:27.6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38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lina Bleidere (2244841)" userId="S::2244841@student.uwtsd.ac.uk::6046479c-f537-49ae-bfe9-740e05dec1d8" providerId="AD" clId="Web-{F218C940-764E-E949-6622-52B638B7E542}"/>
    <pc:docChg chg="modSld">
      <pc:chgData name="Galina Bleidere (2244841)" userId="S::2244841@student.uwtsd.ac.uk::6046479c-f537-49ae-bfe9-740e05dec1d8" providerId="AD" clId="Web-{F218C940-764E-E949-6622-52B638B7E542}" dt="2026-03-30T09:44:27.606" v="275" actId="20577"/>
      <pc:docMkLst>
        <pc:docMk/>
      </pc:docMkLst>
      <pc:sldChg chg="modSp">
        <pc:chgData name="Galina Bleidere (2244841)" userId="S::2244841@student.uwtsd.ac.uk::6046479c-f537-49ae-bfe9-740e05dec1d8" providerId="AD" clId="Web-{F218C940-764E-E949-6622-52B638B7E542}" dt="2026-03-30T09:32:51.017" v="171" actId="20577"/>
        <pc:sldMkLst>
          <pc:docMk/>
          <pc:sldMk cId="2448038592" sldId="258"/>
        </pc:sldMkLst>
        <pc:spChg chg="mod">
          <ac:chgData name="Galina Bleidere (2244841)" userId="S::2244841@student.uwtsd.ac.uk::6046479c-f537-49ae-bfe9-740e05dec1d8" providerId="AD" clId="Web-{F218C940-764E-E949-6622-52B638B7E542}" dt="2026-03-30T09:32:51.017" v="171" actId="20577"/>
          <ac:spMkLst>
            <pc:docMk/>
            <pc:sldMk cId="2448038592" sldId="258"/>
            <ac:spMk id="3" creationId="{3B2A9427-83CA-64EC-E66B-7E41EA5CC63B}"/>
          </ac:spMkLst>
        </pc:spChg>
      </pc:sldChg>
      <pc:sldChg chg="modSp">
        <pc:chgData name="Galina Bleidere (2244841)" userId="S::2244841@student.uwtsd.ac.uk::6046479c-f537-49ae-bfe9-740e05dec1d8" providerId="AD" clId="Web-{F218C940-764E-E949-6622-52B638B7E542}" dt="2026-03-30T09:41:26.831" v="244" actId="20577"/>
        <pc:sldMkLst>
          <pc:docMk/>
          <pc:sldMk cId="4216008699" sldId="260"/>
        </pc:sldMkLst>
        <pc:spChg chg="mod">
          <ac:chgData name="Galina Bleidere (2244841)" userId="S::2244841@student.uwtsd.ac.uk::6046479c-f537-49ae-bfe9-740e05dec1d8" providerId="AD" clId="Web-{F218C940-764E-E949-6622-52B638B7E542}" dt="2026-03-30T09:41:26.831" v="244" actId="20577"/>
          <ac:spMkLst>
            <pc:docMk/>
            <pc:sldMk cId="4216008699" sldId="260"/>
            <ac:spMk id="3" creationId="{1F3102A3-82EB-0CC0-14BD-ABE2AF553BFD}"/>
          </ac:spMkLst>
        </pc:spChg>
      </pc:sldChg>
      <pc:sldChg chg="modSp">
        <pc:chgData name="Galina Bleidere (2244841)" userId="S::2244841@student.uwtsd.ac.uk::6046479c-f537-49ae-bfe9-740e05dec1d8" providerId="AD" clId="Web-{F218C940-764E-E949-6622-52B638B7E542}" dt="2026-03-30T09:44:27.606" v="275" actId="20577"/>
        <pc:sldMkLst>
          <pc:docMk/>
          <pc:sldMk cId="3240846106" sldId="270"/>
        </pc:sldMkLst>
        <pc:spChg chg="mod">
          <ac:chgData name="Galina Bleidere (2244841)" userId="S::2244841@student.uwtsd.ac.uk::6046479c-f537-49ae-bfe9-740e05dec1d8" providerId="AD" clId="Web-{F218C940-764E-E949-6622-52B638B7E542}" dt="2026-03-30T09:44:27.606" v="275" actId="20577"/>
          <ac:spMkLst>
            <pc:docMk/>
            <pc:sldMk cId="3240846106" sldId="270"/>
            <ac:spMk id="3" creationId="{35673EB4-A3D1-DF03-1F53-0EA826FF0FD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8FD538-4DDC-CF48-8331-7C947EF1A6F3}" type="datetimeFigureOut">
              <a:rPr lang="en-GB" smtClean="0"/>
              <a:t>30/03/2026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BB0FB5-38DC-9044-97A2-2CADBCCAAA6C}" type="slidenum">
              <a:rPr lang="en-GB" smtClean="0"/>
              <a:t>‹#›</a:t>
            </a:fld>
            <a:endParaRPr lang="en-GB"/>
          </a:p>
        </p:txBody>
      </p:sp>
    </p:spTree>
    <p:extLst>
      <p:ext uri="{BB962C8B-B14F-4D97-AF65-F5344CB8AC3E}">
        <p14:creationId xmlns:p14="http://schemas.microsoft.com/office/powerpoint/2010/main" val="8333623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CBB0FB5-38DC-9044-97A2-2CADBCCAAA6C}" type="slidenum">
              <a:rPr lang="en-GB" smtClean="0"/>
              <a:t>17</a:t>
            </a:fld>
            <a:endParaRPr lang="en-GB"/>
          </a:p>
        </p:txBody>
      </p:sp>
    </p:spTree>
    <p:extLst>
      <p:ext uri="{BB962C8B-B14F-4D97-AF65-F5344CB8AC3E}">
        <p14:creationId xmlns:p14="http://schemas.microsoft.com/office/powerpoint/2010/main" val="17444533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3133911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6481633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2419036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smtClean="0"/>
              <a:t>3/30/2026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385789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smtClean="0"/>
              <a:t>3/30/2026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687424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smtClean="0"/>
              <a:t>3/30/2026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401308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3/30/2026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7316426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3/30/2026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967778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3/30/2026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3689955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252794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8839617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smtClean="0"/>
              <a:t>3/30/2026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smtClean="0"/>
              <a:t>‹#›</a:t>
            </a:fld>
            <a:endParaRPr lang="en-US"/>
          </a:p>
        </p:txBody>
      </p:sp>
    </p:spTree>
    <p:extLst>
      <p:ext uri="{BB962C8B-B14F-4D97-AF65-F5344CB8AC3E}">
        <p14:creationId xmlns:p14="http://schemas.microsoft.com/office/powerpoint/2010/main" val="258177462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hyperlink" Target="https://www.nhs.uk/every-mind-matters/" TargetMode="External"/><Relationship Id="rId3" Type="http://schemas.openxmlformats.org/officeDocument/2006/relationships/hyperlink" Target="https://www.frontiersin.org/articles/10.3389/fdgth.2023.1242896/full" TargetMode="External"/><Relationship Id="rId7" Type="http://schemas.openxmlformats.org/officeDocument/2006/relationships/hyperlink" Target="https://hero-health.org/blog/new-well-being-assessment-provides-a-tool-to-measure-broader-health-and-well-being-impact/" TargetMode="External"/><Relationship Id="rId2" Type="http://schemas.openxmlformats.org/officeDocument/2006/relationships/hyperlink" Target="https://doi.org/10.1136/bmjopen-2016-013384" TargetMode="External"/><Relationship Id="rId1" Type="http://schemas.openxmlformats.org/officeDocument/2006/relationships/slideLayout" Target="../slideLayouts/slideLayout2.xml"/><Relationship Id="rId6" Type="http://schemas.openxmlformats.org/officeDocument/2006/relationships/hyperlink" Target="https://doi.org/10.1126/science.847460&#8288;" TargetMode="External"/><Relationship Id="rId11" Type="http://schemas.openxmlformats.org/officeDocument/2006/relationships/hyperlink" Target="https://www.physio-pedia.com/Biopsychosocial_Model" TargetMode="External"/><Relationship Id="rId5" Type="http://schemas.openxmlformats.org/officeDocument/2006/relationships/hyperlink" Target="https://www.kingsfund.org.uk/insight-and-analysis/long-reads/integrated-care-systems-explained&#8288;" TargetMode="External"/><Relationship Id="rId10" Type="http://schemas.openxmlformats.org/officeDocument/2006/relationships/hyperlink" Target="https://www.england.nhs.uk/about/equality/equality-hub/core20plus5/" TargetMode="External"/><Relationship Id="rId4" Type="http://schemas.openxmlformats.org/officeDocument/2006/relationships/hyperlink" Target="http://www.un-documents.net/ocf-ov.htm&#8288;" TargetMode="External"/><Relationship Id="rId9" Type="http://schemas.openxmlformats.org/officeDocument/2006/relationships/hyperlink" Target="https://www.england.nhs.uk/integratedcare&#8288;"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who.int/news-room/fact-sheets/detail/noncommunicable-diseases" TargetMode="External"/><Relationship Id="rId3" Type="http://schemas.openxmlformats.org/officeDocument/2006/relationships/hyperlink" Target="https://www.practicus.com/blog/making-data-count-to-tackle-health-inequalities" TargetMode="External"/><Relationship Id="rId7" Type="http://schemas.openxmlformats.org/officeDocument/2006/relationships/hyperlink" Target="https://www.who.int/publications/i/item/9789241506908&#8288;" TargetMode="External"/><Relationship Id="rId12" Type="http://schemas.openxmlformats.org/officeDocument/2006/relationships/hyperlink" Target="https://sdgs.un.org/goals"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doi.org/10.1136/archdischild-2018-315092&#8288;" TargetMode="External"/><Relationship Id="rId11" Type="http://schemas.openxmlformats.org/officeDocument/2006/relationships/hyperlink" Target="https://sdgs.un.org/2030agenda" TargetMode="External"/><Relationship Id="rId5" Type="http://schemas.openxmlformats.org/officeDocument/2006/relationships/hyperlink" Target="https://www.instituteofhealthequity.org/resources-reports/marmot-review-10-years-on-the-marmot-review-10-years-on-executive-summary.pdf&#8288;" TargetMode="External"/><Relationship Id="rId10" Type="http://schemas.openxmlformats.org/officeDocument/2006/relationships/hyperlink" Target="https://assets.publishing.service.gov.uk/media/6888a0b1a11f859994409147/fit-for-the-future-10-year-health-plan-for-england.pdf" TargetMode="External"/><Relationship Id="rId4" Type="http://schemas.openxmlformats.org/officeDocument/2006/relationships/hyperlink" Target="https://doi.org/10.1002/wps.21160&#8288;" TargetMode="External"/><Relationship Id="rId9" Type="http://schemas.openxmlformats.org/officeDocument/2006/relationships/hyperlink" Target="https://www.who.int/about/governance/constitution&#828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53899" y="2341746"/>
            <a:ext cx="9614101" cy="1387079"/>
          </a:xfrm>
        </p:spPr>
        <p:txBody>
          <a:bodyPr>
            <a:noAutofit/>
          </a:bodyPr>
          <a:lstStyle/>
          <a:p>
            <a:pPr>
              <a:lnSpc>
                <a:spcPct val="150000"/>
              </a:lnSpc>
            </a:pPr>
            <a:r>
              <a:rPr lang="en-GB" sz="4400" b="1">
                <a:latin typeface="Arial"/>
                <a:ea typeface="+mj-lt"/>
                <a:cs typeface="Arial"/>
              </a:rPr>
              <a:t>Health, Wellbeing and Sustainable Development</a:t>
            </a:r>
            <a:endParaRPr lang="en-US" sz="4400" b="1">
              <a:latin typeface="Arial"/>
              <a:cs typeface="Arial"/>
            </a:endParaRPr>
          </a:p>
        </p:txBody>
      </p:sp>
      <p:sp>
        <p:nvSpPr>
          <p:cNvPr id="3" name="Subtitle 2"/>
          <p:cNvSpPr>
            <a:spLocks noGrp="1"/>
          </p:cNvSpPr>
          <p:nvPr>
            <p:ph type="subTitle" idx="1"/>
          </p:nvPr>
        </p:nvSpPr>
        <p:spPr>
          <a:xfrm>
            <a:off x="1051892" y="3867081"/>
            <a:ext cx="9616108" cy="1992394"/>
          </a:xfrm>
        </p:spPr>
        <p:txBody>
          <a:bodyPr vert="horz" lIns="91440" tIns="45720" rIns="91440" bIns="45720" rtlCol="0" anchor="t">
            <a:normAutofit fontScale="77500" lnSpcReduction="20000"/>
          </a:bodyPr>
          <a:lstStyle/>
          <a:p>
            <a:pPr>
              <a:lnSpc>
                <a:spcPct val="170000"/>
              </a:lnSpc>
            </a:pPr>
            <a:r>
              <a:rPr lang="en-GB" sz="3200">
                <a:latin typeface="Arial"/>
                <a:ea typeface="Calibri"/>
                <a:cs typeface="Arial"/>
              </a:rPr>
              <a:t>Student ID: 2244841</a:t>
            </a:r>
            <a:endParaRPr lang="en-US" sz="3200">
              <a:latin typeface="Arial"/>
              <a:ea typeface="Calibri"/>
              <a:cs typeface="Arial"/>
            </a:endParaRPr>
          </a:p>
          <a:p>
            <a:pPr>
              <a:lnSpc>
                <a:spcPct val="170000"/>
              </a:lnSpc>
            </a:pPr>
            <a:r>
              <a:rPr lang="en-GB" sz="3200">
                <a:latin typeface="Arial"/>
                <a:ea typeface="Calibri"/>
                <a:cs typeface="Arial"/>
              </a:rPr>
              <a:t>Student name: Galina Bleidere</a:t>
            </a:r>
            <a:endParaRPr lang="en-US" sz="3200">
              <a:latin typeface="Arial"/>
              <a:ea typeface="Calibri"/>
              <a:cs typeface="Arial"/>
            </a:endParaRPr>
          </a:p>
          <a:p>
            <a:pPr>
              <a:lnSpc>
                <a:spcPct val="170000"/>
              </a:lnSpc>
            </a:pPr>
            <a:r>
              <a:rPr lang="en-GB" sz="3200">
                <a:latin typeface="Arial"/>
                <a:ea typeface="Calibri"/>
                <a:cs typeface="Arial"/>
              </a:rPr>
              <a:t>Lecturer name: </a:t>
            </a:r>
            <a:r>
              <a:rPr lang="en-GB" sz="3200">
                <a:latin typeface="Arial"/>
                <a:ea typeface="+mn-lt"/>
                <a:cs typeface="Arial"/>
              </a:rPr>
              <a:t>Dr </a:t>
            </a:r>
            <a:r>
              <a:rPr lang="en-GB" sz="3200" err="1">
                <a:latin typeface="Arial"/>
                <a:ea typeface="+mn-lt"/>
                <a:cs typeface="Arial"/>
              </a:rPr>
              <a:t>Itse</a:t>
            </a:r>
            <a:r>
              <a:rPr lang="en-GB" sz="3200">
                <a:latin typeface="Arial"/>
                <a:ea typeface="+mn-lt"/>
                <a:cs typeface="Arial"/>
              </a:rPr>
              <a:t> Olaoye</a:t>
            </a:r>
            <a:endParaRPr lang="en-GB">
              <a:latin typeface="Arial"/>
              <a:cs typeface="Arial"/>
            </a:endParaRPr>
          </a:p>
        </p:txBody>
      </p:sp>
      <p:pic>
        <p:nvPicPr>
          <p:cNvPr id="4" name="Picture 3" descr="Discover University of Wales Trinity Saint David">
            <a:extLst>
              <a:ext uri="{FF2B5EF4-FFF2-40B4-BE49-F238E27FC236}">
                <a16:creationId xmlns:a16="http://schemas.microsoft.com/office/drawing/2014/main" id="{157A7BA0-279E-FBD4-C415-777953A65CB9}"/>
              </a:ext>
            </a:extLst>
          </p:cNvPr>
          <p:cNvPicPr>
            <a:picLocks noChangeAspect="1"/>
          </p:cNvPicPr>
          <p:nvPr/>
        </p:nvPicPr>
        <p:blipFill>
          <a:blip r:embed="rId2"/>
          <a:stretch>
            <a:fillRect/>
          </a:stretch>
        </p:blipFill>
        <p:spPr>
          <a:xfrm>
            <a:off x="366291" y="321197"/>
            <a:ext cx="3009900" cy="121920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2BE80-790B-77A3-37AF-BECD279477C6}"/>
              </a:ext>
            </a:extLst>
          </p:cNvPr>
          <p:cNvSpPr>
            <a:spLocks noGrp="1"/>
          </p:cNvSpPr>
          <p:nvPr>
            <p:ph type="title"/>
          </p:nvPr>
        </p:nvSpPr>
        <p:spPr/>
        <p:txBody>
          <a:bodyPr>
            <a:normAutofit fontScale="90000"/>
          </a:bodyPr>
          <a:lstStyle/>
          <a:p>
            <a:r>
              <a:rPr lang="en-GB" sz="4400" b="1">
                <a:latin typeface="Arial"/>
                <a:cs typeface="Arial"/>
              </a:rPr>
              <a:t>Acknowledgement of the use of AI tools </a:t>
            </a:r>
            <a:br>
              <a:rPr lang="en-GB" sz="4400" b="1">
                <a:highlight>
                  <a:srgbClr val="FFFFFF"/>
                </a:highlight>
                <a:latin typeface="Arial"/>
                <a:cs typeface="Arial"/>
              </a:rPr>
            </a:br>
            <a:endParaRPr lang="en-GB" b="1">
              <a:latin typeface="Aptos Display"/>
            </a:endParaRPr>
          </a:p>
        </p:txBody>
      </p:sp>
      <p:sp>
        <p:nvSpPr>
          <p:cNvPr id="3" name="Content Placeholder 2">
            <a:extLst>
              <a:ext uri="{FF2B5EF4-FFF2-40B4-BE49-F238E27FC236}">
                <a16:creationId xmlns:a16="http://schemas.microsoft.com/office/drawing/2014/main" id="{3559F7E7-7334-5329-BA90-BF1ABC5D200E}"/>
              </a:ext>
            </a:extLst>
          </p:cNvPr>
          <p:cNvSpPr>
            <a:spLocks noGrp="1"/>
          </p:cNvSpPr>
          <p:nvPr>
            <p:ph idx="1"/>
          </p:nvPr>
        </p:nvSpPr>
        <p:spPr>
          <a:xfrm>
            <a:off x="1028700" y="1253331"/>
            <a:ext cx="10515600" cy="4351338"/>
          </a:xfrm>
        </p:spPr>
        <p:txBody>
          <a:bodyPr vert="horz" lIns="91440" tIns="45720" rIns="91440" bIns="45720" rtlCol="0" anchor="t">
            <a:normAutofit/>
          </a:bodyPr>
          <a:lstStyle/>
          <a:p>
            <a:pPr marL="0" indent="0">
              <a:lnSpc>
                <a:spcPct val="160000"/>
              </a:lnSpc>
              <a:buNone/>
            </a:pPr>
            <a:r>
              <a:rPr lang="en-GB" sz="1800">
                <a:latin typeface="Arial"/>
                <a:cs typeface="Arial"/>
              </a:rPr>
              <a:t>I confirm that I have not used any AI tools in the research and creation of this assignment. I confirm that I have not presented any AI-generated materials as my own work. I confirm I have copies of my drafts, notes, and other resources I used, which I may be asked to provide as evidence.</a:t>
            </a:r>
            <a:r>
              <a:rPr lang="en-US" sz="1800">
                <a:latin typeface="Arial"/>
                <a:cs typeface="Arial"/>
              </a:rPr>
              <a:t> </a:t>
            </a:r>
            <a:endParaRPr lang="en-GB" sz="1800">
              <a:latin typeface="Arial"/>
              <a:cs typeface="Arial"/>
            </a:endParaRPr>
          </a:p>
          <a:p>
            <a:endParaRPr lang="en-GB" sz="1800">
              <a:latin typeface="Arial"/>
              <a:ea typeface="Calibri"/>
              <a:cs typeface="Arial"/>
            </a:endParaRPr>
          </a:p>
        </p:txBody>
      </p:sp>
    </p:spTree>
    <p:extLst>
      <p:ext uri="{BB962C8B-B14F-4D97-AF65-F5344CB8AC3E}">
        <p14:creationId xmlns:p14="http://schemas.microsoft.com/office/powerpoint/2010/main" val="1428140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4B29D3-D972-FCBD-4682-E76B13FC52FA}"/>
              </a:ext>
            </a:extLst>
          </p:cNvPr>
          <p:cNvSpPr>
            <a:spLocks noGrp="1"/>
          </p:cNvSpPr>
          <p:nvPr>
            <p:ph type="title"/>
          </p:nvPr>
        </p:nvSpPr>
        <p:spPr/>
        <p:txBody>
          <a:bodyPr>
            <a:normAutofit/>
          </a:bodyPr>
          <a:lstStyle/>
          <a:p>
            <a:r>
              <a:rPr lang="en-GB" sz="4000" b="1">
                <a:latin typeface="Arial"/>
                <a:ea typeface="Calibri Light"/>
                <a:cs typeface="Arial"/>
              </a:rPr>
              <a:t>Introduction</a:t>
            </a:r>
            <a:endParaRPr lang="en-GB" sz="4000" b="1">
              <a:latin typeface="Arial"/>
              <a:cs typeface="Arial"/>
            </a:endParaRPr>
          </a:p>
        </p:txBody>
      </p:sp>
      <p:sp>
        <p:nvSpPr>
          <p:cNvPr id="3" name="Content Placeholder 2">
            <a:extLst>
              <a:ext uri="{FF2B5EF4-FFF2-40B4-BE49-F238E27FC236}">
                <a16:creationId xmlns:a16="http://schemas.microsoft.com/office/drawing/2014/main" id="{DD16644B-3EDF-7960-CCF7-A58D756C87EE}"/>
              </a:ext>
            </a:extLst>
          </p:cNvPr>
          <p:cNvSpPr>
            <a:spLocks noGrp="1"/>
          </p:cNvSpPr>
          <p:nvPr>
            <p:ph idx="1"/>
          </p:nvPr>
        </p:nvSpPr>
        <p:spPr>
          <a:xfrm>
            <a:off x="838200" y="1690688"/>
            <a:ext cx="10515600" cy="4486275"/>
          </a:xfrm>
        </p:spPr>
        <p:txBody>
          <a:bodyPr vert="horz" lIns="91440" tIns="45720" rIns="91440" bIns="45720" rtlCol="0" anchor="t">
            <a:normAutofit lnSpcReduction="10000"/>
          </a:bodyPr>
          <a:lstStyle/>
          <a:p>
            <a:pPr>
              <a:lnSpc>
                <a:spcPct val="150000"/>
              </a:lnSpc>
            </a:pPr>
            <a:r>
              <a:rPr lang="en-GB" sz="2400">
                <a:latin typeface="Arial"/>
                <a:ea typeface="+mn-lt"/>
                <a:cs typeface="Arial"/>
              </a:rPr>
              <a:t>Health and well-being are important in modern healthcare because they </a:t>
            </a:r>
            <a:r>
              <a:rPr lang="en-US" sz="2400">
                <a:latin typeface="Arial"/>
                <a:ea typeface="+mn-lt"/>
                <a:cs typeface="Arial"/>
              </a:rPr>
              <a:t>affect</a:t>
            </a:r>
            <a:r>
              <a:rPr lang="en-GB" sz="2400">
                <a:latin typeface="Arial"/>
                <a:ea typeface="+mn-lt"/>
                <a:cs typeface="Arial"/>
              </a:rPr>
              <a:t> people’s physical, mental, and social lives. Recently, more attention has been given to holistic approaches to health and sustainable development.</a:t>
            </a:r>
            <a:endParaRPr lang="en-GB" sz="2400">
              <a:latin typeface="Arial"/>
              <a:cs typeface="Arial"/>
            </a:endParaRPr>
          </a:p>
          <a:p>
            <a:pPr>
              <a:lnSpc>
                <a:spcPct val="150000"/>
              </a:lnSpc>
            </a:pPr>
            <a:r>
              <a:rPr lang="en-GB" sz="2400" dirty="0">
                <a:latin typeface="Arial"/>
                <a:ea typeface="+mn-lt"/>
                <a:cs typeface="Arial"/>
              </a:rPr>
              <a:t>This presentation will explain the key concepts of health, well-being and sustainable development, and discuss their relevance in healthcare policies and practices. It will also explore the importance of integrated approaches to enhance health and well-being.</a:t>
            </a:r>
            <a:endParaRPr lang="en-GB" sz="2400" dirty="0">
              <a:latin typeface="Arial"/>
              <a:cs typeface="Arial"/>
            </a:endParaRPr>
          </a:p>
          <a:p>
            <a:endParaRPr lang="en-GB" sz="2000">
              <a:latin typeface="Arial"/>
              <a:ea typeface="Calibri"/>
              <a:cs typeface="Arial"/>
            </a:endParaRPr>
          </a:p>
        </p:txBody>
      </p:sp>
    </p:spTree>
    <p:extLst>
      <p:ext uri="{BB962C8B-B14F-4D97-AF65-F5344CB8AC3E}">
        <p14:creationId xmlns:p14="http://schemas.microsoft.com/office/powerpoint/2010/main" val="1462542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1FE88-447A-0A76-634D-8898182D02DF}"/>
              </a:ext>
            </a:extLst>
          </p:cNvPr>
          <p:cNvSpPr>
            <a:spLocks noGrp="1"/>
          </p:cNvSpPr>
          <p:nvPr>
            <p:ph type="title"/>
          </p:nvPr>
        </p:nvSpPr>
        <p:spPr>
          <a:xfrm>
            <a:off x="572493" y="238539"/>
            <a:ext cx="11018520" cy="1434415"/>
          </a:xfrm>
        </p:spPr>
        <p:txBody>
          <a:bodyPr anchor="b">
            <a:normAutofit/>
          </a:bodyPr>
          <a:lstStyle/>
          <a:p>
            <a:pPr>
              <a:spcBef>
                <a:spcPts val="1000"/>
              </a:spcBef>
            </a:pPr>
            <a:r>
              <a:rPr lang="en-GB" sz="4000" b="1">
                <a:latin typeface="Arial" panose="020B0604020202020204" pitchFamily="34" charset="0"/>
                <a:ea typeface="Calibri"/>
                <a:cs typeface="Arial" panose="020B0604020202020204" pitchFamily="34" charset="0"/>
              </a:rPr>
              <a:t>Key Concepts: </a:t>
            </a:r>
            <a:endParaRPr lang="en-GB" sz="4000">
              <a:latin typeface="Arial" panose="020B0604020202020204" pitchFamily="34" charset="0"/>
              <a:ea typeface="Calibri"/>
              <a:cs typeface="Arial" panose="020B0604020202020204" pitchFamily="34" charset="0"/>
            </a:endParaRPr>
          </a:p>
          <a:p>
            <a:endParaRPr lang="en-GB" sz="4600">
              <a:ea typeface="Calibri Light"/>
              <a:cs typeface="Calibri Light"/>
            </a:endParaRPr>
          </a:p>
        </p:txBody>
      </p:sp>
      <p:sp>
        <p:nvSpPr>
          <p:cNvPr id="3" name="Content Placeholder 2">
            <a:extLst>
              <a:ext uri="{FF2B5EF4-FFF2-40B4-BE49-F238E27FC236}">
                <a16:creationId xmlns:a16="http://schemas.microsoft.com/office/drawing/2014/main" id="{3B2A9427-83CA-64EC-E66B-7E41EA5CC63B}"/>
              </a:ext>
            </a:extLst>
          </p:cNvPr>
          <p:cNvSpPr>
            <a:spLocks noGrp="1"/>
          </p:cNvSpPr>
          <p:nvPr>
            <p:ph idx="1"/>
          </p:nvPr>
        </p:nvSpPr>
        <p:spPr>
          <a:xfrm>
            <a:off x="347932" y="921715"/>
            <a:ext cx="7854440" cy="5603443"/>
          </a:xfrm>
        </p:spPr>
        <p:txBody>
          <a:bodyPr vert="horz" lIns="91440" tIns="45720" rIns="91440" bIns="45720" rtlCol="0" anchor="t">
            <a:noAutofit/>
          </a:bodyPr>
          <a:lstStyle/>
          <a:p>
            <a:pPr marL="0" indent="0">
              <a:buNone/>
            </a:pPr>
            <a:endParaRPr lang="en-GB" sz="1700" b="1">
              <a:ea typeface="Calibri" panose="020F0502020204030204"/>
              <a:cs typeface="Calibri" panose="020F0502020204030204"/>
            </a:endParaRPr>
          </a:p>
          <a:p>
            <a:r>
              <a:rPr lang="en-GB" sz="2000" b="1" dirty="0">
                <a:latin typeface="Arial"/>
                <a:cs typeface="Arial"/>
              </a:rPr>
              <a:t>Health</a:t>
            </a:r>
            <a:r>
              <a:rPr lang="en-GB" sz="2000" dirty="0">
                <a:latin typeface="Arial"/>
                <a:cs typeface="Arial"/>
              </a:rPr>
              <a:t>: Health is a dynamic state that </a:t>
            </a:r>
            <a:r>
              <a:rPr lang="en-GB" sz="2000">
                <a:latin typeface="Arial"/>
                <a:cs typeface="Arial"/>
              </a:rPr>
              <a:t>involves</a:t>
            </a:r>
            <a:r>
              <a:rPr lang="en-GB" sz="2000" dirty="0">
                <a:latin typeface="Arial"/>
                <a:cs typeface="Arial"/>
              </a:rPr>
              <a:t> physical, mental, and social aspects, not just the absence of illness  </a:t>
            </a:r>
            <a:r>
              <a:rPr lang="en-GB" sz="2000" dirty="0">
                <a:latin typeface="Arial"/>
                <a:ea typeface="+mn-lt"/>
                <a:cs typeface="Arial"/>
              </a:rPr>
              <a:t>(World Health Organization, 1948).</a:t>
            </a:r>
            <a:endParaRPr lang="en-GB" sz="2000" dirty="0">
              <a:latin typeface="Arial"/>
              <a:ea typeface="Calibri" panose="020F0502020204030204"/>
              <a:cs typeface="Arial"/>
            </a:endParaRPr>
          </a:p>
          <a:p>
            <a:r>
              <a:rPr lang="en-GB" sz="2000" b="1" dirty="0">
                <a:latin typeface="Arial"/>
                <a:cs typeface="Arial"/>
              </a:rPr>
              <a:t>Wellbeing</a:t>
            </a:r>
            <a:r>
              <a:rPr lang="en-GB" sz="2000" dirty="0">
                <a:latin typeface="Arial"/>
                <a:cs typeface="Arial"/>
              </a:rPr>
              <a:t>: </a:t>
            </a:r>
            <a:r>
              <a:rPr lang="en-GB" sz="2000" dirty="0">
                <a:latin typeface="Arial"/>
                <a:ea typeface="+mn-lt"/>
                <a:cs typeface="Arial"/>
              </a:rPr>
              <a:t>Wellbeing is a broader, holistic concept that involves physical, mental, emotional, and social health. t focuses on how people feel, cope with stress, and maintain positive relationships (Kirkbride et al.,2024).</a:t>
            </a:r>
            <a:endParaRPr lang="en-GB" sz="2000" dirty="0">
              <a:latin typeface="Arial"/>
              <a:ea typeface="Calibri"/>
              <a:cs typeface="Arial"/>
            </a:endParaRPr>
          </a:p>
          <a:p>
            <a:r>
              <a:rPr lang="en-GB" sz="2000" b="1" dirty="0">
                <a:latin typeface="Arial"/>
                <a:cs typeface="Arial"/>
              </a:rPr>
              <a:t>Sustainable Development:</a:t>
            </a:r>
            <a:r>
              <a:rPr lang="en-GB" sz="2000">
                <a:latin typeface="Arial"/>
                <a:cs typeface="Arial"/>
              </a:rPr>
              <a:t> Sustainable development focuses on meeting present needs while protecting the ability of future generations to meet their own. </a:t>
            </a:r>
            <a:r>
              <a:rPr lang="en-GB" sz="2000">
                <a:latin typeface="Arial"/>
                <a:ea typeface="+mn-lt"/>
                <a:cs typeface="Arial"/>
              </a:rPr>
              <a:t>It promotes social equity, </a:t>
            </a:r>
            <a:r>
              <a:rPr lang="en-GB" sz="2000" dirty="0">
                <a:latin typeface="Arial"/>
                <a:ea typeface="+mn-lt"/>
                <a:cs typeface="Arial"/>
              </a:rPr>
              <a:t>environmental protection, and long-term well-being (Brundtland, 1987).</a:t>
            </a:r>
            <a:endParaRPr lang="en-GB" sz="2000" dirty="0">
              <a:latin typeface="Arial"/>
              <a:ea typeface="Calibri"/>
              <a:cs typeface="Arial"/>
            </a:endParaRPr>
          </a:p>
        </p:txBody>
      </p:sp>
      <p:pic>
        <p:nvPicPr>
          <p:cNvPr id="4" name="Picture 3" descr="A puzzle with text in the middle&#10;&#10;AI-generated content may be incorrect.">
            <a:extLst>
              <a:ext uri="{FF2B5EF4-FFF2-40B4-BE49-F238E27FC236}">
                <a16:creationId xmlns:a16="http://schemas.microsoft.com/office/drawing/2014/main" id="{7C1D7DCD-F74E-BF7A-4745-9D7F74C3085E}"/>
              </a:ext>
            </a:extLst>
          </p:cNvPr>
          <p:cNvPicPr>
            <a:picLocks noChangeAspect="1"/>
          </p:cNvPicPr>
          <p:nvPr/>
        </p:nvPicPr>
        <p:blipFill>
          <a:blip r:embed="rId2"/>
          <a:srcRect l="110" r="2652" b="-2"/>
          <a:stretch>
            <a:fillRect/>
          </a:stretch>
        </p:blipFill>
        <p:spPr>
          <a:xfrm>
            <a:off x="8202372" y="1658185"/>
            <a:ext cx="3641695" cy="3944238"/>
          </a:xfrm>
          <a:prstGeom prst="rect">
            <a:avLst/>
          </a:prstGeom>
        </p:spPr>
      </p:pic>
      <p:sp>
        <p:nvSpPr>
          <p:cNvPr id="6" name="TextBox 5">
            <a:extLst>
              <a:ext uri="{FF2B5EF4-FFF2-40B4-BE49-F238E27FC236}">
                <a16:creationId xmlns:a16="http://schemas.microsoft.com/office/drawing/2014/main" id="{46118D58-2D76-BC7A-BAC1-F5AA3A0B0EE3}"/>
              </a:ext>
            </a:extLst>
          </p:cNvPr>
          <p:cNvSpPr txBox="1"/>
          <p:nvPr/>
        </p:nvSpPr>
        <p:spPr>
          <a:xfrm>
            <a:off x="8685974" y="5883475"/>
            <a:ext cx="191850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Calibri"/>
                <a:cs typeface="Calibri"/>
              </a:rPr>
              <a:t>         (HERO, 2020)</a:t>
            </a:r>
            <a:endParaRPr lang="en-GB"/>
          </a:p>
        </p:txBody>
      </p:sp>
    </p:spTree>
    <p:extLst>
      <p:ext uri="{BB962C8B-B14F-4D97-AF65-F5344CB8AC3E}">
        <p14:creationId xmlns:p14="http://schemas.microsoft.com/office/powerpoint/2010/main" val="24480385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0A10D-0FD7-A682-0767-78EB9244BAE8}"/>
              </a:ext>
            </a:extLst>
          </p:cNvPr>
          <p:cNvSpPr>
            <a:spLocks noGrp="1"/>
          </p:cNvSpPr>
          <p:nvPr>
            <p:ph type="title"/>
          </p:nvPr>
        </p:nvSpPr>
        <p:spPr>
          <a:xfrm>
            <a:off x="635000" y="365125"/>
            <a:ext cx="10718800" cy="1325563"/>
          </a:xfrm>
        </p:spPr>
        <p:txBody>
          <a:bodyPr>
            <a:normAutofit/>
          </a:bodyPr>
          <a:lstStyle/>
          <a:p>
            <a:r>
              <a:rPr lang="en-GB" sz="4000" b="1">
                <a:latin typeface="Arial"/>
                <a:ea typeface="Calibri"/>
                <a:cs typeface="Arial"/>
              </a:rPr>
              <a:t>Relevance to Contemporary Healthcare Policy and Practice</a:t>
            </a:r>
            <a:endParaRPr lang="en-US" sz="4000" b="1">
              <a:latin typeface="Arial"/>
              <a:cs typeface="Arial"/>
            </a:endParaRPr>
          </a:p>
        </p:txBody>
      </p:sp>
      <p:sp>
        <p:nvSpPr>
          <p:cNvPr id="3" name="Content Placeholder 2">
            <a:extLst>
              <a:ext uri="{FF2B5EF4-FFF2-40B4-BE49-F238E27FC236}">
                <a16:creationId xmlns:a16="http://schemas.microsoft.com/office/drawing/2014/main" id="{E6A57F2C-D9E3-8887-E644-BA7AF640CF84}"/>
              </a:ext>
            </a:extLst>
          </p:cNvPr>
          <p:cNvSpPr>
            <a:spLocks noGrp="1"/>
          </p:cNvSpPr>
          <p:nvPr>
            <p:ph idx="1"/>
          </p:nvPr>
        </p:nvSpPr>
        <p:spPr>
          <a:xfrm>
            <a:off x="345057" y="1440612"/>
            <a:ext cx="7043921" cy="4397040"/>
          </a:xfrm>
        </p:spPr>
        <p:txBody>
          <a:bodyPr vert="horz" lIns="91440" tIns="45720" rIns="91440" bIns="45720" rtlCol="0" anchor="t">
            <a:normAutofit/>
          </a:bodyPr>
          <a:lstStyle/>
          <a:p>
            <a:pPr marL="0" indent="0">
              <a:buNone/>
            </a:pPr>
            <a:endParaRPr lang="en-GB" sz="1800">
              <a:latin typeface="Arial"/>
              <a:ea typeface="Calibri"/>
              <a:cs typeface="Arial"/>
            </a:endParaRPr>
          </a:p>
          <a:p>
            <a:pPr marL="0" indent="0">
              <a:buNone/>
            </a:pPr>
            <a:endParaRPr lang="en-GB" sz="1800">
              <a:latin typeface="Arial"/>
              <a:ea typeface="Calibri"/>
              <a:cs typeface="Arial"/>
            </a:endParaRPr>
          </a:p>
        </p:txBody>
      </p:sp>
      <p:pic>
        <p:nvPicPr>
          <p:cNvPr id="4" name="Picture 3" descr="The graphic shows the 17 Sustainable Development Goals of the United Nations, also known as Sustainable Development Goals (SDGs), in a grid of coloured squares. Each goal is represented by an individual symbol and a number within a coloured block, numbered from 1 to 17.">
            <a:extLst>
              <a:ext uri="{FF2B5EF4-FFF2-40B4-BE49-F238E27FC236}">
                <a16:creationId xmlns:a16="http://schemas.microsoft.com/office/drawing/2014/main" id="{96AC0311-22B4-F3B7-ADFA-75BF87277332}"/>
              </a:ext>
            </a:extLst>
          </p:cNvPr>
          <p:cNvPicPr>
            <a:picLocks noChangeAspect="1"/>
          </p:cNvPicPr>
          <p:nvPr/>
        </p:nvPicPr>
        <p:blipFill>
          <a:blip r:embed="rId2"/>
          <a:stretch>
            <a:fillRect/>
          </a:stretch>
        </p:blipFill>
        <p:spPr>
          <a:xfrm>
            <a:off x="6773503" y="1224918"/>
            <a:ext cx="5195772" cy="4828428"/>
          </a:xfrm>
          <a:prstGeom prst="rect">
            <a:avLst/>
          </a:prstGeom>
        </p:spPr>
      </p:pic>
      <p:sp>
        <p:nvSpPr>
          <p:cNvPr id="6" name="TextBox 5">
            <a:extLst>
              <a:ext uri="{FF2B5EF4-FFF2-40B4-BE49-F238E27FC236}">
                <a16:creationId xmlns:a16="http://schemas.microsoft.com/office/drawing/2014/main" id="{123230EC-AC03-2446-7530-5895BFE26C5E}"/>
              </a:ext>
            </a:extLst>
          </p:cNvPr>
          <p:cNvSpPr txBox="1"/>
          <p:nvPr/>
        </p:nvSpPr>
        <p:spPr>
          <a:xfrm>
            <a:off x="440982" y="2028695"/>
            <a:ext cx="6459322" cy="4247317"/>
          </a:xfrm>
          <a:prstGeom prst="rect">
            <a:avLst/>
          </a:prstGeom>
          <a:noFill/>
        </p:spPr>
        <p:txBody>
          <a:bodyPr wrap="square" lIns="91440" tIns="45720" rIns="91440" bIns="45720" anchor="t">
            <a:spAutoFit/>
          </a:bodyPr>
          <a:lstStyle/>
          <a:p>
            <a:pPr marL="285750" indent="-285750">
              <a:buFont typeface="Arial" panose="020B0604020202020204" pitchFamily="34" charset="0"/>
              <a:buChar char="•"/>
            </a:pPr>
            <a:r>
              <a:rPr lang="en-GB" b="1">
                <a:latin typeface="Arial" panose="020B0604020202020204" pitchFamily="34" charset="0"/>
                <a:cs typeface="Arial" panose="020B0604020202020204" pitchFamily="34" charset="0"/>
              </a:rPr>
              <a:t>Ageing populations </a:t>
            </a:r>
            <a:r>
              <a:rPr lang="en-GB">
                <a:latin typeface="Arial" panose="020B0604020202020204" pitchFamily="34" charset="0"/>
                <a:cs typeface="Arial" panose="020B0604020202020204" pitchFamily="34" charset="0"/>
              </a:rPr>
              <a:t>increase demand for long-term care and integrated health and social care services (NHS England, 2019).</a:t>
            </a:r>
          </a:p>
          <a:p>
            <a:pPr marL="285750" indent="-285750">
              <a:buFont typeface="Arial" panose="020B0604020202020204" pitchFamily="34" charset="0"/>
              <a:buChar char="•"/>
            </a:pPr>
            <a:endParaRPr lang="en-GB">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a:latin typeface="Arial"/>
                <a:cs typeface="Arial"/>
              </a:rPr>
              <a:t>Increasing prevalence of </a:t>
            </a:r>
            <a:r>
              <a:rPr lang="en-GB" b="1">
                <a:latin typeface="Arial"/>
                <a:cs typeface="Arial"/>
              </a:rPr>
              <a:t>non-communicable diseases</a:t>
            </a:r>
            <a:r>
              <a:rPr lang="en-GB">
                <a:latin typeface="Arial"/>
                <a:cs typeface="Arial"/>
              </a:rPr>
              <a:t> (NCDs) places growing pressure on the healthcare system worldwide (WHO, 2023).</a:t>
            </a:r>
          </a:p>
          <a:p>
            <a:pPr marL="285750" indent="-285750">
              <a:buFont typeface="Arial" panose="020B0604020202020204" pitchFamily="34" charset="0"/>
              <a:buChar char="•"/>
            </a:pPr>
            <a:endParaRPr lang="en-GB" b="1">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b="1">
                <a:latin typeface="Arial"/>
                <a:cs typeface="Arial"/>
              </a:rPr>
              <a:t>Global health challenges</a:t>
            </a:r>
            <a:r>
              <a:rPr lang="en-GB">
                <a:latin typeface="Arial"/>
                <a:cs typeface="Arial"/>
              </a:rPr>
              <a:t> highlight the need for a sustainable and resilient healthcare system (United Nations, 2015).</a:t>
            </a:r>
          </a:p>
          <a:p>
            <a:pPr marL="285750" indent="-285750">
              <a:buFont typeface="Arial" panose="020B0604020202020204" pitchFamily="34" charset="0"/>
              <a:buChar char="•"/>
            </a:pPr>
            <a:endParaRPr lang="en-GB">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b="1">
                <a:latin typeface="Arial"/>
                <a:cs typeface="Arial"/>
              </a:rPr>
              <a:t>Social determinants of health </a:t>
            </a:r>
            <a:r>
              <a:rPr lang="en-GB">
                <a:latin typeface="Arial"/>
                <a:cs typeface="Arial"/>
              </a:rPr>
              <a:t>influence health inequalities, highlighting the importance of prevention and population health strategies (Marmot et al., 2020).</a:t>
            </a:r>
          </a:p>
        </p:txBody>
      </p:sp>
      <p:sp>
        <p:nvSpPr>
          <p:cNvPr id="7" name="TextBox 6">
            <a:extLst>
              <a:ext uri="{FF2B5EF4-FFF2-40B4-BE49-F238E27FC236}">
                <a16:creationId xmlns:a16="http://schemas.microsoft.com/office/drawing/2014/main" id="{2619DA8E-49FD-DB65-EFA6-991E66AD0456}"/>
              </a:ext>
            </a:extLst>
          </p:cNvPr>
          <p:cNvSpPr txBox="1"/>
          <p:nvPr/>
        </p:nvSpPr>
        <p:spPr>
          <a:xfrm>
            <a:off x="7709618" y="5700638"/>
            <a:ext cx="385156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Calibri"/>
                <a:cs typeface="Calibri"/>
              </a:rPr>
              <a:t>        ( United Nations,2015)</a:t>
            </a:r>
            <a:endParaRPr lang="en-GB"/>
          </a:p>
        </p:txBody>
      </p:sp>
    </p:spTree>
    <p:extLst>
      <p:ext uri="{BB962C8B-B14F-4D97-AF65-F5344CB8AC3E}">
        <p14:creationId xmlns:p14="http://schemas.microsoft.com/office/powerpoint/2010/main" val="13066512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AA010-FFAF-3F4F-75E8-D825EB5C2C10}"/>
              </a:ext>
            </a:extLst>
          </p:cNvPr>
          <p:cNvSpPr>
            <a:spLocks noGrp="1"/>
          </p:cNvSpPr>
          <p:nvPr>
            <p:ph type="title"/>
          </p:nvPr>
        </p:nvSpPr>
        <p:spPr>
          <a:xfrm>
            <a:off x="490961" y="220442"/>
            <a:ext cx="10862839" cy="862575"/>
          </a:xfrm>
        </p:spPr>
        <p:txBody>
          <a:bodyPr/>
          <a:lstStyle/>
          <a:p>
            <a:r>
              <a:rPr lang="en-GB" sz="2800" b="1">
                <a:latin typeface="Arial"/>
                <a:cs typeface="Arial"/>
              </a:rPr>
              <a:t>Integration of health and wellbeing approaches </a:t>
            </a:r>
            <a:endParaRPr lang="en-US"/>
          </a:p>
        </p:txBody>
      </p:sp>
      <p:sp>
        <p:nvSpPr>
          <p:cNvPr id="3" name="Content Placeholder 2">
            <a:extLst>
              <a:ext uri="{FF2B5EF4-FFF2-40B4-BE49-F238E27FC236}">
                <a16:creationId xmlns:a16="http://schemas.microsoft.com/office/drawing/2014/main" id="{1F3102A3-82EB-0CC0-14BD-ABE2AF553BFD}"/>
              </a:ext>
            </a:extLst>
          </p:cNvPr>
          <p:cNvSpPr>
            <a:spLocks noGrp="1"/>
          </p:cNvSpPr>
          <p:nvPr>
            <p:ph idx="1"/>
          </p:nvPr>
        </p:nvSpPr>
        <p:spPr>
          <a:xfrm>
            <a:off x="606707" y="1053201"/>
            <a:ext cx="6474728" cy="4922774"/>
          </a:xfrm>
        </p:spPr>
        <p:txBody>
          <a:bodyPr vert="horz" lIns="91440" tIns="45720" rIns="91440" bIns="45720" rtlCol="0" anchor="t">
            <a:noAutofit/>
          </a:bodyPr>
          <a:lstStyle/>
          <a:p>
            <a:pPr marL="0" indent="0" algn="just">
              <a:buNone/>
            </a:pPr>
            <a:endParaRPr lang="en-GB" sz="1700">
              <a:latin typeface="Calibri"/>
              <a:ea typeface="Calibri"/>
              <a:cs typeface="Calibri"/>
            </a:endParaRPr>
          </a:p>
          <a:p>
            <a:pPr algn="just"/>
            <a:r>
              <a:rPr lang="en-US" sz="2000" dirty="0">
                <a:latin typeface="Arial"/>
                <a:ea typeface="+mn-lt"/>
                <a:cs typeface="Arial"/>
              </a:rPr>
              <a:t>Integrated care </a:t>
            </a:r>
            <a:r>
              <a:rPr lang="en-US" sz="2000">
                <a:latin typeface="Arial"/>
                <a:ea typeface="+mn-lt"/>
                <a:cs typeface="Arial"/>
              </a:rPr>
              <a:t>brings</a:t>
            </a:r>
            <a:r>
              <a:rPr lang="en-US" sz="2000" dirty="0">
                <a:latin typeface="Arial"/>
                <a:ea typeface="+mn-lt"/>
                <a:cs typeface="Arial"/>
              </a:rPr>
              <a:t> together physical, mental and social health within a person-</a:t>
            </a:r>
            <a:r>
              <a:rPr lang="en-US" sz="2000" err="1">
                <a:latin typeface="Arial"/>
                <a:ea typeface="+mn-lt"/>
                <a:cs typeface="Arial"/>
              </a:rPr>
              <a:t>centred</a:t>
            </a:r>
            <a:r>
              <a:rPr lang="en-US" sz="2000" dirty="0">
                <a:latin typeface="Arial"/>
                <a:ea typeface="+mn-lt"/>
                <a:cs typeface="Arial"/>
              </a:rPr>
              <a:t> framework (NHS England, 2022).</a:t>
            </a:r>
            <a:endParaRPr lang="en-US" sz="2000" dirty="0">
              <a:latin typeface="Arial"/>
              <a:cs typeface="Arial"/>
            </a:endParaRPr>
          </a:p>
          <a:p>
            <a:pPr algn="just"/>
            <a:r>
              <a:rPr lang="en-US" sz="2000">
                <a:latin typeface="Arial"/>
                <a:ea typeface="+mn-lt"/>
                <a:cs typeface="Arial"/>
              </a:rPr>
              <a:t>Health outcomes are influenced by lifestyle, psychological well-being, environmental and socio-economic factors (NHS England, 2019).</a:t>
            </a:r>
            <a:endParaRPr lang="en-US" sz="2000">
              <a:latin typeface="Arial"/>
              <a:cs typeface="Arial"/>
            </a:endParaRPr>
          </a:p>
          <a:p>
            <a:pPr algn="just"/>
            <a:r>
              <a:rPr lang="en-US" sz="2000" dirty="0">
                <a:latin typeface="Arial"/>
                <a:ea typeface="+mn-lt"/>
                <a:cs typeface="Arial"/>
              </a:rPr>
              <a:t>The WHO Health in All Policies framework highlights the importance of collaboration across sector collaboration such as housing, education and transport (WHO, 2014).</a:t>
            </a:r>
            <a:endParaRPr lang="en-US" sz="2000" dirty="0">
              <a:latin typeface="Arial"/>
              <a:cs typeface="Arial"/>
            </a:endParaRPr>
          </a:p>
          <a:p>
            <a:pPr algn="just"/>
            <a:r>
              <a:rPr lang="en-US" sz="2000" dirty="0">
                <a:latin typeface="Arial"/>
                <a:ea typeface="+mn-lt"/>
                <a:cs typeface="Arial"/>
              </a:rPr>
              <a:t>In the UK, Integrated Care Systems (ICS) </a:t>
            </a:r>
            <a:r>
              <a:rPr lang="en-US" sz="2000" dirty="0" err="1">
                <a:latin typeface="Arial"/>
                <a:ea typeface="+mn-lt"/>
                <a:cs typeface="Arial"/>
              </a:rPr>
              <a:t>conect</a:t>
            </a:r>
            <a:r>
              <a:rPr lang="en-US" sz="2000" dirty="0">
                <a:latin typeface="Arial"/>
                <a:ea typeface="+mn-lt"/>
                <a:cs typeface="Arial"/>
              </a:rPr>
              <a:t> the NHS, local authorities and community </a:t>
            </a:r>
            <a:r>
              <a:rPr lang="en-US" sz="2000" dirty="0" err="1">
                <a:latin typeface="Arial"/>
                <a:ea typeface="+mn-lt"/>
                <a:cs typeface="Arial"/>
              </a:rPr>
              <a:t>organisations</a:t>
            </a:r>
            <a:r>
              <a:rPr lang="en-US" sz="2000" dirty="0">
                <a:latin typeface="Arial"/>
                <a:ea typeface="+mn-lt"/>
                <a:cs typeface="Arial"/>
              </a:rPr>
              <a:t> (Charles, 2022; Ruane, 2019).</a:t>
            </a:r>
            <a:endParaRPr lang="en-US" sz="2000" dirty="0">
              <a:latin typeface="Arial"/>
              <a:cs typeface="Arial"/>
            </a:endParaRPr>
          </a:p>
          <a:p>
            <a:pPr algn="just"/>
            <a:endParaRPr lang="en-US" sz="2000">
              <a:latin typeface="Arial"/>
              <a:cs typeface="Arial"/>
            </a:endParaRPr>
          </a:p>
          <a:p>
            <a:endParaRPr lang="en-GB">
              <a:ea typeface="Calibri"/>
              <a:cs typeface="Calibri"/>
            </a:endParaRPr>
          </a:p>
        </p:txBody>
      </p:sp>
      <p:sp>
        <p:nvSpPr>
          <p:cNvPr id="5" name="TextBox 4">
            <a:extLst>
              <a:ext uri="{FF2B5EF4-FFF2-40B4-BE49-F238E27FC236}">
                <a16:creationId xmlns:a16="http://schemas.microsoft.com/office/drawing/2014/main" id="{6E06D238-83B3-45E6-FE30-5FF795FF37D3}"/>
              </a:ext>
            </a:extLst>
          </p:cNvPr>
          <p:cNvSpPr txBox="1"/>
          <p:nvPr/>
        </p:nvSpPr>
        <p:spPr>
          <a:xfrm>
            <a:off x="8472059" y="6098530"/>
            <a:ext cx="249241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Calibri"/>
                <a:cs typeface="Calibri"/>
              </a:rPr>
              <a:t>(NHS England, 2023)</a:t>
            </a:r>
            <a:endParaRPr lang="en-GB"/>
          </a:p>
        </p:txBody>
      </p:sp>
      <p:pic>
        <p:nvPicPr>
          <p:cNvPr id="4" name="Picture 3" descr="A diagram of a group of people&#10;&#10;AI-generated content may be incorrect.">
            <a:extLst>
              <a:ext uri="{FF2B5EF4-FFF2-40B4-BE49-F238E27FC236}">
                <a16:creationId xmlns:a16="http://schemas.microsoft.com/office/drawing/2014/main" id="{962AC52B-1BBE-D0E0-D950-CB8B2DD94962}"/>
              </a:ext>
            </a:extLst>
          </p:cNvPr>
          <p:cNvPicPr>
            <a:picLocks noChangeAspect="1"/>
          </p:cNvPicPr>
          <p:nvPr/>
        </p:nvPicPr>
        <p:blipFill>
          <a:blip r:embed="rId2"/>
          <a:stretch>
            <a:fillRect/>
          </a:stretch>
        </p:blipFill>
        <p:spPr>
          <a:xfrm>
            <a:off x="7520026" y="1056628"/>
            <a:ext cx="4487457" cy="4581017"/>
          </a:xfrm>
          <a:prstGeom prst="rect">
            <a:avLst/>
          </a:prstGeom>
        </p:spPr>
      </p:pic>
    </p:spTree>
    <p:extLst>
      <p:ext uri="{BB962C8B-B14F-4D97-AF65-F5344CB8AC3E}">
        <p14:creationId xmlns:p14="http://schemas.microsoft.com/office/powerpoint/2010/main" val="42160086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69451-9317-7410-E7CE-CF4D398FFD04}"/>
              </a:ext>
            </a:extLst>
          </p:cNvPr>
          <p:cNvSpPr>
            <a:spLocks noGrp="1"/>
          </p:cNvSpPr>
          <p:nvPr>
            <p:ph type="title"/>
          </p:nvPr>
        </p:nvSpPr>
        <p:spPr>
          <a:xfrm>
            <a:off x="419100" y="365125"/>
            <a:ext cx="10934700" cy="1325563"/>
          </a:xfrm>
        </p:spPr>
        <p:txBody>
          <a:bodyPr>
            <a:normAutofit/>
          </a:bodyPr>
          <a:lstStyle/>
          <a:p>
            <a:r>
              <a:rPr lang="en-GB" sz="4000" b="1">
                <a:latin typeface="Arial"/>
                <a:cs typeface="Arial"/>
              </a:rPr>
              <a:t>Theoretical Perspectives: </a:t>
            </a:r>
            <a:endParaRPr lang="en-US" sz="4000"/>
          </a:p>
        </p:txBody>
      </p:sp>
      <p:sp>
        <p:nvSpPr>
          <p:cNvPr id="3" name="Content Placeholder 2">
            <a:extLst>
              <a:ext uri="{FF2B5EF4-FFF2-40B4-BE49-F238E27FC236}">
                <a16:creationId xmlns:a16="http://schemas.microsoft.com/office/drawing/2014/main" id="{06D87187-5294-4C5C-4E6F-26E5D102FA5C}"/>
              </a:ext>
            </a:extLst>
          </p:cNvPr>
          <p:cNvSpPr>
            <a:spLocks noGrp="1"/>
          </p:cNvSpPr>
          <p:nvPr>
            <p:ph idx="1"/>
          </p:nvPr>
        </p:nvSpPr>
        <p:spPr>
          <a:xfrm>
            <a:off x="317500" y="1244600"/>
            <a:ext cx="11328400" cy="5080000"/>
          </a:xfrm>
        </p:spPr>
        <p:txBody>
          <a:bodyPr vert="horz" lIns="91440" tIns="45720" rIns="91440" bIns="45720" rtlCol="0" anchor="t">
            <a:normAutofit/>
          </a:bodyPr>
          <a:lstStyle/>
          <a:p>
            <a:pPr marL="0" indent="0" algn="just">
              <a:buNone/>
            </a:pPr>
            <a:r>
              <a:rPr lang="en-GB" b="1">
                <a:latin typeface="Arial"/>
                <a:cs typeface="Arial"/>
              </a:rPr>
              <a:t> </a:t>
            </a:r>
            <a:endParaRPr lang="en-GB">
              <a:latin typeface="Arial"/>
              <a:ea typeface="Calibri" panose="020F0502020204030204"/>
              <a:cs typeface="Arial"/>
            </a:endParaRPr>
          </a:p>
          <a:p>
            <a:pPr algn="just"/>
            <a:r>
              <a:rPr lang="en-GB" sz="2400">
                <a:latin typeface="Arial"/>
                <a:ea typeface="+mn-lt"/>
                <a:cs typeface="Arial"/>
              </a:rPr>
              <a:t>Health and well-being are influenced by a mix of biological, psychological and social factors rather than physical health alone ( Engel, 1977).</a:t>
            </a:r>
          </a:p>
          <a:p>
            <a:pPr marL="0" indent="0" algn="just">
              <a:buNone/>
            </a:pPr>
            <a:endParaRPr lang="en-GB" sz="2400">
              <a:latin typeface="Arial"/>
              <a:ea typeface="Calibri" panose="020F0502020204030204"/>
              <a:cs typeface="Arial"/>
            </a:endParaRPr>
          </a:p>
          <a:p>
            <a:pPr algn="just"/>
            <a:r>
              <a:rPr lang="en-GB" sz="2400">
                <a:latin typeface="Arial"/>
                <a:ea typeface="+mn-lt"/>
                <a:cs typeface="Arial"/>
              </a:rPr>
              <a:t>This perspective shows that health is not only affected by medical conditions but also by emotional state and social environment.</a:t>
            </a:r>
            <a:endParaRPr lang="en-GB" sz="2400">
              <a:latin typeface="Arial"/>
              <a:cs typeface="Arial"/>
            </a:endParaRPr>
          </a:p>
          <a:p>
            <a:pPr algn="just"/>
            <a:endParaRPr lang="en-GB" sz="1800">
              <a:latin typeface="Arial"/>
              <a:ea typeface="Calibri"/>
              <a:cs typeface="Arial"/>
            </a:endParaRPr>
          </a:p>
          <a:p>
            <a:endParaRPr lang="en-GB">
              <a:ea typeface="Calibri"/>
              <a:cs typeface="Calibri"/>
            </a:endParaRPr>
          </a:p>
        </p:txBody>
      </p:sp>
    </p:spTree>
    <p:extLst>
      <p:ext uri="{BB962C8B-B14F-4D97-AF65-F5344CB8AC3E}">
        <p14:creationId xmlns:p14="http://schemas.microsoft.com/office/powerpoint/2010/main" val="8866553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F709B-CBC2-9D1F-6A04-0026B37B4F9A}"/>
              </a:ext>
            </a:extLst>
          </p:cNvPr>
          <p:cNvSpPr>
            <a:spLocks noGrp="1"/>
          </p:cNvSpPr>
          <p:nvPr>
            <p:ph type="title"/>
          </p:nvPr>
        </p:nvSpPr>
        <p:spPr>
          <a:xfrm>
            <a:off x="404150" y="-1406"/>
            <a:ext cx="10949650" cy="1479892"/>
          </a:xfrm>
        </p:spPr>
        <p:txBody>
          <a:bodyPr>
            <a:normAutofit/>
          </a:bodyPr>
          <a:lstStyle/>
          <a:p>
            <a:r>
              <a:rPr lang="en-US" sz="4000" b="1">
                <a:latin typeface="Arial" panose="020B0604020202020204" pitchFamily="34" charset="0"/>
                <a:cs typeface="Arial" panose="020B0604020202020204" pitchFamily="34" charset="0"/>
              </a:rPr>
              <a:t>The Biopsychosocial Model</a:t>
            </a:r>
            <a:endParaRPr lang="en-GB" sz="4000" b="1">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5673EB4-A3D1-DF03-1F53-0EA826FF0FD8}"/>
              </a:ext>
            </a:extLst>
          </p:cNvPr>
          <p:cNvSpPr>
            <a:spLocks noGrp="1"/>
          </p:cNvSpPr>
          <p:nvPr>
            <p:ph idx="1"/>
          </p:nvPr>
        </p:nvSpPr>
        <p:spPr>
          <a:xfrm>
            <a:off x="235699" y="1720497"/>
            <a:ext cx="7094131" cy="4555945"/>
          </a:xfrm>
        </p:spPr>
        <p:txBody>
          <a:bodyPr vert="horz" lIns="91440" tIns="45720" rIns="91440" bIns="45720" rtlCol="0" anchor="t">
            <a:noAutofit/>
          </a:bodyPr>
          <a:lstStyle/>
          <a:p>
            <a:r>
              <a:rPr lang="en-US" sz="2000" dirty="0">
                <a:latin typeface="Arial"/>
                <a:cs typeface="Arial"/>
              </a:rPr>
              <a:t>The biopsychosocial model explains health as a result of the interaction between </a:t>
            </a:r>
            <a:r>
              <a:rPr lang="en-US" sz="2000" b="1" dirty="0">
                <a:latin typeface="Arial"/>
                <a:cs typeface="Arial"/>
              </a:rPr>
              <a:t>biological, psychologica</a:t>
            </a:r>
            <a:r>
              <a:rPr lang="en-US" sz="2000" dirty="0">
                <a:latin typeface="Arial"/>
                <a:cs typeface="Arial"/>
              </a:rPr>
              <a:t>l and </a:t>
            </a:r>
            <a:r>
              <a:rPr lang="en-US" sz="2000" b="1" dirty="0">
                <a:latin typeface="Arial"/>
                <a:cs typeface="Arial"/>
              </a:rPr>
              <a:t>social factors</a:t>
            </a:r>
            <a:r>
              <a:rPr lang="en-US" sz="2000" dirty="0">
                <a:latin typeface="Arial"/>
                <a:cs typeface="Arial"/>
              </a:rPr>
              <a:t>.</a:t>
            </a:r>
          </a:p>
          <a:p>
            <a:r>
              <a:rPr lang="en-US" sz="2000" dirty="0">
                <a:latin typeface="Arial"/>
                <a:cs typeface="Arial"/>
              </a:rPr>
              <a:t> </a:t>
            </a:r>
            <a:r>
              <a:rPr lang="en-US" sz="2000" b="1" dirty="0">
                <a:latin typeface="Arial"/>
                <a:cs typeface="Arial"/>
              </a:rPr>
              <a:t>Biological factors </a:t>
            </a:r>
            <a:r>
              <a:rPr lang="en-US" sz="2000" dirty="0">
                <a:latin typeface="Arial"/>
                <a:cs typeface="Arial"/>
              </a:rPr>
              <a:t>may include genetics, age, physical conditions and other medical aspects that affect an individual’s health.</a:t>
            </a:r>
          </a:p>
          <a:p>
            <a:r>
              <a:rPr lang="en-US" sz="2000" b="1" dirty="0">
                <a:latin typeface="Arial"/>
                <a:cs typeface="Arial"/>
              </a:rPr>
              <a:t>Psychological factors </a:t>
            </a:r>
            <a:r>
              <a:rPr lang="en-US" sz="2000" dirty="0">
                <a:latin typeface="Arial"/>
                <a:cs typeface="Arial"/>
              </a:rPr>
              <a:t>refer to emotional wellbeing, coping strategies, stress levels and cognitive processes that shape how people experience illness.</a:t>
            </a:r>
          </a:p>
          <a:p>
            <a:r>
              <a:rPr lang="en-US" sz="2000" b="1" dirty="0">
                <a:latin typeface="Arial"/>
                <a:cs typeface="Arial"/>
              </a:rPr>
              <a:t>Social factors</a:t>
            </a:r>
            <a:r>
              <a:rPr lang="en-US" sz="2000" dirty="0">
                <a:latin typeface="Arial"/>
                <a:cs typeface="Arial"/>
              </a:rPr>
              <a:t> such as relationships, financial stability, employment and cultural background can also impact overall health and wellbeing.</a:t>
            </a:r>
          </a:p>
          <a:p>
            <a:pPr marL="0" indent="0">
              <a:buNone/>
            </a:pPr>
            <a:r>
              <a:rPr lang="en-US" sz="2000">
                <a:latin typeface="Arial"/>
                <a:cs typeface="Arial"/>
              </a:rPr>
              <a:t>                              (Engel, 1977)</a:t>
            </a:r>
            <a:endParaRPr lang="en-GB" sz="2000">
              <a:latin typeface="Arial"/>
              <a:cs typeface="Arial"/>
            </a:endParaRPr>
          </a:p>
        </p:txBody>
      </p:sp>
      <p:pic>
        <p:nvPicPr>
          <p:cNvPr id="4" name="Picture 3" descr="A diagram of different types of health&#10;&#10;AI-generated content may be incorrect.">
            <a:extLst>
              <a:ext uri="{FF2B5EF4-FFF2-40B4-BE49-F238E27FC236}">
                <a16:creationId xmlns:a16="http://schemas.microsoft.com/office/drawing/2014/main" id="{CB6201B7-3C58-D084-1FB4-65C88762D5B8}"/>
              </a:ext>
            </a:extLst>
          </p:cNvPr>
          <p:cNvPicPr>
            <a:picLocks noChangeAspect="1"/>
          </p:cNvPicPr>
          <p:nvPr/>
        </p:nvPicPr>
        <p:blipFill>
          <a:blip r:embed="rId2"/>
          <a:stretch>
            <a:fillRect/>
          </a:stretch>
        </p:blipFill>
        <p:spPr>
          <a:xfrm>
            <a:off x="7139650" y="1466850"/>
            <a:ext cx="4648200" cy="3924300"/>
          </a:xfrm>
          <a:prstGeom prst="rect">
            <a:avLst/>
          </a:prstGeom>
        </p:spPr>
      </p:pic>
      <p:sp>
        <p:nvSpPr>
          <p:cNvPr id="5" name="TextBox 4">
            <a:extLst>
              <a:ext uri="{FF2B5EF4-FFF2-40B4-BE49-F238E27FC236}">
                <a16:creationId xmlns:a16="http://schemas.microsoft.com/office/drawing/2014/main" id="{BD0A2982-7204-9268-7A31-7233B54F24E2}"/>
              </a:ext>
            </a:extLst>
          </p:cNvPr>
          <p:cNvSpPr txBox="1"/>
          <p:nvPr/>
        </p:nvSpPr>
        <p:spPr>
          <a:xfrm>
            <a:off x="8719718" y="5596128"/>
            <a:ext cx="2029723" cy="369332"/>
          </a:xfrm>
          <a:prstGeom prst="rect">
            <a:avLst/>
          </a:prstGeom>
          <a:noFill/>
        </p:spPr>
        <p:txBody>
          <a:bodyPr wrap="none" rtlCol="0">
            <a:spAutoFit/>
          </a:bodyPr>
          <a:lstStyle/>
          <a:p>
            <a:r>
              <a:rPr lang="en-GB"/>
              <a:t>(</a:t>
            </a:r>
            <a:r>
              <a:rPr lang="en-GB" err="1"/>
              <a:t>Physiopedia</a:t>
            </a:r>
            <a:r>
              <a:rPr lang="en-GB"/>
              <a:t>, 2023)</a:t>
            </a:r>
          </a:p>
        </p:txBody>
      </p:sp>
    </p:spTree>
    <p:extLst>
      <p:ext uri="{BB962C8B-B14F-4D97-AF65-F5344CB8AC3E}">
        <p14:creationId xmlns:p14="http://schemas.microsoft.com/office/powerpoint/2010/main" val="3240846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9CE0B-560C-D1F8-795E-DDCDF3DC2509}"/>
              </a:ext>
            </a:extLst>
          </p:cNvPr>
          <p:cNvSpPr>
            <a:spLocks noGrp="1"/>
          </p:cNvSpPr>
          <p:nvPr>
            <p:ph type="title"/>
          </p:nvPr>
        </p:nvSpPr>
        <p:spPr/>
        <p:txBody>
          <a:bodyPr>
            <a:normAutofit/>
          </a:bodyPr>
          <a:lstStyle/>
          <a:p>
            <a:r>
              <a:rPr lang="en-GB" sz="4000" b="1">
                <a:latin typeface="Arial"/>
                <a:ea typeface="Calibri"/>
                <a:cs typeface="Arial"/>
              </a:rPr>
              <a:t>The Dahlgren and Whitehead Model</a:t>
            </a:r>
            <a:endParaRPr lang="en-US" sz="4000" b="1">
              <a:latin typeface="Arial"/>
              <a:cs typeface="Arial"/>
            </a:endParaRPr>
          </a:p>
        </p:txBody>
      </p:sp>
      <p:sp>
        <p:nvSpPr>
          <p:cNvPr id="3" name="Content Placeholder 2">
            <a:extLst>
              <a:ext uri="{FF2B5EF4-FFF2-40B4-BE49-F238E27FC236}">
                <a16:creationId xmlns:a16="http://schemas.microsoft.com/office/drawing/2014/main" id="{9CBB2742-B174-6D1D-9A87-9F33A29107B9}"/>
              </a:ext>
            </a:extLst>
          </p:cNvPr>
          <p:cNvSpPr>
            <a:spLocks noGrp="1"/>
          </p:cNvSpPr>
          <p:nvPr>
            <p:ph idx="1"/>
          </p:nvPr>
        </p:nvSpPr>
        <p:spPr>
          <a:xfrm>
            <a:off x="676564" y="1490567"/>
            <a:ext cx="6046453" cy="4736062"/>
          </a:xfrm>
        </p:spPr>
        <p:txBody>
          <a:bodyPr vert="horz" lIns="91440" tIns="45720" rIns="91440" bIns="45720" rtlCol="0" anchor="t">
            <a:normAutofit lnSpcReduction="10000"/>
          </a:bodyPr>
          <a:lstStyle/>
          <a:p>
            <a:pPr marL="0" indent="0">
              <a:buNone/>
            </a:pPr>
            <a:endParaRPr lang="en-GB" sz="1700">
              <a:ea typeface="Calibri" panose="020F0502020204030204"/>
              <a:cs typeface="Calibri" panose="020F0502020204030204"/>
            </a:endParaRPr>
          </a:p>
          <a:p>
            <a:r>
              <a:rPr lang="en-GB" sz="2000">
                <a:latin typeface="Arial" panose="020B0604020202020204" pitchFamily="34" charset="0"/>
                <a:ea typeface="+mn-lt"/>
                <a:cs typeface="Arial" panose="020B0604020202020204" pitchFamily="34" charset="0"/>
              </a:rPr>
              <a:t>The Dahlgren and Whitehead Rainbow Model explains how different social factors influence health.</a:t>
            </a:r>
            <a:endParaRPr lang="en-GB" sz="2000">
              <a:latin typeface="Arial" panose="020B0604020202020204" pitchFamily="34" charset="0"/>
              <a:cs typeface="Arial" panose="020B0604020202020204" pitchFamily="34" charset="0"/>
            </a:endParaRPr>
          </a:p>
          <a:p>
            <a:r>
              <a:rPr lang="en-GB" sz="2000">
                <a:latin typeface="Arial" panose="020B0604020202020204" pitchFamily="34" charset="0"/>
                <a:ea typeface="+mn-lt"/>
                <a:cs typeface="Arial" panose="020B0604020202020204" pitchFamily="34" charset="0"/>
              </a:rPr>
              <a:t>These determinants include both personal lifestyle behaviours and wider social and environmental conditions.</a:t>
            </a:r>
            <a:endParaRPr lang="en-GB" sz="2000">
              <a:latin typeface="Arial" panose="020B0604020202020204" pitchFamily="34" charset="0"/>
              <a:cs typeface="Arial" panose="020B0604020202020204" pitchFamily="34" charset="0"/>
            </a:endParaRPr>
          </a:p>
          <a:p>
            <a:r>
              <a:rPr lang="en-GB" sz="2000">
                <a:latin typeface="Arial" panose="020B0604020202020204" pitchFamily="34" charset="0"/>
                <a:ea typeface="+mn-lt"/>
                <a:cs typeface="Arial" panose="020B0604020202020204" pitchFamily="34" charset="0"/>
              </a:rPr>
              <a:t>Factors such as housing, education and employment play an important role in shaping population health.</a:t>
            </a:r>
            <a:endParaRPr lang="en-GB" sz="2000">
              <a:latin typeface="Arial" panose="020B0604020202020204" pitchFamily="34" charset="0"/>
              <a:cs typeface="Arial" panose="020B0604020202020204" pitchFamily="34" charset="0"/>
            </a:endParaRPr>
          </a:p>
          <a:p>
            <a:r>
              <a:rPr lang="en-GB" sz="2000">
                <a:latin typeface="Arial" panose="020B0604020202020204" pitchFamily="34" charset="0"/>
                <a:ea typeface="+mn-lt"/>
                <a:cs typeface="Arial" panose="020B0604020202020204" pitchFamily="34" charset="0"/>
              </a:rPr>
              <a:t>The model highlights how social and economic inequalities influence health outcomes.</a:t>
            </a:r>
          </a:p>
          <a:p>
            <a:pPr marL="0" indent="0">
              <a:buNone/>
            </a:pPr>
            <a:r>
              <a:rPr lang="en-GB" sz="2000">
                <a:latin typeface="Arial" panose="020B0604020202020204" pitchFamily="34" charset="0"/>
                <a:ea typeface="+mn-lt"/>
                <a:cs typeface="Arial" panose="020B0604020202020204" pitchFamily="34" charset="0"/>
              </a:rPr>
              <a:t> ( Dahlgren and Whitehead, 1991; Marmot et al.,2020)</a:t>
            </a:r>
            <a:endParaRPr lang="en-GB" sz="2000">
              <a:latin typeface="Arial" panose="020B0604020202020204" pitchFamily="34" charset="0"/>
              <a:cs typeface="Arial" panose="020B0604020202020204" pitchFamily="34" charset="0"/>
            </a:endParaRPr>
          </a:p>
          <a:p>
            <a:pPr marL="0" indent="0">
              <a:buNone/>
            </a:pPr>
            <a:r>
              <a:rPr lang="en-GB" sz="2000">
                <a:latin typeface="Arial" panose="020B0604020202020204" pitchFamily="34" charset="0"/>
                <a:ea typeface="+mn-lt"/>
                <a:cs typeface="Arial" panose="020B0604020202020204" pitchFamily="34" charset="0"/>
              </a:rPr>
              <a:t>.</a:t>
            </a:r>
            <a:endParaRPr lang="en-GB" sz="2000">
              <a:latin typeface="Arial" panose="020B0604020202020204" pitchFamily="34" charset="0"/>
              <a:cs typeface="Arial" panose="020B0604020202020204" pitchFamily="34" charset="0"/>
            </a:endParaRPr>
          </a:p>
          <a:p>
            <a:endParaRPr lang="en-GB">
              <a:ea typeface="Calibri"/>
              <a:cs typeface="Calibri"/>
            </a:endParaRPr>
          </a:p>
        </p:txBody>
      </p:sp>
      <p:pic>
        <p:nvPicPr>
          <p:cNvPr id="5" name="Picture 4">
            <a:extLst>
              <a:ext uri="{FF2B5EF4-FFF2-40B4-BE49-F238E27FC236}">
                <a16:creationId xmlns:a16="http://schemas.microsoft.com/office/drawing/2014/main" id="{1F8133B9-AB61-AF8B-634A-BE3A9F40BD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83330" y="1815971"/>
            <a:ext cx="4532106" cy="2846250"/>
          </a:xfrm>
          <a:prstGeom prst="rect">
            <a:avLst/>
          </a:prstGeom>
        </p:spPr>
      </p:pic>
      <p:sp>
        <p:nvSpPr>
          <p:cNvPr id="4" name="TextBox 3">
            <a:extLst>
              <a:ext uri="{FF2B5EF4-FFF2-40B4-BE49-F238E27FC236}">
                <a16:creationId xmlns:a16="http://schemas.microsoft.com/office/drawing/2014/main" id="{E94252C1-0E10-F1F2-D9EB-535B9B0E5979}"/>
              </a:ext>
            </a:extLst>
          </p:cNvPr>
          <p:cNvSpPr txBox="1"/>
          <p:nvPr/>
        </p:nvSpPr>
        <p:spPr>
          <a:xfrm>
            <a:off x="8229600" y="5113325"/>
            <a:ext cx="2206711" cy="369332"/>
          </a:xfrm>
          <a:prstGeom prst="rect">
            <a:avLst/>
          </a:prstGeom>
          <a:noFill/>
        </p:spPr>
        <p:txBody>
          <a:bodyPr wrap="square" rtlCol="0">
            <a:spAutoFit/>
          </a:bodyPr>
          <a:lstStyle/>
          <a:p>
            <a:r>
              <a:rPr lang="en-GB">
                <a:latin typeface="Arial"/>
                <a:ea typeface="Calibri"/>
                <a:cs typeface="Arial"/>
              </a:rPr>
              <a:t>( Practicus,2022)</a:t>
            </a:r>
            <a:endParaRPr lang="en-GB"/>
          </a:p>
        </p:txBody>
      </p:sp>
    </p:spTree>
    <p:extLst>
      <p:ext uri="{BB962C8B-B14F-4D97-AF65-F5344CB8AC3E}">
        <p14:creationId xmlns:p14="http://schemas.microsoft.com/office/powerpoint/2010/main" val="13720414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4A809-C04E-4C5B-A8CA-0744AA16929B}"/>
              </a:ext>
            </a:extLst>
          </p:cNvPr>
          <p:cNvSpPr>
            <a:spLocks noGrp="1"/>
          </p:cNvSpPr>
          <p:nvPr>
            <p:ph type="title"/>
          </p:nvPr>
        </p:nvSpPr>
        <p:spPr>
          <a:xfrm>
            <a:off x="630936" y="153620"/>
            <a:ext cx="6207853" cy="570279"/>
          </a:xfrm>
        </p:spPr>
        <p:txBody>
          <a:bodyPr>
            <a:normAutofit fontScale="90000"/>
          </a:bodyPr>
          <a:lstStyle/>
          <a:p>
            <a:pPr marL="285750" indent="-285750">
              <a:spcBef>
                <a:spcPts val="1000"/>
              </a:spcBef>
              <a:buFont typeface="Arial"/>
              <a:buChar char="•"/>
            </a:pPr>
            <a:endParaRPr lang="en-GB" sz="3700">
              <a:latin typeface="Calibri"/>
              <a:ea typeface="Calibri"/>
              <a:cs typeface="Calibri"/>
            </a:endParaRPr>
          </a:p>
          <a:p>
            <a:pPr>
              <a:spcBef>
                <a:spcPts val="1000"/>
              </a:spcBef>
            </a:pPr>
            <a:r>
              <a:rPr lang="en-GB" b="1">
                <a:latin typeface="Arial"/>
                <a:cs typeface="Arial"/>
              </a:rPr>
              <a:t>Policy and Governance:</a:t>
            </a:r>
            <a:endParaRPr lang="en-GB"/>
          </a:p>
        </p:txBody>
      </p:sp>
      <p:sp>
        <p:nvSpPr>
          <p:cNvPr id="3" name="Content Placeholder 2">
            <a:extLst>
              <a:ext uri="{FF2B5EF4-FFF2-40B4-BE49-F238E27FC236}">
                <a16:creationId xmlns:a16="http://schemas.microsoft.com/office/drawing/2014/main" id="{7BF9DA5E-4A0F-453F-C52B-7F92C09AF077}"/>
              </a:ext>
            </a:extLst>
          </p:cNvPr>
          <p:cNvSpPr>
            <a:spLocks noGrp="1"/>
          </p:cNvSpPr>
          <p:nvPr>
            <p:ph idx="1"/>
          </p:nvPr>
        </p:nvSpPr>
        <p:spPr>
          <a:xfrm>
            <a:off x="338328" y="1104900"/>
            <a:ext cx="8156448" cy="5533643"/>
          </a:xfrm>
        </p:spPr>
        <p:txBody>
          <a:bodyPr vert="horz" lIns="91440" tIns="45720" rIns="91440" bIns="45720" rtlCol="0">
            <a:normAutofit fontScale="62500" lnSpcReduction="20000"/>
          </a:bodyPr>
          <a:lstStyle/>
          <a:p>
            <a:pPr>
              <a:lnSpc>
                <a:spcPct val="150000"/>
              </a:lnSpc>
            </a:pPr>
            <a:r>
              <a:rPr lang="en-GB" sz="2600">
                <a:latin typeface="Arial"/>
                <a:ea typeface="+mn-lt"/>
                <a:cs typeface="Arial"/>
              </a:rPr>
              <a:t>In the United Kingdom, health policy increasingly </a:t>
            </a:r>
            <a:r>
              <a:rPr lang="en-GB" sz="2600" b="1">
                <a:latin typeface="Arial"/>
                <a:ea typeface="+mn-lt"/>
                <a:cs typeface="Arial"/>
              </a:rPr>
              <a:t>promotes holistic</a:t>
            </a:r>
            <a:r>
              <a:rPr lang="en-GB" sz="2600">
                <a:latin typeface="Arial"/>
                <a:ea typeface="+mn-lt"/>
                <a:cs typeface="Arial"/>
              </a:rPr>
              <a:t> and </a:t>
            </a:r>
            <a:r>
              <a:rPr lang="en-GB" sz="2600" b="1">
                <a:latin typeface="Arial"/>
                <a:ea typeface="+mn-lt"/>
                <a:cs typeface="Arial"/>
              </a:rPr>
              <a:t>preventative approaches</a:t>
            </a:r>
            <a:r>
              <a:rPr lang="en-GB" sz="2600">
                <a:latin typeface="Arial"/>
                <a:ea typeface="+mn-lt"/>
                <a:cs typeface="Arial"/>
              </a:rPr>
              <a:t>, emphasising early intervention and the promotion of mental wellbeing.</a:t>
            </a:r>
            <a:endParaRPr lang="en-GB" sz="2600">
              <a:latin typeface="Arial"/>
              <a:cs typeface="Arial"/>
            </a:endParaRPr>
          </a:p>
          <a:p>
            <a:pPr>
              <a:lnSpc>
                <a:spcPct val="150000"/>
              </a:lnSpc>
            </a:pPr>
            <a:r>
              <a:rPr lang="en-GB" sz="2600">
                <a:latin typeface="Arial"/>
                <a:ea typeface="+mn-lt"/>
                <a:cs typeface="Arial"/>
              </a:rPr>
              <a:t>Several important policy frameworks support these developments.</a:t>
            </a:r>
            <a:endParaRPr lang="en-GB" sz="2600">
              <a:latin typeface="Arial"/>
              <a:cs typeface="Arial"/>
            </a:endParaRPr>
          </a:p>
          <a:p>
            <a:pPr>
              <a:lnSpc>
                <a:spcPct val="150000"/>
              </a:lnSpc>
            </a:pPr>
            <a:r>
              <a:rPr lang="en-GB" sz="2600" b="1">
                <a:latin typeface="Arial"/>
                <a:ea typeface="+mn-lt"/>
                <a:cs typeface="Arial"/>
              </a:rPr>
              <a:t>The Health and Social Care Act (2012) </a:t>
            </a:r>
            <a:r>
              <a:rPr lang="en-GB" sz="2600">
                <a:latin typeface="Arial"/>
                <a:ea typeface="+mn-lt"/>
                <a:cs typeface="Arial"/>
              </a:rPr>
              <a:t>supports integrated health and social care and places patients at the centre of healthcare decision-making.</a:t>
            </a:r>
          </a:p>
          <a:p>
            <a:pPr>
              <a:lnSpc>
                <a:spcPct val="150000"/>
              </a:lnSpc>
            </a:pPr>
            <a:r>
              <a:rPr lang="en-GB" sz="2600" b="1">
                <a:latin typeface="Arial"/>
                <a:ea typeface="+mn-lt"/>
                <a:cs typeface="Arial"/>
              </a:rPr>
              <a:t>The NHS 10 Year Health Plan for England (2025) focuses on the following health priorities:  </a:t>
            </a:r>
          </a:p>
          <a:p>
            <a:pPr>
              <a:lnSpc>
                <a:spcPct val="150000"/>
              </a:lnSpc>
            </a:pPr>
            <a:r>
              <a:rPr lang="en-GB" sz="2600">
                <a:latin typeface="Arial"/>
                <a:ea typeface="+mn-lt"/>
                <a:cs typeface="Arial"/>
              </a:rPr>
              <a:t>Prevention of diseases rather than treatment. Targeting major risk factors: smoking, obesity, and alcohol misuse. </a:t>
            </a:r>
          </a:p>
          <a:p>
            <a:pPr>
              <a:lnSpc>
                <a:spcPct val="150000"/>
              </a:lnSpc>
            </a:pPr>
            <a:r>
              <a:rPr lang="en-GB" sz="2600">
                <a:latin typeface="Arial"/>
                <a:ea typeface="+mn-lt"/>
                <a:cs typeface="Arial"/>
              </a:rPr>
              <a:t>Early detection (e.g., cancer screening expansion) </a:t>
            </a:r>
          </a:p>
          <a:p>
            <a:pPr>
              <a:lnSpc>
                <a:spcPct val="150000"/>
              </a:lnSpc>
            </a:pPr>
            <a:r>
              <a:rPr lang="en-GB" sz="2600">
                <a:latin typeface="Arial"/>
                <a:ea typeface="+mn-lt"/>
                <a:cs typeface="Arial"/>
              </a:rPr>
              <a:t>Commitment to parity between physical and mental health </a:t>
            </a:r>
          </a:p>
          <a:p>
            <a:pPr>
              <a:lnSpc>
                <a:spcPct val="150000"/>
              </a:lnSpc>
            </a:pPr>
            <a:r>
              <a:rPr lang="en-GB" sz="2600">
                <a:latin typeface="Arial"/>
                <a:ea typeface="+mn-lt"/>
                <a:cs typeface="Arial"/>
              </a:rPr>
              <a:t>Integrated Care Systems (e.g., collaboration between NHS organisations, local authorities and the voluntary sector). </a:t>
            </a:r>
          </a:p>
          <a:p>
            <a:pPr>
              <a:lnSpc>
                <a:spcPct val="150000"/>
              </a:lnSpc>
            </a:pPr>
            <a:endParaRPr lang="en-GB" sz="1600">
              <a:latin typeface="Arial"/>
              <a:ea typeface="+mn-lt"/>
              <a:cs typeface="Arial"/>
            </a:endParaRPr>
          </a:p>
          <a:p>
            <a:endParaRPr lang="en-GB" sz="1600"/>
          </a:p>
          <a:p>
            <a:endParaRPr lang="en-GB" sz="1600">
              <a:ea typeface="Calibri"/>
              <a:cs typeface="Calibri"/>
            </a:endParaRPr>
          </a:p>
        </p:txBody>
      </p:sp>
      <p:pic>
        <p:nvPicPr>
          <p:cNvPr id="4" name="Picture 3">
            <a:extLst>
              <a:ext uri="{FF2B5EF4-FFF2-40B4-BE49-F238E27FC236}">
                <a16:creationId xmlns:a16="http://schemas.microsoft.com/office/drawing/2014/main" id="{105F7D0B-D859-AE63-A052-5E619C5271F0}"/>
              </a:ext>
            </a:extLst>
          </p:cNvPr>
          <p:cNvPicPr>
            <a:picLocks noChangeAspect="1"/>
          </p:cNvPicPr>
          <p:nvPr/>
        </p:nvPicPr>
        <p:blipFill>
          <a:blip r:embed="rId2"/>
          <a:stretch>
            <a:fillRect/>
          </a:stretch>
        </p:blipFill>
        <p:spPr>
          <a:xfrm>
            <a:off x="8624215" y="1525524"/>
            <a:ext cx="3164491" cy="4427220"/>
          </a:xfrm>
          <a:prstGeom prst="rect">
            <a:avLst/>
          </a:prstGeom>
        </p:spPr>
      </p:pic>
    </p:spTree>
    <p:extLst>
      <p:ext uri="{BB962C8B-B14F-4D97-AF65-F5344CB8AC3E}">
        <p14:creationId xmlns:p14="http://schemas.microsoft.com/office/powerpoint/2010/main" val="33336178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08F5E-152A-5A1B-2147-BB2FF309F253}"/>
              </a:ext>
            </a:extLst>
          </p:cNvPr>
          <p:cNvSpPr>
            <a:spLocks noGrp="1"/>
          </p:cNvSpPr>
          <p:nvPr>
            <p:ph type="title"/>
          </p:nvPr>
        </p:nvSpPr>
        <p:spPr/>
        <p:txBody>
          <a:bodyPr>
            <a:normAutofit/>
          </a:bodyPr>
          <a:lstStyle/>
          <a:p>
            <a:r>
              <a:rPr lang="en-GB" sz="4000" b="1">
                <a:latin typeface="Arial"/>
                <a:ea typeface="Calibri"/>
                <a:cs typeface="Arial"/>
              </a:rPr>
              <a:t>Challenges: Regulatory and Financial Barriers</a:t>
            </a:r>
            <a:endParaRPr lang="en-US" sz="4000" b="1">
              <a:latin typeface="Arial"/>
              <a:cs typeface="Arial"/>
            </a:endParaRPr>
          </a:p>
        </p:txBody>
      </p:sp>
      <p:sp>
        <p:nvSpPr>
          <p:cNvPr id="5" name="TextBox 4">
            <a:extLst>
              <a:ext uri="{FF2B5EF4-FFF2-40B4-BE49-F238E27FC236}">
                <a16:creationId xmlns:a16="http://schemas.microsoft.com/office/drawing/2014/main" id="{284F1038-D031-54E4-2F88-ADD9DB031134}"/>
              </a:ext>
            </a:extLst>
          </p:cNvPr>
          <p:cNvSpPr txBox="1"/>
          <p:nvPr/>
        </p:nvSpPr>
        <p:spPr>
          <a:xfrm>
            <a:off x="629479" y="1954696"/>
            <a:ext cx="11194221" cy="443198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a:latin typeface="Arial"/>
                <a:cs typeface="Arial"/>
              </a:rPr>
              <a:t>Complex governance structures can lead to fragmentation and delays in decision-making (Oikonomou, 2019). </a:t>
            </a:r>
          </a:p>
          <a:p>
            <a:pPr marL="285750" indent="-285750">
              <a:buFont typeface="Arial"/>
              <a:buChar char="•"/>
            </a:pPr>
            <a:endParaRPr lang="en-US" sz="2400">
              <a:latin typeface="Arial"/>
              <a:ea typeface="Calibri" panose="020F0502020204030204"/>
              <a:cs typeface="Arial"/>
            </a:endParaRPr>
          </a:p>
          <a:p>
            <a:pPr marL="285750" indent="-285750">
              <a:buFont typeface="Arial"/>
              <a:buChar char="•"/>
            </a:pPr>
            <a:r>
              <a:rPr lang="en-US" sz="2400">
                <a:latin typeface="Arial"/>
                <a:cs typeface="Arial"/>
              </a:rPr>
              <a:t>Fragmented funding across NHS, local authorities, and voluntary sectors makes integrated care difficult (NHS Confederation, 2024).</a:t>
            </a:r>
            <a:endParaRPr lang="en-US" sz="2400">
              <a:latin typeface="Arial"/>
              <a:ea typeface="Calibri" panose="020F0502020204030204"/>
              <a:cs typeface="Arial"/>
            </a:endParaRPr>
          </a:p>
          <a:p>
            <a:pPr marL="285750" indent="-285750">
              <a:buFont typeface="Arial"/>
              <a:buChar char="•"/>
            </a:pPr>
            <a:endParaRPr lang="en-US" sz="2400">
              <a:latin typeface="Arial"/>
              <a:ea typeface="Calibri" panose="020F0502020204030204"/>
              <a:cs typeface="Arial"/>
            </a:endParaRPr>
          </a:p>
          <a:p>
            <a:pPr marL="285750" indent="-285750">
              <a:buFont typeface="Arial"/>
              <a:buChar char="•"/>
            </a:pPr>
            <a:r>
              <a:rPr lang="en-US" sz="2400">
                <a:latin typeface="Arial"/>
                <a:cs typeface="Arial"/>
              </a:rPr>
              <a:t>Workforce shortages and staff turnover place increasing pressure on healthcare services (The Health Foundation, 2023). </a:t>
            </a:r>
            <a:endParaRPr lang="en-US" sz="2400">
              <a:latin typeface="Arial"/>
              <a:ea typeface="Calibri" panose="020F0502020204030204"/>
              <a:cs typeface="Arial"/>
            </a:endParaRPr>
          </a:p>
          <a:p>
            <a:pPr marL="285750" indent="-285750">
              <a:buFont typeface="Arial"/>
              <a:buChar char="•"/>
            </a:pPr>
            <a:endParaRPr lang="en-US" sz="2400">
              <a:latin typeface="Arial"/>
              <a:ea typeface="Calibri" panose="020F0502020204030204"/>
              <a:cs typeface="Arial"/>
            </a:endParaRPr>
          </a:p>
          <a:p>
            <a:pPr marL="285750" indent="-285750">
              <a:buFont typeface="Arial"/>
              <a:buChar char="•"/>
            </a:pPr>
            <a:r>
              <a:rPr lang="en-US" sz="2400">
                <a:latin typeface="Arial"/>
                <a:cs typeface="Arial"/>
              </a:rPr>
              <a:t>Growing demand from ageing populations and long-term conditions increases system pressure.  </a:t>
            </a:r>
            <a:r>
              <a:rPr lang="en-US" sz="2400">
                <a:latin typeface="Arial"/>
                <a:ea typeface="+mn-lt"/>
                <a:cs typeface="Arial"/>
              </a:rPr>
              <a:t>(Barraclough et al., 2021).</a:t>
            </a:r>
            <a:endParaRPr lang="en-US" sz="2400">
              <a:latin typeface="Arial"/>
              <a:ea typeface="Calibri" panose="020F0502020204030204"/>
              <a:cs typeface="Arial"/>
            </a:endParaRPr>
          </a:p>
          <a:p>
            <a:pPr algn="ctr"/>
            <a:endParaRPr lang="en-GB"/>
          </a:p>
        </p:txBody>
      </p:sp>
    </p:spTree>
    <p:extLst>
      <p:ext uri="{BB962C8B-B14F-4D97-AF65-F5344CB8AC3E}">
        <p14:creationId xmlns:p14="http://schemas.microsoft.com/office/powerpoint/2010/main" val="35414794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EACA0-21BD-F57F-88D9-23DFC572F184}"/>
              </a:ext>
            </a:extLst>
          </p:cNvPr>
          <p:cNvSpPr>
            <a:spLocks noGrp="1"/>
          </p:cNvSpPr>
          <p:nvPr>
            <p:ph type="title"/>
          </p:nvPr>
        </p:nvSpPr>
        <p:spPr>
          <a:xfrm>
            <a:off x="631822" y="536055"/>
            <a:ext cx="7000878" cy="568845"/>
          </a:xfrm>
        </p:spPr>
        <p:txBody>
          <a:bodyPr anchor="b">
            <a:normAutofit fontScale="90000"/>
          </a:bodyPr>
          <a:lstStyle/>
          <a:p>
            <a:r>
              <a:rPr lang="en-GB" sz="4000" b="1">
                <a:latin typeface="Arial"/>
                <a:cs typeface="Arial"/>
              </a:rPr>
              <a:t>Service Delivery:</a:t>
            </a:r>
            <a:endParaRPr lang="en-US" sz="4000"/>
          </a:p>
        </p:txBody>
      </p:sp>
      <p:sp>
        <p:nvSpPr>
          <p:cNvPr id="3" name="Content Placeholder 2">
            <a:extLst>
              <a:ext uri="{FF2B5EF4-FFF2-40B4-BE49-F238E27FC236}">
                <a16:creationId xmlns:a16="http://schemas.microsoft.com/office/drawing/2014/main" id="{2E158F9B-BDD8-CCC2-4B5E-CA8083FC2CE0}"/>
              </a:ext>
            </a:extLst>
          </p:cNvPr>
          <p:cNvSpPr>
            <a:spLocks noGrp="1"/>
          </p:cNvSpPr>
          <p:nvPr>
            <p:ph idx="1"/>
          </p:nvPr>
        </p:nvSpPr>
        <p:spPr>
          <a:xfrm>
            <a:off x="444500" y="1409700"/>
            <a:ext cx="11590747" cy="5438161"/>
          </a:xfrm>
        </p:spPr>
        <p:txBody>
          <a:bodyPr vert="horz" lIns="91440" tIns="45720" rIns="91440" bIns="45720" rtlCol="0" anchor="ctr">
            <a:normAutofit fontScale="47500" lnSpcReduction="20000"/>
          </a:bodyPr>
          <a:lstStyle/>
          <a:p>
            <a:pPr marL="0" indent="0">
              <a:buNone/>
            </a:pPr>
            <a:endParaRPr lang="en-GB" sz="2000">
              <a:latin typeface="Arial"/>
              <a:ea typeface="Calibri"/>
              <a:cs typeface="Arial"/>
            </a:endParaRPr>
          </a:p>
          <a:p>
            <a:pPr>
              <a:lnSpc>
                <a:spcPct val="170000"/>
              </a:lnSpc>
            </a:pPr>
            <a:r>
              <a:rPr lang="en-GB" sz="4200">
                <a:latin typeface="Arial"/>
                <a:ea typeface="+mn-lt"/>
                <a:cs typeface="Arial"/>
              </a:rPr>
              <a:t>Modern healthcare is increasingly moving towards </a:t>
            </a:r>
            <a:r>
              <a:rPr lang="en-GB" sz="4200" b="1">
                <a:latin typeface="Arial"/>
                <a:ea typeface="+mn-lt"/>
                <a:cs typeface="Arial"/>
              </a:rPr>
              <a:t>integrated and person</a:t>
            </a:r>
            <a:r>
              <a:rPr lang="en-GB" sz="4200">
                <a:latin typeface="Arial"/>
                <a:ea typeface="+mn-lt"/>
                <a:cs typeface="Arial"/>
              </a:rPr>
              <a:t>-</a:t>
            </a:r>
            <a:r>
              <a:rPr lang="en-GB" sz="4200" b="1">
                <a:latin typeface="Arial"/>
                <a:ea typeface="+mn-lt"/>
                <a:cs typeface="Arial"/>
              </a:rPr>
              <a:t>centred care,</a:t>
            </a:r>
            <a:r>
              <a:rPr lang="en-GB" sz="4200">
                <a:latin typeface="Arial"/>
                <a:ea typeface="+mn-lt"/>
                <a:cs typeface="Arial"/>
              </a:rPr>
              <a:t> addressing physical health, mental wellbeing and social factors together (NHS, 2025).</a:t>
            </a:r>
            <a:endParaRPr lang="en-GB" sz="4200">
              <a:latin typeface="Arial"/>
              <a:cs typeface="Arial"/>
            </a:endParaRPr>
          </a:p>
          <a:p>
            <a:pPr>
              <a:lnSpc>
                <a:spcPct val="170000"/>
              </a:lnSpc>
            </a:pPr>
            <a:r>
              <a:rPr lang="en-GB" sz="4200" b="1">
                <a:latin typeface="Arial"/>
                <a:ea typeface="+mn-lt"/>
                <a:cs typeface="Arial"/>
              </a:rPr>
              <a:t>Health promotion</a:t>
            </a:r>
            <a:r>
              <a:rPr lang="en-GB" sz="4200">
                <a:latin typeface="Arial"/>
                <a:ea typeface="+mn-lt"/>
                <a:cs typeface="Arial"/>
              </a:rPr>
              <a:t> and nutritional guidance are gradually being incorporated into healthcare services to support overall wellbeing (NHS, 2025).</a:t>
            </a:r>
          </a:p>
          <a:p>
            <a:pPr>
              <a:lnSpc>
                <a:spcPct val="170000"/>
              </a:lnSpc>
            </a:pPr>
            <a:r>
              <a:rPr lang="en-GB" sz="4200" b="1">
                <a:latin typeface="Arial"/>
                <a:ea typeface="+mn-lt"/>
                <a:cs typeface="Arial"/>
              </a:rPr>
              <a:t>Digital health and telemedicine</a:t>
            </a:r>
            <a:r>
              <a:rPr lang="en-GB" sz="4200">
                <a:latin typeface="Arial"/>
                <a:ea typeface="+mn-lt"/>
                <a:cs typeface="Arial"/>
              </a:rPr>
              <a:t> improve access to healthcare, particularly for individuals living in rural areas, people with disabilities, or those facing time and mobility constraints. These technologies can also help reduce pressure on hospital services (Brown et al., 2016).</a:t>
            </a:r>
            <a:endParaRPr lang="en-GB" sz="4200">
              <a:latin typeface="Arial"/>
              <a:cs typeface="Arial"/>
            </a:endParaRPr>
          </a:p>
          <a:p>
            <a:pPr>
              <a:lnSpc>
                <a:spcPct val="170000"/>
              </a:lnSpc>
            </a:pPr>
            <a:r>
              <a:rPr lang="en-GB" sz="4200" b="1">
                <a:latin typeface="Arial"/>
                <a:ea typeface="+mn-lt"/>
                <a:cs typeface="Arial"/>
              </a:rPr>
              <a:t>Community-based initiatives,</a:t>
            </a:r>
            <a:r>
              <a:rPr lang="en-GB" sz="4200">
                <a:latin typeface="Arial"/>
                <a:ea typeface="+mn-lt"/>
                <a:cs typeface="Arial"/>
              </a:rPr>
              <a:t> such as social prescribing, connect individuals with local support networks and non-clinical services that contribute to improved wellbeing (Bickerdike et al., 2017).</a:t>
            </a:r>
            <a:endParaRPr lang="en-GB" sz="4200">
              <a:latin typeface="Arial"/>
              <a:cs typeface="Arial"/>
            </a:endParaRPr>
          </a:p>
          <a:p>
            <a:endParaRPr lang="en-GB" sz="3800">
              <a:latin typeface="Arial"/>
              <a:ea typeface="Calibri"/>
              <a:cs typeface="Arial"/>
            </a:endParaRPr>
          </a:p>
          <a:p>
            <a:endParaRPr lang="en-GB" sz="2000">
              <a:latin typeface="Arial"/>
              <a:cs typeface="Arial"/>
            </a:endParaRPr>
          </a:p>
          <a:p>
            <a:endParaRPr lang="en-GB" sz="2000"/>
          </a:p>
          <a:p>
            <a:endParaRPr lang="en-GB" sz="2000">
              <a:ea typeface="Calibri"/>
              <a:cs typeface="Calibri"/>
            </a:endParaRPr>
          </a:p>
        </p:txBody>
      </p:sp>
    </p:spTree>
    <p:extLst>
      <p:ext uri="{BB962C8B-B14F-4D97-AF65-F5344CB8AC3E}">
        <p14:creationId xmlns:p14="http://schemas.microsoft.com/office/powerpoint/2010/main" val="2239219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A19BB-C20C-4ACD-0601-8E532E590E25}"/>
              </a:ext>
            </a:extLst>
          </p:cNvPr>
          <p:cNvSpPr>
            <a:spLocks noGrp="1"/>
          </p:cNvSpPr>
          <p:nvPr>
            <p:ph type="title"/>
          </p:nvPr>
        </p:nvSpPr>
        <p:spPr>
          <a:xfrm>
            <a:off x="488264" y="279401"/>
            <a:ext cx="10865536" cy="1411288"/>
          </a:xfrm>
        </p:spPr>
        <p:txBody>
          <a:bodyPr>
            <a:normAutofit/>
          </a:bodyPr>
          <a:lstStyle/>
          <a:p>
            <a:r>
              <a:rPr lang="en-GB" sz="4000" b="1">
                <a:latin typeface="Arial"/>
                <a:cs typeface="Arial"/>
              </a:rPr>
              <a:t>Public Health Initiatives:</a:t>
            </a:r>
            <a:endParaRPr lang="en-US" sz="4000"/>
          </a:p>
        </p:txBody>
      </p:sp>
      <p:sp>
        <p:nvSpPr>
          <p:cNvPr id="3" name="Content Placeholder 2">
            <a:extLst>
              <a:ext uri="{FF2B5EF4-FFF2-40B4-BE49-F238E27FC236}">
                <a16:creationId xmlns:a16="http://schemas.microsoft.com/office/drawing/2014/main" id="{75155917-6478-8F31-3558-06F0E783BE75}"/>
              </a:ext>
            </a:extLst>
          </p:cNvPr>
          <p:cNvSpPr>
            <a:spLocks noGrp="1"/>
          </p:cNvSpPr>
          <p:nvPr>
            <p:ph idx="1"/>
          </p:nvPr>
        </p:nvSpPr>
        <p:spPr>
          <a:xfrm>
            <a:off x="224287" y="1388853"/>
            <a:ext cx="6938513" cy="5367547"/>
          </a:xfrm>
        </p:spPr>
        <p:txBody>
          <a:bodyPr vert="horz" lIns="91440" tIns="45720" rIns="91440" bIns="45720" rtlCol="0" anchor="t">
            <a:normAutofit fontScale="47500" lnSpcReduction="20000"/>
          </a:bodyPr>
          <a:lstStyle/>
          <a:p>
            <a:pPr algn="just">
              <a:lnSpc>
                <a:spcPct val="170000"/>
              </a:lnSpc>
            </a:pPr>
            <a:r>
              <a:rPr lang="en-GB" sz="4200">
                <a:latin typeface="Arial"/>
                <a:ea typeface="+mn-lt"/>
                <a:cs typeface="Arial"/>
              </a:rPr>
              <a:t>National campaigns such as </a:t>
            </a:r>
            <a:r>
              <a:rPr lang="en-GB" sz="4200" b="1">
                <a:latin typeface="Arial"/>
                <a:ea typeface="+mn-lt"/>
                <a:cs typeface="Arial"/>
              </a:rPr>
              <a:t>Change4Life</a:t>
            </a:r>
            <a:r>
              <a:rPr lang="en-GB" sz="4200">
                <a:latin typeface="Arial"/>
                <a:ea typeface="+mn-lt"/>
                <a:cs typeface="Arial"/>
              </a:rPr>
              <a:t> promote healthier lifestyles through nutrition, physical activity, and mental health awareness (NHS, 2024).</a:t>
            </a:r>
          </a:p>
          <a:p>
            <a:pPr algn="just">
              <a:lnSpc>
                <a:spcPct val="170000"/>
              </a:lnSpc>
            </a:pPr>
            <a:r>
              <a:rPr lang="en-GB" sz="4200">
                <a:latin typeface="Arial"/>
                <a:ea typeface="+mn-lt"/>
                <a:cs typeface="Arial"/>
              </a:rPr>
              <a:t>Mental health awareness campaigns, such as </a:t>
            </a:r>
            <a:r>
              <a:rPr lang="en-GB" sz="4200" b="1">
                <a:latin typeface="Arial"/>
                <a:ea typeface="+mn-lt"/>
                <a:cs typeface="Arial"/>
              </a:rPr>
              <a:t>Every</a:t>
            </a:r>
            <a:r>
              <a:rPr lang="en-GB" sz="4200">
                <a:latin typeface="Arial"/>
                <a:ea typeface="+mn-lt"/>
                <a:cs typeface="Arial"/>
              </a:rPr>
              <a:t> </a:t>
            </a:r>
            <a:r>
              <a:rPr lang="en-GB" sz="4200" b="1">
                <a:latin typeface="Arial"/>
                <a:ea typeface="+mn-lt"/>
                <a:cs typeface="Arial"/>
              </a:rPr>
              <a:t>Mind Matters</a:t>
            </a:r>
            <a:r>
              <a:rPr lang="en-GB" sz="4200">
                <a:latin typeface="Arial"/>
                <a:ea typeface="+mn-lt"/>
                <a:cs typeface="Arial"/>
              </a:rPr>
              <a:t>, support individuals in managing stress and emotional well-being (NHS, 2021).</a:t>
            </a:r>
          </a:p>
          <a:p>
            <a:pPr algn="just">
              <a:lnSpc>
                <a:spcPct val="170000"/>
              </a:lnSpc>
            </a:pPr>
            <a:r>
              <a:rPr lang="en-GB" sz="4200">
                <a:latin typeface="Arial"/>
                <a:ea typeface="+mn-lt"/>
                <a:cs typeface="Arial"/>
              </a:rPr>
              <a:t>Community programmes such as </a:t>
            </a:r>
            <a:r>
              <a:rPr lang="en-GB" sz="4200" b="1">
                <a:latin typeface="Arial"/>
                <a:ea typeface="+mn-lt"/>
                <a:cs typeface="Arial"/>
              </a:rPr>
              <a:t>Social Prescribing </a:t>
            </a:r>
            <a:r>
              <a:rPr lang="en-GB" sz="4200">
                <a:latin typeface="Arial"/>
                <a:ea typeface="+mn-lt"/>
                <a:cs typeface="Arial"/>
              </a:rPr>
              <a:t>connect individuals with local support services to improve well-being (Bickerdike et al., 2017).</a:t>
            </a:r>
            <a:endParaRPr lang="en-GB" sz="4200">
              <a:latin typeface="Arial"/>
              <a:cs typeface="Arial"/>
            </a:endParaRPr>
          </a:p>
          <a:p>
            <a:pPr algn="just"/>
            <a:endParaRPr lang="en-GB" sz="1800" b="1">
              <a:latin typeface="Arial"/>
              <a:ea typeface="Calibri" panose="020F0502020204030204"/>
              <a:cs typeface="Arial"/>
            </a:endParaRPr>
          </a:p>
          <a:p>
            <a:pPr algn="just"/>
            <a:endParaRPr lang="en-GB" sz="1800">
              <a:latin typeface="Arial"/>
              <a:cs typeface="Arial"/>
            </a:endParaRPr>
          </a:p>
        </p:txBody>
      </p:sp>
      <p:pic>
        <p:nvPicPr>
          <p:cNvPr id="4" name="Picture 3">
            <a:extLst>
              <a:ext uri="{FF2B5EF4-FFF2-40B4-BE49-F238E27FC236}">
                <a16:creationId xmlns:a16="http://schemas.microsoft.com/office/drawing/2014/main" id="{48923300-9164-4B4D-16F0-8EAE9DEF7A67}"/>
              </a:ext>
            </a:extLst>
          </p:cNvPr>
          <p:cNvPicPr>
            <a:picLocks noChangeAspect="1"/>
          </p:cNvPicPr>
          <p:nvPr/>
        </p:nvPicPr>
        <p:blipFill>
          <a:blip r:embed="rId2"/>
          <a:stretch>
            <a:fillRect/>
          </a:stretch>
        </p:blipFill>
        <p:spPr>
          <a:xfrm>
            <a:off x="7324988" y="1026924"/>
            <a:ext cx="4378748" cy="4620024"/>
          </a:xfrm>
          <a:prstGeom prst="rect">
            <a:avLst/>
          </a:prstGeom>
        </p:spPr>
      </p:pic>
      <p:sp>
        <p:nvSpPr>
          <p:cNvPr id="5" name="TextBox 4">
            <a:extLst>
              <a:ext uri="{FF2B5EF4-FFF2-40B4-BE49-F238E27FC236}">
                <a16:creationId xmlns:a16="http://schemas.microsoft.com/office/drawing/2014/main" id="{68418D44-6188-0CBE-3F60-B09AC69A9CEA}"/>
              </a:ext>
            </a:extLst>
          </p:cNvPr>
          <p:cNvSpPr txBox="1"/>
          <p:nvPr/>
        </p:nvSpPr>
        <p:spPr>
          <a:xfrm>
            <a:off x="7294133" y="5874514"/>
            <a:ext cx="431703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Calibri"/>
                <a:cs typeface="Calibri"/>
              </a:rPr>
              <a:t>     (Public Health England, 2021)</a:t>
            </a:r>
            <a:endParaRPr lang="en-GB"/>
          </a:p>
        </p:txBody>
      </p:sp>
    </p:spTree>
    <p:extLst>
      <p:ext uri="{BB962C8B-B14F-4D97-AF65-F5344CB8AC3E}">
        <p14:creationId xmlns:p14="http://schemas.microsoft.com/office/powerpoint/2010/main" val="40645003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1D19C-D92E-D220-408A-3BB2CA281E16}"/>
              </a:ext>
            </a:extLst>
          </p:cNvPr>
          <p:cNvSpPr>
            <a:spLocks noGrp="1"/>
          </p:cNvSpPr>
          <p:nvPr>
            <p:ph type="title"/>
          </p:nvPr>
        </p:nvSpPr>
        <p:spPr>
          <a:xfrm>
            <a:off x="453541" y="95099"/>
            <a:ext cx="10900259" cy="1075334"/>
          </a:xfrm>
        </p:spPr>
        <p:txBody>
          <a:bodyPr>
            <a:normAutofit/>
          </a:bodyPr>
          <a:lstStyle/>
          <a:p>
            <a:r>
              <a:rPr lang="en-GB" sz="4000" b="1">
                <a:latin typeface="Arial"/>
                <a:cs typeface="Arial"/>
              </a:rPr>
              <a:t>Equity and Access in Healthcare</a:t>
            </a:r>
            <a:endParaRPr lang="en-US" sz="4000"/>
          </a:p>
        </p:txBody>
      </p:sp>
      <p:sp>
        <p:nvSpPr>
          <p:cNvPr id="3" name="Content Placeholder 2">
            <a:extLst>
              <a:ext uri="{FF2B5EF4-FFF2-40B4-BE49-F238E27FC236}">
                <a16:creationId xmlns:a16="http://schemas.microsoft.com/office/drawing/2014/main" id="{6D6CD3A0-FE32-8546-2F98-39FD54CC7AAA}"/>
              </a:ext>
            </a:extLst>
          </p:cNvPr>
          <p:cNvSpPr>
            <a:spLocks noGrp="1"/>
          </p:cNvSpPr>
          <p:nvPr>
            <p:ph idx="1"/>
          </p:nvPr>
        </p:nvSpPr>
        <p:spPr>
          <a:xfrm>
            <a:off x="318389" y="1170433"/>
            <a:ext cx="6989495" cy="5075936"/>
          </a:xfrm>
        </p:spPr>
        <p:txBody>
          <a:bodyPr vert="horz" lIns="91440" tIns="45720" rIns="91440" bIns="45720" rtlCol="0" anchor="t">
            <a:normAutofit fontScale="25000" lnSpcReduction="20000"/>
          </a:bodyPr>
          <a:lstStyle/>
          <a:p>
            <a:pPr>
              <a:lnSpc>
                <a:spcPct val="160000"/>
              </a:lnSpc>
            </a:pPr>
            <a:r>
              <a:rPr lang="en-GB" sz="6200">
                <a:latin typeface="Arial"/>
                <a:ea typeface="+mn-lt"/>
                <a:cs typeface="Arial"/>
              </a:rPr>
              <a:t>Social determinants such as income, education, employment and ethnicity significantly influence health outcomes and access to healthcare services (Marmot et al., 2020; Kirkbride et al., 2024).</a:t>
            </a:r>
            <a:endParaRPr lang="en-US" sz="6200">
              <a:latin typeface="Arial"/>
              <a:cs typeface="Arial"/>
            </a:endParaRPr>
          </a:p>
          <a:p>
            <a:pPr>
              <a:lnSpc>
                <a:spcPct val="160000"/>
              </a:lnSpc>
            </a:pPr>
            <a:r>
              <a:rPr lang="en-GB" sz="6200">
                <a:latin typeface="Arial"/>
                <a:ea typeface="+mn-lt"/>
                <a:cs typeface="Arial"/>
              </a:rPr>
              <a:t>Some groups experience greater barriers to timely and appropriate care, including migrants, low-income households and people with disabilities (Marmot et al., 2020).</a:t>
            </a:r>
          </a:p>
          <a:p>
            <a:pPr>
              <a:lnSpc>
                <a:spcPct val="160000"/>
              </a:lnSpc>
            </a:pPr>
            <a:r>
              <a:rPr lang="en-GB" sz="6200">
                <a:latin typeface="Arial"/>
                <a:ea typeface="+mn-lt"/>
                <a:cs typeface="Arial"/>
              </a:rPr>
              <a:t> Integrated care system supports collaboration between health and social care services to improve population health and reduce inequalities (Charles, 2022).</a:t>
            </a:r>
            <a:endParaRPr lang="en-GB" sz="6200">
              <a:latin typeface="Arial"/>
              <a:cs typeface="Arial"/>
            </a:endParaRPr>
          </a:p>
          <a:p>
            <a:pPr>
              <a:lnSpc>
                <a:spcPct val="160000"/>
              </a:lnSpc>
            </a:pPr>
            <a:r>
              <a:rPr lang="en-GB" sz="6200">
                <a:latin typeface="Arial"/>
                <a:ea typeface="+mn-lt"/>
                <a:cs typeface="Arial"/>
              </a:rPr>
              <a:t>National programmes such as CORE20PLUS5 supported by integrated care approaches within the NHS, aim to improve health outcomes among the most vulnerable communities (NHS England, n.d.; Raune, 2019).</a:t>
            </a:r>
            <a:endParaRPr lang="en-GB" sz="6200">
              <a:latin typeface="Arial"/>
              <a:cs typeface="Arial"/>
            </a:endParaRPr>
          </a:p>
          <a:p>
            <a:pPr marL="0" indent="0">
              <a:buNone/>
            </a:pPr>
            <a:endParaRPr lang="en-GB" b="1">
              <a:latin typeface="Arial"/>
              <a:cs typeface="Arial"/>
            </a:endParaRPr>
          </a:p>
        </p:txBody>
      </p:sp>
      <p:pic>
        <p:nvPicPr>
          <p:cNvPr id="5" name="Picture 4" descr="A diagram of a health principles&#10;&#10;AI-generated content may be incorrect.">
            <a:extLst>
              <a:ext uri="{FF2B5EF4-FFF2-40B4-BE49-F238E27FC236}">
                <a16:creationId xmlns:a16="http://schemas.microsoft.com/office/drawing/2014/main" id="{B0DAF56C-7618-62A6-68B0-31771BAFC985}"/>
              </a:ext>
            </a:extLst>
          </p:cNvPr>
          <p:cNvPicPr>
            <a:picLocks noChangeAspect="1"/>
          </p:cNvPicPr>
          <p:nvPr/>
        </p:nvPicPr>
        <p:blipFill>
          <a:blip r:embed="rId2"/>
          <a:stretch>
            <a:fillRect/>
          </a:stretch>
        </p:blipFill>
        <p:spPr>
          <a:xfrm>
            <a:off x="7538584" y="1485900"/>
            <a:ext cx="4335025" cy="4125410"/>
          </a:xfrm>
          <a:prstGeom prst="rect">
            <a:avLst/>
          </a:prstGeom>
        </p:spPr>
      </p:pic>
      <p:sp>
        <p:nvSpPr>
          <p:cNvPr id="6" name="TextBox 5">
            <a:extLst>
              <a:ext uri="{FF2B5EF4-FFF2-40B4-BE49-F238E27FC236}">
                <a16:creationId xmlns:a16="http://schemas.microsoft.com/office/drawing/2014/main" id="{7C961AD2-459A-2A2E-CAB0-904796C7A6B0}"/>
              </a:ext>
            </a:extLst>
          </p:cNvPr>
          <p:cNvSpPr txBox="1"/>
          <p:nvPr/>
        </p:nvSpPr>
        <p:spPr>
          <a:xfrm>
            <a:off x="8375845" y="5644981"/>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Calibri"/>
                <a:cs typeface="Calibri"/>
              </a:rPr>
              <a:t>(NHS England, 2023)</a:t>
            </a:r>
            <a:endParaRPr lang="en-GB"/>
          </a:p>
        </p:txBody>
      </p:sp>
    </p:spTree>
    <p:extLst>
      <p:ext uri="{BB962C8B-B14F-4D97-AF65-F5344CB8AC3E}">
        <p14:creationId xmlns:p14="http://schemas.microsoft.com/office/powerpoint/2010/main" val="14529860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419DD-D874-C3CA-F108-CD31FAA97C04}"/>
              </a:ext>
            </a:extLst>
          </p:cNvPr>
          <p:cNvSpPr>
            <a:spLocks noGrp="1"/>
          </p:cNvSpPr>
          <p:nvPr>
            <p:ph type="title"/>
          </p:nvPr>
        </p:nvSpPr>
        <p:spPr/>
        <p:txBody>
          <a:bodyPr/>
          <a:lstStyle/>
          <a:p>
            <a:r>
              <a:rPr lang="en-GB" sz="2800" b="1">
                <a:latin typeface="Arial"/>
                <a:cs typeface="Arial"/>
              </a:rPr>
              <a:t>Conclusion:</a:t>
            </a:r>
            <a:endParaRPr lang="en-US"/>
          </a:p>
        </p:txBody>
      </p:sp>
      <p:sp>
        <p:nvSpPr>
          <p:cNvPr id="3" name="Content Placeholder 2">
            <a:extLst>
              <a:ext uri="{FF2B5EF4-FFF2-40B4-BE49-F238E27FC236}">
                <a16:creationId xmlns:a16="http://schemas.microsoft.com/office/drawing/2014/main" id="{DA941E5E-C400-47C0-7388-74C29AEDE071}"/>
              </a:ext>
            </a:extLst>
          </p:cNvPr>
          <p:cNvSpPr>
            <a:spLocks noGrp="1"/>
          </p:cNvSpPr>
          <p:nvPr>
            <p:ph idx="1"/>
          </p:nvPr>
        </p:nvSpPr>
        <p:spPr>
          <a:xfrm>
            <a:off x="838200" y="1825625"/>
            <a:ext cx="10744200" cy="4351338"/>
          </a:xfrm>
        </p:spPr>
        <p:txBody>
          <a:bodyPr vert="horz" lIns="91440" tIns="45720" rIns="91440" bIns="45720" rtlCol="0" anchor="t">
            <a:normAutofit/>
          </a:bodyPr>
          <a:lstStyle/>
          <a:p>
            <a:r>
              <a:rPr lang="en-US" sz="2000">
                <a:latin typeface="Arial"/>
                <a:cs typeface="Arial"/>
              </a:rPr>
              <a:t>Health and well-being are influenced by biological factors as well as wider social determinants such as income, environment and access to healthcare.</a:t>
            </a:r>
          </a:p>
          <a:p>
            <a:r>
              <a:rPr lang="en-US" sz="2000">
                <a:latin typeface="Arial"/>
                <a:cs typeface="Arial"/>
              </a:rPr>
              <a:t>Public health initiatives and policies are essential for reducing health inequalities and improving population wellbeing.</a:t>
            </a:r>
          </a:p>
          <a:p>
            <a:r>
              <a:rPr lang="en-US" sz="2000">
                <a:latin typeface="Arial"/>
                <a:cs typeface="Arial"/>
              </a:rPr>
              <a:t>Addressing social determinants and promoting equitable access to healthcare are key to creating healthier and more sustainable communities.</a:t>
            </a:r>
            <a:endParaRPr lang="en-GB" sz="2000">
              <a:ea typeface="Calibri" panose="020F0502020204030204"/>
              <a:cs typeface="Calibri" panose="020F0502020204030204"/>
            </a:endParaRPr>
          </a:p>
        </p:txBody>
      </p:sp>
    </p:spTree>
    <p:extLst>
      <p:ext uri="{BB962C8B-B14F-4D97-AF65-F5344CB8AC3E}">
        <p14:creationId xmlns:p14="http://schemas.microsoft.com/office/powerpoint/2010/main" val="11006143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785AE-7A39-01C7-E995-2FE05C78E02A}"/>
              </a:ext>
            </a:extLst>
          </p:cNvPr>
          <p:cNvSpPr>
            <a:spLocks noGrp="1"/>
          </p:cNvSpPr>
          <p:nvPr>
            <p:ph type="title"/>
          </p:nvPr>
        </p:nvSpPr>
        <p:spPr>
          <a:xfrm>
            <a:off x="182881" y="8240"/>
            <a:ext cx="11170920" cy="691891"/>
          </a:xfrm>
        </p:spPr>
        <p:txBody>
          <a:bodyPr>
            <a:normAutofit/>
          </a:bodyPr>
          <a:lstStyle/>
          <a:p>
            <a:r>
              <a:rPr lang="en-GB" sz="3200">
                <a:latin typeface="Arial" panose="020B0604020202020204" pitchFamily="34" charset="0"/>
                <a:ea typeface="Calibri Light"/>
                <a:cs typeface="Arial" panose="020B0604020202020204" pitchFamily="34" charset="0"/>
              </a:rPr>
              <a:t>References</a:t>
            </a:r>
            <a:endParaRPr lang="en-GB" sz="320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57C5D07-0812-A38F-BA5C-3EBA5D13F33A}"/>
              </a:ext>
            </a:extLst>
          </p:cNvPr>
          <p:cNvSpPr>
            <a:spLocks noGrp="1"/>
          </p:cNvSpPr>
          <p:nvPr>
            <p:ph idx="1"/>
          </p:nvPr>
        </p:nvSpPr>
        <p:spPr>
          <a:xfrm>
            <a:off x="0" y="941832"/>
            <a:ext cx="12011558" cy="5577840"/>
          </a:xfrm>
        </p:spPr>
        <p:txBody>
          <a:bodyPr vert="horz" lIns="91440" tIns="45720" rIns="91440" bIns="45720" rtlCol="0" anchor="t">
            <a:normAutofit fontScale="25000" lnSpcReduction="20000"/>
          </a:bodyPr>
          <a:lstStyle/>
          <a:p>
            <a:pPr marL="0" indent="0">
              <a:buNone/>
            </a:pPr>
            <a:endParaRPr lang="en-GB" sz="1800">
              <a:latin typeface="Arial"/>
              <a:ea typeface="Calibri"/>
              <a:cs typeface="Arial"/>
            </a:endParaRPr>
          </a:p>
          <a:p>
            <a:pPr>
              <a:buNone/>
            </a:pPr>
            <a:r>
              <a:rPr lang="en-GB" sz="5600">
                <a:latin typeface="Arial" panose="020B0604020202020204" pitchFamily="34" charset="0"/>
                <a:ea typeface="+mn-lt"/>
                <a:cs typeface="Arial" panose="020B0604020202020204" pitchFamily="34" charset="0"/>
              </a:rPr>
              <a:t>    </a:t>
            </a:r>
            <a:r>
              <a:rPr lang="en-GB" sz="6400" err="1">
                <a:latin typeface="Arial" panose="020B0604020202020204" pitchFamily="34" charset="0"/>
                <a:ea typeface="+mn-lt"/>
                <a:cs typeface="Arial" panose="020B0604020202020204" pitchFamily="34" charset="0"/>
              </a:rPr>
              <a:t>Bickerdike</a:t>
            </a:r>
            <a:r>
              <a:rPr lang="en-GB" sz="6400">
                <a:latin typeface="Arial" panose="020B0604020202020204" pitchFamily="34" charset="0"/>
                <a:ea typeface="+mn-lt"/>
                <a:cs typeface="Arial" panose="020B0604020202020204" pitchFamily="34" charset="0"/>
              </a:rPr>
              <a:t>, L., Booth, A., Wilson, P.M., Farley, K. and Wright, K. (2017) ‘Social prescribing: less rhetoric and more reality. A systematic review of the evidence’, </a:t>
            </a:r>
            <a:r>
              <a:rPr lang="en-GB" sz="6400" i="1">
                <a:latin typeface="Arial" panose="020B0604020202020204" pitchFamily="34" charset="0"/>
                <a:ea typeface="+mn-lt"/>
                <a:cs typeface="Arial" panose="020B0604020202020204" pitchFamily="34" charset="0"/>
              </a:rPr>
              <a:t>BMJ Open</a:t>
            </a:r>
            <a:r>
              <a:rPr lang="en-GB" sz="6400">
                <a:latin typeface="Arial" panose="020B0604020202020204" pitchFamily="34" charset="0"/>
                <a:ea typeface="+mn-lt"/>
                <a:cs typeface="Arial" panose="020B0604020202020204" pitchFamily="34" charset="0"/>
              </a:rPr>
              <a:t>, 7(4), e013384. </a:t>
            </a:r>
            <a:r>
              <a:rPr lang="en-GB" sz="6400">
                <a:latin typeface="Arial" panose="020B0604020202020204" pitchFamily="34" charset="0"/>
                <a:ea typeface="+mn-lt"/>
                <a:cs typeface="Arial" panose="020B0604020202020204" pitchFamily="34" charset="0"/>
                <a:hlinkClick r:id="rId2"/>
              </a:rPr>
              <a:t>https://doi.org/10.1136/bmjopen-2016-013384</a:t>
            </a:r>
            <a:r>
              <a:rPr lang="en-GB" sz="6400">
                <a:latin typeface="Arial" panose="020B0604020202020204" pitchFamily="34" charset="0"/>
                <a:ea typeface="+mn-lt"/>
                <a:cs typeface="Arial" panose="020B0604020202020204" pitchFamily="34" charset="0"/>
              </a:rPr>
              <a:t> ⁠    </a:t>
            </a:r>
          </a:p>
          <a:p>
            <a:pPr>
              <a:buNone/>
            </a:pPr>
            <a:r>
              <a:rPr lang="en-GB" sz="6400">
                <a:latin typeface="Arial" panose="020B0604020202020204" pitchFamily="34" charset="0"/>
                <a:ea typeface="+mn-lt"/>
                <a:cs typeface="Arial" panose="020B0604020202020204" pitchFamily="34" charset="0"/>
              </a:rPr>
              <a:t>    Brown, M.R.D., Knight, M., Peters, C.J., Maleki, S., </a:t>
            </a:r>
            <a:r>
              <a:rPr lang="en-GB" sz="6400" err="1">
                <a:latin typeface="Arial" panose="020B0604020202020204" pitchFamily="34" charset="0"/>
                <a:ea typeface="+mn-lt"/>
                <a:cs typeface="Arial" panose="020B0604020202020204" pitchFamily="34" charset="0"/>
              </a:rPr>
              <a:t>Motavalli</a:t>
            </a:r>
            <a:r>
              <a:rPr lang="en-GB" sz="6400">
                <a:latin typeface="Arial" panose="020B0604020202020204" pitchFamily="34" charset="0"/>
                <a:ea typeface="+mn-lt"/>
                <a:cs typeface="Arial" panose="020B0604020202020204" pitchFamily="34" charset="0"/>
              </a:rPr>
              <a:t>, A. and </a:t>
            </a:r>
            <a:r>
              <a:rPr lang="en-GB" sz="6400" err="1">
                <a:latin typeface="Arial" panose="020B0604020202020204" pitchFamily="34" charset="0"/>
                <a:ea typeface="+mn-lt"/>
                <a:cs typeface="Arial" panose="020B0604020202020204" pitchFamily="34" charset="0"/>
              </a:rPr>
              <a:t>Nedjat</a:t>
            </a:r>
            <a:r>
              <a:rPr lang="en-GB" sz="6400">
                <a:latin typeface="Arial" panose="020B0604020202020204" pitchFamily="34" charset="0"/>
                <a:ea typeface="+mn-lt"/>
                <a:cs typeface="Arial" panose="020B0604020202020204" pitchFamily="34" charset="0"/>
              </a:rPr>
              <a:t>-Shokouhi, B., 2023. Digital outpatient health solutions as a vehicle to improve healthcare sustainability: a United Kingdom focused policy and practice perspective. </a:t>
            </a:r>
            <a:r>
              <a:rPr lang="en-GB" sz="6400" i="1">
                <a:latin typeface="Arial" panose="020B0604020202020204" pitchFamily="34" charset="0"/>
                <a:ea typeface="+mn-lt"/>
                <a:cs typeface="Arial" panose="020B0604020202020204" pitchFamily="34" charset="0"/>
              </a:rPr>
              <a:t>Frontiers in Digital Health. </a:t>
            </a:r>
            <a:r>
              <a:rPr lang="en-GB" sz="6400">
                <a:latin typeface="Arial" panose="020B0604020202020204" pitchFamily="34" charset="0"/>
                <a:ea typeface="+mn-lt"/>
                <a:cs typeface="Arial" panose="020B0604020202020204" pitchFamily="34" charset="0"/>
              </a:rPr>
              <a:t>Available at: </a:t>
            </a:r>
            <a:r>
              <a:rPr lang="en-GB" sz="6400">
                <a:latin typeface="Arial" panose="020B0604020202020204" pitchFamily="34" charset="0"/>
                <a:ea typeface="+mn-lt"/>
                <a:cs typeface="Arial" panose="020B0604020202020204" pitchFamily="34" charset="0"/>
                <a:hlinkClick r:id="rId3"/>
              </a:rPr>
              <a:t>https://www.frontiersin.org/articles/10.3389/fdgth.2023.1242896/full</a:t>
            </a:r>
            <a:r>
              <a:rPr lang="en-GB" sz="6400">
                <a:latin typeface="Arial" panose="020B0604020202020204" pitchFamily="34" charset="0"/>
                <a:ea typeface="+mn-lt"/>
                <a:cs typeface="Arial" panose="020B0604020202020204" pitchFamily="34" charset="0"/>
              </a:rPr>
              <a:t>  (Accessed: 27 March 2026).</a:t>
            </a:r>
          </a:p>
          <a:p>
            <a:pPr>
              <a:buNone/>
            </a:pPr>
            <a:r>
              <a:rPr lang="en-GB" sz="6400">
                <a:latin typeface="Arial" panose="020B0604020202020204" pitchFamily="34" charset="0"/>
                <a:ea typeface="+mn-lt"/>
                <a:cs typeface="Arial" panose="020B0604020202020204" pitchFamily="34" charset="0"/>
              </a:rPr>
              <a:t>    Brundtland, G.H. (1987) </a:t>
            </a:r>
            <a:r>
              <a:rPr lang="en-GB" sz="6400" i="1">
                <a:latin typeface="Arial" panose="020B0604020202020204" pitchFamily="34" charset="0"/>
                <a:ea typeface="+mn-lt"/>
                <a:cs typeface="Arial" panose="020B0604020202020204" pitchFamily="34" charset="0"/>
              </a:rPr>
              <a:t>Our Common Future: Report of the World Commission on Environment and Development</a:t>
            </a:r>
            <a:r>
              <a:rPr lang="en-GB" sz="6400">
                <a:latin typeface="Arial" panose="020B0604020202020204" pitchFamily="34" charset="0"/>
                <a:ea typeface="+mn-lt"/>
                <a:cs typeface="Arial" panose="020B0604020202020204" pitchFamily="34" charset="0"/>
              </a:rPr>
              <a:t>. Available at: </a:t>
            </a:r>
            <a:r>
              <a:rPr lang="en-GB" sz="6400">
                <a:latin typeface="Arial" panose="020B0604020202020204" pitchFamily="34" charset="0"/>
                <a:ea typeface="+mn-lt"/>
                <a:cs typeface="Arial" panose="020B0604020202020204" pitchFamily="34" charset="0"/>
                <a:hlinkClick r:id="rId4"/>
              </a:rPr>
              <a:t>http://www.un-documents.net/ocf-ov.htm⁠</a:t>
            </a:r>
            <a:r>
              <a:rPr lang="en-GB" sz="6400">
                <a:latin typeface="Arial" panose="020B0604020202020204" pitchFamily="34" charset="0"/>
                <a:ea typeface="+mn-lt"/>
                <a:cs typeface="Arial" panose="020B0604020202020204" pitchFamily="34" charset="0"/>
              </a:rPr>
              <a:t> (Accessed: 12 March 2026).</a:t>
            </a:r>
            <a:endParaRPr lang="en-GB" sz="6400">
              <a:latin typeface="Arial" panose="020B0604020202020204" pitchFamily="34" charset="0"/>
              <a:cs typeface="Arial" panose="020B0604020202020204" pitchFamily="34" charset="0"/>
            </a:endParaRPr>
          </a:p>
          <a:p>
            <a:pPr>
              <a:buNone/>
            </a:pPr>
            <a:r>
              <a:rPr lang="en-GB" sz="6400">
                <a:latin typeface="Arial" panose="020B0604020202020204" pitchFamily="34" charset="0"/>
                <a:ea typeface="+mn-lt"/>
                <a:cs typeface="Arial" panose="020B0604020202020204" pitchFamily="34" charset="0"/>
              </a:rPr>
              <a:t>     Charles, A. (2022) </a:t>
            </a:r>
            <a:r>
              <a:rPr lang="en-GB" sz="6400" i="1">
                <a:latin typeface="Arial" panose="020B0604020202020204" pitchFamily="34" charset="0"/>
                <a:ea typeface="+mn-lt"/>
                <a:cs typeface="Arial" panose="020B0604020202020204" pitchFamily="34" charset="0"/>
              </a:rPr>
              <a:t>Integrated care systems explained</a:t>
            </a:r>
            <a:r>
              <a:rPr lang="en-GB" sz="6400">
                <a:latin typeface="Arial" panose="020B0604020202020204" pitchFamily="34" charset="0"/>
                <a:ea typeface="+mn-lt"/>
                <a:cs typeface="Arial" panose="020B0604020202020204" pitchFamily="34" charset="0"/>
              </a:rPr>
              <a:t>. Available at: </a:t>
            </a:r>
            <a:r>
              <a:rPr lang="en-GB" sz="6400">
                <a:latin typeface="Arial" panose="020B0604020202020204" pitchFamily="34" charset="0"/>
                <a:ea typeface="+mn-lt"/>
                <a:cs typeface="Arial" panose="020B0604020202020204" pitchFamily="34" charset="0"/>
                <a:hlinkClick r:id="rId5"/>
              </a:rPr>
              <a:t>https://www.kingsfund.org.uk/insight-and-analysis/long-reads/integrated-care-systems-explained⁠</a:t>
            </a:r>
            <a:r>
              <a:rPr lang="en-GB" sz="6400">
                <a:latin typeface="Arial" panose="020B0604020202020204" pitchFamily="34" charset="0"/>
                <a:ea typeface="+mn-lt"/>
                <a:cs typeface="Arial" panose="020B0604020202020204" pitchFamily="34" charset="0"/>
              </a:rPr>
              <a:t>(Accessed: 12 March 2026).</a:t>
            </a:r>
            <a:endParaRPr lang="en-GB" sz="6400">
              <a:latin typeface="Arial" panose="020B0604020202020204" pitchFamily="34" charset="0"/>
              <a:cs typeface="Arial" panose="020B0604020202020204" pitchFamily="34" charset="0"/>
            </a:endParaRPr>
          </a:p>
          <a:p>
            <a:pPr>
              <a:buNone/>
            </a:pPr>
            <a:r>
              <a:rPr lang="en-GB" sz="6400">
                <a:latin typeface="Arial" panose="020B0604020202020204" pitchFamily="34" charset="0"/>
                <a:ea typeface="+mn-lt"/>
                <a:cs typeface="Arial" panose="020B0604020202020204" pitchFamily="34" charset="0"/>
              </a:rPr>
              <a:t>    Engel, G.L. (1977) ‘The need for a new medical model: a challenge for biomedicine’, </a:t>
            </a:r>
            <a:r>
              <a:rPr lang="en-GB" sz="6400" i="1">
                <a:latin typeface="Arial" panose="020B0604020202020204" pitchFamily="34" charset="0"/>
                <a:ea typeface="+mn-lt"/>
                <a:cs typeface="Arial" panose="020B0604020202020204" pitchFamily="34" charset="0"/>
              </a:rPr>
              <a:t>Science, </a:t>
            </a:r>
            <a:r>
              <a:rPr lang="en-GB" sz="6400">
                <a:latin typeface="Arial" panose="020B0604020202020204" pitchFamily="34" charset="0"/>
                <a:ea typeface="+mn-lt"/>
                <a:cs typeface="Arial" panose="020B0604020202020204" pitchFamily="34" charset="0"/>
              </a:rPr>
              <a:t>196(4286), pp. 129–136. Available at: </a:t>
            </a:r>
            <a:r>
              <a:rPr lang="en-GB" sz="6400">
                <a:latin typeface="Arial" panose="020B0604020202020204" pitchFamily="34" charset="0"/>
                <a:ea typeface="+mn-lt"/>
                <a:cs typeface="Arial" panose="020B0604020202020204" pitchFamily="34" charset="0"/>
                <a:hlinkClick r:id="rId6"/>
              </a:rPr>
              <a:t>https://doi.org/10.1126/science.847460⁠</a:t>
            </a:r>
            <a:r>
              <a:rPr lang="en-GB" sz="6400">
                <a:latin typeface="Arial" panose="020B0604020202020204" pitchFamily="34" charset="0"/>
                <a:ea typeface="+mn-lt"/>
                <a:cs typeface="Arial" panose="020B0604020202020204" pitchFamily="34" charset="0"/>
              </a:rPr>
              <a:t> (Accessed: 12 March 2026).</a:t>
            </a:r>
          </a:p>
          <a:p>
            <a:pPr>
              <a:buNone/>
            </a:pPr>
            <a:r>
              <a:rPr lang="en-GB" sz="6400">
                <a:latin typeface="Arial" panose="020B0604020202020204" pitchFamily="34" charset="0"/>
                <a:ea typeface="+mn-lt"/>
                <a:cs typeface="Arial" panose="020B0604020202020204" pitchFamily="34" charset="0"/>
              </a:rPr>
              <a:t>    </a:t>
            </a:r>
            <a:r>
              <a:rPr lang="en-US" sz="6400">
                <a:latin typeface="Arial" panose="020B0604020202020204" pitchFamily="34" charset="0"/>
                <a:ea typeface="Calibri"/>
                <a:cs typeface="Arial" panose="020B0604020202020204" pitchFamily="34" charset="0"/>
              </a:rPr>
              <a:t>Health Enhancement Research Organization (HERO) (2020) </a:t>
            </a:r>
            <a:r>
              <a:rPr lang="en-US" sz="6400" i="1">
                <a:latin typeface="Arial" panose="020B0604020202020204" pitchFamily="34" charset="0"/>
                <a:ea typeface="Calibri"/>
                <a:cs typeface="Arial" panose="020B0604020202020204" pitchFamily="34" charset="0"/>
              </a:rPr>
              <a:t>New well-being assessment provides a tool to measure broader health and well-being impact. </a:t>
            </a:r>
            <a:r>
              <a:rPr lang="en-US" sz="6400">
                <a:latin typeface="Arial" panose="020B0604020202020204" pitchFamily="34" charset="0"/>
                <a:ea typeface="Calibri"/>
                <a:cs typeface="Arial" panose="020B0604020202020204" pitchFamily="34" charset="0"/>
              </a:rPr>
              <a:t>Available at: </a:t>
            </a:r>
            <a:r>
              <a:rPr lang="en-US" sz="6400">
                <a:latin typeface="Arial" panose="020B0604020202020204" pitchFamily="34" charset="0"/>
                <a:ea typeface="Calibri"/>
                <a:cs typeface="Arial" panose="020B0604020202020204" pitchFamily="34" charset="0"/>
                <a:hlinkClick r:id="rId7"/>
              </a:rPr>
              <a:t>https://hero-health.org/blog/new-well-being-assessment-provides-a-tool-to-measure-broader-health-and-well-being-impact/</a:t>
            </a:r>
            <a:r>
              <a:rPr lang="en-US" sz="6400">
                <a:latin typeface="Arial" panose="020B0604020202020204" pitchFamily="34" charset="0"/>
                <a:ea typeface="Calibri"/>
                <a:cs typeface="Arial" panose="020B0604020202020204" pitchFamily="34" charset="0"/>
              </a:rPr>
              <a:t>  (Accessed: 26 March 2026).</a:t>
            </a:r>
            <a:endParaRPr lang="en-GB" sz="6400">
              <a:latin typeface="Arial" panose="020B0604020202020204" pitchFamily="34" charset="0"/>
              <a:ea typeface="+mn-lt"/>
              <a:cs typeface="Arial" panose="020B0604020202020204" pitchFamily="34" charset="0"/>
            </a:endParaRPr>
          </a:p>
          <a:p>
            <a:pPr>
              <a:buNone/>
            </a:pPr>
            <a:r>
              <a:rPr lang="en-GB" sz="6400">
                <a:latin typeface="Arial" panose="020B0604020202020204" pitchFamily="34" charset="0"/>
                <a:ea typeface="+mn-lt"/>
                <a:cs typeface="Arial" panose="020B0604020202020204" pitchFamily="34" charset="0"/>
              </a:rPr>
              <a:t>    </a:t>
            </a:r>
            <a:r>
              <a:rPr lang="en-US" sz="6400">
                <a:latin typeface="Arial" panose="020B0604020202020204" pitchFamily="34" charset="0"/>
                <a:ea typeface="+mn-lt"/>
                <a:cs typeface="Arial" panose="020B0604020202020204" pitchFamily="34" charset="0"/>
              </a:rPr>
              <a:t>NHS (2019) </a:t>
            </a:r>
            <a:r>
              <a:rPr lang="en-US" sz="6400" i="1">
                <a:latin typeface="Arial" panose="020B0604020202020204" pitchFamily="34" charset="0"/>
                <a:ea typeface="+mn-lt"/>
                <a:cs typeface="Arial" panose="020B0604020202020204" pitchFamily="34" charset="0"/>
              </a:rPr>
              <a:t>Every Mind Matters</a:t>
            </a:r>
            <a:r>
              <a:rPr lang="en-US" sz="6400">
                <a:latin typeface="Arial" panose="020B0604020202020204" pitchFamily="34" charset="0"/>
                <a:ea typeface="+mn-lt"/>
                <a:cs typeface="Arial" panose="020B0604020202020204" pitchFamily="34" charset="0"/>
              </a:rPr>
              <a:t>. Available at: </a:t>
            </a:r>
            <a:r>
              <a:rPr lang="en-US" sz="6400">
                <a:latin typeface="Arial" panose="020B0604020202020204" pitchFamily="34" charset="0"/>
                <a:ea typeface="+mn-lt"/>
                <a:cs typeface="Arial" panose="020B0604020202020204" pitchFamily="34" charset="0"/>
                <a:hlinkClick r:id="rId8"/>
              </a:rPr>
              <a:t>https://www.nhs.uk/every-mind-matters/</a:t>
            </a:r>
            <a:r>
              <a:rPr lang="en-US" sz="6400">
                <a:latin typeface="Arial" panose="020B0604020202020204" pitchFamily="34" charset="0"/>
                <a:ea typeface="+mn-lt"/>
                <a:cs typeface="Arial" panose="020B0604020202020204" pitchFamily="34" charset="0"/>
              </a:rPr>
              <a:t> (Accessed: 27 March 2026).</a:t>
            </a:r>
            <a:endParaRPr lang="en-GB" sz="6400">
              <a:latin typeface="Arial" panose="020B0604020202020204" pitchFamily="34" charset="0"/>
              <a:ea typeface="+mn-lt"/>
              <a:cs typeface="Arial" panose="020B0604020202020204" pitchFamily="34" charset="0"/>
            </a:endParaRPr>
          </a:p>
          <a:p>
            <a:pPr>
              <a:buNone/>
            </a:pPr>
            <a:r>
              <a:rPr lang="en-GB" sz="6400">
                <a:latin typeface="Arial" panose="020B0604020202020204" pitchFamily="34" charset="0"/>
                <a:ea typeface="+mn-lt"/>
                <a:cs typeface="Arial" panose="020B0604020202020204" pitchFamily="34" charset="0"/>
              </a:rPr>
              <a:t>    NHS England (2022) </a:t>
            </a:r>
            <a:r>
              <a:rPr lang="en-GB" sz="6400" i="1">
                <a:latin typeface="Arial" panose="020B0604020202020204" pitchFamily="34" charset="0"/>
                <a:ea typeface="+mn-lt"/>
                <a:cs typeface="Arial" panose="020B0604020202020204" pitchFamily="34" charset="0"/>
              </a:rPr>
              <a:t>What are integrated care systems? </a:t>
            </a:r>
            <a:r>
              <a:rPr lang="en-GB" sz="6400">
                <a:latin typeface="Arial" panose="020B0604020202020204" pitchFamily="34" charset="0"/>
                <a:ea typeface="+mn-lt"/>
                <a:cs typeface="Arial" panose="020B0604020202020204" pitchFamily="34" charset="0"/>
              </a:rPr>
              <a:t>Available at: </a:t>
            </a:r>
            <a:r>
              <a:rPr lang="en-GB" sz="6400">
                <a:latin typeface="Arial" panose="020B0604020202020204" pitchFamily="34" charset="0"/>
                <a:ea typeface="+mn-lt"/>
                <a:cs typeface="Arial" panose="020B0604020202020204" pitchFamily="34" charset="0"/>
                <a:hlinkClick r:id="rId9"/>
              </a:rPr>
              <a:t>https://www.england.nhs.uk/integratedcare⁠</a:t>
            </a:r>
            <a:r>
              <a:rPr lang="en-GB" sz="6400">
                <a:latin typeface="Arial" panose="020B0604020202020204" pitchFamily="34" charset="0"/>
                <a:ea typeface="+mn-lt"/>
                <a:cs typeface="Arial" panose="020B0604020202020204" pitchFamily="34" charset="0"/>
              </a:rPr>
              <a:t> (Accessed: 12 March 2026).</a:t>
            </a:r>
          </a:p>
          <a:p>
            <a:pPr>
              <a:buNone/>
            </a:pPr>
            <a:r>
              <a:rPr lang="en-US" sz="6400">
                <a:latin typeface="Arial" panose="020B0604020202020204" pitchFamily="34" charset="0"/>
                <a:ea typeface="+mn-lt"/>
                <a:cs typeface="Arial" panose="020B0604020202020204" pitchFamily="34" charset="0"/>
              </a:rPr>
              <a:t>    NHS England (n.d.) CORE20PLUS5 (adults) – </a:t>
            </a:r>
            <a:r>
              <a:rPr lang="en-US" sz="6400" i="1">
                <a:latin typeface="Arial" panose="020B0604020202020204" pitchFamily="34" charset="0"/>
                <a:ea typeface="+mn-lt"/>
                <a:cs typeface="Arial" panose="020B0604020202020204" pitchFamily="34" charset="0"/>
              </a:rPr>
              <a:t>An approach to reducing healthcare inequalities</a:t>
            </a:r>
            <a:r>
              <a:rPr lang="en-US" sz="6400">
                <a:latin typeface="Arial" panose="020B0604020202020204" pitchFamily="34" charset="0"/>
                <a:ea typeface="+mn-lt"/>
                <a:cs typeface="Arial" panose="020B0604020202020204" pitchFamily="34" charset="0"/>
              </a:rPr>
              <a:t>. Available at: </a:t>
            </a:r>
            <a:r>
              <a:rPr lang="en-US" sz="6400">
                <a:latin typeface="Arial" panose="020B0604020202020204" pitchFamily="34" charset="0"/>
                <a:ea typeface="+mn-lt"/>
                <a:cs typeface="Arial" panose="020B0604020202020204" pitchFamily="34" charset="0"/>
                <a:hlinkClick r:id="rId10"/>
              </a:rPr>
              <a:t>https://www.england.nhs.uk/about/equality/equality-hub/core20plus5/</a:t>
            </a:r>
            <a:r>
              <a:rPr lang="en-US" sz="6400">
                <a:latin typeface="Arial" panose="020B0604020202020204" pitchFamily="34" charset="0"/>
                <a:ea typeface="+mn-lt"/>
                <a:cs typeface="Arial" panose="020B0604020202020204" pitchFamily="34" charset="0"/>
              </a:rPr>
              <a:t> ⁠ (Accessed: 27 March 2026).</a:t>
            </a:r>
            <a:endParaRPr lang="en-GB" sz="6400">
              <a:latin typeface="Arial" panose="020B0604020202020204" pitchFamily="34" charset="0"/>
              <a:ea typeface="+mn-lt"/>
              <a:cs typeface="Arial" panose="020B0604020202020204" pitchFamily="34" charset="0"/>
            </a:endParaRPr>
          </a:p>
          <a:p>
            <a:pPr>
              <a:buNone/>
            </a:pPr>
            <a:r>
              <a:rPr lang="en-US" sz="6400">
                <a:latin typeface="Arial" panose="020B0604020202020204" pitchFamily="34" charset="0"/>
                <a:ea typeface="+mn-lt"/>
                <a:cs typeface="Arial" panose="020B0604020202020204" pitchFamily="34" charset="0"/>
              </a:rPr>
              <a:t>    </a:t>
            </a:r>
            <a:r>
              <a:rPr lang="en-US" sz="6400" err="1">
                <a:latin typeface="Arial" panose="020B0604020202020204" pitchFamily="34" charset="0"/>
                <a:ea typeface="+mn-lt"/>
                <a:cs typeface="Arial" panose="020B0604020202020204" pitchFamily="34" charset="0"/>
              </a:rPr>
              <a:t>Physiopedia</a:t>
            </a:r>
            <a:r>
              <a:rPr lang="en-US" sz="6400">
                <a:latin typeface="Arial" panose="020B0604020202020204" pitchFamily="34" charset="0"/>
                <a:ea typeface="+mn-lt"/>
                <a:cs typeface="Arial" panose="020B0604020202020204" pitchFamily="34" charset="0"/>
              </a:rPr>
              <a:t> (2023) </a:t>
            </a:r>
            <a:r>
              <a:rPr lang="en-US" sz="6400" i="1">
                <a:latin typeface="Arial" panose="020B0604020202020204" pitchFamily="34" charset="0"/>
                <a:ea typeface="+mn-lt"/>
                <a:cs typeface="Arial" panose="020B0604020202020204" pitchFamily="34" charset="0"/>
              </a:rPr>
              <a:t>Biopsychosocial Model</a:t>
            </a:r>
            <a:r>
              <a:rPr lang="en-US" sz="6400">
                <a:latin typeface="Arial" panose="020B0604020202020204" pitchFamily="34" charset="0"/>
                <a:ea typeface="+mn-lt"/>
                <a:cs typeface="Arial" panose="020B0604020202020204" pitchFamily="34" charset="0"/>
              </a:rPr>
              <a:t>. Available at:  </a:t>
            </a:r>
            <a:r>
              <a:rPr lang="en-US" sz="6400">
                <a:latin typeface="Arial" panose="020B0604020202020204" pitchFamily="34" charset="0"/>
                <a:ea typeface="+mn-lt"/>
                <a:cs typeface="Arial" panose="020B0604020202020204" pitchFamily="34" charset="0"/>
                <a:hlinkClick r:id="rId11"/>
              </a:rPr>
              <a:t>https://www.physio-pedia.com/Biopsychosocial_Model</a:t>
            </a:r>
            <a:r>
              <a:rPr lang="en-US" sz="6400">
                <a:latin typeface="Arial" panose="020B0604020202020204" pitchFamily="34" charset="0"/>
                <a:ea typeface="+mn-lt"/>
                <a:cs typeface="Arial" panose="020B0604020202020204" pitchFamily="34" charset="0"/>
              </a:rPr>
              <a:t> (Accessed: 26 March 2026).</a:t>
            </a:r>
          </a:p>
          <a:p>
            <a:pPr>
              <a:buNone/>
            </a:pPr>
            <a:r>
              <a:rPr lang="en-US" sz="6400">
                <a:latin typeface="Arial" panose="020B0604020202020204" pitchFamily="34" charset="0"/>
                <a:ea typeface="+mn-lt"/>
                <a:cs typeface="Arial" panose="020B0604020202020204" pitchFamily="34" charset="0"/>
              </a:rPr>
              <a:t>      </a:t>
            </a:r>
            <a:endParaRPr lang="en-GB" sz="6400">
              <a:ea typeface="Calibri"/>
              <a:cs typeface="Calibri"/>
            </a:endParaRPr>
          </a:p>
        </p:txBody>
      </p:sp>
    </p:spTree>
    <p:extLst>
      <p:ext uri="{BB962C8B-B14F-4D97-AF65-F5344CB8AC3E}">
        <p14:creationId xmlns:p14="http://schemas.microsoft.com/office/powerpoint/2010/main" val="14010817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190CD-8615-B569-792A-9098FEF66467}"/>
              </a:ext>
            </a:extLst>
          </p:cNvPr>
          <p:cNvSpPr>
            <a:spLocks noGrp="1"/>
          </p:cNvSpPr>
          <p:nvPr>
            <p:ph type="title"/>
          </p:nvPr>
        </p:nvSpPr>
        <p:spPr>
          <a:xfrm>
            <a:off x="347472" y="237744"/>
            <a:ext cx="11006328" cy="621792"/>
          </a:xfrm>
        </p:spPr>
        <p:txBody>
          <a:bodyPr>
            <a:normAutofit fontScale="90000"/>
          </a:bodyPr>
          <a:lstStyle/>
          <a:p>
            <a:r>
              <a:rPr lang="en-GB" sz="3300">
                <a:latin typeface="Arial" panose="020B0604020202020204" pitchFamily="34" charset="0"/>
                <a:cs typeface="Arial" panose="020B0604020202020204" pitchFamily="34" charset="0"/>
              </a:rPr>
              <a:t>References</a:t>
            </a:r>
            <a:r>
              <a:rPr lang="en-GB"/>
              <a:t> </a:t>
            </a:r>
          </a:p>
        </p:txBody>
      </p:sp>
      <p:sp>
        <p:nvSpPr>
          <p:cNvPr id="3" name="Content Placeholder 2">
            <a:extLst>
              <a:ext uri="{FF2B5EF4-FFF2-40B4-BE49-F238E27FC236}">
                <a16:creationId xmlns:a16="http://schemas.microsoft.com/office/drawing/2014/main" id="{17B34901-7E66-0D68-2E55-89A83E6613F7}"/>
              </a:ext>
            </a:extLst>
          </p:cNvPr>
          <p:cNvSpPr>
            <a:spLocks noGrp="1"/>
          </p:cNvSpPr>
          <p:nvPr>
            <p:ph idx="1"/>
          </p:nvPr>
        </p:nvSpPr>
        <p:spPr>
          <a:xfrm>
            <a:off x="88900" y="1053389"/>
            <a:ext cx="12014200" cy="5804611"/>
          </a:xfrm>
        </p:spPr>
        <p:txBody>
          <a:bodyPr>
            <a:normAutofit fontScale="77500" lnSpcReduction="20000"/>
          </a:bodyPr>
          <a:lstStyle/>
          <a:p>
            <a:pPr>
              <a:buNone/>
            </a:pPr>
            <a:r>
              <a:rPr lang="en-GB" sz="2100">
                <a:latin typeface="Arial" panose="020B0604020202020204" pitchFamily="34" charset="0"/>
                <a:ea typeface="+mn-lt"/>
                <a:cs typeface="Arial" panose="020B0604020202020204" pitchFamily="34" charset="0"/>
              </a:rPr>
              <a:t>    </a:t>
            </a:r>
            <a:r>
              <a:rPr lang="en-US" sz="2100">
                <a:latin typeface="Arial" panose="020B0604020202020204" pitchFamily="34" charset="0"/>
                <a:ea typeface="+mn-lt"/>
                <a:cs typeface="Arial" panose="020B0604020202020204" pitchFamily="34" charset="0"/>
              </a:rPr>
              <a:t>Practicus (2022) </a:t>
            </a:r>
            <a:r>
              <a:rPr lang="en-US" sz="2100" i="1">
                <a:latin typeface="Arial" panose="020B0604020202020204" pitchFamily="34" charset="0"/>
                <a:ea typeface="+mn-lt"/>
                <a:cs typeface="Arial" panose="020B0604020202020204" pitchFamily="34" charset="0"/>
              </a:rPr>
              <a:t>Making data count to tackle health inequalities</a:t>
            </a:r>
            <a:r>
              <a:rPr lang="en-US" sz="2100">
                <a:latin typeface="Arial" panose="020B0604020202020204" pitchFamily="34" charset="0"/>
                <a:ea typeface="+mn-lt"/>
                <a:cs typeface="Arial" panose="020B0604020202020204" pitchFamily="34" charset="0"/>
              </a:rPr>
              <a:t>. Available at: </a:t>
            </a:r>
            <a:r>
              <a:rPr lang="en-US" sz="2100">
                <a:latin typeface="Arial" panose="020B0604020202020204" pitchFamily="34" charset="0"/>
                <a:ea typeface="+mn-lt"/>
                <a:cs typeface="Arial" panose="020B0604020202020204" pitchFamily="34" charset="0"/>
                <a:hlinkClick r:id="rId3"/>
              </a:rPr>
              <a:t>https://www.practicus.com/blog/making-data-count-to-tackle-health-inequalities</a:t>
            </a:r>
            <a:r>
              <a:rPr lang="en-US" sz="2100">
                <a:latin typeface="Arial" panose="020B0604020202020204" pitchFamily="34" charset="0"/>
                <a:ea typeface="+mn-lt"/>
                <a:cs typeface="Arial" panose="020B0604020202020204" pitchFamily="34" charset="0"/>
              </a:rPr>
              <a:t>  (Accessed: 26 March 2026).</a:t>
            </a:r>
          </a:p>
          <a:p>
            <a:pPr>
              <a:buNone/>
            </a:pPr>
            <a:r>
              <a:rPr lang="en-GB" sz="2100">
                <a:latin typeface="Arial" panose="020B0604020202020204" pitchFamily="34" charset="0"/>
                <a:ea typeface="+mn-lt"/>
                <a:cs typeface="Arial" panose="020B0604020202020204" pitchFamily="34" charset="0"/>
              </a:rPr>
              <a:t>    Kirkbride, J.B. et al. (2024) ‘The social determinants of mental health and disorder: evidence, prevention and recommendations’, </a:t>
            </a:r>
            <a:r>
              <a:rPr lang="en-GB" sz="2100" i="1">
                <a:latin typeface="Arial" panose="020B0604020202020204" pitchFamily="34" charset="0"/>
                <a:ea typeface="+mn-lt"/>
                <a:cs typeface="Arial" panose="020B0604020202020204" pitchFamily="34" charset="0"/>
              </a:rPr>
              <a:t>World Psychiatry</a:t>
            </a:r>
            <a:r>
              <a:rPr lang="en-GB" sz="2100">
                <a:latin typeface="Arial" panose="020B0604020202020204" pitchFamily="34" charset="0"/>
                <a:ea typeface="+mn-lt"/>
                <a:cs typeface="Arial" panose="020B0604020202020204" pitchFamily="34" charset="0"/>
              </a:rPr>
              <a:t>, 23(1), pp. 58–90. Available at: </a:t>
            </a:r>
            <a:r>
              <a:rPr lang="en-GB" sz="2100">
                <a:latin typeface="Arial" panose="020B0604020202020204" pitchFamily="34" charset="0"/>
                <a:ea typeface="+mn-lt"/>
                <a:cs typeface="Arial" panose="020B0604020202020204" pitchFamily="34" charset="0"/>
                <a:hlinkClick r:id="rId4"/>
              </a:rPr>
              <a:t>https://doi.org/10.1002/wps.21160⁠</a:t>
            </a:r>
            <a:r>
              <a:rPr lang="en-GB" sz="2100">
                <a:latin typeface="Arial" panose="020B0604020202020204" pitchFamily="34" charset="0"/>
                <a:ea typeface="+mn-lt"/>
                <a:cs typeface="Arial" panose="020B0604020202020204" pitchFamily="34" charset="0"/>
              </a:rPr>
              <a:t> (Accessed: 10 March 2026).</a:t>
            </a:r>
            <a:endParaRPr lang="en-GB" sz="2100">
              <a:latin typeface="Arial" panose="020B0604020202020204" pitchFamily="34" charset="0"/>
              <a:cs typeface="Arial" panose="020B0604020202020204" pitchFamily="34" charset="0"/>
            </a:endParaRPr>
          </a:p>
          <a:p>
            <a:pPr>
              <a:buNone/>
            </a:pPr>
            <a:r>
              <a:rPr lang="en-GB" sz="2100">
                <a:latin typeface="Arial" panose="020B0604020202020204" pitchFamily="34" charset="0"/>
                <a:ea typeface="+mn-lt"/>
                <a:cs typeface="Arial" panose="020B0604020202020204" pitchFamily="34" charset="0"/>
              </a:rPr>
              <a:t>    Marmot, M. et al. (2020) </a:t>
            </a:r>
            <a:r>
              <a:rPr lang="en-GB" sz="2100" i="1">
                <a:latin typeface="Arial" panose="020B0604020202020204" pitchFamily="34" charset="0"/>
                <a:ea typeface="+mn-lt"/>
                <a:cs typeface="Arial" panose="020B0604020202020204" pitchFamily="34" charset="0"/>
              </a:rPr>
              <a:t>Health Equity in England: The Marmot Review 10 Years On. </a:t>
            </a:r>
            <a:r>
              <a:rPr lang="en-GB" sz="2100">
                <a:latin typeface="Arial" panose="020B0604020202020204" pitchFamily="34" charset="0"/>
                <a:ea typeface="+mn-lt"/>
                <a:cs typeface="Arial" panose="020B0604020202020204" pitchFamily="34" charset="0"/>
              </a:rPr>
              <a:t>Available at: </a:t>
            </a:r>
            <a:r>
              <a:rPr lang="en-GB" sz="2100">
                <a:latin typeface="Arial" panose="020B0604020202020204" pitchFamily="34" charset="0"/>
                <a:ea typeface="+mn-lt"/>
                <a:cs typeface="Arial" panose="020B0604020202020204" pitchFamily="34" charset="0"/>
                <a:hlinkClick r:id="rId5"/>
              </a:rPr>
              <a:t>https://www.instituteofhealthequity.org/resources-reports/marmot-review-10-years-on-the-marmot-review-10-years-on-executive-summary.pdf⁠</a:t>
            </a:r>
            <a:r>
              <a:rPr lang="en-GB" sz="2100">
                <a:latin typeface="Arial" panose="020B0604020202020204" pitchFamily="34" charset="0"/>
                <a:ea typeface="+mn-lt"/>
                <a:cs typeface="Arial" panose="020B0604020202020204" pitchFamily="34" charset="0"/>
              </a:rPr>
              <a:t> (Accessed: 12 March 2026).</a:t>
            </a:r>
          </a:p>
          <a:p>
            <a:pPr algn="just">
              <a:buNone/>
            </a:pPr>
            <a:r>
              <a:rPr lang="en-GB" sz="2100">
                <a:latin typeface="Arial" panose="020B0604020202020204" pitchFamily="34" charset="0"/>
                <a:ea typeface="+mn-lt"/>
                <a:cs typeface="Arial" panose="020B0604020202020204" pitchFamily="34" charset="0"/>
              </a:rPr>
              <a:t>    Ruane, S. (2019) ‘Integrated care systems in the English NHS: a critical view’, </a:t>
            </a:r>
            <a:r>
              <a:rPr lang="en-GB" sz="2100" i="1">
                <a:latin typeface="Arial" panose="020B0604020202020204" pitchFamily="34" charset="0"/>
                <a:ea typeface="+mn-lt"/>
                <a:cs typeface="Arial" panose="020B0604020202020204" pitchFamily="34" charset="0"/>
              </a:rPr>
              <a:t>Archives of Disease in Childhood</a:t>
            </a:r>
            <a:r>
              <a:rPr lang="en-GB" sz="2100">
                <a:latin typeface="Arial" panose="020B0604020202020204" pitchFamily="34" charset="0"/>
                <a:ea typeface="+mn-lt"/>
                <a:cs typeface="Arial" panose="020B0604020202020204" pitchFamily="34" charset="0"/>
              </a:rPr>
              <a:t>, 104(11), pp. 1024–1026. Available at: </a:t>
            </a:r>
            <a:r>
              <a:rPr lang="en-GB" sz="2100">
                <a:latin typeface="Arial" panose="020B0604020202020204" pitchFamily="34" charset="0"/>
                <a:ea typeface="+mn-lt"/>
                <a:cs typeface="Arial" panose="020B0604020202020204" pitchFamily="34" charset="0"/>
                <a:hlinkClick r:id="rId6"/>
              </a:rPr>
              <a:t>https://doi.org/10.1136/archdischild-2018-315092⁠</a:t>
            </a:r>
            <a:r>
              <a:rPr lang="en-GB" sz="2100">
                <a:latin typeface="Arial" panose="020B0604020202020204" pitchFamily="34" charset="0"/>
                <a:ea typeface="+mn-lt"/>
                <a:cs typeface="Arial" panose="020B0604020202020204" pitchFamily="34" charset="0"/>
              </a:rPr>
              <a:t> (Accessed: 12 March 2026).</a:t>
            </a:r>
            <a:endParaRPr lang="en-GB" sz="2100">
              <a:latin typeface="Arial" panose="020B0604020202020204" pitchFamily="34" charset="0"/>
              <a:cs typeface="Arial" panose="020B0604020202020204" pitchFamily="34" charset="0"/>
            </a:endParaRPr>
          </a:p>
          <a:p>
            <a:pPr algn="just">
              <a:buNone/>
            </a:pPr>
            <a:r>
              <a:rPr lang="en-GB" sz="2100">
                <a:latin typeface="Arial" panose="020B0604020202020204" pitchFamily="34" charset="0"/>
                <a:ea typeface="+mn-lt"/>
                <a:cs typeface="Arial" panose="020B0604020202020204" pitchFamily="34" charset="0"/>
              </a:rPr>
              <a:t>    World Health Organization (2014) </a:t>
            </a:r>
            <a:r>
              <a:rPr lang="en-GB" sz="2100" i="1">
                <a:latin typeface="Arial" panose="020B0604020202020204" pitchFamily="34" charset="0"/>
                <a:ea typeface="+mn-lt"/>
                <a:cs typeface="Arial" panose="020B0604020202020204" pitchFamily="34" charset="0"/>
              </a:rPr>
              <a:t>The Helsinki Statement </a:t>
            </a:r>
            <a:r>
              <a:rPr lang="en-GB" sz="2100">
                <a:latin typeface="Arial" panose="020B0604020202020204" pitchFamily="34" charset="0"/>
                <a:ea typeface="+mn-lt"/>
                <a:cs typeface="Arial" panose="020B0604020202020204" pitchFamily="34" charset="0"/>
              </a:rPr>
              <a:t>on Health in All Policies. Available at: </a:t>
            </a:r>
            <a:r>
              <a:rPr lang="en-GB" sz="2100">
                <a:latin typeface="Arial" panose="020B0604020202020204" pitchFamily="34" charset="0"/>
                <a:ea typeface="+mn-lt"/>
                <a:cs typeface="Arial" panose="020B0604020202020204" pitchFamily="34" charset="0"/>
                <a:hlinkClick r:id="rId7"/>
              </a:rPr>
              <a:t>https://www.who.int/publications/</a:t>
            </a:r>
            <a:r>
              <a:rPr lang="en-GB" sz="2100" err="1">
                <a:latin typeface="Arial" panose="020B0604020202020204" pitchFamily="34" charset="0"/>
                <a:ea typeface="+mn-lt"/>
                <a:cs typeface="Arial" panose="020B0604020202020204" pitchFamily="34" charset="0"/>
                <a:hlinkClick r:id="rId7"/>
              </a:rPr>
              <a:t>i</a:t>
            </a:r>
            <a:r>
              <a:rPr lang="en-GB" sz="2100">
                <a:latin typeface="Arial" panose="020B0604020202020204" pitchFamily="34" charset="0"/>
                <a:ea typeface="+mn-lt"/>
                <a:cs typeface="Arial" panose="020B0604020202020204" pitchFamily="34" charset="0"/>
                <a:hlinkClick r:id="rId7"/>
              </a:rPr>
              <a:t>/item/9789241506908⁠</a:t>
            </a:r>
            <a:r>
              <a:rPr lang="en-GB" sz="2100">
                <a:latin typeface="Arial" panose="020B0604020202020204" pitchFamily="34" charset="0"/>
                <a:ea typeface="+mn-lt"/>
                <a:cs typeface="Arial" panose="020B0604020202020204" pitchFamily="34" charset="0"/>
              </a:rPr>
              <a:t> (Accessed: 12 March 2026).</a:t>
            </a:r>
          </a:p>
          <a:p>
            <a:pPr algn="just">
              <a:buNone/>
            </a:pPr>
            <a:r>
              <a:rPr lang="en-US" sz="2100">
                <a:latin typeface="Arial" panose="020B0604020202020204" pitchFamily="34" charset="0"/>
                <a:cs typeface="Arial" panose="020B0604020202020204" pitchFamily="34" charset="0"/>
              </a:rPr>
              <a:t>    World Health Organization (2023) </a:t>
            </a:r>
            <a:r>
              <a:rPr lang="en-US" sz="2100" i="1">
                <a:latin typeface="Arial" panose="020B0604020202020204" pitchFamily="34" charset="0"/>
                <a:cs typeface="Arial" panose="020B0604020202020204" pitchFamily="34" charset="0"/>
              </a:rPr>
              <a:t>Noncommunicable diseases.</a:t>
            </a:r>
            <a:r>
              <a:rPr lang="en-US" sz="2100">
                <a:latin typeface="Arial" panose="020B0604020202020204" pitchFamily="34" charset="0"/>
                <a:cs typeface="Arial" panose="020B0604020202020204" pitchFamily="34" charset="0"/>
              </a:rPr>
              <a:t> Available at: </a:t>
            </a:r>
            <a:r>
              <a:rPr lang="en-US" sz="2100">
                <a:latin typeface="Arial" panose="020B0604020202020204" pitchFamily="34" charset="0"/>
                <a:cs typeface="Arial" panose="020B0604020202020204" pitchFamily="34" charset="0"/>
                <a:hlinkClick r:id="rId8"/>
              </a:rPr>
              <a:t>https://www.who.int/news-room/fact-sheets/detail/noncommunicable-diseases</a:t>
            </a:r>
            <a:r>
              <a:rPr lang="en-US" sz="2100">
                <a:latin typeface="Arial" panose="020B0604020202020204" pitchFamily="34" charset="0"/>
                <a:cs typeface="Arial" panose="020B0604020202020204" pitchFamily="34" charset="0"/>
              </a:rPr>
              <a:t>  ⁠(Accessed: 27 March 2026).</a:t>
            </a:r>
            <a:endParaRPr lang="en-GB" sz="2100">
              <a:latin typeface="Arial" panose="020B0604020202020204" pitchFamily="34" charset="0"/>
              <a:cs typeface="Arial" panose="020B0604020202020204" pitchFamily="34" charset="0"/>
            </a:endParaRPr>
          </a:p>
          <a:p>
            <a:pPr algn="just">
              <a:buNone/>
            </a:pPr>
            <a:r>
              <a:rPr lang="en-GB" sz="2100">
                <a:latin typeface="Arial" panose="020B0604020202020204" pitchFamily="34" charset="0"/>
                <a:ea typeface="+mn-lt"/>
                <a:cs typeface="Arial" panose="020B0604020202020204" pitchFamily="34" charset="0"/>
              </a:rPr>
              <a:t>    World Health Organization (1948) </a:t>
            </a:r>
            <a:r>
              <a:rPr lang="en-GB" sz="2100" i="1">
                <a:latin typeface="Arial" panose="020B0604020202020204" pitchFamily="34" charset="0"/>
                <a:ea typeface="+mn-lt"/>
                <a:cs typeface="Arial" panose="020B0604020202020204" pitchFamily="34" charset="0"/>
              </a:rPr>
              <a:t>Constitution of the World Health Organization</a:t>
            </a:r>
            <a:r>
              <a:rPr lang="en-GB" sz="2100">
                <a:latin typeface="Arial" panose="020B0604020202020204" pitchFamily="34" charset="0"/>
                <a:ea typeface="+mn-lt"/>
                <a:cs typeface="Arial" panose="020B0604020202020204" pitchFamily="34" charset="0"/>
              </a:rPr>
              <a:t>. Available at: </a:t>
            </a:r>
            <a:r>
              <a:rPr lang="en-GB" sz="2100">
                <a:latin typeface="Arial" panose="020B0604020202020204" pitchFamily="34" charset="0"/>
                <a:ea typeface="+mn-lt"/>
                <a:cs typeface="Arial" panose="020B0604020202020204" pitchFamily="34" charset="0"/>
                <a:hlinkClick r:id="rId9"/>
              </a:rPr>
              <a:t>https://www.who.int/about/governance/constitution⁠</a:t>
            </a:r>
            <a:r>
              <a:rPr lang="en-GB" sz="2100">
                <a:latin typeface="Arial" panose="020B0604020202020204" pitchFamily="34" charset="0"/>
                <a:ea typeface="+mn-lt"/>
                <a:cs typeface="Arial" panose="020B0604020202020204" pitchFamily="34" charset="0"/>
              </a:rPr>
              <a:t>  (Accessed: 12 March 2026).</a:t>
            </a:r>
          </a:p>
          <a:p>
            <a:pPr algn="just">
              <a:buNone/>
            </a:pPr>
            <a:r>
              <a:rPr lang="en-GB" sz="2100">
                <a:latin typeface="Arial" panose="020B0604020202020204" pitchFamily="34" charset="0"/>
                <a:ea typeface="+mn-lt"/>
                <a:cs typeface="Arial" panose="020B0604020202020204" pitchFamily="34" charset="0"/>
              </a:rPr>
              <a:t>    UK Gov. (2025) </a:t>
            </a:r>
            <a:r>
              <a:rPr lang="en-GB" sz="2100" i="1">
                <a:latin typeface="Arial" panose="020B0604020202020204" pitchFamily="34" charset="0"/>
                <a:ea typeface="+mn-lt"/>
                <a:cs typeface="Arial" panose="020B0604020202020204" pitchFamily="34" charset="0"/>
              </a:rPr>
              <a:t>Fit for the future: 10 Year Health Plan for England</a:t>
            </a:r>
            <a:r>
              <a:rPr lang="en-GB" sz="2100">
                <a:latin typeface="Arial" panose="020B0604020202020204" pitchFamily="34" charset="0"/>
                <a:ea typeface="+mn-lt"/>
                <a:cs typeface="Arial" panose="020B0604020202020204" pitchFamily="34" charset="0"/>
              </a:rPr>
              <a:t>. Available at: </a:t>
            </a:r>
            <a:r>
              <a:rPr lang="en-GB" sz="2100">
                <a:latin typeface="Arial" panose="020B0604020202020204" pitchFamily="34" charset="0"/>
                <a:ea typeface="+mn-lt"/>
                <a:cs typeface="Arial" panose="020B0604020202020204" pitchFamily="34" charset="0"/>
                <a:hlinkClick r:id="rId10"/>
              </a:rPr>
              <a:t>https://assets.publishing.service.gov.uk/media/6888a0b1a11f859994409147/fit-for-the-future-10-year-health-plan-for-england.pdf</a:t>
            </a:r>
            <a:r>
              <a:rPr lang="en-GB" sz="2100">
                <a:latin typeface="Arial" panose="020B0604020202020204" pitchFamily="34" charset="0"/>
                <a:ea typeface="+mn-lt"/>
                <a:cs typeface="Arial" panose="020B0604020202020204" pitchFamily="34" charset="0"/>
              </a:rPr>
              <a:t> </a:t>
            </a:r>
            <a:r>
              <a:rPr lang="en-GB" sz="2100">
                <a:latin typeface="Arial" panose="020B0604020202020204" pitchFamily="34" charset="0"/>
                <a:cs typeface="Arial" panose="020B0604020202020204" pitchFamily="34" charset="0"/>
              </a:rPr>
              <a:t>(Accessed: 26 March 2026).</a:t>
            </a:r>
          </a:p>
          <a:p>
            <a:pPr algn="just">
              <a:lnSpc>
                <a:spcPct val="120000"/>
              </a:lnSpc>
              <a:buNone/>
            </a:pPr>
            <a:r>
              <a:rPr lang="en-US" sz="2100">
                <a:latin typeface="Arial" panose="020B0604020202020204" pitchFamily="34" charset="0"/>
                <a:cs typeface="Arial" panose="020B0604020202020204" pitchFamily="34" charset="0"/>
              </a:rPr>
              <a:t>    United Nations (2015) </a:t>
            </a:r>
            <a:r>
              <a:rPr lang="en-US" sz="2100" i="1">
                <a:latin typeface="Arial" panose="020B0604020202020204" pitchFamily="34" charset="0"/>
                <a:cs typeface="Arial" panose="020B0604020202020204" pitchFamily="34" charset="0"/>
              </a:rPr>
              <a:t>Transforming our world: the 2030 Agenda for Sustainable Development. </a:t>
            </a:r>
            <a:r>
              <a:rPr lang="en-US" sz="2100">
                <a:latin typeface="Arial" panose="020B0604020202020204" pitchFamily="34" charset="0"/>
                <a:cs typeface="Arial" panose="020B0604020202020204" pitchFamily="34" charset="0"/>
              </a:rPr>
              <a:t>Available at:   </a:t>
            </a:r>
            <a:r>
              <a:rPr lang="en-US" sz="2100">
                <a:latin typeface="Arial" panose="020B0604020202020204" pitchFamily="34" charset="0"/>
                <a:cs typeface="Arial" panose="020B0604020202020204" pitchFamily="34" charset="0"/>
                <a:hlinkClick r:id="rId11"/>
              </a:rPr>
              <a:t>https://sdgs.un.org/2030agenda</a:t>
            </a:r>
            <a:r>
              <a:rPr lang="en-US" sz="2100">
                <a:latin typeface="Arial" panose="020B0604020202020204" pitchFamily="34" charset="0"/>
                <a:cs typeface="Arial" panose="020B0604020202020204" pitchFamily="34" charset="0"/>
              </a:rPr>
              <a:t> (Accessed: 12 March 2026).</a:t>
            </a:r>
          </a:p>
          <a:p>
            <a:pPr marL="0" indent="0">
              <a:lnSpc>
                <a:spcPct val="120000"/>
              </a:lnSpc>
              <a:buNone/>
            </a:pPr>
            <a:r>
              <a:rPr lang="en-GB" sz="2100">
                <a:latin typeface="Arial" panose="020B0604020202020204" pitchFamily="34" charset="0"/>
                <a:cs typeface="Arial" panose="020B0604020202020204" pitchFamily="34" charset="0"/>
              </a:rPr>
              <a:t>    United Nations (2015) </a:t>
            </a:r>
            <a:r>
              <a:rPr lang="en-GB" sz="2100" i="1">
                <a:latin typeface="Arial" panose="020B0604020202020204" pitchFamily="34" charset="0"/>
                <a:cs typeface="Arial" panose="020B0604020202020204" pitchFamily="34" charset="0"/>
              </a:rPr>
              <a:t>The Sustainable Development Goals.</a:t>
            </a:r>
            <a:r>
              <a:rPr lang="en-GB" sz="2100">
                <a:latin typeface="Arial" panose="020B0604020202020204" pitchFamily="34" charset="0"/>
                <a:cs typeface="Arial" panose="020B0604020202020204" pitchFamily="34" charset="0"/>
              </a:rPr>
              <a:t> Available at: </a:t>
            </a:r>
            <a:r>
              <a:rPr lang="en-GB" sz="2100">
                <a:latin typeface="Arial" panose="020B0604020202020204" pitchFamily="34" charset="0"/>
                <a:cs typeface="Arial" panose="020B0604020202020204" pitchFamily="34" charset="0"/>
                <a:hlinkClick r:id="rId12"/>
              </a:rPr>
              <a:t>https://sdgs.un.org/goals</a:t>
            </a:r>
            <a:r>
              <a:rPr lang="en-GB" sz="2100">
                <a:latin typeface="Arial" panose="020B0604020202020204" pitchFamily="34" charset="0"/>
                <a:cs typeface="Arial" panose="020B0604020202020204" pitchFamily="34" charset="0"/>
              </a:rPr>
              <a:t> (Accessed: 26 March  2026).</a:t>
            </a:r>
          </a:p>
          <a:p>
            <a:pPr>
              <a:lnSpc>
                <a:spcPct val="120000"/>
              </a:lnSpc>
            </a:pPr>
            <a:endParaRPr lang="en-GB" sz="1400">
              <a:latin typeface="Arial" panose="020B0604020202020204" pitchFamily="34" charset="0"/>
              <a:cs typeface="Arial" panose="020B0604020202020204" pitchFamily="34" charset="0"/>
            </a:endParaRPr>
          </a:p>
          <a:p>
            <a:endParaRPr lang="en-GB" sz="1800"/>
          </a:p>
        </p:txBody>
      </p:sp>
    </p:spTree>
    <p:extLst>
      <p:ext uri="{BB962C8B-B14F-4D97-AF65-F5344CB8AC3E}">
        <p14:creationId xmlns:p14="http://schemas.microsoft.com/office/powerpoint/2010/main" val="2231598223"/>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8a4964b5-9709-4dd1-ba39-f7e78650a4f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5373125B30C624482E5CCB36DAD3C96" ma:contentTypeVersion="14" ma:contentTypeDescription="Create a new document." ma:contentTypeScope="" ma:versionID="4c4ddb4de064d37a1566f25dfdc7beae">
  <xsd:schema xmlns:xsd="http://www.w3.org/2001/XMLSchema" xmlns:xs="http://www.w3.org/2001/XMLSchema" xmlns:p="http://schemas.microsoft.com/office/2006/metadata/properties" xmlns:ns3="8a4964b5-9709-4dd1-ba39-f7e78650a4ff" xmlns:ns4="41fa4e0a-074b-4f52-8a7a-a9f5c57b5e7f" targetNamespace="http://schemas.microsoft.com/office/2006/metadata/properties" ma:root="true" ma:fieldsID="99e751808044e32b61375f84292da88d" ns3:_="" ns4:_="">
    <xsd:import namespace="8a4964b5-9709-4dd1-ba39-f7e78650a4ff"/>
    <xsd:import namespace="41fa4e0a-074b-4f52-8a7a-a9f5c57b5e7f"/>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DateTaken" minOccurs="0"/>
                <xsd:element ref="ns3:MediaServiceSystemTags" minOccurs="0"/>
                <xsd:element ref="ns3:MediaServiceGenerationTime" minOccurs="0"/>
                <xsd:element ref="ns3:MediaServiceEventHashCode"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a4964b5-9709-4dd1-ba39-f7e78650a4f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ystemTags" ma:index="17" nillable="true" ma:displayName="MediaServiceSystemTags" ma:hidden="true" ma:internalName="MediaServiceSystemTags" ma:readOnly="true">
      <xsd:simpleType>
        <xsd:restriction base="dms:Note"/>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1fa4e0a-074b-4f52-8a7a-a9f5c57b5e7f"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317A3AE-567A-467F-B0BE-E61621720D9A}">
  <ds:schemaRefs>
    <ds:schemaRef ds:uri="41fa4e0a-074b-4f52-8a7a-a9f5c57b5e7f"/>
    <ds:schemaRef ds:uri="8a4964b5-9709-4dd1-ba39-f7e78650a4f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2CD50B05-5EE3-4222-BE56-0170D8BFB2DB}">
  <ds:schemaRefs>
    <ds:schemaRef ds:uri="http://schemas.microsoft.com/sharepoint/v3/contenttype/forms"/>
  </ds:schemaRefs>
</ds:datastoreItem>
</file>

<file path=customXml/itemProps3.xml><?xml version="1.0" encoding="utf-8"?>
<ds:datastoreItem xmlns:ds="http://schemas.openxmlformats.org/officeDocument/2006/customXml" ds:itemID="{440626EF-7393-4046-868F-F2391C51C2BC}">
  <ds:schemaRefs>
    <ds:schemaRef ds:uri="41fa4e0a-074b-4f52-8a7a-a9f5c57b5e7f"/>
    <ds:schemaRef ds:uri="8a4964b5-9709-4dd1-ba39-f7e78650a4f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0</TotalTime>
  <Words>2263</Words>
  <Application>Microsoft Office PowerPoint</Application>
  <PresentationFormat>Widescreen</PresentationFormat>
  <Paragraphs>119</Paragraphs>
  <Slides>17</Slides>
  <Notes>1</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2013 - 2022 Theme</vt:lpstr>
      <vt:lpstr>Health, Wellbeing and Sustainable Development</vt:lpstr>
      <vt:lpstr>Acknowledgement of the use of AI tools  </vt:lpstr>
      <vt:lpstr>Introduction</vt:lpstr>
      <vt:lpstr>Key Concepts:  </vt:lpstr>
      <vt:lpstr>Relevance to Contemporary Healthcare Policy and Practice</vt:lpstr>
      <vt:lpstr>Integration of health and wellbeing approaches </vt:lpstr>
      <vt:lpstr>Theoretical Perspectives: </vt:lpstr>
      <vt:lpstr>The Biopsychosocial Model</vt:lpstr>
      <vt:lpstr>The Dahlgren and Whitehead Model</vt:lpstr>
      <vt:lpstr> Policy and Governance:</vt:lpstr>
      <vt:lpstr>Challenges: Regulatory and Financial Barriers</vt:lpstr>
      <vt:lpstr>Service Delivery:</vt:lpstr>
      <vt:lpstr>Public Health Initiatives:</vt:lpstr>
      <vt:lpstr>Equity and Access in Healthcare</vt:lpstr>
      <vt:lpstr>Conclusion:</vt:lpstr>
      <vt:lpstr>References</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Galina Bleidere (2244841)</cp:lastModifiedBy>
  <cp:revision>96</cp:revision>
  <dcterms:created xsi:type="dcterms:W3CDTF">2023-11-05T21:21:09Z</dcterms:created>
  <dcterms:modified xsi:type="dcterms:W3CDTF">2026-03-30T09:44:29Z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0x01010015373125B30C624482E5CCB36DAD3C96</vt:lpwstr>
  </property>
</Properties>
</file>