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8"/>
  </p:notesMasterIdLst>
  <p:handoutMasterIdLst>
    <p:handoutMasterId r:id="rId19"/>
  </p:handoutMasterIdLst>
  <p:sldIdLst>
    <p:sldId id="272" r:id="rId2"/>
    <p:sldId id="346" r:id="rId3"/>
    <p:sldId id="348" r:id="rId4"/>
    <p:sldId id="347" r:id="rId5"/>
    <p:sldId id="349" r:id="rId6"/>
    <p:sldId id="350" r:id="rId7"/>
    <p:sldId id="352" r:id="rId8"/>
    <p:sldId id="361" r:id="rId9"/>
    <p:sldId id="358" r:id="rId10"/>
    <p:sldId id="359" r:id="rId11"/>
    <p:sldId id="356" r:id="rId12"/>
    <p:sldId id="353" r:id="rId13"/>
    <p:sldId id="362" r:id="rId14"/>
    <p:sldId id="357" r:id="rId15"/>
    <p:sldId id="360" r:id="rId16"/>
    <p:sldId id="351" r:id="rId17"/>
  </p:sldIdLst>
  <p:sldSz cx="9144000" cy="6858000" type="screen4x3"/>
  <p:notesSz cx="6797675" cy="9926638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EB344D84-9AFB-497E-A393-DC336BA19D2E}" styleName="Medium Style 3 - Accent 3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240"/>
    <p:restoredTop sz="76056" autoAdjust="0"/>
  </p:normalViewPr>
  <p:slideViewPr>
    <p:cSldViewPr snapToGrid="0" snapToObjects="1">
      <p:cViewPr varScale="1">
        <p:scale>
          <a:sx n="86" d="100"/>
          <a:sy n="86" d="100"/>
        </p:scale>
        <p:origin x="1954" y="55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2B7E74-E3BF-40BF-905C-8B32F62E23B2}" type="datetimeFigureOut">
              <a:rPr lang="en-US" smtClean="0"/>
              <a:pPr/>
              <a:t>2/6/2020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49688" y="9429750"/>
            <a:ext cx="2946400" cy="4968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F23564D-4A5B-4781-84AE-CA1CDD8625C0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48430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22D1DF-8B83-F64D-9D9F-6943744E1858}" type="datetimeFigureOut">
              <a:rPr lang="en-US" smtClean="0"/>
              <a:pPr/>
              <a:t>2/6/2020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66552D6-76DF-0547-BBAF-EACD65B06FF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68783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16868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081182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666956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Ask</a:t>
            </a:r>
            <a:r>
              <a:rPr lang="en-GB" baseline="0" dirty="0" smtClean="0"/>
              <a:t> yourselves ….</a:t>
            </a:r>
            <a:r>
              <a:rPr lang="en-GB" dirty="0" smtClean="0"/>
              <a:t>What</a:t>
            </a:r>
            <a:r>
              <a:rPr lang="en-GB" baseline="0" dirty="0" smtClean="0"/>
              <a:t> can teachers do about these?  </a:t>
            </a:r>
            <a:r>
              <a:rPr lang="en-GB" dirty="0" smtClean="0"/>
              <a:t> Feedback to group</a:t>
            </a:r>
          </a:p>
          <a:p>
            <a:endParaRPr lang="en-GB" dirty="0" smtClean="0"/>
          </a:p>
          <a:p>
            <a:r>
              <a:rPr lang="en-GB" dirty="0" smtClean="0"/>
              <a:t>Practical</a:t>
            </a:r>
            <a:r>
              <a:rPr lang="en-GB" baseline="0" dirty="0" smtClean="0"/>
              <a:t> straight after……</a:t>
            </a: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916211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32642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Back in </a:t>
            </a:r>
            <a:r>
              <a:rPr lang="en-GB" b="1" dirty="0" smtClean="0"/>
              <a:t>class</a:t>
            </a:r>
            <a:r>
              <a:rPr lang="en-GB" dirty="0" smtClean="0"/>
              <a:t> for this bit….</a:t>
            </a:r>
          </a:p>
          <a:p>
            <a:endParaRPr lang="en-GB" dirty="0" smtClean="0"/>
          </a:p>
          <a:p>
            <a:r>
              <a:rPr lang="en-GB" dirty="0" smtClean="0"/>
              <a:t>Talk around how</a:t>
            </a:r>
            <a:r>
              <a:rPr lang="en-GB" baseline="0" dirty="0" smtClean="0"/>
              <a:t> we have aimed at these – </a:t>
            </a:r>
          </a:p>
          <a:p>
            <a:endParaRPr lang="en-GB" baseline="0" dirty="0" smtClean="0"/>
          </a:p>
          <a:p>
            <a:r>
              <a:rPr lang="en-GB" baseline="0" dirty="0" err="1" smtClean="0"/>
              <a:t>Eg</a:t>
            </a:r>
            <a:r>
              <a:rPr lang="en-GB" baseline="0" dirty="0" smtClean="0"/>
              <a:t> – 1  learning through play on own – guided by another – directly taught</a:t>
            </a:r>
          </a:p>
          <a:p>
            <a:endParaRPr lang="en-GB" baseline="0" dirty="0" smtClean="0"/>
          </a:p>
          <a:p>
            <a:r>
              <a:rPr lang="en-GB" baseline="0" dirty="0" smtClean="0"/>
              <a:t>        2 gradual selection of best equip to develop the child – encouraging feedback (</a:t>
            </a:r>
            <a:r>
              <a:rPr lang="en-GB" baseline="0" dirty="0" err="1" smtClean="0"/>
              <a:t>AfL</a:t>
            </a:r>
            <a:r>
              <a:rPr lang="en-GB" baseline="0" dirty="0" smtClean="0"/>
              <a:t>) and fun in activity</a:t>
            </a:r>
          </a:p>
          <a:p>
            <a:endParaRPr lang="en-GB" baseline="0" dirty="0" smtClean="0"/>
          </a:p>
          <a:p>
            <a:r>
              <a:rPr lang="en-GB" baseline="0" dirty="0" smtClean="0"/>
              <a:t>        3  Teach with awareness of </a:t>
            </a:r>
            <a:r>
              <a:rPr lang="en-GB" baseline="0" dirty="0" err="1" smtClean="0"/>
              <a:t>Pers</a:t>
            </a:r>
            <a:r>
              <a:rPr lang="en-GB" baseline="0" dirty="0" smtClean="0"/>
              <a:t> Social WB Cult </a:t>
            </a:r>
            <a:r>
              <a:rPr lang="en-GB" baseline="0" dirty="0" err="1" smtClean="0"/>
              <a:t>Div</a:t>
            </a:r>
            <a:r>
              <a:rPr lang="en-GB" baseline="0" dirty="0" smtClean="0"/>
              <a:t> / Numeracy / Language / Welsh / Creative / </a:t>
            </a:r>
            <a:r>
              <a:rPr lang="en-GB" baseline="0" dirty="0" err="1" smtClean="0"/>
              <a:t>Physicial</a:t>
            </a:r>
            <a:r>
              <a:rPr lang="en-GB" baseline="0" dirty="0" smtClean="0"/>
              <a:t> / K+U of the World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03423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049211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72389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88677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  <a:p>
            <a:endParaRPr lang="en-GB" baseline="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326474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192317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Place</a:t>
            </a:r>
            <a:r>
              <a:rPr lang="en-GB" baseline="0" dirty="0" smtClean="0"/>
              <a:t> – this could be indoors or outdoors – field or yard?  Other location? Beach ? Field? Sports Centre? 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66552D6-76DF-0547-BBAF-EACD65B06FFA}" type="slidenum">
              <a:rPr lang="en-US" smtClean="0"/>
              <a:pPr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57758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06/02/2020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06/02/2020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06/02/2020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06/02/2020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06/02/2020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06/02/2020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E34073-1DDB-E241-AFDC-40B33DF00C0C}" type="datetimeFigureOut">
              <a:rPr lang="en-GB" smtClean="0"/>
              <a:pPr/>
              <a:t>06/02/2020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5611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E34073-1DDB-E241-AFDC-40B33DF00C0C}" type="datetimeFigureOut">
              <a:rPr lang="en-GB" smtClean="0"/>
              <a:pPr/>
              <a:t>06/02/2020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0CDB28-BAA5-B54E-8F8E-694C5515DAE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3" Type="http://schemas.openxmlformats.org/officeDocument/2006/relationships/image" Target="../media/image3.jpg"/><Relationship Id="rId7" Type="http://schemas.openxmlformats.org/officeDocument/2006/relationships/image" Target="../media/image7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jpg"/><Relationship Id="rId5" Type="http://schemas.openxmlformats.org/officeDocument/2006/relationships/image" Target="../media/image5.gif"/><Relationship Id="rId10" Type="http://schemas.openxmlformats.org/officeDocument/2006/relationships/image" Target="../media/image10.jpg"/><Relationship Id="rId4" Type="http://schemas.openxmlformats.org/officeDocument/2006/relationships/image" Target="../media/image4.jpg"/><Relationship Id="rId9" Type="http://schemas.openxmlformats.org/officeDocument/2006/relationships/image" Target="../media/image9.jp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3e6f14CqlAc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43324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Box 9"/>
          <p:cNvSpPr txBox="1"/>
          <p:nvPr/>
        </p:nvSpPr>
        <p:spPr>
          <a:xfrm>
            <a:off x="4572000" y="4238544"/>
            <a:ext cx="143331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 smtClean="0">
                <a:solidFill>
                  <a:srgbClr val="000000"/>
                </a:solidFill>
              </a:rPr>
              <a:t>l</a:t>
            </a:r>
            <a:endParaRPr lang="en-US" dirty="0">
              <a:solidFill>
                <a:srgbClr val="000000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037667" y="4402667"/>
            <a:ext cx="1846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ECAD4008</a:t>
            </a:r>
            <a:br>
              <a:rPr lang="en-GB" dirty="0" smtClean="0"/>
            </a:br>
            <a:r>
              <a:rPr lang="en-GB" dirty="0" smtClean="0"/>
              <a:t>What, how and why am I teaching?</a:t>
            </a:r>
            <a:br>
              <a:rPr lang="en-GB" dirty="0" smtClean="0"/>
            </a:br>
            <a:r>
              <a:rPr lang="en-GB" dirty="0" smtClean="0"/>
              <a:t>Beth, </a:t>
            </a:r>
            <a:r>
              <a:rPr lang="en-GB" dirty="0" err="1" smtClean="0"/>
              <a:t>sut</a:t>
            </a:r>
            <a:r>
              <a:rPr lang="en-GB" dirty="0" smtClean="0"/>
              <a:t> a </a:t>
            </a:r>
            <a:r>
              <a:rPr lang="en-GB" dirty="0" err="1" smtClean="0"/>
              <a:t>pham</a:t>
            </a:r>
            <a:r>
              <a:rPr lang="en-GB" dirty="0" smtClean="0"/>
              <a:t> </a:t>
            </a:r>
            <a:r>
              <a:rPr lang="en-GB" dirty="0" err="1" smtClean="0"/>
              <a:t>ydw</a:t>
            </a:r>
            <a:r>
              <a:rPr lang="en-GB" dirty="0" smtClean="0"/>
              <a:t> </a:t>
            </a:r>
            <a:r>
              <a:rPr lang="en-GB" dirty="0" err="1"/>
              <a:t>i</a:t>
            </a:r>
            <a:r>
              <a:rPr lang="en-GB" dirty="0" err="1" smtClean="0"/>
              <a:t>’n</a:t>
            </a:r>
            <a:r>
              <a:rPr lang="en-GB" dirty="0" smtClean="0"/>
              <a:t> </a:t>
            </a:r>
            <a:r>
              <a:rPr lang="en-GB" dirty="0" err="1" smtClean="0"/>
              <a:t>addysgu</a:t>
            </a:r>
            <a:r>
              <a:rPr lang="en-GB" dirty="0" smtClean="0"/>
              <a:t>?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Health and Well being 1 - </a:t>
            </a:r>
            <a:r>
              <a:rPr lang="en-GB" dirty="0" err="1" smtClean="0"/>
              <a:t>Iechyd</a:t>
            </a:r>
            <a:r>
              <a:rPr lang="en-GB" dirty="0" smtClean="0"/>
              <a:t> a </a:t>
            </a:r>
            <a:r>
              <a:rPr lang="en-GB" dirty="0" err="1" smtClean="0"/>
              <a:t>lles</a:t>
            </a:r>
            <a:r>
              <a:rPr lang="en-GB" dirty="0" smtClean="0"/>
              <a:t> 1</a:t>
            </a:r>
          </a:p>
          <a:p>
            <a:endParaRPr lang="en-GB" dirty="0"/>
          </a:p>
          <a:p>
            <a:r>
              <a:rPr lang="en-GB" dirty="0" smtClean="0"/>
              <a:t>Iwan Ellis-Williams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8327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Amcanion</a:t>
            </a:r>
            <a:r>
              <a:rPr lang="en-GB" dirty="0" smtClean="0"/>
              <a:t> 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I </a:t>
            </a:r>
            <a:r>
              <a:rPr lang="en-GB" dirty="0" err="1" smtClean="0"/>
              <a:t>archwilio</a:t>
            </a:r>
            <a:r>
              <a:rPr lang="en-GB" dirty="0" smtClean="0"/>
              <a:t> a </a:t>
            </a:r>
            <a:r>
              <a:rPr lang="en-GB" dirty="0" err="1" smtClean="0"/>
              <a:t>datblygu</a:t>
            </a:r>
            <a:r>
              <a:rPr lang="en-GB" dirty="0" smtClean="0"/>
              <a:t> </a:t>
            </a:r>
            <a:r>
              <a:rPr lang="en-GB" dirty="0" err="1" smtClean="0"/>
              <a:t>deallusrwydd</a:t>
            </a:r>
            <a:r>
              <a:rPr lang="en-GB" dirty="0" smtClean="0"/>
              <a:t> </a:t>
            </a:r>
            <a:r>
              <a:rPr lang="en-GB" dirty="0" err="1" smtClean="0"/>
              <a:t>gwybodaeth</a:t>
            </a:r>
            <a:r>
              <a:rPr lang="en-GB" dirty="0" smtClean="0"/>
              <a:t> o </a:t>
            </a:r>
            <a:r>
              <a:rPr lang="en-GB" dirty="0" err="1" smtClean="0"/>
              <a:t>gynnwys</a:t>
            </a:r>
            <a:r>
              <a:rPr lang="en-GB" dirty="0" smtClean="0"/>
              <a:t> </a:t>
            </a:r>
            <a:r>
              <a:rPr lang="en-GB" dirty="0" err="1" smtClean="0"/>
              <a:t>pedagogaidd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perthynas</a:t>
            </a:r>
            <a:r>
              <a:rPr lang="en-GB" dirty="0" smtClean="0"/>
              <a:t> a </a:t>
            </a:r>
            <a:r>
              <a:rPr lang="en-GB" dirty="0" err="1" smtClean="0"/>
              <a:t>Iechyd</a:t>
            </a:r>
            <a:r>
              <a:rPr lang="en-GB" dirty="0" smtClean="0"/>
              <a:t> a </a:t>
            </a:r>
            <a:r>
              <a:rPr lang="en-GB" dirty="0" err="1" smtClean="0"/>
              <a:t>Lles</a:t>
            </a:r>
            <a:r>
              <a:rPr lang="en-GB" dirty="0"/>
              <a:t> </a:t>
            </a:r>
            <a:r>
              <a:rPr lang="en-GB" dirty="0" err="1" smtClean="0"/>
              <a:t>ond</a:t>
            </a:r>
            <a:r>
              <a:rPr lang="en-GB" dirty="0" smtClean="0"/>
              <a:t> </a:t>
            </a:r>
            <a:r>
              <a:rPr lang="en-GB" dirty="0" err="1" smtClean="0"/>
              <a:t>hefyd</a:t>
            </a:r>
            <a:r>
              <a:rPr lang="en-GB" dirty="0" smtClean="0"/>
              <a:t> y </a:t>
            </a:r>
            <a:r>
              <a:rPr lang="en-GB" dirty="0" err="1" smtClean="0"/>
              <a:t>cwricwlwm</a:t>
            </a:r>
            <a:r>
              <a:rPr lang="en-GB" dirty="0" smtClean="0"/>
              <a:t> CS </a:t>
            </a:r>
            <a:r>
              <a:rPr lang="en-GB" dirty="0" err="1" smtClean="0"/>
              <a:t>presennol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To explore and develop  understanding of pedagogical content knowledge relative to Health and Well Being but also the current </a:t>
            </a:r>
            <a:r>
              <a:rPr lang="en-GB" dirty="0" err="1" smtClean="0"/>
              <a:t>FPh</a:t>
            </a:r>
            <a:r>
              <a:rPr lang="en-GB" dirty="0" smtClean="0"/>
              <a:t> curriculum.</a:t>
            </a:r>
          </a:p>
        </p:txBody>
      </p:sp>
    </p:spTree>
    <p:extLst>
      <p:ext uri="{BB962C8B-B14F-4D97-AF65-F5344CB8AC3E}">
        <p14:creationId xmlns:p14="http://schemas.microsoft.com/office/powerpoint/2010/main" val="21144126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Ail – </a:t>
            </a:r>
            <a:r>
              <a:rPr lang="en-GB" dirty="0" err="1" smtClean="0"/>
              <a:t>gydio</a:t>
            </a:r>
            <a:r>
              <a:rPr lang="en-GB" dirty="0" smtClean="0"/>
              <a:t> / Recap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D</a:t>
            </a:r>
            <a:r>
              <a:rPr lang="en-GB" dirty="0" err="1" smtClean="0"/>
              <a:t>atblygiad</a:t>
            </a:r>
            <a:r>
              <a:rPr lang="en-GB" dirty="0" smtClean="0"/>
              <a:t> </a:t>
            </a:r>
            <a:r>
              <a:rPr lang="en-GB" dirty="0" err="1" smtClean="0"/>
              <a:t>Corfforol</a:t>
            </a:r>
            <a:r>
              <a:rPr lang="en-GB" dirty="0" smtClean="0"/>
              <a:t> CS</a:t>
            </a:r>
          </a:p>
          <a:p>
            <a:endParaRPr lang="en-GB" dirty="0" smtClean="0"/>
          </a:p>
          <a:p>
            <a:r>
              <a:rPr lang="en-GB" dirty="0" err="1" smtClean="0"/>
              <a:t>Llythrennedd</a:t>
            </a:r>
            <a:r>
              <a:rPr lang="en-GB" dirty="0" smtClean="0"/>
              <a:t> </a:t>
            </a:r>
            <a:r>
              <a:rPr lang="en-GB" dirty="0" err="1" smtClean="0"/>
              <a:t>corfforol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Physical Development </a:t>
            </a:r>
            <a:r>
              <a:rPr lang="en-GB" dirty="0" err="1" smtClean="0"/>
              <a:t>FPh</a:t>
            </a:r>
            <a:r>
              <a:rPr lang="en-GB" dirty="0" smtClean="0"/>
              <a:t>  -  </a:t>
            </a:r>
            <a:r>
              <a:rPr lang="en-GB" sz="2000" dirty="0" smtClean="0"/>
              <a:t>Positive gross motor skill development is important for fine motor development.</a:t>
            </a:r>
          </a:p>
          <a:p>
            <a:endParaRPr lang="en-GB" sz="2000" dirty="0" smtClean="0"/>
          </a:p>
          <a:p>
            <a:r>
              <a:rPr lang="en-GB" dirty="0" smtClean="0"/>
              <a:t>Physical literacy -  </a:t>
            </a:r>
            <a:r>
              <a:rPr lang="en-GB" sz="2000" dirty="0" smtClean="0"/>
              <a:t>Whitehead (2010)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66932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err="1" smtClean="0"/>
              <a:t>Llythrenedd</a:t>
            </a:r>
            <a:r>
              <a:rPr lang="en-GB" sz="2800" dirty="0" smtClean="0"/>
              <a:t> </a:t>
            </a:r>
            <a:r>
              <a:rPr lang="en-GB" sz="2800" dirty="0" err="1" smtClean="0"/>
              <a:t>Corfforol</a:t>
            </a:r>
            <a:r>
              <a:rPr lang="en-GB" sz="2800" dirty="0" smtClean="0"/>
              <a:t> / Physical Literacy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0" y="1481038"/>
            <a:ext cx="7344137" cy="4708525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As appropriate to each individual’s endowment, physical literacy can be described as a disposition acquired by individuals encompassing the motivation, confidence, physical competence, knowledge and understanding that establishes purposeful physical pursuits as an integral element of their lifestyle. </a:t>
            </a:r>
          </a:p>
          <a:p>
            <a:pPr marL="0" indent="0">
              <a:buNone/>
            </a:pPr>
            <a:r>
              <a:rPr lang="en-GB" dirty="0"/>
              <a:t>					</a:t>
            </a:r>
            <a:r>
              <a:rPr lang="en-GB" dirty="0" smtClean="0"/>
              <a:t>	</a:t>
            </a:r>
            <a:r>
              <a:rPr lang="en-GB" dirty="0"/>
              <a:t>	Whitehead (2010)</a:t>
            </a:r>
          </a:p>
          <a:p>
            <a:r>
              <a:rPr lang="en-GB" dirty="0"/>
              <a:t>Whitehead M. (2010) Physical Literacy: Throughout the </a:t>
            </a:r>
            <a:r>
              <a:rPr lang="en-GB" dirty="0" err="1"/>
              <a:t>Lifecourse</a:t>
            </a:r>
            <a:r>
              <a:rPr lang="en-GB" dirty="0"/>
              <a:t>. London. Routledge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694934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b="1" dirty="0" err="1"/>
              <a:t>Gwaddol</a:t>
            </a:r>
            <a:r>
              <a:rPr lang="en-GB" dirty="0"/>
              <a:t> (endowment)  / </a:t>
            </a:r>
            <a:r>
              <a:rPr lang="en-GB" b="1" dirty="0" err="1"/>
              <a:t>Anianawd</a:t>
            </a:r>
            <a:r>
              <a:rPr lang="en-GB" dirty="0"/>
              <a:t> (disposition) /</a:t>
            </a:r>
            <a:r>
              <a:rPr lang="en-GB" b="1" dirty="0" err="1"/>
              <a:t>Cymhelliant</a:t>
            </a:r>
            <a:r>
              <a:rPr lang="en-GB" b="1" dirty="0"/>
              <a:t> </a:t>
            </a:r>
            <a:r>
              <a:rPr lang="en-GB" dirty="0"/>
              <a:t>(motivation) /</a:t>
            </a:r>
            <a:r>
              <a:rPr lang="en-GB" b="1" dirty="0" err="1"/>
              <a:t>Hyder</a:t>
            </a:r>
            <a:r>
              <a:rPr lang="en-GB" dirty="0"/>
              <a:t> (confidence) /</a:t>
            </a:r>
            <a:r>
              <a:rPr lang="en-GB" b="1" dirty="0" err="1"/>
              <a:t>Cymhwysedd</a:t>
            </a:r>
            <a:r>
              <a:rPr lang="en-GB" dirty="0"/>
              <a:t> (competence) / </a:t>
            </a:r>
            <a:r>
              <a:rPr lang="en-GB" b="1" dirty="0" err="1"/>
              <a:t>Gwybodaeth</a:t>
            </a:r>
            <a:r>
              <a:rPr lang="en-GB" b="1" dirty="0"/>
              <a:t> a </a:t>
            </a:r>
            <a:r>
              <a:rPr lang="en-GB" b="1" dirty="0" err="1"/>
              <a:t>dealltwriaeth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="1" dirty="0"/>
              <a:t>Endowment </a:t>
            </a:r>
            <a:endParaRPr lang="en-GB" b="1" dirty="0" smtClean="0"/>
          </a:p>
          <a:p>
            <a:r>
              <a:rPr lang="en-GB" b="1" dirty="0" smtClean="0"/>
              <a:t>Disposition </a:t>
            </a:r>
          </a:p>
          <a:p>
            <a:r>
              <a:rPr lang="en-GB" b="1" dirty="0" smtClean="0"/>
              <a:t>Motivation </a:t>
            </a:r>
          </a:p>
          <a:p>
            <a:r>
              <a:rPr lang="en-GB" b="1" dirty="0" smtClean="0"/>
              <a:t>Confidence  </a:t>
            </a:r>
          </a:p>
          <a:p>
            <a:r>
              <a:rPr lang="en-GB" b="1" dirty="0" smtClean="0"/>
              <a:t>Competence  </a:t>
            </a:r>
          </a:p>
          <a:p>
            <a:r>
              <a:rPr lang="en-GB" b="1" dirty="0" smtClean="0"/>
              <a:t>Knowledge </a:t>
            </a:r>
            <a:r>
              <a:rPr lang="en-GB" b="1" dirty="0"/>
              <a:t>and understanding.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58297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Sgiliau</a:t>
            </a:r>
            <a:r>
              <a:rPr lang="en-GB" dirty="0" smtClean="0"/>
              <a:t> ag offer / Skills and equipment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 smtClean="0"/>
              <a:t>Ochrgamu</a:t>
            </a:r>
            <a:endParaRPr lang="en-GB" dirty="0" smtClean="0"/>
          </a:p>
          <a:p>
            <a:r>
              <a:rPr lang="en-GB" dirty="0" smtClean="0"/>
              <a:t>Taro </a:t>
            </a:r>
            <a:r>
              <a:rPr lang="en-GB" dirty="0" err="1" smtClean="0"/>
              <a:t>gyda</a:t>
            </a:r>
            <a:r>
              <a:rPr lang="en-GB" dirty="0" smtClean="0"/>
              <a:t> </a:t>
            </a:r>
            <a:r>
              <a:rPr lang="en-GB" dirty="0" err="1" smtClean="0"/>
              <a:t>llaw</a:t>
            </a:r>
            <a:r>
              <a:rPr lang="en-GB" dirty="0" smtClean="0"/>
              <a:t>/bat</a:t>
            </a:r>
          </a:p>
          <a:p>
            <a:r>
              <a:rPr lang="en-GB" dirty="0" err="1" smtClean="0"/>
              <a:t>Trapio</a:t>
            </a:r>
            <a:r>
              <a:rPr lang="en-GB" dirty="0" smtClean="0"/>
              <a:t> </a:t>
            </a:r>
            <a:r>
              <a:rPr lang="en-GB" dirty="0" err="1" smtClean="0"/>
              <a:t>a’r</a:t>
            </a:r>
            <a:r>
              <a:rPr lang="en-GB" dirty="0" smtClean="0"/>
              <a:t> </a:t>
            </a:r>
            <a:r>
              <a:rPr lang="en-GB" dirty="0" err="1" smtClean="0"/>
              <a:t>traed</a:t>
            </a:r>
            <a:endParaRPr lang="en-GB" dirty="0" smtClean="0"/>
          </a:p>
          <a:p>
            <a:r>
              <a:rPr lang="en-GB" dirty="0" err="1" smtClean="0"/>
              <a:t>Driblo</a:t>
            </a:r>
            <a:r>
              <a:rPr lang="en-GB" dirty="0" smtClean="0"/>
              <a:t> </a:t>
            </a:r>
            <a:r>
              <a:rPr lang="en-GB" dirty="0" err="1" smtClean="0"/>
              <a:t>a’r</a:t>
            </a:r>
            <a:r>
              <a:rPr lang="en-GB" dirty="0" smtClean="0"/>
              <a:t> </a:t>
            </a:r>
            <a:r>
              <a:rPr lang="en-GB" dirty="0" err="1" smtClean="0"/>
              <a:t>dwylo</a:t>
            </a:r>
            <a:r>
              <a:rPr lang="en-GB" dirty="0" smtClean="0"/>
              <a:t>/</a:t>
            </a:r>
            <a:r>
              <a:rPr lang="en-GB" dirty="0" err="1" smtClean="0"/>
              <a:t>traed</a:t>
            </a:r>
            <a:endParaRPr lang="en-GB" dirty="0" smtClean="0"/>
          </a:p>
          <a:p>
            <a:r>
              <a:rPr lang="en-GB" dirty="0" err="1" smtClean="0"/>
              <a:t>Rhowlio</a:t>
            </a:r>
            <a:r>
              <a:rPr lang="en-GB" dirty="0" smtClean="0"/>
              <a:t>/</a:t>
            </a:r>
            <a:r>
              <a:rPr lang="en-GB" dirty="0" err="1" smtClean="0"/>
              <a:t>taflu</a:t>
            </a:r>
            <a:r>
              <a:rPr lang="en-GB" dirty="0" smtClean="0"/>
              <a:t> </a:t>
            </a:r>
            <a:r>
              <a:rPr lang="en-GB" dirty="0" err="1" smtClean="0"/>
              <a:t>dan</a:t>
            </a:r>
            <a:r>
              <a:rPr lang="en-GB" dirty="0" smtClean="0"/>
              <a:t> </a:t>
            </a:r>
            <a:r>
              <a:rPr lang="en-GB" dirty="0" err="1" smtClean="0"/>
              <a:t>ysgwydd</a:t>
            </a:r>
            <a:endParaRPr lang="en-GB" dirty="0" smtClean="0"/>
          </a:p>
          <a:p>
            <a:r>
              <a:rPr lang="en-GB" dirty="0" err="1" smtClean="0"/>
              <a:t>Taflu</a:t>
            </a:r>
            <a:r>
              <a:rPr lang="en-GB" dirty="0" smtClean="0"/>
              <a:t> </a:t>
            </a:r>
            <a:r>
              <a:rPr lang="en-GB" dirty="0" err="1"/>
              <a:t>d</a:t>
            </a:r>
            <a:r>
              <a:rPr lang="en-GB" dirty="0" err="1" smtClean="0"/>
              <a:t>ros</a:t>
            </a:r>
            <a:r>
              <a:rPr lang="en-GB" dirty="0" smtClean="0"/>
              <a:t> </a:t>
            </a:r>
            <a:r>
              <a:rPr lang="en-GB" dirty="0" err="1" smtClean="0"/>
              <a:t>ysgwydd</a:t>
            </a:r>
            <a:endParaRPr lang="en-GB" dirty="0" smtClean="0"/>
          </a:p>
          <a:p>
            <a:r>
              <a:rPr lang="en-GB" dirty="0" err="1" smtClean="0"/>
              <a:t>Taflu</a:t>
            </a:r>
            <a:r>
              <a:rPr lang="en-GB" dirty="0" smtClean="0"/>
              <a:t> â </a:t>
            </a:r>
            <a:r>
              <a:rPr lang="en-GB" dirty="0" err="1" smtClean="0"/>
              <a:t>dwy</a:t>
            </a:r>
            <a:r>
              <a:rPr lang="en-GB" dirty="0" smtClean="0"/>
              <a:t> law</a:t>
            </a:r>
          </a:p>
          <a:p>
            <a:r>
              <a:rPr lang="en-GB" dirty="0" err="1" smtClean="0"/>
              <a:t>Cicio</a:t>
            </a:r>
            <a:r>
              <a:rPr lang="en-GB" dirty="0" smtClean="0"/>
              <a:t> </a:t>
            </a:r>
            <a:r>
              <a:rPr lang="en-GB" dirty="0" err="1" smtClean="0"/>
              <a:t>pêl</a:t>
            </a:r>
            <a:endParaRPr lang="en-GB" dirty="0" smtClean="0"/>
          </a:p>
          <a:p>
            <a:r>
              <a:rPr lang="en-GB" dirty="0" smtClean="0"/>
              <a:t>Dal </a:t>
            </a:r>
            <a:r>
              <a:rPr lang="en-GB" dirty="0" err="1" smtClean="0"/>
              <a:t>gwrthrych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Dodging</a:t>
            </a:r>
          </a:p>
          <a:p>
            <a:r>
              <a:rPr lang="en-GB" dirty="0" smtClean="0"/>
              <a:t>Strike with hand/bat</a:t>
            </a:r>
          </a:p>
          <a:p>
            <a:r>
              <a:rPr lang="en-GB" dirty="0" smtClean="0"/>
              <a:t>Trap with feet</a:t>
            </a:r>
          </a:p>
          <a:p>
            <a:r>
              <a:rPr lang="en-GB" dirty="0" smtClean="0"/>
              <a:t>Dribble with hands/feet</a:t>
            </a:r>
          </a:p>
          <a:p>
            <a:r>
              <a:rPr lang="en-GB" dirty="0" smtClean="0"/>
              <a:t>Underarm roll/ throw</a:t>
            </a:r>
          </a:p>
          <a:p>
            <a:r>
              <a:rPr lang="en-GB" dirty="0" smtClean="0"/>
              <a:t>Overarm throw</a:t>
            </a:r>
          </a:p>
          <a:p>
            <a:r>
              <a:rPr lang="en-GB" dirty="0" smtClean="0"/>
              <a:t>Two handed throw</a:t>
            </a:r>
          </a:p>
          <a:p>
            <a:r>
              <a:rPr lang="en-GB" dirty="0"/>
              <a:t>K</a:t>
            </a:r>
            <a:r>
              <a:rPr lang="en-GB" dirty="0" smtClean="0"/>
              <a:t>icking a ball</a:t>
            </a:r>
          </a:p>
          <a:p>
            <a:r>
              <a:rPr lang="en-GB" dirty="0" smtClean="0"/>
              <a:t>Catching an object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568531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Egwyddorion</a:t>
            </a:r>
            <a:r>
              <a:rPr lang="en-GB" dirty="0" smtClean="0"/>
              <a:t> </a:t>
            </a:r>
            <a:r>
              <a:rPr lang="en-GB" dirty="0" err="1" smtClean="0"/>
              <a:t>Pedagogaidd</a:t>
            </a:r>
            <a:r>
              <a:rPr lang="en-GB" dirty="0" smtClean="0"/>
              <a:t> / Pedagogical Principles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Mae </a:t>
            </a:r>
            <a:r>
              <a:rPr lang="en-GB" dirty="0" err="1" smtClean="0"/>
              <a:t>dysgu</a:t>
            </a:r>
            <a:r>
              <a:rPr lang="en-GB" dirty="0" smtClean="0"/>
              <a:t> ag </a:t>
            </a:r>
            <a:r>
              <a:rPr lang="en-GB" dirty="0" err="1" smtClean="0"/>
              <a:t>addysgu</a:t>
            </a:r>
            <a:r>
              <a:rPr lang="en-GB" dirty="0" smtClean="0"/>
              <a:t> da </a:t>
            </a:r>
            <a:r>
              <a:rPr lang="en-GB" dirty="0" err="1" smtClean="0"/>
              <a:t>yn</a:t>
            </a:r>
            <a:r>
              <a:rPr lang="en-GB" dirty="0" smtClean="0"/>
              <a:t>…</a:t>
            </a:r>
          </a:p>
          <a:p>
            <a:r>
              <a:rPr lang="en-GB" dirty="0" smtClean="0"/>
              <a:t>…</a:t>
            </a:r>
            <a:r>
              <a:rPr lang="en-GB" dirty="0" err="1" smtClean="0"/>
              <a:t>defnyddio</a:t>
            </a:r>
            <a:r>
              <a:rPr lang="en-GB" dirty="0" smtClean="0"/>
              <a:t> </a:t>
            </a:r>
            <a:r>
              <a:rPr lang="en-GB" dirty="0" err="1" smtClean="0"/>
              <a:t>cymysgedd</a:t>
            </a:r>
            <a:r>
              <a:rPr lang="en-GB" dirty="0" smtClean="0"/>
              <a:t> o </a:t>
            </a:r>
            <a:r>
              <a:rPr lang="en-GB" dirty="0" err="1" smtClean="0"/>
              <a:t>ddulliau</a:t>
            </a:r>
            <a:r>
              <a:rPr lang="en-GB" dirty="0" smtClean="0"/>
              <a:t>.</a:t>
            </a:r>
          </a:p>
          <a:p>
            <a:r>
              <a:rPr lang="en-GB" dirty="0" smtClean="0"/>
              <a:t>…..</a:t>
            </a:r>
            <a:r>
              <a:rPr lang="en-GB" dirty="0" err="1" smtClean="0"/>
              <a:t>gosod</a:t>
            </a:r>
            <a:r>
              <a:rPr lang="en-GB" dirty="0" smtClean="0"/>
              <a:t> </a:t>
            </a:r>
            <a:r>
              <a:rPr lang="en-GB" dirty="0" err="1" smtClean="0"/>
              <a:t>tasgau</a:t>
            </a:r>
            <a:r>
              <a:rPr lang="en-GB" dirty="0" smtClean="0"/>
              <a:t> a </a:t>
            </a:r>
            <a:r>
              <a:rPr lang="en-GB" dirty="0" err="1" smtClean="0"/>
              <a:t>dewis</a:t>
            </a:r>
            <a:r>
              <a:rPr lang="en-GB" dirty="0" smtClean="0"/>
              <a:t> </a:t>
            </a:r>
            <a:r>
              <a:rPr lang="en-GB" dirty="0" err="1" smtClean="0"/>
              <a:t>adnoddau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adeiladu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wybodaeth</a:t>
            </a:r>
            <a:r>
              <a:rPr lang="en-GB" dirty="0" smtClean="0"/>
              <a:t> a </a:t>
            </a:r>
            <a:r>
              <a:rPr lang="en-GB" dirty="0" err="1" smtClean="0"/>
              <a:t>phrofiad</a:t>
            </a:r>
            <a:r>
              <a:rPr lang="en-GB" dirty="0" smtClean="0"/>
              <a:t> </a:t>
            </a:r>
            <a:r>
              <a:rPr lang="en-GB" dirty="0" err="1" smtClean="0"/>
              <a:t>blaenorol</a:t>
            </a:r>
            <a:r>
              <a:rPr lang="en-GB" dirty="0" smtClean="0"/>
              <a:t> ac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ennyn</a:t>
            </a:r>
            <a:r>
              <a:rPr lang="en-GB" dirty="0" smtClean="0"/>
              <a:t> </a:t>
            </a:r>
            <a:r>
              <a:rPr lang="en-GB" dirty="0" err="1" smtClean="0"/>
              <a:t>diddordeb</a:t>
            </a:r>
            <a:r>
              <a:rPr lang="en-GB" dirty="0" smtClean="0"/>
              <a:t>.</a:t>
            </a:r>
          </a:p>
          <a:p>
            <a:r>
              <a:rPr lang="en-GB" dirty="0" smtClean="0"/>
              <a:t>…</a:t>
            </a:r>
            <a:r>
              <a:rPr lang="en-GB" dirty="0" err="1" smtClean="0"/>
              <a:t>ymestyn</a:t>
            </a:r>
            <a:r>
              <a:rPr lang="en-GB" dirty="0" smtClean="0"/>
              <a:t> </a:t>
            </a:r>
            <a:r>
              <a:rPr lang="en-GB" dirty="0" err="1" smtClean="0"/>
              <a:t>oddi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ac </a:t>
            </a:r>
            <a:r>
              <a:rPr lang="en-GB" dirty="0" err="1" smtClean="0"/>
              <a:t>ar</a:t>
            </a:r>
            <a:r>
              <a:rPr lang="en-GB" dirty="0" smtClean="0"/>
              <a:t> draws </a:t>
            </a:r>
            <a:r>
              <a:rPr lang="en-GB" dirty="0" err="1" smtClean="0"/>
              <a:t>Meysydd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a </a:t>
            </a:r>
            <a:r>
              <a:rPr lang="en-GB" dirty="0" err="1" smtClean="0"/>
              <a:t>Phrofiad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788408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Good </a:t>
            </a:r>
            <a:r>
              <a:rPr lang="en-GB" dirty="0"/>
              <a:t>t</a:t>
            </a:r>
            <a:r>
              <a:rPr lang="en-GB" dirty="0" smtClean="0"/>
              <a:t>eaching and learning …..employing a blend of approaches including direct teaching.</a:t>
            </a:r>
          </a:p>
          <a:p>
            <a:r>
              <a:rPr lang="en-GB" dirty="0" smtClean="0"/>
              <a:t>…sets tasks and selects  resources that build on previous knowledge and experience and engage interest.</a:t>
            </a:r>
          </a:p>
          <a:p>
            <a:r>
              <a:rPr lang="en-GB" dirty="0" smtClean="0"/>
              <a:t>….ranges within and across the </a:t>
            </a:r>
            <a:r>
              <a:rPr lang="en-GB" dirty="0" err="1" smtClean="0"/>
              <a:t>AoLE’s</a:t>
            </a:r>
            <a:r>
              <a:rPr lang="en-GB" dirty="0" smtClean="0"/>
              <a:t>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51024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7 </a:t>
            </a:r>
            <a:r>
              <a:rPr lang="en-GB" dirty="0" err="1" smtClean="0"/>
              <a:t>Nôd</a:t>
            </a:r>
            <a:r>
              <a:rPr lang="en-GB" dirty="0" smtClean="0"/>
              <a:t> y </a:t>
            </a:r>
            <a:r>
              <a:rPr lang="en-GB" dirty="0" err="1" smtClean="0"/>
              <a:t>Llywodraeth</a:t>
            </a:r>
            <a:r>
              <a:rPr lang="en-GB" dirty="0" smtClean="0"/>
              <a:t> / 7 Key Government 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deillio</a:t>
            </a:r>
            <a:r>
              <a:rPr lang="en-GB" dirty="0" smtClean="0"/>
              <a:t> o CCUHP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A </a:t>
            </a:r>
            <a:r>
              <a:rPr lang="en-GB" dirty="0" err="1" smtClean="0"/>
              <a:t>allwch</a:t>
            </a:r>
            <a:r>
              <a:rPr lang="en-GB" dirty="0" smtClean="0"/>
              <a:t> </a:t>
            </a:r>
            <a:r>
              <a:rPr lang="en-GB" dirty="0" err="1" smtClean="0"/>
              <a:t>adnabod</a:t>
            </a:r>
            <a:r>
              <a:rPr lang="en-GB" dirty="0" smtClean="0"/>
              <a:t> y </a:t>
            </a:r>
            <a:r>
              <a:rPr lang="en-GB" dirty="0" err="1" smtClean="0"/>
              <a:t>saith</a:t>
            </a:r>
            <a:r>
              <a:rPr lang="en-GB" dirty="0" smtClean="0"/>
              <a:t> </a:t>
            </a:r>
            <a:r>
              <a:rPr lang="en-GB" dirty="0" err="1" smtClean="0"/>
              <a:t>maes</a:t>
            </a:r>
            <a:r>
              <a:rPr lang="en-GB" dirty="0" smtClean="0"/>
              <a:t>?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Derived from the UNCRC</a:t>
            </a:r>
          </a:p>
          <a:p>
            <a:endParaRPr lang="en-GB" dirty="0"/>
          </a:p>
          <a:p>
            <a:r>
              <a:rPr lang="en-GB" dirty="0" smtClean="0"/>
              <a:t>Can you identify the seven areas?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40520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5648" y="264340"/>
            <a:ext cx="1371600" cy="1844876"/>
          </a:xfr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97248" y="263918"/>
            <a:ext cx="1353217" cy="1845297"/>
          </a:xfr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4913" y="220040"/>
            <a:ext cx="3149565" cy="183457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84913" y="2292189"/>
            <a:ext cx="3149565" cy="1935505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1832" y="2218945"/>
            <a:ext cx="2837497" cy="1891664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9161" y="274637"/>
            <a:ext cx="2377056" cy="3835971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16407" y="4352544"/>
            <a:ext cx="2850673" cy="2285808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8224" y="4254469"/>
            <a:ext cx="5287993" cy="23597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274546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err="1" smtClean="0"/>
              <a:t>Iechyd</a:t>
            </a:r>
            <a:r>
              <a:rPr lang="en-GB" sz="2800" dirty="0" smtClean="0"/>
              <a:t> a </a:t>
            </a:r>
            <a:r>
              <a:rPr lang="en-GB" sz="2800" dirty="0" err="1" smtClean="0"/>
              <a:t>Lles</a:t>
            </a:r>
            <a:r>
              <a:rPr lang="en-GB" sz="2800" dirty="0" smtClean="0"/>
              <a:t> </a:t>
            </a:r>
            <a:r>
              <a:rPr lang="en-GB" sz="2800" dirty="0" err="1" smtClean="0"/>
              <a:t>yn</a:t>
            </a:r>
            <a:r>
              <a:rPr lang="en-GB" sz="2800" dirty="0" smtClean="0"/>
              <a:t> y CS / Health and Well Being in the </a:t>
            </a:r>
            <a:r>
              <a:rPr lang="en-GB" sz="2800" dirty="0" err="1" smtClean="0"/>
              <a:t>FPh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Beth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Iechyd</a:t>
            </a:r>
            <a:r>
              <a:rPr lang="en-GB" dirty="0" smtClean="0"/>
              <a:t> a </a:t>
            </a:r>
            <a:r>
              <a:rPr lang="en-GB" dirty="0" err="1" smtClean="0"/>
              <a:t>lles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chi? )</a:t>
            </a:r>
            <a:r>
              <a:rPr lang="en-GB" sz="2000" dirty="0" err="1" smtClean="0"/>
              <a:t>Partneriaiad</a:t>
            </a:r>
            <a:r>
              <a:rPr lang="en-GB" sz="2000" dirty="0" smtClean="0"/>
              <a:t> </a:t>
            </a:r>
            <a:r>
              <a:rPr lang="en-GB" sz="2000" dirty="0" err="1" smtClean="0"/>
              <a:t>siarad</a:t>
            </a:r>
            <a:r>
              <a:rPr lang="en-GB" sz="2000" dirty="0" smtClean="0"/>
              <a:t>)</a:t>
            </a:r>
          </a:p>
          <a:p>
            <a:pPr marL="0" indent="0">
              <a:buNone/>
            </a:pPr>
            <a:r>
              <a:rPr lang="en-GB" sz="2000" dirty="0" err="1" smtClean="0"/>
              <a:t>Fframwaith</a:t>
            </a:r>
            <a:r>
              <a:rPr lang="en-GB" sz="2000" dirty="0" smtClean="0"/>
              <a:t> y CS</a:t>
            </a:r>
          </a:p>
          <a:p>
            <a:pPr marL="0" indent="0">
              <a:buNone/>
            </a:pPr>
            <a:r>
              <a:rPr lang="en-GB" sz="2000" dirty="0" err="1" smtClean="0"/>
              <a:t>Dwy</a:t>
            </a:r>
            <a:r>
              <a:rPr lang="en-GB" sz="2000" dirty="0" smtClean="0"/>
              <a:t> </a:t>
            </a:r>
            <a:r>
              <a:rPr lang="en-GB" sz="2000" dirty="0" err="1" smtClean="0"/>
              <a:t>elfen</a:t>
            </a:r>
            <a:endParaRPr lang="en-GB" sz="2000" dirty="0" smtClean="0"/>
          </a:p>
          <a:p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 smtClean="0"/>
              <a:t>Personol</a:t>
            </a:r>
            <a:r>
              <a:rPr lang="en-GB" dirty="0" smtClean="0"/>
              <a:t> a </a:t>
            </a:r>
            <a:r>
              <a:rPr lang="en-GB" dirty="0" err="1" smtClean="0"/>
              <a:t>chymdeithasol</a:t>
            </a:r>
            <a:r>
              <a:rPr lang="en-GB" dirty="0" smtClean="0"/>
              <a:t>, </a:t>
            </a:r>
            <a:r>
              <a:rPr lang="en-GB" dirty="0" err="1" smtClean="0"/>
              <a:t>Lles</a:t>
            </a:r>
            <a:r>
              <a:rPr lang="en-GB" dirty="0" smtClean="0"/>
              <a:t> ac </a:t>
            </a:r>
            <a:r>
              <a:rPr lang="en-GB" dirty="0" err="1" smtClean="0"/>
              <a:t>amrywiaeth</a:t>
            </a:r>
            <a:r>
              <a:rPr lang="en-GB" dirty="0" smtClean="0"/>
              <a:t> </a:t>
            </a:r>
            <a:r>
              <a:rPr lang="en-GB" dirty="0" err="1" smtClean="0"/>
              <a:t>ddiwylliannol</a:t>
            </a:r>
            <a:r>
              <a:rPr lang="en-GB" dirty="0" smtClean="0"/>
              <a:t> – </a:t>
            </a:r>
            <a:r>
              <a:rPr lang="en-GB" sz="2000" dirty="0" err="1" smtClean="0"/>
              <a:t>Tasg</a:t>
            </a:r>
            <a:r>
              <a:rPr lang="en-GB" sz="2000" dirty="0" smtClean="0"/>
              <a:t> </a:t>
            </a:r>
            <a:r>
              <a:rPr lang="en-GB" sz="2000" dirty="0" err="1" smtClean="0"/>
              <a:t>grŵp</a:t>
            </a:r>
            <a:r>
              <a:rPr lang="en-GB" sz="2000" dirty="0" smtClean="0"/>
              <a:t> – </a:t>
            </a:r>
            <a:r>
              <a:rPr lang="en-GB" sz="2000" dirty="0" err="1" smtClean="0"/>
              <a:t>trafodwch</a:t>
            </a:r>
            <a:r>
              <a:rPr lang="en-GB" sz="2000" dirty="0" smtClean="0"/>
              <a:t> un </a:t>
            </a:r>
            <a:r>
              <a:rPr lang="en-GB" sz="2000" dirty="0" err="1" smtClean="0"/>
              <a:t>elfen</a:t>
            </a:r>
            <a:r>
              <a:rPr lang="en-GB" sz="2000" dirty="0" smtClean="0"/>
              <a:t> a </a:t>
            </a:r>
            <a:r>
              <a:rPr lang="en-GB" sz="2000" dirty="0" err="1" smtClean="0"/>
              <a:t>bwydo</a:t>
            </a:r>
            <a:r>
              <a:rPr lang="en-GB" sz="2000" dirty="0" smtClean="0"/>
              <a:t> </a:t>
            </a:r>
            <a:r>
              <a:rPr lang="en-GB" sz="2000" dirty="0" err="1" smtClean="0"/>
              <a:t>nôl</a:t>
            </a:r>
            <a:endParaRPr lang="en-GB" sz="2000" dirty="0" smtClean="0"/>
          </a:p>
          <a:p>
            <a:r>
              <a:rPr lang="en-GB" dirty="0" err="1" smtClean="0"/>
              <a:t>Datblygiad</a:t>
            </a:r>
            <a:r>
              <a:rPr lang="en-GB" dirty="0" smtClean="0"/>
              <a:t> </a:t>
            </a:r>
            <a:r>
              <a:rPr lang="en-GB" dirty="0" err="1"/>
              <a:t>C</a:t>
            </a:r>
            <a:r>
              <a:rPr lang="en-GB" dirty="0" err="1" smtClean="0"/>
              <a:t>orfforol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is Health and WB to you? </a:t>
            </a:r>
            <a:r>
              <a:rPr lang="en-GB" sz="1400" dirty="0" smtClean="0"/>
              <a:t>(talking partners)</a:t>
            </a:r>
          </a:p>
          <a:p>
            <a:pPr marL="0" indent="0">
              <a:buNone/>
            </a:pPr>
            <a:r>
              <a:rPr lang="en-GB" sz="1800" dirty="0" err="1" smtClean="0"/>
              <a:t>FPh</a:t>
            </a:r>
            <a:r>
              <a:rPr lang="en-GB" sz="1800" dirty="0" smtClean="0"/>
              <a:t> Framework (2015)</a:t>
            </a:r>
          </a:p>
          <a:p>
            <a:pPr marL="0" indent="0">
              <a:buNone/>
            </a:pPr>
            <a:r>
              <a:rPr lang="en-GB" sz="1800" dirty="0" smtClean="0"/>
              <a:t>Two particular elements</a:t>
            </a:r>
            <a:endParaRPr lang="en-GB" sz="1800" dirty="0"/>
          </a:p>
          <a:p>
            <a:r>
              <a:rPr lang="en-GB" dirty="0"/>
              <a:t>Personal and social well being and cultural </a:t>
            </a:r>
            <a:r>
              <a:rPr lang="en-GB" dirty="0" smtClean="0"/>
              <a:t>diversity -  </a:t>
            </a:r>
            <a:r>
              <a:rPr lang="en-GB" sz="1600" dirty="0" smtClean="0"/>
              <a:t>Group Task – discuss one aspect and feedback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smtClean="0"/>
              <a:t>Physical Development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823150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59903"/>
          </a:xfrm>
        </p:spPr>
        <p:txBody>
          <a:bodyPr>
            <a:normAutofit/>
          </a:bodyPr>
          <a:lstStyle/>
          <a:p>
            <a:r>
              <a:rPr lang="en-GB" sz="2800" dirty="0" smtClean="0"/>
              <a:t>……..</a:t>
            </a:r>
            <a:r>
              <a:rPr lang="en-GB" sz="2800" dirty="0" err="1" smtClean="0"/>
              <a:t>cymharu</a:t>
            </a:r>
            <a:r>
              <a:rPr lang="en-GB" sz="2800" dirty="0" smtClean="0"/>
              <a:t>/  ….compare</a:t>
            </a:r>
            <a:endParaRPr lang="en-GB" sz="2800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2880" y="695969"/>
            <a:ext cx="8503920" cy="6136475"/>
          </a:xfrm>
        </p:spPr>
      </p:pic>
    </p:spTree>
    <p:extLst>
      <p:ext uri="{BB962C8B-B14F-4D97-AF65-F5344CB8AC3E}">
        <p14:creationId xmlns:p14="http://schemas.microsoft.com/office/powerpoint/2010/main" val="2098948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9167" y="195072"/>
            <a:ext cx="7821168" cy="673926"/>
          </a:xfrm>
        </p:spPr>
        <p:txBody>
          <a:bodyPr>
            <a:normAutofit fontScale="90000"/>
          </a:bodyPr>
          <a:lstStyle/>
          <a:p>
            <a:r>
              <a:rPr lang="en-GB" dirty="0" err="1" smtClean="0"/>
              <a:t>Te</a:t>
            </a:r>
            <a:r>
              <a:rPr lang="en-GB" dirty="0" smtClean="0"/>
              <a:t> </a:t>
            </a:r>
            <a:r>
              <a:rPr lang="en-GB" dirty="0" err="1" smtClean="0"/>
              <a:t>Whariki</a:t>
            </a:r>
            <a:r>
              <a:rPr lang="en-GB" dirty="0" smtClean="0"/>
              <a:t> – New Zealand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0417" y="1059654"/>
            <a:ext cx="8583168" cy="5662022"/>
          </a:xfrm>
        </p:spPr>
      </p:pic>
      <p:sp>
        <p:nvSpPr>
          <p:cNvPr id="6" name="Rectangle 5"/>
          <p:cNvSpPr/>
          <p:nvPr/>
        </p:nvSpPr>
        <p:spPr>
          <a:xfrm>
            <a:off x="3055400" y="2967335"/>
            <a:ext cx="303320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Belonging</a:t>
            </a:r>
            <a:endParaRPr lang="en-US" sz="5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7" name="Rectangle 6"/>
          <p:cNvSpPr/>
          <p:nvPr/>
        </p:nvSpPr>
        <p:spPr>
          <a:xfrm rot="1883218">
            <a:off x="4950684" y="1822838"/>
            <a:ext cx="38443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Contribution</a:t>
            </a:r>
            <a:endParaRPr lang="en-US" sz="5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8" name="Rectangle 7"/>
          <p:cNvSpPr/>
          <p:nvPr/>
        </p:nvSpPr>
        <p:spPr>
          <a:xfrm rot="1469858">
            <a:off x="165965" y="4857594"/>
            <a:ext cx="473796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Communication</a:t>
            </a:r>
            <a:endParaRPr lang="en-US" sz="5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9" name="Rectangle 8"/>
          <p:cNvSpPr/>
          <p:nvPr/>
        </p:nvSpPr>
        <p:spPr>
          <a:xfrm rot="20167793">
            <a:off x="5135412" y="4648607"/>
            <a:ext cx="347486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Exploration</a:t>
            </a:r>
            <a:endParaRPr lang="en-US" sz="5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10" name="Rectangle 9"/>
          <p:cNvSpPr/>
          <p:nvPr/>
        </p:nvSpPr>
        <p:spPr>
          <a:xfrm rot="20090532">
            <a:off x="538311" y="1544317"/>
            <a:ext cx="323934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Well Being</a:t>
            </a:r>
            <a:endParaRPr lang="en-US" sz="5400" b="1" cap="none" spc="0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6995346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dirty="0" err="1" smtClean="0"/>
              <a:t>Datblygu</a:t>
            </a:r>
            <a:r>
              <a:rPr lang="en-GB" sz="3200" dirty="0" smtClean="0"/>
              <a:t> </a:t>
            </a:r>
            <a:r>
              <a:rPr lang="en-GB" sz="3200" dirty="0" err="1" smtClean="0"/>
              <a:t>sgiliau</a:t>
            </a:r>
            <a:r>
              <a:rPr lang="en-GB" sz="3200" dirty="0" smtClean="0"/>
              <a:t> </a:t>
            </a:r>
            <a:r>
              <a:rPr lang="en-GB" sz="3200" dirty="0" err="1" smtClean="0"/>
              <a:t>gydag</a:t>
            </a:r>
            <a:r>
              <a:rPr lang="en-GB" sz="3200" dirty="0" smtClean="0"/>
              <a:t> offer / Developing skills with equipment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www.youtube.com/watch?v=3e6f14CqlAc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935537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Defnyddio</a:t>
            </a:r>
            <a:r>
              <a:rPr lang="en-GB" dirty="0" smtClean="0"/>
              <a:t> </a:t>
            </a:r>
            <a:r>
              <a:rPr lang="en-GB" dirty="0" err="1" smtClean="0"/>
              <a:t>gerddi</a:t>
            </a:r>
            <a:r>
              <a:rPr lang="en-GB" dirty="0" smtClean="0"/>
              <a:t> / Gardens approach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7824" y="1132173"/>
            <a:ext cx="8266176" cy="5462016"/>
          </a:xfrm>
        </p:spPr>
      </p:pic>
    </p:spTree>
    <p:extLst>
      <p:ext uri="{BB962C8B-B14F-4D97-AF65-F5344CB8AC3E}">
        <p14:creationId xmlns:p14="http://schemas.microsoft.com/office/powerpoint/2010/main" val="298669396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7570"/>
          </a:xfrm>
        </p:spPr>
        <p:txBody>
          <a:bodyPr>
            <a:normAutofit/>
          </a:bodyPr>
          <a:lstStyle/>
          <a:p>
            <a:r>
              <a:rPr lang="en-GB" sz="2000" dirty="0" err="1" smtClean="0"/>
              <a:t>Cyfeirnodau</a:t>
            </a:r>
            <a:r>
              <a:rPr lang="en-GB" sz="2000" dirty="0" smtClean="0"/>
              <a:t> / References</a:t>
            </a:r>
            <a:endParaRPr lang="en-GB" sz="2000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Curriculum for Wales: Revised Foundation Phase Framework (2015) Cardiff. Welsh Government</a:t>
            </a:r>
          </a:p>
          <a:p>
            <a:r>
              <a:rPr lang="en-GB" sz="2000" dirty="0" smtClean="0"/>
              <a:t>Gadd </a:t>
            </a:r>
            <a:r>
              <a:rPr lang="en-GB" sz="2000" dirty="0" smtClean="0"/>
              <a:t>J.,  Rhys –Jones K., Rainer P. and Meadows S. (2009) Play to learn in the Foundation Phase: Technical Skills Manual. Cardiff. Welsh Government</a:t>
            </a:r>
          </a:p>
          <a:p>
            <a:r>
              <a:rPr lang="en-GB" sz="2000" dirty="0" smtClean="0"/>
              <a:t>Ministry </a:t>
            </a:r>
            <a:r>
              <a:rPr lang="en-GB" sz="2000" dirty="0" smtClean="0"/>
              <a:t>of Education (2017) The </a:t>
            </a:r>
            <a:r>
              <a:rPr lang="en-GB" sz="2000" dirty="0" err="1" smtClean="0"/>
              <a:t>Whariki</a:t>
            </a:r>
            <a:r>
              <a:rPr lang="en-GB" sz="2000" dirty="0" smtClean="0"/>
              <a:t>: Early Childhood Curriculum. </a:t>
            </a:r>
            <a:r>
              <a:rPr lang="en-GB" sz="2000" dirty="0"/>
              <a:t>New Zealand Government </a:t>
            </a:r>
          </a:p>
          <a:p>
            <a:r>
              <a:rPr lang="en-GB" sz="2000" dirty="0"/>
              <a:t>Whitehead M. (2010) Physical Literacy: Throughout the </a:t>
            </a:r>
            <a:r>
              <a:rPr lang="en-GB" sz="2000" dirty="0" err="1"/>
              <a:t>Lifecourse</a:t>
            </a:r>
            <a:r>
              <a:rPr lang="en-GB" sz="2000" dirty="0"/>
              <a:t>. London. Routledge</a:t>
            </a:r>
          </a:p>
          <a:p>
            <a:endParaRPr lang="en-GB" sz="2000" dirty="0"/>
          </a:p>
          <a:p>
            <a:endParaRPr lang="en-GB" sz="2000" dirty="0" smtClean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7415423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3196</TotalTime>
  <Words>692</Words>
  <Application>Microsoft Office PowerPoint</Application>
  <PresentationFormat>On-screen Show (4:3)</PresentationFormat>
  <Paragraphs>116</Paragraphs>
  <Slides>16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Calibri</vt:lpstr>
      <vt:lpstr>Office Theme</vt:lpstr>
      <vt:lpstr>PowerPoint Presentation</vt:lpstr>
      <vt:lpstr>ECAD4008 What, how and why am I teaching? Beth, sut a pham ydw i’n addysgu?</vt:lpstr>
      <vt:lpstr>Amcanion aims</vt:lpstr>
      <vt:lpstr>Ail – gydio / Recap</vt:lpstr>
      <vt:lpstr>Llythrenedd Corfforol / Physical Literacy</vt:lpstr>
      <vt:lpstr>PowerPoint Presentation</vt:lpstr>
      <vt:lpstr>Sgiliau ag offer / Skills and equipment</vt:lpstr>
      <vt:lpstr>Egwyddorion Pedagogaidd / Pedagogical Principles</vt:lpstr>
      <vt:lpstr>7 Nôd y Llywodraeth / 7 Key Government Aims</vt:lpstr>
      <vt:lpstr>PowerPoint Presentation</vt:lpstr>
      <vt:lpstr>Iechyd a Lles yn y CS / Health and Well Being in the FPh</vt:lpstr>
      <vt:lpstr>……..cymharu/  ….compare</vt:lpstr>
      <vt:lpstr>Te Whariki – New Zealand</vt:lpstr>
      <vt:lpstr>Datblygu sgiliau gydag offer / Developing skills with equipment</vt:lpstr>
      <vt:lpstr>Defnyddio gerddi / Gardens approach</vt:lpstr>
      <vt:lpstr>Cyfeirnodau / References</vt:lpstr>
    </vt:vector>
  </TitlesOfParts>
  <Company>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swwcte</dc:creator>
  <cp:lastModifiedBy>Iwan Ellis-Williams</cp:lastModifiedBy>
  <cp:revision>224</cp:revision>
  <cp:lastPrinted>2017-08-03T13:56:24Z</cp:lastPrinted>
  <dcterms:created xsi:type="dcterms:W3CDTF">2018-05-24T13:58:06Z</dcterms:created>
  <dcterms:modified xsi:type="dcterms:W3CDTF">2020-02-06T09:11:23Z</dcterms:modified>
</cp:coreProperties>
</file>