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
  </p:notesMasterIdLst>
  <p:sldIdLst>
    <p:sldId id="256" r:id="rId2"/>
    <p:sldId id="257" r:id="rId3"/>
    <p:sldId id="258" r:id="rId4"/>
  </p:sldIdLst>
  <p:sldSz cx="12801600" cy="96012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9533" autoAdjust="0"/>
  </p:normalViewPr>
  <p:slideViewPr>
    <p:cSldViewPr snapToGrid="0">
      <p:cViewPr>
        <p:scale>
          <a:sx n="148" d="100"/>
          <a:sy n="148" d="100"/>
        </p:scale>
        <p:origin x="-2720" y="-6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2BE95B-5C32-400E-B6FF-990648C74C7C}" type="datetimeFigureOut">
              <a:rPr lang="en-GB" smtClean="0"/>
              <a:t>31/10/2025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19B425-5E77-44B2-9506-2B94E06F75B0}" type="slidenum">
              <a:rPr lang="en-GB" smtClean="0"/>
              <a:t>‹#›</a:t>
            </a:fld>
            <a:endParaRPr lang="en-GB"/>
          </a:p>
        </p:txBody>
      </p:sp>
    </p:spTree>
    <p:extLst>
      <p:ext uri="{BB962C8B-B14F-4D97-AF65-F5344CB8AC3E}">
        <p14:creationId xmlns:p14="http://schemas.microsoft.com/office/powerpoint/2010/main" val="707618234"/>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Introduction</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marL="0" marR="0" indent="0" algn="just" defTabSz="1075334" rtl="0" eaLnBrk="1" fontAlgn="auto" latinLnBrk="0" hangingPunct="1">
              <a:lnSpc>
                <a:spcPct val="150000"/>
              </a:lnSpc>
              <a:spcBef>
                <a:spcPts val="0"/>
              </a:spcBef>
              <a:spcAft>
                <a:spcPts val="0"/>
              </a:spcAft>
              <a:buClrTx/>
              <a:buSzTx/>
              <a:buFontTx/>
              <a:buNone/>
              <a:tabLst/>
              <a:defRPr/>
            </a:pPr>
            <a:r>
              <a:rPr lang="en-GB" sz="1200" dirty="0">
                <a:effectLst/>
                <a:latin typeface="Times New Roman" panose="02020603050405020304" pitchFamily="18" charset="0"/>
                <a:ea typeface="Times New Roman" panose="02020603050405020304" pitchFamily="18" charset="0"/>
              </a:rPr>
              <a:t>Anxiety refers to excess fear and concern that causes substantial distress and a lack of functioning. These are generalised anxiety disorder, panic disorder, social anxiety disorder, phobias, and separation anxiety.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This poster will discuss the anxiety disorders of ICD-11. It compares ICD-11 and DSM-5, and will explore cultural and personal variations, observe past and current knowledge and analyse the attitude, practices, and policies. </a:t>
            </a:r>
            <a:r>
              <a:rPr lang="en-GB" sz="1200" dirty="0">
                <a:effectLst/>
                <a:latin typeface="Times New Roman" panose="02020603050405020304" pitchFamily="18" charset="0"/>
                <a:ea typeface="Times New Roman" panose="02020603050405020304" pitchFamily="18" charset="0"/>
              </a:rPr>
              <a:t>The poster will emphasise the UK and global data, analyse both positive and negative issues, and evaluate the implications for mental health care. </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Comparing ICD-11 and DSM-5</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marL="0" marR="0" indent="0" algn="just" defTabSz="1075334"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ICD-11 has been developed by WHO. It is open source, culture-aware and available across the world (Gomez</a:t>
            </a:r>
            <a:r>
              <a:rPr lang="en-GB" sz="1200" i="1" kern="1200" dirty="0">
                <a:solidFill>
                  <a:schemeClr val="tx1"/>
                </a:solidFill>
                <a:effectLst/>
                <a:latin typeface="Times New Roman" panose="02020603050405020304" pitchFamily="18" charset="0"/>
                <a:ea typeface="+mn-ea"/>
                <a:cs typeface="Times New Roman" panose="02020603050405020304" pitchFamily="18" charset="0"/>
              </a:rPr>
              <a:t> et al.,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2023). Nevertheless, it is not as detailed as DSM-5 and is slower to embrace. </a:t>
            </a:r>
            <a:r>
              <a:rPr lang="en-GB" sz="1200" dirty="0">
                <a:effectLst/>
                <a:latin typeface="Times New Roman" panose="02020603050405020304" pitchFamily="18" charset="0"/>
                <a:ea typeface="Times New Roman" panose="02020603050405020304" pitchFamily="18" charset="0"/>
              </a:rPr>
              <a:t>On the other hand, DSM-5 was published by the American Psychiatric Association, which has more specific diagnostic criteria that enhance reliability and consistency, especially in psychiatric research and practice in the US.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DSM-5 is comprehensive and sound, particularly in American research and practice. It is expensive, Western-oriented and has been criticised as being over-</a:t>
            </a:r>
            <a:r>
              <a:rPr lang="en-GB" sz="1200" kern="1200" dirty="0" err="1">
                <a:solidFill>
                  <a:schemeClr val="tx1"/>
                </a:solidFill>
                <a:effectLst/>
                <a:latin typeface="Times New Roman" panose="02020603050405020304" pitchFamily="18" charset="0"/>
                <a:ea typeface="+mn-ea"/>
                <a:cs typeface="Times New Roman" panose="02020603050405020304" pitchFamily="18" charset="0"/>
              </a:rPr>
              <a:t>medicalised</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 </a:t>
            </a:r>
            <a:r>
              <a:rPr lang="en-GB" sz="1200" dirty="0">
                <a:effectLst/>
                <a:latin typeface="Times New Roman" panose="02020603050405020304" pitchFamily="18" charset="0"/>
                <a:ea typeface="Times New Roman" panose="02020603050405020304" pitchFamily="18" charset="0"/>
              </a:rPr>
              <a:t>The key limitations are Lack of access due to high cost, a Western-centred approach, and continual criticism of over-</a:t>
            </a:r>
            <a:r>
              <a:rPr lang="en-GB" sz="1200" dirty="0" err="1">
                <a:effectLst/>
                <a:latin typeface="Times New Roman" panose="02020603050405020304" pitchFamily="18" charset="0"/>
                <a:ea typeface="Times New Roman" panose="02020603050405020304" pitchFamily="18" charset="0"/>
              </a:rPr>
              <a:t>medicalisation</a:t>
            </a:r>
            <a:r>
              <a:rPr lang="en-GB" sz="1200" dirty="0">
                <a:effectLst/>
                <a:latin typeface="Times New Roman" panose="02020603050405020304" pitchFamily="18" charset="0"/>
                <a:ea typeface="Times New Roman" panose="02020603050405020304" pitchFamily="18" charset="0"/>
              </a:rPr>
              <a:t> and cultural bias.</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Individual and Cultural Differences</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marL="0" marR="0" indent="0" algn="just" defTabSz="1075334"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Symptoms of anxiety depend on age, gender and culture (</a:t>
            </a:r>
            <a:r>
              <a:rPr lang="en-GB" sz="1200" kern="1200" dirty="0" err="1">
                <a:solidFill>
                  <a:schemeClr val="tx1"/>
                </a:solidFill>
                <a:effectLst/>
                <a:latin typeface="Times New Roman" panose="02020603050405020304" pitchFamily="18" charset="0"/>
                <a:ea typeface="+mn-ea"/>
                <a:cs typeface="Times New Roman" panose="02020603050405020304" pitchFamily="18" charset="0"/>
              </a:rPr>
              <a:t>Farhane</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-Medina </a:t>
            </a:r>
            <a:r>
              <a:rPr lang="en-GB" sz="1200" i="1" kern="1200" dirty="0">
                <a:solidFill>
                  <a:schemeClr val="tx1"/>
                </a:solidFill>
                <a:effectLst/>
                <a:latin typeface="Times New Roman" panose="02020603050405020304" pitchFamily="18" charset="0"/>
                <a:ea typeface="+mn-ea"/>
                <a:cs typeface="Times New Roman" panose="02020603050405020304" pitchFamily="18" charset="0"/>
              </a:rPr>
              <a:t>et al.,</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 2022). The higher rates are noted in women and young adults. Western cultures refer to psychological symptoms, whereas Asian cultures refer to physical symptoms. There is less stigma in the UK, and it was caused by awareness campaigns, yet there is still inaccessibility for minorities. </a:t>
            </a:r>
            <a:r>
              <a:rPr lang="en-GB" sz="1200" dirty="0">
                <a:effectLst/>
                <a:latin typeface="Times New Roman" panose="02020603050405020304" pitchFamily="18" charset="0"/>
                <a:ea typeface="Times New Roman" panose="02020603050405020304" pitchFamily="18" charset="0"/>
              </a:rPr>
              <a:t>The UK has been able to lower stigma through awareness campaigns. Although there is still inequality in terms of access to treatment, particularly in minority groups. Most Western countries would talk in terms of psychological symptoms, whereas some Asian cultures might have the symptoms in the form of physical signs. There is also a difference in the level of stigma in different cultures, whereby some communities would be more hesitant to seek help as they fear being stigmatised or discriminated against. </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Mental Health Disorder- Anxiety</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marL="0" marR="0" lvl="0" indent="0" algn="just" defTabSz="1075334" rtl="0" eaLnBrk="1" fontAlgn="auto" latinLnBrk="0" hangingPunct="1">
              <a:lnSpc>
                <a:spcPct val="150000"/>
              </a:lnSpc>
              <a:spcBef>
                <a:spcPts val="0"/>
              </a:spcBef>
              <a:spcAft>
                <a:spcPts val="0"/>
              </a:spcAft>
              <a:buClrTx/>
              <a:buSzTx/>
              <a:buFontTx/>
              <a:buNone/>
              <a:tabLst/>
              <a:defRPr/>
            </a:pPr>
            <a:r>
              <a:rPr lang="en-GB" sz="1200" u="none" strike="noStrike" dirty="0">
                <a:effectLst/>
                <a:latin typeface="Times New Roman" panose="02020603050405020304" pitchFamily="18" charset="0"/>
                <a:ea typeface="Times New Roman" panose="02020603050405020304" pitchFamily="18" charset="0"/>
              </a:rPr>
              <a:t>Anxiety is a serious mental health disorder that is characterised by excessive fear and behavioural disturbance. Anxiety disorders can be categorised as panic disorder, social anxiety, phobias and separation anxiety.</a:t>
            </a:r>
            <a:r>
              <a:rPr lang="en-IN" sz="1200" u="none" strike="noStrike" baseline="0" dirty="0">
                <a:effectLst/>
                <a:latin typeface="Times New Roman" panose="02020603050405020304" pitchFamily="18" charset="0"/>
                <a:ea typeface="Times New Roman" panose="02020603050405020304" pitchFamily="18" charset="0"/>
              </a:rPr>
              <a:t>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Panic disorder, phobia, social anxiety and separation anxiety are all forms of anxiety. Nearly half of adults (20.2% of the adults aged 16-64) in the UK have common mental health conditions. In the world, anxiety is found in 359 million people (WHO, 2025). The likelihood of a diagnosis being made in women is nearly twice that of males. </a:t>
            </a:r>
            <a:r>
              <a:rPr lang="en-GB" sz="1200" u="none" strike="noStrike" dirty="0">
                <a:effectLst/>
                <a:latin typeface="Times New Roman" panose="02020603050405020304" pitchFamily="18" charset="0"/>
                <a:ea typeface="Times New Roman" panose="02020603050405020304" pitchFamily="18" charset="0"/>
              </a:rPr>
              <a:t>Globally, 4.4% people, around 359 million people, are suffering from anxiety as per the WHO (WHO, 2025).  </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Literature review to explore the historical and contemporary understanding of the condition</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marL="0" marR="0" lvl="0" indent="0" algn="just" defTabSz="1075334" rtl="0" eaLnBrk="1" fontAlgn="auto" latinLnBrk="0" hangingPunct="1">
              <a:lnSpc>
                <a:spcPct val="150000"/>
              </a:lnSpc>
              <a:spcBef>
                <a:spcPts val="0"/>
              </a:spcBef>
              <a:spcAft>
                <a:spcPts val="0"/>
              </a:spcAft>
              <a:buClrTx/>
              <a:buSzTx/>
              <a:buFontTx/>
              <a:buNone/>
              <a:tabLst/>
              <a:defRPr/>
            </a:pPr>
            <a:r>
              <a:rPr lang="en-GB" sz="1200" b="1" i="1" kern="1200" dirty="0">
                <a:solidFill>
                  <a:schemeClr val="tx1"/>
                </a:solidFill>
                <a:effectLst/>
                <a:latin typeface="Times New Roman" panose="02020603050405020304" pitchFamily="18" charset="0"/>
                <a:ea typeface="+mn-ea"/>
                <a:cs typeface="Times New Roman" panose="02020603050405020304" pitchFamily="18" charset="0"/>
              </a:rPr>
              <a:t>Historical</a:t>
            </a:r>
            <a:endParaRPr lang="en-GB" sz="1200" b="0" i="1" kern="1200" dirty="0">
              <a:solidFill>
                <a:schemeClr val="tx1"/>
              </a:solidFill>
              <a:effectLst/>
              <a:latin typeface="Times New Roman" panose="02020603050405020304" pitchFamily="18" charset="0"/>
              <a:ea typeface="+mn-ea"/>
              <a:cs typeface="Times New Roman" panose="02020603050405020304" pitchFamily="18" charset="0"/>
            </a:endParaRPr>
          </a:p>
          <a:p>
            <a:pPr marL="0" marR="0" lvl="0" indent="0" algn="just" defTabSz="1075334" rtl="0" eaLnBrk="1" fontAlgn="auto" latinLnBrk="0" hangingPunct="1">
              <a:lnSpc>
                <a:spcPct val="150000"/>
              </a:lnSpc>
              <a:spcBef>
                <a:spcPts val="0"/>
              </a:spcBef>
              <a:spcAft>
                <a:spcPts val="0"/>
              </a:spcAft>
              <a:buClrTx/>
              <a:buSzTx/>
              <a:buFontTx/>
              <a:buNone/>
              <a:tabLst/>
              <a:defRPr/>
            </a:pPr>
            <a:r>
              <a:rPr lang="en-GB" sz="1200" b="0" kern="1200" dirty="0">
                <a:solidFill>
                  <a:schemeClr val="tx1"/>
                </a:solidFill>
                <a:effectLst/>
                <a:latin typeface="Times New Roman" panose="02020603050405020304" pitchFamily="18" charset="0"/>
                <a:ea typeface="+mn-ea"/>
                <a:cs typeface="Times New Roman" panose="02020603050405020304" pitchFamily="18" charset="0"/>
              </a:rPr>
              <a:t>In the past, anxiety was considered hysteria or an unconscious struggle. CBT was informed later on by behaviourists and cognitive theorists (Fox </a:t>
            </a:r>
            <a:r>
              <a:rPr lang="en-GB" sz="1200" b="0" i="1" kern="1200" dirty="0">
                <a:solidFill>
                  <a:schemeClr val="tx1"/>
                </a:solidFill>
                <a:effectLst/>
                <a:latin typeface="Times New Roman" panose="02020603050405020304" pitchFamily="18" charset="0"/>
                <a:ea typeface="+mn-ea"/>
                <a:cs typeface="Times New Roman" panose="02020603050405020304" pitchFamily="18" charset="0"/>
              </a:rPr>
              <a:t>et al.,</a:t>
            </a:r>
            <a:r>
              <a:rPr lang="en-GB" sz="1200" b="0" kern="1200" dirty="0">
                <a:solidFill>
                  <a:schemeClr val="tx1"/>
                </a:solidFill>
                <a:effectLst/>
                <a:latin typeface="Times New Roman" panose="02020603050405020304" pitchFamily="18" charset="0"/>
                <a:ea typeface="+mn-ea"/>
                <a:cs typeface="Times New Roman" panose="02020603050405020304" pitchFamily="18" charset="0"/>
              </a:rPr>
              <a:t> 2022). </a:t>
            </a:r>
            <a:r>
              <a:rPr lang="en-GB" sz="1200" b="0" u="none" strike="noStrike" dirty="0">
                <a:effectLst/>
                <a:latin typeface="Times New Roman" panose="02020603050405020304" pitchFamily="18" charset="0"/>
                <a:ea typeface="Times New Roman" panose="02020603050405020304" pitchFamily="18" charset="0"/>
              </a:rPr>
              <a:t>Anxiety and related conditions impact about 1 in 6 adults every week in the UK, where women are nearly twice as likely to be diagnosed compared to men. Traditionally, the recognition of morality has been enhanced to medical recognition, which is favourable to treatment. Though over-</a:t>
            </a:r>
            <a:r>
              <a:rPr lang="en-GB" sz="1200" b="0" u="none" strike="noStrike" dirty="0" err="1">
                <a:effectLst/>
                <a:latin typeface="Times New Roman" panose="02020603050405020304" pitchFamily="18" charset="0"/>
                <a:ea typeface="Times New Roman" panose="02020603050405020304" pitchFamily="18" charset="0"/>
              </a:rPr>
              <a:t>medicalisation</a:t>
            </a:r>
            <a:r>
              <a:rPr lang="en-GB" sz="1200" b="0" u="none" strike="noStrike" dirty="0">
                <a:effectLst/>
                <a:latin typeface="Times New Roman" panose="02020603050405020304" pitchFamily="18" charset="0"/>
                <a:ea typeface="Times New Roman" panose="02020603050405020304" pitchFamily="18" charset="0"/>
              </a:rPr>
              <a:t>, cultural bias in diagnosis and ongoing stigma restrict anxiety treatment (Fox </a:t>
            </a:r>
            <a:r>
              <a:rPr lang="en-GB" sz="1200" b="0" i="1" u="none" strike="noStrike" dirty="0">
                <a:effectLst/>
                <a:latin typeface="Times New Roman" panose="02020603050405020304" pitchFamily="18" charset="0"/>
                <a:ea typeface="Times New Roman" panose="02020603050405020304" pitchFamily="18" charset="0"/>
              </a:rPr>
              <a:t>et al.,</a:t>
            </a:r>
            <a:r>
              <a:rPr lang="en-GB" sz="1200" b="0" u="none" strike="noStrike" dirty="0">
                <a:effectLst/>
                <a:latin typeface="Times New Roman" panose="02020603050405020304" pitchFamily="18" charset="0"/>
                <a:ea typeface="Times New Roman" panose="02020603050405020304" pitchFamily="18" charset="0"/>
              </a:rPr>
              <a:t> 2022). The historical experience demonstrates that anxiety concepts have changed, but a lack of equality and care in intercultural aspect is present.</a:t>
            </a:r>
            <a:r>
              <a:rPr lang="en-IN" sz="1200" b="0" u="none" strike="noStrike" baseline="0" dirty="0">
                <a:effectLst/>
                <a:latin typeface="Times New Roman" panose="02020603050405020304" pitchFamily="18" charset="0"/>
                <a:ea typeface="Times New Roman" panose="02020603050405020304" pitchFamily="18" charset="0"/>
              </a:rPr>
              <a:t> </a:t>
            </a:r>
            <a:r>
              <a:rPr lang="en-GB" sz="1200" b="0" kern="1200" dirty="0">
                <a:solidFill>
                  <a:schemeClr val="tx1"/>
                </a:solidFill>
                <a:effectLst/>
                <a:latin typeface="Times New Roman" panose="02020603050405020304" pitchFamily="18" charset="0"/>
                <a:ea typeface="+mn-ea"/>
                <a:cs typeface="Times New Roman" panose="02020603050405020304" pitchFamily="18" charset="0"/>
              </a:rPr>
              <a:t>In the UK, it is on the increase today, with 25.8% of the young adults affected. There is still a treatment gap in the world, whereby only a quarter is appropriate. </a:t>
            </a:r>
            <a:r>
              <a:rPr lang="en-GB" sz="1200" b="0" u="none" strike="noStrike" dirty="0">
                <a:effectLst/>
                <a:latin typeface="Times New Roman" panose="02020603050405020304" pitchFamily="18" charset="0"/>
                <a:ea typeface="Times New Roman" panose="02020603050405020304" pitchFamily="18" charset="0"/>
              </a:rPr>
              <a:t>However, by the mid-20th century, behaviourists interpreted anxiety as a learned reaction, whereas the various cognitive theorists of the 1960s paid attention to the patterns of distorted thought. Such advances influenced existing treatments such as CBT. The prevalence of anxiety is the most widespread mental health disorder globally, as it impacts 359 million people (WHO, 2025). </a:t>
            </a:r>
            <a:endParaRPr lang="en-GB" sz="1200" b="0" kern="1200" dirty="0">
              <a:solidFill>
                <a:schemeClr val="tx1"/>
              </a:solidFill>
              <a:effectLst/>
              <a:latin typeface="Times New Roman" panose="02020603050405020304" pitchFamily="18" charset="0"/>
              <a:ea typeface="+mn-ea"/>
              <a:cs typeface="Times New Roman" panose="02020603050405020304" pitchFamily="18" charset="0"/>
            </a:endParaRPr>
          </a:p>
          <a:p>
            <a:pPr marL="0" marR="0" lvl="0" indent="0" algn="just" defTabSz="1075334" rtl="0" eaLnBrk="1" fontAlgn="auto" latinLnBrk="0" hangingPunct="1">
              <a:lnSpc>
                <a:spcPct val="150000"/>
              </a:lnSpc>
              <a:spcBef>
                <a:spcPts val="0"/>
              </a:spcBef>
              <a:spcAft>
                <a:spcPts val="0"/>
              </a:spcAft>
              <a:buClrTx/>
              <a:buSzTx/>
              <a:buFontTx/>
              <a:buNone/>
              <a:tabLst/>
              <a:defRPr/>
            </a:pPr>
            <a:r>
              <a:rPr lang="en-GB" sz="1200" b="0" i="1" kern="1200" dirty="0">
                <a:solidFill>
                  <a:schemeClr val="tx1"/>
                </a:solidFill>
                <a:effectLst/>
                <a:latin typeface="Times New Roman" panose="02020603050405020304" pitchFamily="18" charset="0"/>
                <a:ea typeface="+mn-ea"/>
                <a:cs typeface="Times New Roman" panose="02020603050405020304" pitchFamily="18" charset="0"/>
              </a:rPr>
              <a:t>Contemporary</a:t>
            </a:r>
          </a:p>
          <a:p>
            <a:pPr marL="0" marR="0" lvl="0" indent="0" algn="just" defTabSz="1075334" rtl="0" eaLnBrk="1" fontAlgn="auto" latinLnBrk="0" hangingPunct="1">
              <a:lnSpc>
                <a:spcPct val="150000"/>
              </a:lnSpc>
              <a:spcBef>
                <a:spcPts val="0"/>
              </a:spcBef>
              <a:spcAft>
                <a:spcPts val="0"/>
              </a:spcAft>
              <a:buClrTx/>
              <a:buSzTx/>
              <a:buFontTx/>
              <a:buNone/>
              <a:tabLst/>
              <a:defRPr/>
            </a:pPr>
            <a:r>
              <a:rPr lang="en-GB" sz="1200" b="0" u="none" strike="noStrike" dirty="0">
                <a:effectLst/>
                <a:latin typeface="Times New Roman" panose="02020603050405020304" pitchFamily="18" charset="0"/>
                <a:ea typeface="Times New Roman" panose="02020603050405020304" pitchFamily="18" charset="0"/>
              </a:rPr>
              <a:t>It has some downsides, which include under-treatment, whereby the WHO reports that out of 4 individuals in the world with anxiety, 1 of them does not seek assistance (WHO, 2025). Therefore, it can be stated that, currently, Anxiety is a common mental health disease, but some people cannot get proper medical assistance to deal with the health condition properly. Women always have even greater anxiety levels than men. One of the positive aspects is that the increased awareness, national surveys, and the use of tools such as GAD-7 have given more valid data and influenced the development </a:t>
            </a:r>
            <a:r>
              <a:rPr lang="en-GB" sz="1200" u="none" strike="noStrike" dirty="0">
                <a:effectLst/>
                <a:latin typeface="Times New Roman" panose="02020603050405020304" pitchFamily="18" charset="0"/>
                <a:ea typeface="Times New Roman" panose="02020603050405020304" pitchFamily="18" charset="0"/>
              </a:rPr>
              <a:t>of specific interventions. </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Exploring the evolution of attitudes, practices and policies</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marL="0" marR="0" lvl="0" indent="0" algn="just" defTabSz="1075334" rtl="0" eaLnBrk="1" fontAlgn="auto" latinLnBrk="0" hangingPunct="1">
              <a:lnSpc>
                <a:spcPct val="150000"/>
              </a:lnSpc>
              <a:spcBef>
                <a:spcPts val="0"/>
              </a:spcBef>
              <a:spcAft>
                <a:spcPts val="0"/>
              </a:spcAft>
              <a:buClrTx/>
              <a:buSzTx/>
              <a:buFontTx/>
              <a:buNone/>
              <a:tabLst/>
              <a:defRPr/>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Attitudes: </a:t>
            </a:r>
            <a:r>
              <a:rPr lang="en-GB" sz="1200" b="0" i="0" u="none" strike="noStrike" dirty="0">
                <a:effectLst/>
                <a:latin typeface="Times New Roman" panose="02020603050405020304" pitchFamily="18" charset="0"/>
                <a:ea typeface="Times New Roman" panose="02020603050405020304" pitchFamily="18" charset="0"/>
              </a:rPr>
              <a:t>Attitudes</a:t>
            </a:r>
            <a:r>
              <a:rPr lang="en-GB" sz="1200" b="1" i="1" u="none" strike="noStrike" dirty="0">
                <a:effectLst/>
                <a:latin typeface="Times New Roman" panose="02020603050405020304" pitchFamily="18" charset="0"/>
                <a:ea typeface="Times New Roman" panose="02020603050405020304" pitchFamily="18" charset="0"/>
              </a:rPr>
              <a:t> </a:t>
            </a:r>
            <a:r>
              <a:rPr lang="en-GB" sz="1200" u="none" strike="noStrike" dirty="0">
                <a:effectLst/>
                <a:latin typeface="Times New Roman" panose="02020603050405020304" pitchFamily="18" charset="0"/>
                <a:ea typeface="Times New Roman" panose="02020603050405020304" pitchFamily="18" charset="0"/>
              </a:rPr>
              <a:t>towards anxiety have changed, and it has shifted from stigma.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Social stigma has reduced, but there is a barrier. CBT and IAPT practices have been improved. There are long waiting lists, and antidepressants are widely used. Such policies as the NHS Long Term Plan and the WHO programmes foster care, but funding and inequalities restrain improvements.</a:t>
            </a:r>
            <a:r>
              <a:rPr lang="en-IN" sz="1200"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en-GB" sz="1200" u="none" strike="noStrike" dirty="0">
                <a:effectLst/>
                <a:latin typeface="Times New Roman" panose="02020603050405020304" pitchFamily="18" charset="0"/>
                <a:ea typeface="Times New Roman" panose="02020603050405020304" pitchFamily="18" charset="0"/>
              </a:rPr>
              <a:t>One of the positive facts is that the issue of mental health is discussed more openly by people nowadays, and it is less isolated. On the contrary, NHS Digital (2023) informs that 37.1% women and 29.9% men continue to have high anxiety rates, and most of them do not seek care because of the existing stigma, especially in places of work and among minority groups (Mental Health , 2023). This shows that though the attitudes have changed, there still exist obstacles.</a:t>
            </a:r>
            <a:endParaRPr lang="en-GB" sz="1200" b="1" kern="1200" dirty="0">
              <a:solidFill>
                <a:schemeClr val="tx1"/>
              </a:solidFill>
              <a:effectLst/>
              <a:latin typeface="Times New Roman" panose="02020603050405020304" pitchFamily="18" charset="0"/>
              <a:ea typeface="+mn-ea"/>
              <a:cs typeface="Times New Roman" panose="02020603050405020304" pitchFamily="18" charset="0"/>
            </a:endParaRPr>
          </a:p>
          <a:p>
            <a:pPr marL="0" marR="0" lvl="0" indent="0" algn="just" defTabSz="1075334" rtl="0" eaLnBrk="1" fontAlgn="auto" latinLnBrk="0" hangingPunct="1">
              <a:lnSpc>
                <a:spcPct val="150000"/>
              </a:lnSpc>
              <a:spcBef>
                <a:spcPts val="0"/>
              </a:spcBef>
              <a:spcAft>
                <a:spcPts val="0"/>
              </a:spcAft>
              <a:buClrTx/>
              <a:buSzTx/>
              <a:buFontTx/>
              <a:buNone/>
              <a:tabLst/>
              <a:defRPr/>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Practice: </a:t>
            </a:r>
            <a:r>
              <a:rPr lang="en-GB" sz="1200" u="none" strike="noStrike" dirty="0">
                <a:effectLst/>
                <a:latin typeface="Times New Roman" panose="02020603050405020304" pitchFamily="18" charset="0"/>
                <a:ea typeface="Times New Roman" panose="02020603050405020304" pitchFamily="18" charset="0"/>
              </a:rPr>
              <a:t>The NHS Improving Access to Psychological Therapies (IAPT) programme has increased access to CBT, improving the delivery of CBT services to more than 1 million individuals annually (Porter </a:t>
            </a:r>
            <a:r>
              <a:rPr lang="en-GB" sz="1200" i="1" u="none" strike="noStrike" dirty="0">
                <a:effectLst/>
                <a:latin typeface="Times New Roman" panose="02020603050405020304" pitchFamily="18" charset="0"/>
                <a:ea typeface="Times New Roman" panose="02020603050405020304" pitchFamily="18" charset="0"/>
              </a:rPr>
              <a:t>et al., </a:t>
            </a:r>
            <a:r>
              <a:rPr lang="en-GB" sz="1200" u="none" strike="noStrike" dirty="0">
                <a:effectLst/>
                <a:latin typeface="Times New Roman" panose="02020603050405020304" pitchFamily="18" charset="0"/>
                <a:ea typeface="Times New Roman" panose="02020603050405020304" pitchFamily="18" charset="0"/>
              </a:rPr>
              <a:t>2024).  There is a prevalence of good, well-organised therapies, which have increased recovery rates. Though the wait lists are still lengthy, which is the core limitation.  Another issue is over-prescription, as antidepressants increased to 85 million items in 2022 (</a:t>
            </a:r>
            <a:r>
              <a:rPr lang="en-GB" sz="1200" u="none" strike="noStrike" dirty="0" err="1">
                <a:effectLst/>
                <a:latin typeface="Times New Roman" panose="02020603050405020304" pitchFamily="18" charset="0"/>
                <a:ea typeface="Times New Roman" panose="02020603050405020304" pitchFamily="18" charset="0"/>
              </a:rPr>
              <a:t>Lunghi</a:t>
            </a:r>
            <a:r>
              <a:rPr lang="en-GB" sz="1200" u="none" strike="noStrike" dirty="0">
                <a:effectLst/>
                <a:latin typeface="Times New Roman" panose="02020603050405020304" pitchFamily="18" charset="0"/>
                <a:ea typeface="Times New Roman" panose="02020603050405020304" pitchFamily="18" charset="0"/>
              </a:rPr>
              <a:t> </a:t>
            </a:r>
            <a:r>
              <a:rPr lang="en-GB" sz="1200" i="1" u="none" strike="noStrike" dirty="0">
                <a:effectLst/>
                <a:latin typeface="Times New Roman" panose="02020603050405020304" pitchFamily="18" charset="0"/>
                <a:ea typeface="Times New Roman" panose="02020603050405020304" pitchFamily="18" charset="0"/>
              </a:rPr>
              <a:t>et al.,</a:t>
            </a:r>
            <a:r>
              <a:rPr lang="en-GB" sz="1200" u="none" strike="noStrike" dirty="0">
                <a:effectLst/>
                <a:latin typeface="Times New Roman" panose="02020603050405020304" pitchFamily="18" charset="0"/>
                <a:ea typeface="Times New Roman" panose="02020603050405020304" pitchFamily="18" charset="0"/>
              </a:rPr>
              <a:t> 2022). This brings about the problem of over-</a:t>
            </a:r>
            <a:r>
              <a:rPr lang="en-GB" sz="1200" u="none" strike="noStrike" dirty="0" err="1">
                <a:effectLst/>
                <a:latin typeface="Times New Roman" panose="02020603050405020304" pitchFamily="18" charset="0"/>
                <a:ea typeface="Times New Roman" panose="02020603050405020304" pitchFamily="18" charset="0"/>
              </a:rPr>
              <a:t>medicalisation</a:t>
            </a:r>
            <a:r>
              <a:rPr lang="en-GB" sz="1200" u="none" strike="noStrike" dirty="0">
                <a:effectLst/>
                <a:latin typeface="Times New Roman" panose="02020603050405020304" pitchFamily="18" charset="0"/>
                <a:ea typeface="Times New Roman" panose="02020603050405020304" pitchFamily="18" charset="0"/>
              </a:rPr>
              <a:t> and a lack of emphasis on holistic treatment.</a:t>
            </a:r>
            <a:endParaRPr lang="en-GB" sz="1200" b="1" kern="1200" dirty="0">
              <a:solidFill>
                <a:schemeClr val="tx1"/>
              </a:solidFill>
              <a:effectLst/>
              <a:latin typeface="Times New Roman" panose="02020603050405020304" pitchFamily="18" charset="0"/>
              <a:ea typeface="+mn-ea"/>
              <a:cs typeface="Times New Roman" panose="02020603050405020304" pitchFamily="18" charset="0"/>
            </a:endParaRPr>
          </a:p>
          <a:p>
            <a:pPr marL="0" marR="0" lvl="0" indent="0" algn="just" defTabSz="1075334" rtl="0" eaLnBrk="1" fontAlgn="auto" latinLnBrk="0" hangingPunct="1">
              <a:lnSpc>
                <a:spcPct val="150000"/>
              </a:lnSpc>
              <a:spcBef>
                <a:spcPts val="0"/>
              </a:spcBef>
              <a:spcAft>
                <a:spcPts val="0"/>
              </a:spcAft>
              <a:buClrTx/>
              <a:buSzTx/>
              <a:buFontTx/>
              <a:buNone/>
              <a:tabLst/>
              <a:defRPr/>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Policies:  </a:t>
            </a:r>
            <a:r>
              <a:rPr lang="en-GB" sz="1200" u="none" strike="noStrike" dirty="0">
                <a:effectLst/>
                <a:latin typeface="Times New Roman" panose="02020603050405020304" pitchFamily="18" charset="0"/>
                <a:ea typeface="Times New Roman" panose="02020603050405020304" pitchFamily="18" charset="0"/>
              </a:rPr>
              <a:t>The WHO Mental Health Gap Action Programme assists countries with low incomes to scale up services on the global front. Despite that, inequalities present in the UK among populations with minority status and people living in the countryside have a lower level of access. The proportion of those diagnosed with anxiety disorders treated globally is 27.6% (WHO, 2025). These policies are favourable as they incorporate evidence-based care in national practice. For example, the UK government has invested £2.3 billion in extra mental health funding by the year 2023-24 (Government Events, 2022). Weak policy impact is a result of underfunding and an uneven implementation process. </a:t>
            </a:r>
            <a:endParaRPr lang="en-GB" sz="1200" b="1"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Recommendations for future policy and practice</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The policies in the future need to promote early intervention in schools and workplaces. Services are supposed to minimise inequalities through better access for minorities and the rural.</a:t>
            </a:r>
            <a:r>
              <a:rPr lang="en-GB" sz="1200"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The therapy and medication should be balanced, and more attention should be paid to CBT and holistic care.</a:t>
            </a:r>
          </a:p>
          <a:p>
            <a:pPr marL="0" indent="0" algn="just">
              <a:lnSpc>
                <a:spcPct val="150000"/>
              </a:lnSpc>
              <a:buFont typeface="Arial" panose="020B0604020202020204" pitchFamily="34" charset="0"/>
              <a:buNone/>
            </a:pPr>
            <a:r>
              <a:rPr lang="en-GB" sz="1200" b="1" i="1" u="none" strike="noStrike" dirty="0">
                <a:effectLst/>
                <a:latin typeface="Times New Roman" panose="02020603050405020304" pitchFamily="18" charset="0"/>
                <a:ea typeface="Times New Roman" panose="02020603050405020304" pitchFamily="18" charset="0"/>
              </a:rPr>
              <a:t>Expanding Early Intervention and Prevention Strategy</a:t>
            </a:r>
          </a:p>
          <a:p>
            <a:pPr marL="0" marR="0" lvl="0" indent="0" algn="just" defTabSz="1075334" rtl="0" eaLnBrk="1" fontAlgn="auto" latinLnBrk="0" hangingPunct="1">
              <a:lnSpc>
                <a:spcPct val="150000"/>
              </a:lnSpc>
              <a:spcBef>
                <a:spcPts val="0"/>
              </a:spcBef>
              <a:spcAft>
                <a:spcPts val="0"/>
              </a:spcAft>
              <a:buClrTx/>
              <a:buSzTx/>
              <a:buFont typeface="Arial" panose="020B0604020202020204" pitchFamily="34" charset="0"/>
              <a:buNone/>
              <a:tabLst/>
              <a:defRPr/>
            </a:pPr>
            <a:r>
              <a:rPr lang="en-GB" sz="1200" u="none" strike="noStrike" dirty="0">
                <a:effectLst/>
                <a:latin typeface="Times New Roman" panose="02020603050405020304" pitchFamily="18" charset="0"/>
                <a:ea typeface="Times New Roman" panose="02020603050405020304" pitchFamily="18" charset="0"/>
              </a:rPr>
              <a:t>Policies must focus on preventative measures that should include mental health education in schools, workplaces, and the community. In that case different intervention plan to reduce anxiety can be implemented globally through various school-based programmes as well as awareness. This can be beneficial for UK and global aspects. </a:t>
            </a:r>
            <a:endParaRPr lang="en-GB" sz="1200" kern="1200" dirty="0">
              <a:solidFill>
                <a:schemeClr val="tx1"/>
              </a:solidFill>
              <a:effectLst/>
              <a:latin typeface="Times New Roman" panose="02020603050405020304" pitchFamily="18" charset="0"/>
              <a:ea typeface="+mn-ea"/>
              <a:cs typeface="Times New Roman" panose="02020603050405020304" pitchFamily="18" charset="0"/>
            </a:endParaRPr>
          </a:p>
          <a:p>
            <a:pPr marL="0" lvl="0" indent="0" algn="just">
              <a:spcAft>
                <a:spcPts val="0"/>
              </a:spcAft>
              <a:buFont typeface="Arial" panose="020B0604020202020204" pitchFamily="34" charset="0"/>
              <a:buNone/>
            </a:pPr>
            <a:r>
              <a:rPr lang="en-GB" sz="1200" b="1" i="1" u="none" strike="noStrike" dirty="0">
                <a:effectLst/>
                <a:latin typeface="Times New Roman" panose="02020603050405020304" pitchFamily="18" charset="0"/>
                <a:ea typeface="Times New Roman" panose="02020603050405020304" pitchFamily="18" charset="0"/>
              </a:rPr>
              <a:t>Improving Access and Reducing Inequalities: </a:t>
            </a:r>
            <a:r>
              <a:rPr lang="en-GB" sz="1200" u="none" strike="noStrike" dirty="0">
                <a:effectLst/>
                <a:latin typeface="Times New Roman" panose="02020603050405020304" pitchFamily="18" charset="0"/>
                <a:ea typeface="Times New Roman" panose="02020603050405020304" pitchFamily="18" charset="0"/>
              </a:rPr>
              <a:t>The healthcare services to reduce anxiety need to be delivered equally in the different regions and communities of the UK and outside of the UK. Digital devices, such as Tele-health, can increase access in countries with low mental health systems and low income across the globe. The digital healthcare services help to reduce health inequality.</a:t>
            </a:r>
            <a:r>
              <a:rPr lang="en-GB" sz="1200" u="none" strike="noStrike" baseline="0" dirty="0">
                <a:effectLst/>
                <a:latin typeface="Times New Roman" panose="02020603050405020304" pitchFamily="18" charset="0"/>
                <a:ea typeface="Times New Roman" panose="02020603050405020304" pitchFamily="18" charset="0"/>
              </a:rPr>
              <a:t> </a:t>
            </a:r>
            <a:r>
              <a:rPr lang="en-GB" sz="1200" u="none" strike="noStrike" dirty="0">
                <a:effectLst/>
                <a:latin typeface="Times New Roman" panose="02020603050405020304" pitchFamily="18" charset="0"/>
                <a:ea typeface="Times New Roman" panose="02020603050405020304" pitchFamily="18" charset="0"/>
              </a:rPr>
              <a:t>Thus, the recovery rate can be increased. Despite these, some limitations exist, such as a lack of internet facilities and a poor digital literacy rate.  Although through digital services, the anxiety level can be reduced.</a:t>
            </a:r>
            <a:endParaRPr lang="en-IN" sz="1200" u="none" strike="noStrike" dirty="0">
              <a:effectLst/>
              <a:latin typeface="Times New Roman" panose="02020603050405020304" pitchFamily="18" charset="0"/>
              <a:ea typeface="Times New Roman" panose="02020603050405020304" pitchFamily="18" charset="0"/>
            </a:endParaRPr>
          </a:p>
          <a:p>
            <a:pPr marL="0" lvl="0" indent="0" algn="just">
              <a:spcAft>
                <a:spcPts val="0"/>
              </a:spcAft>
              <a:buFont typeface="Arial" panose="020B0604020202020204" pitchFamily="34" charset="0"/>
              <a:buNone/>
            </a:pPr>
            <a:r>
              <a:rPr lang="en-GB" sz="1200" b="1" i="1" u="none" strike="noStrike" dirty="0">
                <a:effectLst/>
                <a:latin typeface="Times New Roman" panose="02020603050405020304" pitchFamily="18" charset="0"/>
                <a:ea typeface="Times New Roman" panose="02020603050405020304" pitchFamily="18" charset="0"/>
              </a:rPr>
              <a:t>Balancing Psychological and Pharmacological Treatments</a:t>
            </a:r>
            <a:r>
              <a:rPr lang="en-GB" sz="1200" b="1" u="none" strike="noStrike" dirty="0">
                <a:effectLst/>
                <a:latin typeface="Times New Roman" panose="02020603050405020304" pitchFamily="18" charset="0"/>
                <a:ea typeface="Times New Roman" panose="02020603050405020304" pitchFamily="18" charset="0"/>
              </a:rPr>
              <a:t>: </a:t>
            </a:r>
            <a:r>
              <a:rPr lang="en-GB" sz="1200" u="none" strike="noStrike" dirty="0">
                <a:effectLst/>
                <a:latin typeface="Times New Roman" panose="02020603050405020304" pitchFamily="18" charset="0"/>
                <a:ea typeface="Times New Roman" panose="02020603050405020304" pitchFamily="18" charset="0"/>
              </a:rPr>
              <a:t>The anxiety reduction services need to include therapy as well as medication equally. There should be develop strict policies which encourage increased access to CBT, mindfulness and peer support groups as well as medication when it is necessary. Community-based models of care may help to decrease drug reliance and enhance sustainability worldwide (Porter </a:t>
            </a:r>
            <a:r>
              <a:rPr lang="en-GB" sz="1200" i="1" u="none" strike="noStrike" dirty="0">
                <a:effectLst/>
                <a:latin typeface="Times New Roman" panose="02020603050405020304" pitchFamily="18" charset="0"/>
                <a:ea typeface="Times New Roman" panose="02020603050405020304" pitchFamily="18" charset="0"/>
              </a:rPr>
              <a:t>et al., </a:t>
            </a:r>
            <a:r>
              <a:rPr lang="en-GB" sz="1200" u="none" strike="noStrike" dirty="0">
                <a:effectLst/>
                <a:latin typeface="Times New Roman" panose="02020603050405020304" pitchFamily="18" charset="0"/>
                <a:ea typeface="Times New Roman" panose="02020603050405020304" pitchFamily="18" charset="0"/>
              </a:rPr>
              <a:t>2024). The beneficial impact would be more inclusive and person-centred care.  This may require more time and money to educate the number of therapists needed and in demand.</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Conclusion </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marL="0" marR="0" indent="0" algn="just" defTabSz="1075334"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The most prevalent mental health condition in the UK and the rest of the globe is anxiety. There has been progress, but the problem of stigma, inequalities, and underfunding still exists. Through prevention, equity and evidence-based care, all can improve. </a:t>
            </a:r>
            <a:r>
              <a:rPr lang="en-GB" sz="1200" dirty="0">
                <a:effectLst/>
                <a:latin typeface="Times New Roman" panose="02020603050405020304" pitchFamily="18" charset="0"/>
                <a:ea typeface="Times New Roman" panose="02020603050405020304" pitchFamily="18" charset="0"/>
              </a:rPr>
              <a:t>The NHS Long Term Plan and WHO initiatives are good policies, but they are weakened by underinvestment in them and inequality in access. The future policy and practice should aim to provide equal treatment and be culturally sensitive to provide effective, timely, and culturally sensitive care to everyone.</a:t>
            </a:r>
            <a:endParaRPr lang="en-IN" sz="12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DF19B425-5E77-44B2-9506-2B94E06F75B0}" type="slidenum">
              <a:rPr lang="en-GB" smtClean="0"/>
              <a:t>2</a:t>
            </a:fld>
            <a:endParaRPr lang="en-GB"/>
          </a:p>
        </p:txBody>
      </p:sp>
    </p:spTree>
    <p:extLst>
      <p:ext uri="{BB962C8B-B14F-4D97-AF65-F5344CB8AC3E}">
        <p14:creationId xmlns:p14="http://schemas.microsoft.com/office/powerpoint/2010/main" val="1397706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F1C45F6-6F7F-4C06-A5B0-BBA93266B4F7}" type="datetimeFigureOut">
              <a:rPr lang="en-GB" smtClean="0"/>
              <a:t>31/10/2025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037A33-CEF3-4E38-BA1B-07D5608DA66E}" type="slidenum">
              <a:rPr lang="en-GB" smtClean="0"/>
              <a:t>‹#›</a:t>
            </a:fld>
            <a:endParaRPr lang="en-GB"/>
          </a:p>
        </p:txBody>
      </p:sp>
    </p:spTree>
    <p:extLst>
      <p:ext uri="{BB962C8B-B14F-4D97-AF65-F5344CB8AC3E}">
        <p14:creationId xmlns:p14="http://schemas.microsoft.com/office/powerpoint/2010/main" val="266658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1C45F6-6F7F-4C06-A5B0-BBA93266B4F7}" type="datetimeFigureOut">
              <a:rPr lang="en-GB" smtClean="0"/>
              <a:t>31/10/2025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037A33-CEF3-4E38-BA1B-07D5608DA66E}" type="slidenum">
              <a:rPr lang="en-GB" smtClean="0"/>
              <a:t>‹#›</a:t>
            </a:fld>
            <a:endParaRPr lang="en-GB"/>
          </a:p>
        </p:txBody>
      </p:sp>
    </p:spTree>
    <p:extLst>
      <p:ext uri="{BB962C8B-B14F-4D97-AF65-F5344CB8AC3E}">
        <p14:creationId xmlns:p14="http://schemas.microsoft.com/office/powerpoint/2010/main" val="3907859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1C45F6-6F7F-4C06-A5B0-BBA93266B4F7}" type="datetimeFigureOut">
              <a:rPr lang="en-GB" smtClean="0"/>
              <a:t>31/10/2025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037A33-CEF3-4E38-BA1B-07D5608DA66E}" type="slidenum">
              <a:rPr lang="en-GB" smtClean="0"/>
              <a:t>‹#›</a:t>
            </a:fld>
            <a:endParaRPr lang="en-GB"/>
          </a:p>
        </p:txBody>
      </p:sp>
    </p:spTree>
    <p:extLst>
      <p:ext uri="{BB962C8B-B14F-4D97-AF65-F5344CB8AC3E}">
        <p14:creationId xmlns:p14="http://schemas.microsoft.com/office/powerpoint/2010/main" val="2364895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F1C45F6-6F7F-4C06-A5B0-BBA93266B4F7}" type="datetimeFigureOut">
              <a:rPr lang="en-GB" smtClean="0"/>
              <a:t>31/10/2025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037A33-CEF3-4E38-BA1B-07D5608DA66E}" type="slidenum">
              <a:rPr lang="en-GB" smtClean="0"/>
              <a:t>‹#›</a:t>
            </a:fld>
            <a:endParaRPr lang="en-GB"/>
          </a:p>
        </p:txBody>
      </p:sp>
    </p:spTree>
    <p:extLst>
      <p:ext uri="{BB962C8B-B14F-4D97-AF65-F5344CB8AC3E}">
        <p14:creationId xmlns:p14="http://schemas.microsoft.com/office/powerpoint/2010/main" val="4172829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F1C45F6-6F7F-4C06-A5B0-BBA93266B4F7}" type="datetimeFigureOut">
              <a:rPr lang="en-GB" smtClean="0"/>
              <a:t>31/10/2025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037A33-CEF3-4E38-BA1B-07D5608DA66E}" type="slidenum">
              <a:rPr lang="en-GB" smtClean="0"/>
              <a:t>‹#›</a:t>
            </a:fld>
            <a:endParaRPr lang="en-GB"/>
          </a:p>
        </p:txBody>
      </p:sp>
    </p:spTree>
    <p:extLst>
      <p:ext uri="{BB962C8B-B14F-4D97-AF65-F5344CB8AC3E}">
        <p14:creationId xmlns:p14="http://schemas.microsoft.com/office/powerpoint/2010/main" val="21732856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F1C45F6-6F7F-4C06-A5B0-BBA93266B4F7}" type="datetimeFigureOut">
              <a:rPr lang="en-GB" smtClean="0"/>
              <a:t>31/10/2025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7037A33-CEF3-4E38-BA1B-07D5608DA66E}" type="slidenum">
              <a:rPr lang="en-GB" smtClean="0"/>
              <a:t>‹#›</a:t>
            </a:fld>
            <a:endParaRPr lang="en-GB"/>
          </a:p>
        </p:txBody>
      </p:sp>
    </p:spTree>
    <p:extLst>
      <p:ext uri="{BB962C8B-B14F-4D97-AF65-F5344CB8AC3E}">
        <p14:creationId xmlns:p14="http://schemas.microsoft.com/office/powerpoint/2010/main" val="229819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1C45F6-6F7F-4C06-A5B0-BBA93266B4F7}" type="datetimeFigureOut">
              <a:rPr lang="en-GB" smtClean="0"/>
              <a:t>31/10/2025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7037A33-CEF3-4E38-BA1B-07D5608DA66E}" type="slidenum">
              <a:rPr lang="en-GB" smtClean="0"/>
              <a:t>‹#›</a:t>
            </a:fld>
            <a:endParaRPr lang="en-GB"/>
          </a:p>
        </p:txBody>
      </p:sp>
    </p:spTree>
    <p:extLst>
      <p:ext uri="{BB962C8B-B14F-4D97-AF65-F5344CB8AC3E}">
        <p14:creationId xmlns:p14="http://schemas.microsoft.com/office/powerpoint/2010/main" val="4139762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4F1C45F6-6F7F-4C06-A5B0-BBA93266B4F7}" type="datetimeFigureOut">
              <a:rPr lang="en-GB" smtClean="0"/>
              <a:t>31/10/2025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037A33-CEF3-4E38-BA1B-07D5608DA66E}" type="slidenum">
              <a:rPr lang="en-GB" smtClean="0"/>
              <a:t>‹#›</a:t>
            </a:fld>
            <a:endParaRPr lang="en-GB"/>
          </a:p>
        </p:txBody>
      </p:sp>
    </p:spTree>
    <p:extLst>
      <p:ext uri="{BB962C8B-B14F-4D97-AF65-F5344CB8AC3E}">
        <p14:creationId xmlns:p14="http://schemas.microsoft.com/office/powerpoint/2010/main" val="179065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4F1C45F6-6F7F-4C06-A5B0-BBA93266B4F7}" type="datetimeFigureOut">
              <a:rPr lang="en-GB" smtClean="0"/>
              <a:t>31/10/2025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037A33-CEF3-4E38-BA1B-07D5608DA66E}" type="slidenum">
              <a:rPr lang="en-GB" smtClean="0"/>
              <a:t>‹#›</a:t>
            </a:fld>
            <a:endParaRPr lang="en-GB"/>
          </a:p>
        </p:txBody>
      </p:sp>
    </p:spTree>
    <p:extLst>
      <p:ext uri="{BB962C8B-B14F-4D97-AF65-F5344CB8AC3E}">
        <p14:creationId xmlns:p14="http://schemas.microsoft.com/office/powerpoint/2010/main" val="3193606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1C45F6-6F7F-4C06-A5B0-BBA93266B4F7}" type="datetimeFigureOut">
              <a:rPr lang="en-GB" smtClean="0"/>
              <a:t>31/10/2025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037A33-CEF3-4E38-BA1B-07D5608DA66E}" type="slidenum">
              <a:rPr lang="en-GB" smtClean="0"/>
              <a:t>‹#›</a:t>
            </a:fld>
            <a:endParaRPr lang="en-GB"/>
          </a:p>
        </p:txBody>
      </p:sp>
    </p:spTree>
    <p:extLst>
      <p:ext uri="{BB962C8B-B14F-4D97-AF65-F5344CB8AC3E}">
        <p14:creationId xmlns:p14="http://schemas.microsoft.com/office/powerpoint/2010/main" val="8150121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1C45F6-6F7F-4C06-A5B0-BBA93266B4F7}" type="datetimeFigureOut">
              <a:rPr lang="en-GB" smtClean="0"/>
              <a:t>31/10/2025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037A33-CEF3-4E38-BA1B-07D5608DA66E}" type="slidenum">
              <a:rPr lang="en-GB" smtClean="0"/>
              <a:t>‹#›</a:t>
            </a:fld>
            <a:endParaRPr lang="en-GB"/>
          </a:p>
        </p:txBody>
      </p:sp>
    </p:spTree>
    <p:extLst>
      <p:ext uri="{BB962C8B-B14F-4D97-AF65-F5344CB8AC3E}">
        <p14:creationId xmlns:p14="http://schemas.microsoft.com/office/powerpoint/2010/main" val="33278554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4F1C45F6-6F7F-4C06-A5B0-BBA93266B4F7}" type="datetimeFigureOut">
              <a:rPr lang="en-GB" smtClean="0"/>
              <a:t>31/10/2025</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A7037A33-CEF3-4E38-BA1B-07D5608DA66E}" type="slidenum">
              <a:rPr lang="en-GB" smtClean="0"/>
              <a:t>‹#›</a:t>
            </a:fld>
            <a:endParaRPr lang="en-GB"/>
          </a:p>
        </p:txBody>
      </p:sp>
    </p:spTree>
    <p:extLst>
      <p:ext uri="{BB962C8B-B14F-4D97-AF65-F5344CB8AC3E}">
        <p14:creationId xmlns:p14="http://schemas.microsoft.com/office/powerpoint/2010/main" val="30989939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hyperlink" Target="https://www.mentalhealth.org.uk/explore-mental-health/statistics/anxiety-statistics" TargetMode="External"/><Relationship Id="rId13" Type="http://schemas.openxmlformats.org/officeDocument/2006/relationships/hyperlink" Target="https://www.who.int/news-room/fact-sheets/detail/anxiety-disorders" TargetMode="External"/><Relationship Id="rId3" Type="http://schemas.openxmlformats.org/officeDocument/2006/relationships/hyperlink" Target="https://doi.org/10.1111/jcpp.13702" TargetMode="External"/><Relationship Id="rId7" Type="http://schemas.openxmlformats.org/officeDocument/2006/relationships/hyperlink" Target="https://doi.org/10.1136/bmjopen-2022-062197" TargetMode="External"/><Relationship Id="rId12" Type="http://schemas.openxmlformats.org/officeDocument/2006/relationships/hyperlink" Target="https://doi.org/10.1136/bmjopen-2023-077220" TargetMode="External"/><Relationship Id="rId2" Type="http://schemas.openxmlformats.org/officeDocument/2006/relationships/hyperlink" Target="https://doi.org/10.1177/00368504221135469" TargetMode="External"/><Relationship Id="rId1" Type="http://schemas.openxmlformats.org/officeDocument/2006/relationships/slideLayout" Target="../slideLayouts/slideLayout1.xml"/><Relationship Id="rId6" Type="http://schemas.openxmlformats.org/officeDocument/2006/relationships/hyperlink" Target="https://www.governmentevents.co.uk/student-mental-health-the-latest-government-policy-in-improving-student-mental-health/" TargetMode="External"/><Relationship Id="rId11" Type="http://schemas.openxmlformats.org/officeDocument/2006/relationships/hyperlink" Target="https://digital.nhs.uk/data-and-information/publications/statistical/adult-psychiatric-morbidity-survey/survey-of-mental-health-and-wellbeing-england-2023-24/common-mental-health-conditions" TargetMode="External"/><Relationship Id="rId5" Type="http://schemas.openxmlformats.org/officeDocument/2006/relationships/hyperlink" Target="https://doi.org/10.5498/wjp.v13.i5.138" TargetMode="External"/><Relationship Id="rId10" Type="http://schemas.openxmlformats.org/officeDocument/2006/relationships/hyperlink" Target="https://www.mind.org.uk/news-campaigns/campaigns/time-to-change/" TargetMode="External"/><Relationship Id="rId4" Type="http://schemas.openxmlformats.org/officeDocument/2006/relationships/hyperlink" Target="https://www.statista.com/statistics/372489/symptoms-of-anxiety-by-gender-in-scotland/" TargetMode="External"/><Relationship Id="rId9" Type="http://schemas.openxmlformats.org/officeDocument/2006/relationships/hyperlink" Target="https://www.mentalhealth.org.uk/our-work/public-engagement/mental-health-awareness-week/anxiety-repor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038350" y="3042603"/>
            <a:ext cx="9601200" cy="2318067"/>
          </a:xfrm>
        </p:spPr>
        <p:txBody>
          <a:bodyPr>
            <a:normAutofit fontScale="25000" lnSpcReduction="20000"/>
          </a:bodyPr>
          <a:lstStyle/>
          <a:p>
            <a:pPr>
              <a:lnSpc>
                <a:spcPct val="150000"/>
              </a:lnSpc>
            </a:pPr>
            <a:r>
              <a:rPr lang="en-GB" sz="11200" b="1" dirty="0">
                <a:latin typeface="Times New Roman" panose="02020603050405020304" pitchFamily="18" charset="0"/>
                <a:ea typeface="Times New Roman" panose="02020603050405020304" pitchFamily="18" charset="0"/>
              </a:rPr>
              <a:t>Degree Name:</a:t>
            </a:r>
            <a:r>
              <a:rPr lang="en-GB" sz="11200" dirty="0">
                <a:latin typeface="Times New Roman" panose="02020603050405020304" pitchFamily="18" charset="0"/>
                <a:ea typeface="Times New Roman" panose="02020603050405020304" pitchFamily="18" charset="0"/>
              </a:rPr>
              <a:t> BSc (Hons) Health and Social Care</a:t>
            </a:r>
            <a:r>
              <a:rPr lang="en-GB" sz="11200" b="1" dirty="0">
                <a:latin typeface="Times New Roman" panose="02020603050405020304" pitchFamily="18" charset="0"/>
                <a:ea typeface="Times New Roman" panose="02020603050405020304" pitchFamily="18" charset="0"/>
              </a:rPr>
              <a:t> </a:t>
            </a:r>
            <a:endParaRPr lang="en-IN" sz="11200" dirty="0">
              <a:latin typeface="Times New Roman" panose="02020603050405020304" pitchFamily="18" charset="0"/>
              <a:ea typeface="Times New Roman" panose="02020603050405020304" pitchFamily="18" charset="0"/>
            </a:endParaRPr>
          </a:p>
          <a:p>
            <a:pPr>
              <a:lnSpc>
                <a:spcPct val="150000"/>
              </a:lnSpc>
            </a:pPr>
            <a:r>
              <a:rPr lang="en-GB" sz="11200" b="1" dirty="0">
                <a:latin typeface="Times New Roman" panose="02020603050405020304" pitchFamily="18" charset="0"/>
                <a:ea typeface="Times New Roman" panose="02020603050405020304" pitchFamily="18" charset="0"/>
              </a:rPr>
              <a:t>Module Code:</a:t>
            </a:r>
            <a:r>
              <a:rPr lang="en-GB" sz="11200" dirty="0">
                <a:latin typeface="Times New Roman" panose="02020603050405020304" pitchFamily="18" charset="0"/>
                <a:ea typeface="Times New Roman" panose="02020603050405020304" pitchFamily="18" charset="0"/>
              </a:rPr>
              <a:t> BMHP6029</a:t>
            </a:r>
            <a:r>
              <a:rPr lang="en-GB" sz="11200" b="1" dirty="0">
                <a:latin typeface="Times New Roman" panose="02020603050405020304" pitchFamily="18" charset="0"/>
                <a:ea typeface="Times New Roman" panose="02020603050405020304" pitchFamily="18" charset="0"/>
              </a:rPr>
              <a:t> </a:t>
            </a:r>
            <a:endParaRPr lang="en-IN" sz="11200" dirty="0">
              <a:latin typeface="Times New Roman" panose="02020603050405020304" pitchFamily="18" charset="0"/>
              <a:ea typeface="Times New Roman" panose="02020603050405020304" pitchFamily="18" charset="0"/>
            </a:endParaRPr>
          </a:p>
          <a:p>
            <a:pPr>
              <a:lnSpc>
                <a:spcPct val="150000"/>
              </a:lnSpc>
            </a:pPr>
            <a:r>
              <a:rPr lang="en-GB" sz="11200" b="1" dirty="0">
                <a:latin typeface="Times New Roman" panose="02020603050405020304" pitchFamily="18" charset="0"/>
                <a:ea typeface="Times New Roman" panose="02020603050405020304" pitchFamily="18" charset="0"/>
              </a:rPr>
              <a:t>Module Name: </a:t>
            </a:r>
            <a:r>
              <a:rPr lang="en-GB" sz="11200" dirty="0">
                <a:latin typeface="Times New Roman" panose="02020603050405020304" pitchFamily="18" charset="0"/>
                <a:ea typeface="Times New Roman" panose="02020603050405020304" pitchFamily="18" charset="0"/>
              </a:rPr>
              <a:t>Psychological Classifications and Provisions</a:t>
            </a:r>
            <a:r>
              <a:rPr lang="en-GB" sz="11200" b="1" dirty="0">
                <a:latin typeface="Times New Roman" panose="02020603050405020304" pitchFamily="18" charset="0"/>
                <a:ea typeface="Times New Roman" panose="02020603050405020304" pitchFamily="18" charset="0"/>
              </a:rPr>
              <a:t> </a:t>
            </a:r>
            <a:endParaRPr lang="en-IN" sz="11200" dirty="0">
              <a:latin typeface="Times New Roman" panose="02020603050405020304" pitchFamily="18" charset="0"/>
              <a:ea typeface="Times New Roman" panose="02020603050405020304" pitchFamily="18" charset="0"/>
            </a:endParaRPr>
          </a:p>
          <a:p>
            <a:pPr>
              <a:lnSpc>
                <a:spcPct val="150000"/>
              </a:lnSpc>
            </a:pPr>
            <a:r>
              <a:rPr lang="en-GB" sz="11200" b="1" dirty="0">
                <a:latin typeface="Times New Roman" panose="02020603050405020304" pitchFamily="18" charset="0"/>
                <a:ea typeface="Times New Roman" panose="02020603050405020304" pitchFamily="18" charset="0"/>
              </a:rPr>
              <a:t>Assignment Title: </a:t>
            </a:r>
            <a:r>
              <a:rPr lang="en-GB" sz="11200" dirty="0">
                <a:latin typeface="Times New Roman" panose="02020603050405020304" pitchFamily="18" charset="0"/>
                <a:ea typeface="Times New Roman" panose="02020603050405020304" pitchFamily="18" charset="0"/>
              </a:rPr>
              <a:t>Component 1: Individual Presentation (Academic Poster)</a:t>
            </a:r>
            <a:r>
              <a:rPr lang="en-GB" sz="11200" b="1" dirty="0">
                <a:latin typeface="Times New Roman" panose="02020603050405020304" pitchFamily="18" charset="0"/>
                <a:ea typeface="Times New Roman" panose="02020603050405020304" pitchFamily="18" charset="0"/>
              </a:rPr>
              <a:t> </a:t>
            </a:r>
            <a:endParaRPr lang="en-IN" sz="11200" dirty="0">
              <a:latin typeface="Times New Roman" panose="02020603050405020304" pitchFamily="18" charset="0"/>
              <a:ea typeface="Times New Roman" panose="02020603050405020304" pitchFamily="18" charset="0"/>
            </a:endParaRPr>
          </a:p>
          <a:p>
            <a:pPr>
              <a:lnSpc>
                <a:spcPct val="150000"/>
              </a:lnSpc>
            </a:pPr>
            <a:r>
              <a:rPr lang="en-GB" sz="11200" b="1" dirty="0">
                <a:latin typeface="Times New Roman" panose="02020603050405020304" pitchFamily="18" charset="0"/>
                <a:ea typeface="Times New Roman" panose="02020603050405020304" pitchFamily="18" charset="0"/>
              </a:rPr>
              <a:t>Student Name: </a:t>
            </a:r>
            <a:r>
              <a:rPr lang="en-IN" sz="11200" dirty="0">
                <a:latin typeface="Times New Roman" panose="02020603050405020304" pitchFamily="18" charset="0"/>
                <a:ea typeface="Times New Roman" panose="02020603050405020304" pitchFamily="18" charset="0"/>
              </a:rPr>
              <a:t>Asteria  Joseph Nyamhanga Wilson   </a:t>
            </a:r>
            <a:r>
              <a:rPr lang="en-GB" sz="11200" b="1" dirty="0">
                <a:latin typeface="Times New Roman" panose="02020603050405020304" pitchFamily="18" charset="0"/>
                <a:ea typeface="Times New Roman" panose="02020603050405020304" pitchFamily="18" charset="0"/>
              </a:rPr>
              <a:t> </a:t>
            </a:r>
            <a:endParaRPr lang="en-IN" sz="11200" dirty="0">
              <a:latin typeface="Times New Roman" panose="02020603050405020304" pitchFamily="18" charset="0"/>
              <a:ea typeface="Times New Roman" panose="02020603050405020304" pitchFamily="18" charset="0"/>
            </a:endParaRPr>
          </a:p>
          <a:p>
            <a:pPr>
              <a:lnSpc>
                <a:spcPct val="150000"/>
              </a:lnSpc>
            </a:pPr>
            <a:r>
              <a:rPr lang="en-GB" sz="11200" b="1" dirty="0">
                <a:latin typeface="Times New Roman" panose="02020603050405020304" pitchFamily="18" charset="0"/>
                <a:ea typeface="Times New Roman" panose="02020603050405020304" pitchFamily="18" charset="0"/>
              </a:rPr>
              <a:t>Student ID: 2311121</a:t>
            </a:r>
          </a:p>
          <a:p>
            <a:pPr>
              <a:lnSpc>
                <a:spcPct val="150000"/>
              </a:lnSpc>
            </a:pPr>
            <a:r>
              <a:rPr lang="en-GB" sz="11200" b="1" dirty="0">
                <a:latin typeface="Times New Roman" panose="02020603050405020304" pitchFamily="18" charset="0"/>
                <a:ea typeface="Times New Roman" panose="02020603050405020304" pitchFamily="18" charset="0"/>
              </a:rPr>
              <a:t>Lecture Name: Neale Haddon </a:t>
            </a:r>
            <a:endParaRPr lang="en-IN" sz="11200" dirty="0">
              <a:latin typeface="Times New Roman" panose="02020603050405020304" pitchFamily="18" charset="0"/>
              <a:ea typeface="Times New Roman" panose="02020603050405020304" pitchFamily="18" charset="0"/>
            </a:endParaRPr>
          </a:p>
          <a:p>
            <a:endParaRPr lang="en-GB" dirty="0"/>
          </a:p>
        </p:txBody>
      </p:sp>
      <p:pic>
        <p:nvPicPr>
          <p:cNvPr id="4" name="Picture 3"/>
          <p:cNvPicPr>
            <a:picLocks noChangeAspect="1"/>
          </p:cNvPicPr>
          <p:nvPr/>
        </p:nvPicPr>
        <p:blipFill>
          <a:blip r:embed="rId2"/>
          <a:stretch>
            <a:fillRect/>
          </a:stretch>
        </p:blipFill>
        <p:spPr>
          <a:xfrm>
            <a:off x="4800600" y="1314449"/>
            <a:ext cx="3805274" cy="15567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832214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11999" y="15348"/>
            <a:ext cx="10189601" cy="646331"/>
          </a:xfrm>
          <a:prstGeom prst="rect">
            <a:avLst/>
          </a:prstGeom>
          <a:solidFill>
            <a:schemeClr val="accent6">
              <a:lumMod val="40000"/>
              <a:lumOff val="60000"/>
            </a:schemeClr>
          </a:solidFill>
          <a:ln>
            <a:solidFill>
              <a:srgbClr val="C00000"/>
            </a:solidFill>
          </a:ln>
        </p:spPr>
        <p:txBody>
          <a:bodyPr wrap="square" rtlCol="0">
            <a:spAutoFit/>
          </a:bodyPr>
          <a:lstStyle/>
          <a:p>
            <a:pPr algn="ctr"/>
            <a:r>
              <a:rPr lang="en-IN" sz="1800" b="1" dirty="0">
                <a:latin typeface="Times New Roman" panose="02020603050405020304" pitchFamily="18" charset="0"/>
                <a:cs typeface="Times New Roman" panose="02020603050405020304" pitchFamily="18" charset="0"/>
              </a:rPr>
              <a:t>Title: Understanding Anxiety Disorders: Historical Change, Current Challenges, and Policy Recommendations</a:t>
            </a:r>
            <a:endParaRPr lang="en-GB" sz="1800" b="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17929" y="646331"/>
            <a:ext cx="3460376" cy="2062103"/>
          </a:xfrm>
          <a:prstGeom prst="rect">
            <a:avLst/>
          </a:prstGeom>
          <a:solidFill>
            <a:schemeClr val="accent6">
              <a:lumMod val="20000"/>
              <a:lumOff val="80000"/>
            </a:schemeClr>
          </a:solidFill>
          <a:ln>
            <a:solidFill>
              <a:srgbClr val="C00000"/>
            </a:solidFill>
          </a:ln>
        </p:spPr>
        <p:txBody>
          <a:bodyPr wrap="square" rtlCol="0">
            <a:spAutoFit/>
          </a:bodyPr>
          <a:lstStyle/>
          <a:p>
            <a:pPr algn="ctr">
              <a:spcAft>
                <a:spcPts val="0"/>
              </a:spcAft>
            </a:pPr>
            <a:r>
              <a:rPr lang="en-GB" sz="1600" b="1" kern="0" dirty="0">
                <a:solidFill>
                  <a:srgbClr val="C00000"/>
                </a:solidFill>
                <a:effectLst/>
                <a:latin typeface="Times New Roman" panose="02020603050405020304" pitchFamily="18" charset="0"/>
              </a:rPr>
              <a:t>Introduction</a:t>
            </a:r>
            <a:endParaRPr lang="en-IN" sz="1600" b="1" kern="0" dirty="0">
              <a:solidFill>
                <a:srgbClr val="C00000"/>
              </a:solidFill>
              <a:effectLst/>
              <a:latin typeface="Times New Roman" panose="02020603050405020304" pitchFamily="18" charset="0"/>
            </a:endParaRPr>
          </a:p>
          <a:p>
            <a:pPr algn="just">
              <a:spcAft>
                <a:spcPts val="0"/>
              </a:spcAft>
            </a:pPr>
            <a:r>
              <a:rPr lang="en-GB" sz="1400" dirty="0">
                <a:effectLst/>
                <a:latin typeface="Times New Roman" panose="02020603050405020304" pitchFamily="18" charset="0"/>
                <a:ea typeface="Times New Roman" panose="02020603050405020304" pitchFamily="18" charset="0"/>
              </a:rPr>
              <a:t>This poster aims to discuss the ICD-11 classification of the disorders related to anxiety. This will compare ICD-11 and DSM-5, examine cultural and personal differences, and review past and present knowledge. This poster will critically evaluate attitudes and policies to develop recommendations for future practice.. </a:t>
            </a:r>
            <a:endParaRPr lang="en-IN" sz="1400" dirty="0">
              <a:effectLst/>
              <a:latin typeface="Times New Roman" panose="02020603050405020304" pitchFamily="18" charset="0"/>
              <a:ea typeface="Times New Roman" panose="02020603050405020304" pitchFamily="18" charset="0"/>
            </a:endParaRPr>
          </a:p>
        </p:txBody>
      </p:sp>
      <p:sp>
        <p:nvSpPr>
          <p:cNvPr id="7" name="TextBox 6"/>
          <p:cNvSpPr txBox="1"/>
          <p:nvPr/>
        </p:nvSpPr>
        <p:spPr>
          <a:xfrm>
            <a:off x="26894" y="3753445"/>
            <a:ext cx="3460376" cy="3139321"/>
          </a:xfrm>
          <a:prstGeom prst="rect">
            <a:avLst/>
          </a:prstGeom>
          <a:solidFill>
            <a:schemeClr val="accent2">
              <a:lumMod val="40000"/>
              <a:lumOff val="60000"/>
            </a:schemeClr>
          </a:solidFill>
          <a:ln>
            <a:solidFill>
              <a:srgbClr val="C00000"/>
            </a:solidFill>
          </a:ln>
        </p:spPr>
        <p:txBody>
          <a:bodyPr wrap="square" rtlCol="0">
            <a:spAutoFit/>
          </a:bodyPr>
          <a:lstStyle/>
          <a:p>
            <a:pPr algn="ctr">
              <a:spcAft>
                <a:spcPts val="0"/>
              </a:spcAft>
            </a:pPr>
            <a:r>
              <a:rPr lang="en-GB" sz="1600" b="1" kern="0" dirty="0">
                <a:solidFill>
                  <a:srgbClr val="C00000"/>
                </a:solidFill>
                <a:effectLst/>
                <a:latin typeface="Times New Roman" panose="02020603050405020304" pitchFamily="18" charset="0"/>
              </a:rPr>
              <a:t>Comparing ICD-11 and DSM-5</a:t>
            </a:r>
            <a:endParaRPr lang="en-IN" sz="1600" b="1" kern="0" dirty="0">
              <a:solidFill>
                <a:srgbClr val="C00000"/>
              </a:solidFill>
              <a:effectLst/>
              <a:latin typeface="Times New Roman" panose="02020603050405020304" pitchFamily="18" charset="0"/>
            </a:endParaRPr>
          </a:p>
          <a:p>
            <a:pPr algn="just">
              <a:spcAft>
                <a:spcPts val="0"/>
              </a:spcAft>
            </a:pPr>
            <a:r>
              <a:rPr lang="en-GB" sz="1400" dirty="0">
                <a:effectLst/>
                <a:latin typeface="Times New Roman" panose="02020603050405020304" pitchFamily="18" charset="0"/>
                <a:ea typeface="Times New Roman" panose="02020603050405020304" pitchFamily="18" charset="0"/>
              </a:rPr>
              <a:t>ICD-11, produced by the World Health Organisation, is an international instrument of clinical care, research, and health policy (Gomez</a:t>
            </a:r>
            <a:r>
              <a:rPr lang="en-GB" sz="1400" i="1" dirty="0">
                <a:effectLst/>
                <a:latin typeface="Times New Roman" panose="02020603050405020304" pitchFamily="18" charset="0"/>
                <a:ea typeface="Times New Roman" panose="02020603050405020304" pitchFamily="18" charset="0"/>
              </a:rPr>
              <a:t> et al., </a:t>
            </a:r>
            <a:r>
              <a:rPr lang="en-GB" sz="1400" dirty="0">
                <a:effectLst/>
                <a:latin typeface="Times New Roman" panose="02020603050405020304" pitchFamily="18" charset="0"/>
                <a:ea typeface="Times New Roman" panose="02020603050405020304" pitchFamily="18" charset="0"/>
              </a:rPr>
              <a:t>2023).  It has simplified diagnostic guidelines that guide various healthcare facilities. The main advantage of ICD-11 is that it is more focused on cultural context and less biased in diagnosis among populations. However, it may be inadequate in the amount of detail compared to DSM-5. As a result, its application may be slow because of variations in health systems between countries. </a:t>
            </a:r>
            <a:endParaRPr lang="en-IN" sz="1400" dirty="0">
              <a:effectLst/>
              <a:latin typeface="Times New Roman" panose="02020603050405020304" pitchFamily="18" charset="0"/>
              <a:ea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57150" y="2736733"/>
            <a:ext cx="3421155" cy="9973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extBox 8"/>
          <p:cNvSpPr txBox="1"/>
          <p:nvPr/>
        </p:nvSpPr>
        <p:spPr>
          <a:xfrm>
            <a:off x="9573" y="6892766"/>
            <a:ext cx="3504591" cy="2492990"/>
          </a:xfrm>
          <a:prstGeom prst="rect">
            <a:avLst/>
          </a:prstGeom>
          <a:solidFill>
            <a:schemeClr val="accent6">
              <a:lumMod val="20000"/>
              <a:lumOff val="80000"/>
            </a:schemeClr>
          </a:solidFill>
          <a:ln>
            <a:solidFill>
              <a:srgbClr val="C00000"/>
            </a:solidFill>
          </a:ln>
        </p:spPr>
        <p:txBody>
          <a:bodyPr wrap="square" rtlCol="0">
            <a:spAutoFit/>
          </a:bodyPr>
          <a:lstStyle/>
          <a:p>
            <a:pPr algn="ctr">
              <a:spcAft>
                <a:spcPts val="0"/>
              </a:spcAft>
            </a:pPr>
            <a:r>
              <a:rPr lang="en-GB" sz="1600" b="1" kern="0" dirty="0">
                <a:solidFill>
                  <a:srgbClr val="C00000"/>
                </a:solidFill>
                <a:effectLst/>
                <a:latin typeface="Times New Roman" panose="02020603050405020304" pitchFamily="18" charset="0"/>
              </a:rPr>
              <a:t>Individual and Cultural Differences</a:t>
            </a:r>
            <a:endParaRPr lang="en-IN" sz="1600" b="1" kern="0" dirty="0">
              <a:solidFill>
                <a:srgbClr val="C00000"/>
              </a:solidFill>
              <a:effectLst/>
              <a:latin typeface="Times New Roman" panose="02020603050405020304" pitchFamily="18" charset="0"/>
            </a:endParaRPr>
          </a:p>
          <a:p>
            <a:pPr algn="just">
              <a:spcAft>
                <a:spcPts val="0"/>
              </a:spcAft>
            </a:pPr>
            <a:r>
              <a:rPr lang="en-GB" sz="1400" dirty="0">
                <a:effectLst/>
                <a:latin typeface="Times New Roman" panose="02020603050405020304" pitchFamily="18" charset="0"/>
                <a:ea typeface="Times New Roman" panose="02020603050405020304" pitchFamily="18" charset="0"/>
              </a:rPr>
              <a:t>The level of anxiety can be highly differentiated across people and cultures. The experience and reporting of symptoms are affected by factors including age, gender and socioeconomic status (</a:t>
            </a:r>
            <a:r>
              <a:rPr lang="en-GB" sz="1400" dirty="0" err="1">
                <a:effectLst/>
                <a:latin typeface="Times New Roman" panose="02020603050405020304" pitchFamily="18" charset="0"/>
                <a:ea typeface="Times New Roman" panose="02020603050405020304" pitchFamily="18" charset="0"/>
              </a:rPr>
              <a:t>Farhane</a:t>
            </a:r>
            <a:r>
              <a:rPr lang="en-GB" sz="1400" dirty="0">
                <a:effectLst/>
                <a:latin typeface="Times New Roman" panose="02020603050405020304" pitchFamily="18" charset="0"/>
                <a:ea typeface="Times New Roman" panose="02020603050405020304" pitchFamily="18" charset="0"/>
              </a:rPr>
              <a:t>-Medina </a:t>
            </a:r>
            <a:r>
              <a:rPr lang="en-GB" sz="1400" i="1" dirty="0">
                <a:effectLst/>
                <a:latin typeface="Times New Roman" panose="02020603050405020304" pitchFamily="18" charset="0"/>
                <a:ea typeface="Times New Roman" panose="02020603050405020304" pitchFamily="18" charset="0"/>
              </a:rPr>
              <a:t>et al.,</a:t>
            </a:r>
            <a:r>
              <a:rPr lang="en-GB" sz="1400" dirty="0">
                <a:effectLst/>
                <a:latin typeface="Times New Roman" panose="02020603050405020304" pitchFamily="18" charset="0"/>
                <a:ea typeface="Times New Roman" panose="02020603050405020304" pitchFamily="18" charset="0"/>
              </a:rPr>
              <a:t> 2022). As an illustration, young adults tend to be diagnosed with anxiety disorders more often than older people. The perceptions of anxiety and its expression between cultures are also influenced by culture.</a:t>
            </a:r>
            <a:endParaRPr lang="en-IN" sz="1400" dirty="0">
              <a:effectLst/>
              <a:latin typeface="Times New Roman" panose="02020603050405020304" pitchFamily="18" charset="0"/>
              <a:ea typeface="Times New Roman" panose="02020603050405020304" pitchFamily="18" charset="0"/>
            </a:endParaRPr>
          </a:p>
        </p:txBody>
      </p:sp>
      <p:sp>
        <p:nvSpPr>
          <p:cNvPr id="12" name="TextBox 11"/>
          <p:cNvSpPr txBox="1"/>
          <p:nvPr/>
        </p:nvSpPr>
        <p:spPr>
          <a:xfrm>
            <a:off x="3514164" y="646331"/>
            <a:ext cx="3962401" cy="1631216"/>
          </a:xfrm>
          <a:prstGeom prst="rect">
            <a:avLst/>
          </a:prstGeom>
          <a:solidFill>
            <a:schemeClr val="accent2">
              <a:lumMod val="40000"/>
              <a:lumOff val="60000"/>
            </a:schemeClr>
          </a:solidFill>
          <a:ln>
            <a:solidFill>
              <a:srgbClr val="C00000"/>
            </a:solidFill>
          </a:ln>
        </p:spPr>
        <p:txBody>
          <a:bodyPr wrap="square" rtlCol="0">
            <a:spAutoFit/>
          </a:bodyPr>
          <a:lstStyle/>
          <a:p>
            <a:pPr algn="ctr">
              <a:spcAft>
                <a:spcPts val="0"/>
              </a:spcAft>
            </a:pPr>
            <a:r>
              <a:rPr lang="en-GB" sz="1600" b="1" kern="0" dirty="0">
                <a:solidFill>
                  <a:srgbClr val="C00000"/>
                </a:solidFill>
                <a:effectLst/>
                <a:latin typeface="Times New Roman" panose="02020603050405020304" pitchFamily="18" charset="0"/>
              </a:rPr>
              <a:t>Mental Health Disorder- Anxiety </a:t>
            </a:r>
            <a:endParaRPr lang="en-IN" sz="1600" b="1" kern="0" dirty="0">
              <a:solidFill>
                <a:srgbClr val="C00000"/>
              </a:solidFill>
              <a:effectLst/>
              <a:latin typeface="Times New Roman" panose="02020603050405020304" pitchFamily="18" charset="0"/>
            </a:endParaRPr>
          </a:p>
          <a:p>
            <a:pPr marL="342900" lvl="0" indent="-342900" algn="just">
              <a:spcAft>
                <a:spcPts val="0"/>
              </a:spcAft>
              <a:buFont typeface="Arial" panose="020B0604020202020204" pitchFamily="34" charset="0"/>
              <a:buChar char="●"/>
            </a:pPr>
            <a:r>
              <a:rPr lang="en-GB" sz="1400" u="none" strike="noStrike" dirty="0">
                <a:effectLst/>
                <a:latin typeface="Times New Roman" panose="02020603050405020304" pitchFamily="18" charset="0"/>
                <a:ea typeface="Times New Roman" panose="02020603050405020304" pitchFamily="18" charset="0"/>
              </a:rPr>
              <a:t>Three-quarters of the population (73%) in the UK are suffering from anxiety as of 2023 (Mental Health, 2024).</a:t>
            </a:r>
            <a:endParaRPr lang="en-IN" sz="1400" u="none" strike="noStrike" dirty="0">
              <a:effectLst/>
              <a:latin typeface="Times New Roman" panose="02020603050405020304" pitchFamily="18" charset="0"/>
              <a:ea typeface="Times New Roman" panose="02020603050405020304" pitchFamily="18" charset="0"/>
            </a:endParaRPr>
          </a:p>
          <a:p>
            <a:pPr marL="342900" lvl="0" indent="-342900" algn="just">
              <a:spcAft>
                <a:spcPts val="0"/>
              </a:spcAft>
              <a:buFont typeface="Arial" panose="020B0604020202020204" pitchFamily="34" charset="0"/>
              <a:buChar char="●"/>
            </a:pPr>
            <a:r>
              <a:rPr lang="en-GB" sz="1400" u="none" strike="noStrike" dirty="0">
                <a:effectLst/>
                <a:latin typeface="Times New Roman" panose="02020603050405020304" pitchFamily="18" charset="0"/>
                <a:ea typeface="Times New Roman" panose="02020603050405020304" pitchFamily="18" charset="0"/>
              </a:rPr>
              <a:t>12% of men and 20% of women are suffering from anxiety as of 2022 in the UK (Gagliardi, 2025).</a:t>
            </a:r>
          </a:p>
        </p:txBody>
      </p:sp>
      <p:pic>
        <p:nvPicPr>
          <p:cNvPr id="13" name="Picture 12"/>
          <p:cNvPicPr>
            <a:picLocks noChangeAspect="1"/>
          </p:cNvPicPr>
          <p:nvPr/>
        </p:nvPicPr>
        <p:blipFill>
          <a:blip r:embed="rId4"/>
          <a:stretch>
            <a:fillRect/>
          </a:stretch>
        </p:blipFill>
        <p:spPr>
          <a:xfrm>
            <a:off x="3607777" y="2331175"/>
            <a:ext cx="3918782" cy="12762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TextBox 13"/>
          <p:cNvSpPr txBox="1"/>
          <p:nvPr/>
        </p:nvSpPr>
        <p:spPr>
          <a:xfrm>
            <a:off x="3889087" y="3661029"/>
            <a:ext cx="3263153" cy="307777"/>
          </a:xfrm>
          <a:prstGeom prst="rect">
            <a:avLst/>
          </a:prstGeom>
          <a:noFill/>
          <a:ln>
            <a:solidFill>
              <a:srgbClr val="C00000"/>
            </a:solidFill>
          </a:ln>
        </p:spPr>
        <p:txBody>
          <a:bodyPr wrap="square" rtlCol="0">
            <a:spAutoFit/>
          </a:bodyPr>
          <a:lstStyle/>
          <a:p>
            <a:pPr algn="ctr"/>
            <a:r>
              <a:rPr lang="en-GB" sz="1400" dirty="0">
                <a:effectLst/>
                <a:latin typeface="Times New Roman" panose="02020603050405020304" pitchFamily="18" charset="0"/>
                <a:ea typeface="Times New Roman" panose="02020603050405020304" pitchFamily="18" charset="0"/>
              </a:rPr>
              <a:t>(Source:Gagliardi, 2025)</a:t>
            </a:r>
            <a:endParaRPr lang="en-GB" sz="1400" dirty="0"/>
          </a:p>
        </p:txBody>
      </p:sp>
      <p:sp>
        <p:nvSpPr>
          <p:cNvPr id="15" name="TextBox 14"/>
          <p:cNvSpPr txBox="1"/>
          <p:nvPr/>
        </p:nvSpPr>
        <p:spPr>
          <a:xfrm>
            <a:off x="3551230" y="3947043"/>
            <a:ext cx="3942059" cy="5654157"/>
          </a:xfrm>
          <a:prstGeom prst="rect">
            <a:avLst/>
          </a:prstGeom>
          <a:solidFill>
            <a:schemeClr val="accent6">
              <a:lumMod val="20000"/>
              <a:lumOff val="80000"/>
            </a:schemeClr>
          </a:solidFill>
          <a:ln>
            <a:solidFill>
              <a:srgbClr val="C00000"/>
            </a:solidFill>
          </a:ln>
        </p:spPr>
        <p:txBody>
          <a:bodyPr wrap="square" rtlCol="0">
            <a:spAutoFit/>
          </a:bodyPr>
          <a:lstStyle/>
          <a:p>
            <a:pPr algn="ctr">
              <a:spcAft>
                <a:spcPts val="0"/>
              </a:spcAft>
            </a:pPr>
            <a:r>
              <a:rPr lang="en-GB" sz="1600" b="1" kern="0" dirty="0">
                <a:solidFill>
                  <a:srgbClr val="C00000"/>
                </a:solidFill>
                <a:effectLst/>
                <a:latin typeface="Times New Roman" panose="02020603050405020304" pitchFamily="18" charset="0"/>
              </a:rPr>
              <a:t>Literature review to explore the historical and contemporary understanding of the condition</a:t>
            </a:r>
            <a:endParaRPr lang="en-IN" sz="1600" b="1" kern="0" dirty="0">
              <a:solidFill>
                <a:srgbClr val="C00000"/>
              </a:solidFill>
              <a:effectLst/>
              <a:latin typeface="Times New Roman" panose="02020603050405020304" pitchFamily="18" charset="0"/>
            </a:endParaRPr>
          </a:p>
          <a:p>
            <a:pPr marL="342900" lvl="0" indent="-342900" algn="just">
              <a:spcAft>
                <a:spcPts val="0"/>
              </a:spcAft>
              <a:buFont typeface="Arial" panose="020B0604020202020204" pitchFamily="34" charset="0"/>
              <a:buChar char="●"/>
            </a:pPr>
            <a:r>
              <a:rPr lang="en-GB" sz="1400" b="1" i="1" u="none" strike="noStrike" dirty="0">
                <a:effectLst/>
                <a:latin typeface="Times New Roman" panose="02020603050405020304" pitchFamily="18" charset="0"/>
                <a:ea typeface="Times New Roman" panose="02020603050405020304" pitchFamily="18" charset="0"/>
              </a:rPr>
              <a:t>Historical understanding:</a:t>
            </a:r>
            <a:r>
              <a:rPr lang="en-GB" sz="1400" u="none" strike="noStrike" dirty="0">
                <a:effectLst/>
                <a:latin typeface="Times New Roman" panose="02020603050405020304" pitchFamily="18" charset="0"/>
                <a:ea typeface="Times New Roman" panose="02020603050405020304" pitchFamily="18" charset="0"/>
              </a:rPr>
              <a:t> Anxiety was known to everyone in different centuries, but the meaning has changed gradually. Through ancient medicine, fear and worry were not considered clinical disorders, but an imbalance of the body or the spirit. In the 19th century, anxiety was termed "nervous disorders" and associated with hysteria (Fox </a:t>
            </a:r>
            <a:r>
              <a:rPr lang="en-GB" sz="1400" i="1" u="none" strike="noStrike" dirty="0">
                <a:effectLst/>
                <a:latin typeface="Times New Roman" panose="02020603050405020304" pitchFamily="18" charset="0"/>
                <a:ea typeface="Times New Roman" panose="02020603050405020304" pitchFamily="18" charset="0"/>
              </a:rPr>
              <a:t>et al.,</a:t>
            </a:r>
            <a:r>
              <a:rPr lang="en-GB" sz="1400" u="none" strike="noStrike" dirty="0">
                <a:effectLst/>
                <a:latin typeface="Times New Roman" panose="02020603050405020304" pitchFamily="18" charset="0"/>
                <a:ea typeface="Times New Roman" panose="02020603050405020304" pitchFamily="18" charset="0"/>
              </a:rPr>
              <a:t> 2022). This perception usually resulted in stigma and low treatment choices. Freud explained anxiety as an outcome of unconscious conflicts. </a:t>
            </a:r>
          </a:p>
          <a:p>
            <a:pPr marL="342900" lvl="0" indent="-342900" algn="just">
              <a:spcAft>
                <a:spcPts val="0"/>
              </a:spcAft>
              <a:buFont typeface="Arial" panose="020B0604020202020204" pitchFamily="34" charset="0"/>
              <a:buChar char="●"/>
            </a:pPr>
            <a:r>
              <a:rPr lang="en-GB" sz="1400" b="1" i="1" u="none" strike="noStrike" dirty="0">
                <a:effectLst/>
                <a:latin typeface="Times New Roman" panose="02020603050405020304" pitchFamily="18" charset="0"/>
                <a:ea typeface="Times New Roman" panose="02020603050405020304" pitchFamily="18" charset="0"/>
              </a:rPr>
              <a:t>Contemporary understanding: </a:t>
            </a:r>
            <a:r>
              <a:rPr lang="en-GB" sz="1400" u="none" strike="noStrike" dirty="0">
                <a:effectLst/>
                <a:latin typeface="Times New Roman" panose="02020603050405020304" pitchFamily="18" charset="0"/>
                <a:ea typeface="Times New Roman" panose="02020603050405020304" pitchFamily="18" charset="0"/>
              </a:rPr>
              <a:t> Anxiety disorder is a common health issue in the present day. Recent statistics in England indicated that 1 in 5 adults (20.2%) aged between 16 and 64 years are suffering from anxiety.  Generalised Anxiety Disorder was reported in 7.5% of the adults. Anxiety prevalence grew from 18.9% in 2014 and 22.6% in 2023-24 (NHS, 2025).  The highest rates of prevalence were observed among young adults aged 16-24 (25.8%). </a:t>
            </a:r>
            <a:endParaRPr lang="en-IN" sz="1400" u="none" strike="noStrike" dirty="0">
              <a:effectLst/>
              <a:latin typeface="Times New Roman" panose="02020603050405020304" pitchFamily="18" charset="0"/>
              <a:ea typeface="Times New Roman" panose="02020603050405020304" pitchFamily="18" charset="0"/>
            </a:endParaRPr>
          </a:p>
        </p:txBody>
      </p:sp>
      <p:sp>
        <p:nvSpPr>
          <p:cNvPr id="18" name="TextBox 17"/>
          <p:cNvSpPr txBox="1"/>
          <p:nvPr/>
        </p:nvSpPr>
        <p:spPr>
          <a:xfrm>
            <a:off x="7530354" y="646331"/>
            <a:ext cx="5289176" cy="2923877"/>
          </a:xfrm>
          <a:prstGeom prst="rect">
            <a:avLst/>
          </a:prstGeom>
          <a:solidFill>
            <a:schemeClr val="accent6">
              <a:lumMod val="20000"/>
              <a:lumOff val="80000"/>
            </a:schemeClr>
          </a:solidFill>
          <a:ln>
            <a:solidFill>
              <a:srgbClr val="C00000"/>
            </a:solidFill>
          </a:ln>
        </p:spPr>
        <p:txBody>
          <a:bodyPr wrap="square" rtlCol="0">
            <a:spAutoFit/>
          </a:bodyPr>
          <a:lstStyle/>
          <a:p>
            <a:pPr algn="ctr">
              <a:spcAft>
                <a:spcPts val="0"/>
              </a:spcAft>
            </a:pPr>
            <a:r>
              <a:rPr lang="en-GB" sz="1600" b="1" kern="0" dirty="0">
                <a:solidFill>
                  <a:srgbClr val="C00000"/>
                </a:solidFill>
                <a:effectLst/>
                <a:latin typeface="Times New Roman" panose="02020603050405020304" pitchFamily="18" charset="0"/>
              </a:rPr>
              <a:t>Exploring the evolution of attitudes, practices and policies</a:t>
            </a:r>
            <a:endParaRPr lang="en-IN" sz="1600" b="1" kern="0" dirty="0">
              <a:solidFill>
                <a:srgbClr val="C00000"/>
              </a:solidFill>
              <a:effectLst/>
              <a:latin typeface="Times New Roman" panose="02020603050405020304" pitchFamily="18" charset="0"/>
            </a:endParaRPr>
          </a:p>
          <a:p>
            <a:pPr lvl="0" algn="just">
              <a:spcAft>
                <a:spcPts val="0"/>
              </a:spcAft>
            </a:pPr>
            <a:r>
              <a:rPr lang="en-GB" sz="1400" b="1" i="1" u="none" strike="noStrike" dirty="0">
                <a:effectLst/>
                <a:latin typeface="Times New Roman" panose="02020603050405020304" pitchFamily="18" charset="0"/>
                <a:ea typeface="Times New Roman" panose="02020603050405020304" pitchFamily="18" charset="0"/>
              </a:rPr>
              <a:t>Attitudes</a:t>
            </a:r>
            <a:r>
              <a:rPr lang="en-GB" sz="1400" dirty="0">
                <a:latin typeface="Times New Roman" panose="02020603050405020304" pitchFamily="18" charset="0"/>
                <a:ea typeface="Times New Roman" panose="02020603050405020304" pitchFamily="18" charset="0"/>
              </a:rPr>
              <a:t>,</a:t>
            </a:r>
            <a:r>
              <a:rPr lang="en-GB" sz="1400" u="none" strike="noStrike" dirty="0">
                <a:effectLst/>
                <a:latin typeface="Times New Roman" panose="02020603050405020304" pitchFamily="18" charset="0"/>
                <a:ea typeface="Times New Roman" panose="02020603050405020304" pitchFamily="18" charset="0"/>
              </a:rPr>
              <a:t> </a:t>
            </a:r>
            <a:r>
              <a:rPr lang="en-GB" sz="1400" dirty="0">
                <a:latin typeface="Times New Roman" panose="02020603050405020304" pitchFamily="18" charset="0"/>
                <a:ea typeface="Times New Roman" panose="02020603050405020304" pitchFamily="18" charset="0"/>
              </a:rPr>
              <a:t>h</a:t>
            </a:r>
            <a:r>
              <a:rPr lang="en-GB" sz="1400" u="none" strike="noStrike" dirty="0">
                <a:effectLst/>
                <a:latin typeface="Times New Roman" panose="02020603050405020304" pitchFamily="18" charset="0"/>
                <a:ea typeface="Times New Roman" panose="02020603050405020304" pitchFamily="18" charset="0"/>
              </a:rPr>
              <a:t>istorically, anxiety was considered a personal weakness which enhanced social exclusion. However, currently, the stigma related to anxiety has massively reduced in the UK through the campaign “Time to Change”. This campaign increased public awareness regarding the mental health disorder and reduced social discrimination (MIND, 2022). </a:t>
            </a:r>
            <a:r>
              <a:rPr lang="en-GB" sz="1400" dirty="0">
                <a:latin typeface="Times New Roman" panose="02020603050405020304" pitchFamily="18" charset="0"/>
                <a:ea typeface="Times New Roman" panose="02020603050405020304" pitchFamily="18" charset="0"/>
              </a:rPr>
              <a:t> </a:t>
            </a:r>
            <a:r>
              <a:rPr lang="en-GB" sz="1400" b="1" i="1" u="none" strike="noStrike" dirty="0">
                <a:effectLst/>
                <a:latin typeface="Times New Roman" panose="02020603050405020304" pitchFamily="18" charset="0"/>
                <a:ea typeface="Times New Roman" panose="02020603050405020304" pitchFamily="18" charset="0"/>
              </a:rPr>
              <a:t>Practices </a:t>
            </a:r>
            <a:r>
              <a:rPr lang="en-GB" sz="1400" u="none" strike="noStrike" dirty="0">
                <a:effectLst/>
                <a:latin typeface="Times New Roman" panose="02020603050405020304" pitchFamily="18" charset="0"/>
                <a:ea typeface="Times New Roman" panose="02020603050405020304" pitchFamily="18" charset="0"/>
              </a:rPr>
              <a:t>for dealing with anxiety have progressed massively in recent days. Institutional care has changed, and it has been replaced by Cognitive Behavioural Therapy (CBT) and pharmacological interventions, which have changed the practice of clinical work. </a:t>
            </a:r>
            <a:r>
              <a:rPr lang="en-GB" sz="1400" b="1" i="1" u="none" strike="noStrike" dirty="0">
                <a:effectLst/>
                <a:latin typeface="Times New Roman" panose="02020603050405020304" pitchFamily="18" charset="0"/>
                <a:ea typeface="Times New Roman" panose="02020603050405020304" pitchFamily="18" charset="0"/>
              </a:rPr>
              <a:t>Policies </a:t>
            </a:r>
            <a:r>
              <a:rPr lang="en-GB" sz="1400" u="none" strike="noStrike" dirty="0">
                <a:effectLst/>
                <a:latin typeface="Times New Roman" panose="02020603050405020304" pitchFamily="18" charset="0"/>
                <a:ea typeface="Times New Roman" panose="02020603050405020304" pitchFamily="18" charset="0"/>
              </a:rPr>
              <a:t>regarding anxiety have changed massively in the present day. NICE promote psychological therapies, and the NHS Long Term Plan prioritises early intervention. </a:t>
            </a:r>
            <a:endParaRPr lang="en-IN" sz="1400" u="none" strike="noStrike" dirty="0">
              <a:effectLst/>
              <a:latin typeface="Times New Roman" panose="02020603050405020304" pitchFamily="18" charset="0"/>
              <a:ea typeface="Times New Roman" panose="02020603050405020304" pitchFamily="18" charset="0"/>
            </a:endParaRPr>
          </a:p>
        </p:txBody>
      </p:sp>
      <p:sp>
        <p:nvSpPr>
          <p:cNvPr id="19" name="TextBox 18"/>
          <p:cNvSpPr txBox="1"/>
          <p:nvPr/>
        </p:nvSpPr>
        <p:spPr>
          <a:xfrm>
            <a:off x="7545092" y="3570208"/>
            <a:ext cx="5289176" cy="2492990"/>
          </a:xfrm>
          <a:prstGeom prst="rect">
            <a:avLst/>
          </a:prstGeom>
          <a:solidFill>
            <a:schemeClr val="accent2">
              <a:lumMod val="40000"/>
              <a:lumOff val="60000"/>
            </a:schemeClr>
          </a:solidFill>
          <a:ln>
            <a:solidFill>
              <a:srgbClr val="C00000"/>
            </a:solidFill>
          </a:ln>
        </p:spPr>
        <p:txBody>
          <a:bodyPr wrap="square" rtlCol="0">
            <a:spAutoFit/>
          </a:bodyPr>
          <a:lstStyle/>
          <a:p>
            <a:pPr algn="ctr">
              <a:spcAft>
                <a:spcPts val="0"/>
              </a:spcAft>
            </a:pPr>
            <a:r>
              <a:rPr lang="en-GB" sz="1600" b="1" kern="0" dirty="0">
                <a:solidFill>
                  <a:srgbClr val="C00000"/>
                </a:solidFill>
                <a:effectLst/>
                <a:latin typeface="Times New Roman" panose="02020603050405020304" pitchFamily="18" charset="0"/>
              </a:rPr>
              <a:t>Recommendations for future policy and practice</a:t>
            </a:r>
            <a:endParaRPr lang="en-IN" sz="1600" b="1" kern="0" dirty="0">
              <a:solidFill>
                <a:srgbClr val="C00000"/>
              </a:solidFill>
              <a:effectLst/>
              <a:latin typeface="Times New Roman" panose="02020603050405020304" pitchFamily="18" charset="0"/>
            </a:endParaRPr>
          </a:p>
          <a:p>
            <a:pPr lvl="0" algn="just">
              <a:spcAft>
                <a:spcPts val="0"/>
              </a:spcAft>
            </a:pPr>
            <a:r>
              <a:rPr lang="en-GB" sz="1400" b="1" u="none" strike="noStrike" dirty="0">
                <a:effectLst/>
                <a:latin typeface="Times New Roman" panose="02020603050405020304" pitchFamily="18" charset="0"/>
                <a:ea typeface="Times New Roman" panose="02020603050405020304" pitchFamily="18" charset="0"/>
              </a:rPr>
              <a:t>Expanding Early Intervention and Prevention Strategy: </a:t>
            </a:r>
            <a:r>
              <a:rPr lang="en-GB" sz="1400" u="none" strike="noStrike" dirty="0">
                <a:effectLst/>
                <a:latin typeface="Times New Roman" panose="02020603050405020304" pitchFamily="18" charset="0"/>
                <a:ea typeface="Times New Roman" panose="02020603050405020304" pitchFamily="18" charset="0"/>
              </a:rPr>
              <a:t>Anxiety is common among adolescents, as 25.8% of 16-24-year-olds suffered from anxiety in 2023-24 in the UK (NHS, 2025). Training through schools and youth mental health services can reduce the health risk factors of anxiety. </a:t>
            </a:r>
            <a:r>
              <a:rPr lang="en-GB" sz="1400" b="1" i="1" dirty="0">
                <a:solidFill>
                  <a:prstClr val="black"/>
                </a:solidFill>
                <a:latin typeface="Times New Roman" panose="02020603050405020304" pitchFamily="18" charset="0"/>
                <a:ea typeface="Times New Roman" panose="02020603050405020304" pitchFamily="18" charset="0"/>
              </a:rPr>
              <a:t>Improving Access and Reducing Inequalities: </a:t>
            </a:r>
            <a:r>
              <a:rPr lang="en-GB" sz="1400" dirty="0">
                <a:solidFill>
                  <a:prstClr val="black"/>
                </a:solidFill>
                <a:latin typeface="Times New Roman" panose="02020603050405020304" pitchFamily="18" charset="0"/>
                <a:ea typeface="Times New Roman" panose="02020603050405020304" pitchFamily="18" charset="0"/>
              </a:rPr>
              <a:t>The healthcare services to reduce anxiety need to be delivered equally in the different regions and communities of the UK and outside of the UK. </a:t>
            </a:r>
            <a:r>
              <a:rPr lang="en-GB" sz="1400" b="1" i="1" dirty="0">
                <a:solidFill>
                  <a:prstClr val="black"/>
                </a:solidFill>
                <a:latin typeface="Times New Roman" panose="02020603050405020304" pitchFamily="18" charset="0"/>
                <a:ea typeface="Times New Roman" panose="02020603050405020304" pitchFamily="18" charset="0"/>
              </a:rPr>
              <a:t>Balancing Psychological and Pharmacological Treatments</a:t>
            </a:r>
            <a:r>
              <a:rPr lang="en-GB" sz="1400" b="1" dirty="0">
                <a:solidFill>
                  <a:prstClr val="black"/>
                </a:solidFill>
                <a:latin typeface="Times New Roman" panose="02020603050405020304" pitchFamily="18" charset="0"/>
                <a:ea typeface="Times New Roman" panose="02020603050405020304" pitchFamily="18" charset="0"/>
              </a:rPr>
              <a:t>: </a:t>
            </a:r>
            <a:r>
              <a:rPr lang="en-GB" sz="1400" dirty="0">
                <a:solidFill>
                  <a:prstClr val="black"/>
                </a:solidFill>
                <a:latin typeface="Times New Roman" panose="02020603050405020304" pitchFamily="18" charset="0"/>
                <a:ea typeface="Times New Roman" panose="02020603050405020304" pitchFamily="18" charset="0"/>
              </a:rPr>
              <a:t>The anxiety reduction services need to include therapy as well as medication equally. </a:t>
            </a:r>
            <a:endParaRPr lang="en-IN" sz="1800" u="none" strike="noStrike" dirty="0">
              <a:effectLst/>
              <a:latin typeface="Times New Roman" panose="02020603050405020304" pitchFamily="18" charset="0"/>
              <a:ea typeface="Times New Roman" panose="02020603050405020304" pitchFamily="18" charset="0"/>
            </a:endParaRPr>
          </a:p>
        </p:txBody>
      </p:sp>
      <p:sp>
        <p:nvSpPr>
          <p:cNvPr id="20" name="TextBox 19"/>
          <p:cNvSpPr txBox="1"/>
          <p:nvPr/>
        </p:nvSpPr>
        <p:spPr>
          <a:xfrm>
            <a:off x="7530354" y="7323653"/>
            <a:ext cx="5271246" cy="2277547"/>
          </a:xfrm>
          <a:prstGeom prst="rect">
            <a:avLst/>
          </a:prstGeom>
          <a:solidFill>
            <a:schemeClr val="accent6">
              <a:lumMod val="20000"/>
              <a:lumOff val="80000"/>
            </a:schemeClr>
          </a:solidFill>
          <a:ln>
            <a:solidFill>
              <a:srgbClr val="C00000"/>
            </a:solidFill>
          </a:ln>
        </p:spPr>
        <p:txBody>
          <a:bodyPr wrap="square" rtlCol="0">
            <a:spAutoFit/>
          </a:bodyPr>
          <a:lstStyle/>
          <a:p>
            <a:pPr algn="ctr">
              <a:spcAft>
                <a:spcPts val="0"/>
              </a:spcAft>
            </a:pPr>
            <a:r>
              <a:rPr lang="en-GB" sz="1600" b="1" kern="0" dirty="0">
                <a:solidFill>
                  <a:srgbClr val="C00000"/>
                </a:solidFill>
                <a:effectLst/>
                <a:latin typeface="Times New Roman" panose="02020603050405020304" pitchFamily="18" charset="0"/>
              </a:rPr>
              <a:t>Conclusion </a:t>
            </a:r>
            <a:endParaRPr lang="en-IN" sz="1600" b="1" kern="0" dirty="0">
              <a:solidFill>
                <a:srgbClr val="C00000"/>
              </a:solidFill>
              <a:effectLst/>
              <a:latin typeface="Times New Roman" panose="02020603050405020304" pitchFamily="18" charset="0"/>
            </a:endParaRPr>
          </a:p>
          <a:p>
            <a:pPr algn="just">
              <a:spcAft>
                <a:spcPts val="0"/>
              </a:spcAft>
            </a:pPr>
            <a:r>
              <a:rPr lang="en-GB" sz="1400" dirty="0">
                <a:effectLst/>
                <a:latin typeface="Times New Roman" panose="02020603050405020304" pitchFamily="18" charset="0"/>
                <a:ea typeface="Times New Roman" panose="02020603050405020304" pitchFamily="18" charset="0"/>
              </a:rPr>
              <a:t>It can be concluded that anxiety disorders are the most prevalent mental health problems globally and in the UK.  The historical perception of anxiety reveals the modification of moral judgment and stigma to the understanding of anxiety as a medical disorder, whereas the current data is characterised by increased awareness and inequalities. There is a more positive attitude, but stigma is an obstacle, particularly in workplaces and minority groups. Evidence-based therapies are now being prioritised in practices. Although long waiting times and over-prescription with medication are issues. </a:t>
            </a:r>
            <a:endParaRPr lang="en-IN" sz="1400" dirty="0">
              <a:effectLst/>
              <a:latin typeface="Times New Roman" panose="02020603050405020304" pitchFamily="18" charset="0"/>
              <a:ea typeface="Times New Roman" panose="02020603050405020304" pitchFamily="18" charset="0"/>
            </a:endParaRPr>
          </a:p>
        </p:txBody>
      </p:sp>
      <p:pic>
        <p:nvPicPr>
          <p:cNvPr id="21" name="Picture 20"/>
          <p:cNvPicPr>
            <a:picLocks noChangeAspect="1"/>
          </p:cNvPicPr>
          <p:nvPr/>
        </p:nvPicPr>
        <p:blipFill>
          <a:blip r:embed="rId5"/>
          <a:stretch>
            <a:fillRect/>
          </a:stretch>
        </p:blipFill>
        <p:spPr>
          <a:xfrm>
            <a:off x="85773" y="15348"/>
            <a:ext cx="2517866" cy="610025"/>
          </a:xfrm>
          <a:prstGeom prst="rect">
            <a:avLst/>
          </a:prstGeom>
        </p:spPr>
      </p:pic>
      <p:pic>
        <p:nvPicPr>
          <p:cNvPr id="2" name="Picture 1"/>
          <p:cNvPicPr>
            <a:picLocks noChangeAspect="1"/>
          </p:cNvPicPr>
          <p:nvPr/>
        </p:nvPicPr>
        <p:blipFill>
          <a:blip r:embed="rId6"/>
          <a:stretch>
            <a:fillRect/>
          </a:stretch>
        </p:blipFill>
        <p:spPr>
          <a:xfrm>
            <a:off x="7508026" y="6063198"/>
            <a:ext cx="1426423" cy="1260455"/>
          </a:xfrm>
          <a:prstGeom prst="rect">
            <a:avLst/>
          </a:prstGeom>
        </p:spPr>
      </p:pic>
      <p:pic>
        <p:nvPicPr>
          <p:cNvPr id="3" name="Picture 2"/>
          <p:cNvPicPr>
            <a:picLocks noChangeAspect="1"/>
          </p:cNvPicPr>
          <p:nvPr/>
        </p:nvPicPr>
        <p:blipFill>
          <a:blip r:embed="rId7"/>
          <a:stretch>
            <a:fillRect/>
          </a:stretch>
        </p:blipFill>
        <p:spPr>
          <a:xfrm>
            <a:off x="8956777" y="6063198"/>
            <a:ext cx="1704975" cy="1260455"/>
          </a:xfrm>
          <a:prstGeom prst="rect">
            <a:avLst/>
          </a:prstGeom>
        </p:spPr>
      </p:pic>
      <p:pic>
        <p:nvPicPr>
          <p:cNvPr id="6" name="Picture 5"/>
          <p:cNvPicPr>
            <a:picLocks noChangeAspect="1"/>
          </p:cNvPicPr>
          <p:nvPr/>
        </p:nvPicPr>
        <p:blipFill>
          <a:blip r:embed="rId8"/>
          <a:stretch>
            <a:fillRect/>
          </a:stretch>
        </p:blipFill>
        <p:spPr>
          <a:xfrm>
            <a:off x="10709049" y="6085013"/>
            <a:ext cx="2172516" cy="1238640"/>
          </a:xfrm>
          <a:prstGeom prst="rect">
            <a:avLst/>
          </a:prstGeom>
        </p:spPr>
      </p:pic>
    </p:spTree>
    <p:extLst>
      <p:ext uri="{BB962C8B-B14F-4D97-AF65-F5344CB8AC3E}">
        <p14:creationId xmlns:p14="http://schemas.microsoft.com/office/powerpoint/2010/main" val="42403133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801600" cy="9094797"/>
          </a:xfrm>
          <a:prstGeom prst="rect">
            <a:avLst/>
          </a:prstGeom>
          <a:noFill/>
        </p:spPr>
        <p:txBody>
          <a:bodyPr wrap="square" rtlCol="0">
            <a:spAutoFit/>
          </a:bodyPr>
          <a:lstStyle/>
          <a:p>
            <a:pPr algn="ctr">
              <a:lnSpc>
                <a:spcPct val="150000"/>
              </a:lnSpc>
            </a:pPr>
            <a:r>
              <a:rPr lang="en-GB" sz="1400" b="1" dirty="0">
                <a:latin typeface="Times New Roman" panose="02020603050405020304" pitchFamily="18" charset="0"/>
                <a:cs typeface="Times New Roman" panose="02020603050405020304" pitchFamily="18" charset="0"/>
              </a:rPr>
              <a:t>References </a:t>
            </a:r>
          </a:p>
          <a:p>
            <a:pPr algn="just">
              <a:lnSpc>
                <a:spcPct val="150000"/>
              </a:lnSpc>
            </a:pPr>
            <a:r>
              <a:rPr lang="en-GB" sz="1400" dirty="0" err="1">
                <a:latin typeface="Times New Roman" panose="02020603050405020304" pitchFamily="18" charset="0"/>
                <a:cs typeface="Times New Roman" panose="02020603050405020304" pitchFamily="18" charset="0"/>
              </a:rPr>
              <a:t>Farhane</a:t>
            </a:r>
            <a:r>
              <a:rPr lang="en-GB" sz="1400" dirty="0">
                <a:latin typeface="Times New Roman" panose="02020603050405020304" pitchFamily="18" charset="0"/>
                <a:cs typeface="Times New Roman" panose="02020603050405020304" pitchFamily="18" charset="0"/>
              </a:rPr>
              <a:t>-Medina, N.Z., </a:t>
            </a:r>
            <a:r>
              <a:rPr lang="en-GB" sz="1400" dirty="0" err="1">
                <a:latin typeface="Times New Roman" panose="02020603050405020304" pitchFamily="18" charset="0"/>
                <a:cs typeface="Times New Roman" panose="02020603050405020304" pitchFamily="18" charset="0"/>
              </a:rPr>
              <a:t>Luque</a:t>
            </a:r>
            <a:r>
              <a:rPr lang="en-GB" sz="1400" dirty="0">
                <a:latin typeface="Times New Roman" panose="02020603050405020304" pitchFamily="18" charset="0"/>
                <a:cs typeface="Times New Roman" panose="02020603050405020304" pitchFamily="18" charset="0"/>
              </a:rPr>
              <a:t>, B., </a:t>
            </a:r>
            <a:r>
              <a:rPr lang="en-GB" sz="1400" dirty="0" err="1">
                <a:latin typeface="Times New Roman" panose="02020603050405020304" pitchFamily="18" charset="0"/>
                <a:cs typeface="Times New Roman" panose="02020603050405020304" pitchFamily="18" charset="0"/>
              </a:rPr>
              <a:t>Tabernero</a:t>
            </a:r>
            <a:r>
              <a:rPr lang="en-GB" sz="1400" dirty="0">
                <a:latin typeface="Times New Roman" panose="02020603050405020304" pitchFamily="18" charset="0"/>
                <a:cs typeface="Times New Roman" panose="02020603050405020304" pitchFamily="18" charset="0"/>
              </a:rPr>
              <a:t>, C. and Castillo-</a:t>
            </a:r>
            <a:r>
              <a:rPr lang="en-GB" sz="1400" dirty="0" err="1">
                <a:latin typeface="Times New Roman" panose="02020603050405020304" pitchFamily="18" charset="0"/>
                <a:cs typeface="Times New Roman" panose="02020603050405020304" pitchFamily="18" charset="0"/>
              </a:rPr>
              <a:t>Mayén</a:t>
            </a:r>
            <a:r>
              <a:rPr lang="en-GB" sz="1400" dirty="0">
                <a:latin typeface="Times New Roman" panose="02020603050405020304" pitchFamily="18" charset="0"/>
                <a:cs typeface="Times New Roman" panose="02020603050405020304" pitchFamily="18" charset="0"/>
              </a:rPr>
              <a:t>, R. (2022) ‘Factors associated with gender and sex differences in anxiety prevalence and comorbidity: A systematic review’. </a:t>
            </a:r>
            <a:r>
              <a:rPr lang="en-GB" sz="1400" i="1" dirty="0">
                <a:latin typeface="Times New Roman" panose="02020603050405020304" pitchFamily="18" charset="0"/>
                <a:cs typeface="Times New Roman" panose="02020603050405020304" pitchFamily="18" charset="0"/>
              </a:rPr>
              <a:t>Science Progress</a:t>
            </a:r>
            <a:r>
              <a:rPr lang="en-GB" sz="1400" dirty="0">
                <a:latin typeface="Times New Roman" panose="02020603050405020304" pitchFamily="18" charset="0"/>
                <a:cs typeface="Times New Roman" panose="02020603050405020304" pitchFamily="18" charset="0"/>
              </a:rPr>
              <a:t>, 105(4), pp.368–504. Available at: </a:t>
            </a:r>
            <a:r>
              <a:rPr lang="en-GB" sz="1400" u="sng" dirty="0">
                <a:latin typeface="Times New Roman" panose="02020603050405020304" pitchFamily="18" charset="0"/>
                <a:cs typeface="Times New Roman" panose="02020603050405020304" pitchFamily="18" charset="0"/>
                <a:hlinkClick r:id="rId2"/>
              </a:rPr>
              <a:t>https://doi.org/10.1177/00368504221135469</a:t>
            </a:r>
            <a:r>
              <a:rPr lang="en-GB" sz="1400" dirty="0">
                <a:latin typeface="Times New Roman" panose="02020603050405020304" pitchFamily="18" charset="0"/>
                <a:cs typeface="Times New Roman" panose="02020603050405020304" pitchFamily="18" charset="0"/>
              </a:rPr>
              <a:t> </a:t>
            </a:r>
            <a:endParaRPr lang="en-IN" sz="1400" dirty="0">
              <a:latin typeface="Times New Roman" panose="02020603050405020304" pitchFamily="18" charset="0"/>
              <a:cs typeface="Times New Roman" panose="02020603050405020304" pitchFamily="18" charset="0"/>
            </a:endParaRPr>
          </a:p>
          <a:p>
            <a:pPr algn="just">
              <a:lnSpc>
                <a:spcPct val="150000"/>
              </a:lnSpc>
            </a:pPr>
            <a:r>
              <a:rPr lang="en-GB" sz="1400" dirty="0">
                <a:latin typeface="Times New Roman" panose="02020603050405020304" pitchFamily="18" charset="0"/>
                <a:cs typeface="Times New Roman" panose="02020603050405020304" pitchFamily="18" charset="0"/>
              </a:rPr>
              <a:t>Fox, N.A., </a:t>
            </a:r>
            <a:r>
              <a:rPr lang="en-GB" sz="1400" dirty="0" err="1">
                <a:latin typeface="Times New Roman" panose="02020603050405020304" pitchFamily="18" charset="0"/>
                <a:cs typeface="Times New Roman" panose="02020603050405020304" pitchFamily="18" charset="0"/>
              </a:rPr>
              <a:t>Zeytinoglu</a:t>
            </a:r>
            <a:r>
              <a:rPr lang="en-GB" sz="1400" dirty="0">
                <a:latin typeface="Times New Roman" panose="02020603050405020304" pitchFamily="18" charset="0"/>
                <a:cs typeface="Times New Roman" panose="02020603050405020304" pitchFamily="18" charset="0"/>
              </a:rPr>
              <a:t>, S., Valadez, E.A., </a:t>
            </a:r>
            <a:r>
              <a:rPr lang="en-GB" sz="1400" dirty="0" err="1">
                <a:latin typeface="Times New Roman" panose="02020603050405020304" pitchFamily="18" charset="0"/>
                <a:cs typeface="Times New Roman" panose="02020603050405020304" pitchFamily="18" charset="0"/>
              </a:rPr>
              <a:t>Buzzell</a:t>
            </a:r>
            <a:r>
              <a:rPr lang="en-GB" sz="1400" dirty="0">
                <a:latin typeface="Times New Roman" panose="02020603050405020304" pitchFamily="18" charset="0"/>
                <a:cs typeface="Times New Roman" panose="02020603050405020304" pitchFamily="18" charset="0"/>
              </a:rPr>
              <a:t>, G.A., Morales, S. and Henderson, H.A. (2022) 'Annual research review: Developmental pathways linking early behavioural inhibition to later anxiety'. </a:t>
            </a:r>
            <a:r>
              <a:rPr lang="en-GB" sz="1400" i="1" dirty="0">
                <a:latin typeface="Times New Roman" panose="02020603050405020304" pitchFamily="18" charset="0"/>
                <a:cs typeface="Times New Roman" panose="02020603050405020304" pitchFamily="18" charset="0"/>
              </a:rPr>
              <a:t>Journal of Child Psychology and Psychiatry</a:t>
            </a:r>
            <a:r>
              <a:rPr lang="en-GB" sz="1400" dirty="0">
                <a:latin typeface="Times New Roman" panose="02020603050405020304" pitchFamily="18" charset="0"/>
                <a:cs typeface="Times New Roman" panose="02020603050405020304" pitchFamily="18" charset="0"/>
              </a:rPr>
              <a:t>, 64(4), pp.537–561. Available at: </a:t>
            </a:r>
            <a:r>
              <a:rPr lang="en-GB" sz="1400" u="sng" dirty="0">
                <a:latin typeface="Times New Roman" panose="02020603050405020304" pitchFamily="18" charset="0"/>
                <a:cs typeface="Times New Roman" panose="02020603050405020304" pitchFamily="18" charset="0"/>
                <a:hlinkClick r:id="rId3"/>
              </a:rPr>
              <a:t>https://doi.org/10.1111/jcpp.13702</a:t>
            </a:r>
            <a:r>
              <a:rPr lang="en-GB" sz="1400" dirty="0">
                <a:latin typeface="Times New Roman" panose="02020603050405020304" pitchFamily="18" charset="0"/>
                <a:cs typeface="Times New Roman" panose="02020603050405020304" pitchFamily="18" charset="0"/>
              </a:rPr>
              <a:t> </a:t>
            </a:r>
            <a:endParaRPr lang="en-IN" sz="1400" dirty="0">
              <a:latin typeface="Times New Roman" panose="02020603050405020304" pitchFamily="18" charset="0"/>
              <a:cs typeface="Times New Roman" panose="02020603050405020304" pitchFamily="18" charset="0"/>
            </a:endParaRPr>
          </a:p>
          <a:p>
            <a:pPr algn="just">
              <a:lnSpc>
                <a:spcPct val="150000"/>
              </a:lnSpc>
            </a:pPr>
            <a:r>
              <a:rPr lang="en-GB" sz="1400" dirty="0" err="1">
                <a:latin typeface="Times New Roman" panose="02020603050405020304" pitchFamily="18" charset="0"/>
                <a:cs typeface="Times New Roman" panose="02020603050405020304" pitchFamily="18" charset="0"/>
              </a:rPr>
              <a:t>Gagliardi</a:t>
            </a:r>
            <a:r>
              <a:rPr lang="en-GB" sz="1400" dirty="0">
                <a:latin typeface="Times New Roman" panose="02020603050405020304" pitchFamily="18" charset="0"/>
                <a:cs typeface="Times New Roman" panose="02020603050405020304" pitchFamily="18" charset="0"/>
              </a:rPr>
              <a:t>, J. (2025). </a:t>
            </a:r>
            <a:r>
              <a:rPr lang="en-GB" sz="1400" i="1" dirty="0">
                <a:latin typeface="Times New Roman" panose="02020603050405020304" pitchFamily="18" charset="0"/>
                <a:cs typeface="Times New Roman" panose="02020603050405020304" pitchFamily="18" charset="0"/>
              </a:rPr>
              <a:t>Distribution of the number of symptoms of anxiety in Scotland in 2021 and 2022, by gender</a:t>
            </a:r>
            <a:r>
              <a:rPr lang="en-GB" sz="1400" dirty="0">
                <a:latin typeface="Times New Roman" panose="02020603050405020304" pitchFamily="18" charset="0"/>
                <a:cs typeface="Times New Roman" panose="02020603050405020304" pitchFamily="18" charset="0"/>
              </a:rPr>
              <a:t>. [Online] Statista. Available at: </a:t>
            </a:r>
            <a:r>
              <a:rPr lang="en-GB" sz="1400" u="sng" dirty="0">
                <a:latin typeface="Times New Roman" panose="02020603050405020304" pitchFamily="18" charset="0"/>
                <a:cs typeface="Times New Roman" panose="02020603050405020304" pitchFamily="18" charset="0"/>
                <a:hlinkClick r:id="rId4"/>
              </a:rPr>
              <a:t>https://www.statista.com/statistics/372489/symptoms-of-anxiety-by-gender-in-scotland/</a:t>
            </a:r>
            <a:r>
              <a:rPr lang="en-GB" sz="1400" dirty="0">
                <a:latin typeface="Times New Roman" panose="02020603050405020304" pitchFamily="18" charset="0"/>
                <a:cs typeface="Times New Roman" panose="02020603050405020304" pitchFamily="18" charset="0"/>
              </a:rPr>
              <a:t> [Accessed October. 2025].</a:t>
            </a:r>
            <a:endParaRPr lang="en-IN" sz="1400" dirty="0">
              <a:latin typeface="Times New Roman" panose="02020603050405020304" pitchFamily="18" charset="0"/>
              <a:cs typeface="Times New Roman" panose="02020603050405020304" pitchFamily="18" charset="0"/>
            </a:endParaRPr>
          </a:p>
          <a:p>
            <a:pPr algn="just">
              <a:lnSpc>
                <a:spcPct val="150000"/>
              </a:lnSpc>
            </a:pPr>
            <a:r>
              <a:rPr lang="en-GB" sz="1400" dirty="0">
                <a:latin typeface="Times New Roman" panose="02020603050405020304" pitchFamily="18" charset="0"/>
                <a:cs typeface="Times New Roman" panose="02020603050405020304" pitchFamily="18" charset="0"/>
              </a:rPr>
              <a:t>Gomez, R., Chen, W. and Houghton, S. (2023) ‘Differences between DSM-5-TR and ICD-11 revisions of attention deficit/hyperactivity disorder: A commentary on implications and opportunities’. </a:t>
            </a:r>
            <a:r>
              <a:rPr lang="en-GB" sz="1400" i="1" dirty="0">
                <a:latin typeface="Times New Roman" panose="02020603050405020304" pitchFamily="18" charset="0"/>
                <a:cs typeface="Times New Roman" panose="02020603050405020304" pitchFamily="18" charset="0"/>
              </a:rPr>
              <a:t>World Journal of Psychiatry</a:t>
            </a:r>
            <a:r>
              <a:rPr lang="en-GB" sz="1400" dirty="0">
                <a:latin typeface="Times New Roman" panose="02020603050405020304" pitchFamily="18" charset="0"/>
                <a:cs typeface="Times New Roman" panose="02020603050405020304" pitchFamily="18" charset="0"/>
              </a:rPr>
              <a:t>, 13(5), pp.138–143. Available at: </a:t>
            </a:r>
            <a:r>
              <a:rPr lang="en-GB" sz="1400" u="sng" dirty="0">
                <a:latin typeface="Times New Roman" panose="02020603050405020304" pitchFamily="18" charset="0"/>
                <a:cs typeface="Times New Roman" panose="02020603050405020304" pitchFamily="18" charset="0"/>
                <a:hlinkClick r:id="rId5"/>
              </a:rPr>
              <a:t>https://doi.org/10.5498/wjp.v13.i5.138</a:t>
            </a:r>
            <a:r>
              <a:rPr lang="en-GB" sz="1400" dirty="0">
                <a:latin typeface="Times New Roman" panose="02020603050405020304" pitchFamily="18" charset="0"/>
                <a:cs typeface="Times New Roman" panose="02020603050405020304" pitchFamily="18" charset="0"/>
              </a:rPr>
              <a:t> </a:t>
            </a:r>
            <a:endParaRPr lang="en-IN" sz="1400" dirty="0">
              <a:latin typeface="Times New Roman" panose="02020603050405020304" pitchFamily="18" charset="0"/>
              <a:cs typeface="Times New Roman" panose="02020603050405020304" pitchFamily="18" charset="0"/>
            </a:endParaRPr>
          </a:p>
          <a:p>
            <a:pPr algn="just">
              <a:lnSpc>
                <a:spcPct val="150000"/>
              </a:lnSpc>
            </a:pPr>
            <a:r>
              <a:rPr lang="en-GB" sz="1400" dirty="0">
                <a:latin typeface="Times New Roman" panose="02020603050405020304" pitchFamily="18" charset="0"/>
                <a:cs typeface="Times New Roman" panose="02020603050405020304" pitchFamily="18" charset="0"/>
              </a:rPr>
              <a:t>Government Events (2022). </a:t>
            </a:r>
            <a:r>
              <a:rPr lang="en-GB" sz="1400" i="1" dirty="0">
                <a:latin typeface="Times New Roman" panose="02020603050405020304" pitchFamily="18" charset="0"/>
                <a:cs typeface="Times New Roman" panose="02020603050405020304" pitchFamily="18" charset="0"/>
              </a:rPr>
              <a:t>Student Mental Health: The Latest Government Policy in Improving Student Mental Health</a:t>
            </a:r>
            <a:r>
              <a:rPr lang="en-GB" sz="1400" dirty="0">
                <a:latin typeface="Times New Roman" panose="02020603050405020304" pitchFamily="18" charset="0"/>
                <a:cs typeface="Times New Roman" panose="02020603050405020304" pitchFamily="18" charset="0"/>
              </a:rPr>
              <a:t>. [Online] Government Events. Available at: </a:t>
            </a:r>
            <a:r>
              <a:rPr lang="en-GB" sz="1400" u="sng" dirty="0">
                <a:latin typeface="Times New Roman" panose="02020603050405020304" pitchFamily="18" charset="0"/>
                <a:cs typeface="Times New Roman" panose="02020603050405020304" pitchFamily="18" charset="0"/>
                <a:hlinkClick r:id="rId6"/>
              </a:rPr>
              <a:t>https://www.governmentevents.co.uk/student-mental-health-the-latest-government-policy-in-improving-student-mental-health/</a:t>
            </a:r>
            <a:r>
              <a:rPr lang="en-GB" sz="1400" dirty="0">
                <a:latin typeface="Times New Roman" panose="02020603050405020304" pitchFamily="18" charset="0"/>
                <a:cs typeface="Times New Roman" panose="02020603050405020304" pitchFamily="18" charset="0"/>
              </a:rPr>
              <a:t> [Accessed October. 2025].</a:t>
            </a:r>
            <a:endParaRPr lang="en-IN" sz="1400" dirty="0">
              <a:latin typeface="Times New Roman" panose="02020603050405020304" pitchFamily="18" charset="0"/>
              <a:cs typeface="Times New Roman" panose="02020603050405020304" pitchFamily="18" charset="0"/>
            </a:endParaRPr>
          </a:p>
          <a:p>
            <a:pPr algn="just">
              <a:lnSpc>
                <a:spcPct val="150000"/>
              </a:lnSpc>
            </a:pPr>
            <a:r>
              <a:rPr lang="en-GB" sz="1400" dirty="0" err="1">
                <a:latin typeface="Times New Roman" panose="02020603050405020304" pitchFamily="18" charset="0"/>
                <a:cs typeface="Times New Roman" panose="02020603050405020304" pitchFamily="18" charset="0"/>
              </a:rPr>
              <a:t>Lunghi</a:t>
            </a:r>
            <a:r>
              <a:rPr lang="en-GB" sz="1400" dirty="0">
                <a:latin typeface="Times New Roman" panose="02020603050405020304" pitchFamily="18" charset="0"/>
                <a:cs typeface="Times New Roman" panose="02020603050405020304" pitchFamily="18" charset="0"/>
              </a:rPr>
              <a:t>, C., </a:t>
            </a:r>
            <a:r>
              <a:rPr lang="en-GB" sz="1400" dirty="0" err="1">
                <a:latin typeface="Times New Roman" panose="02020603050405020304" pitchFamily="18" charset="0"/>
                <a:cs typeface="Times New Roman" panose="02020603050405020304" pitchFamily="18" charset="0"/>
              </a:rPr>
              <a:t>Dugas</a:t>
            </a:r>
            <a:r>
              <a:rPr lang="en-GB" sz="1400" dirty="0">
                <a:latin typeface="Times New Roman" panose="02020603050405020304" pitchFamily="18" charset="0"/>
                <a:cs typeface="Times New Roman" panose="02020603050405020304" pitchFamily="18" charset="0"/>
              </a:rPr>
              <a:t>, M., Leclerc, J., </a:t>
            </a:r>
            <a:r>
              <a:rPr lang="en-GB" sz="1400" dirty="0" err="1">
                <a:latin typeface="Times New Roman" panose="02020603050405020304" pitchFamily="18" charset="0"/>
                <a:cs typeface="Times New Roman" panose="02020603050405020304" pitchFamily="18" charset="0"/>
              </a:rPr>
              <a:t>Poluzzi</a:t>
            </a:r>
            <a:r>
              <a:rPr lang="en-GB" sz="1400" dirty="0">
                <a:latin typeface="Times New Roman" panose="02020603050405020304" pitchFamily="18" charset="0"/>
                <a:cs typeface="Times New Roman" panose="02020603050405020304" pitchFamily="18" charset="0"/>
              </a:rPr>
              <a:t>, E., Martineau, C., </a:t>
            </a:r>
            <a:r>
              <a:rPr lang="en-GB" sz="1400" dirty="0" err="1">
                <a:latin typeface="Times New Roman" panose="02020603050405020304" pitchFamily="18" charset="0"/>
                <a:cs typeface="Times New Roman" panose="02020603050405020304" pitchFamily="18" charset="0"/>
              </a:rPr>
              <a:t>Carnovale</a:t>
            </a:r>
            <a:r>
              <a:rPr lang="en-GB" sz="1400" dirty="0">
                <a:latin typeface="Times New Roman" panose="02020603050405020304" pitchFamily="18" charset="0"/>
                <a:cs typeface="Times New Roman" panose="02020603050405020304" pitchFamily="18" charset="0"/>
              </a:rPr>
              <a:t>, V., </a:t>
            </a:r>
            <a:r>
              <a:rPr lang="en-GB" sz="1400" dirty="0" err="1">
                <a:latin typeface="Times New Roman" panose="02020603050405020304" pitchFamily="18" charset="0"/>
                <a:cs typeface="Times New Roman" panose="02020603050405020304" pitchFamily="18" charset="0"/>
              </a:rPr>
              <a:t>Stéfan</a:t>
            </a:r>
            <a:r>
              <a:rPr lang="en-GB" sz="1400" dirty="0">
                <a:latin typeface="Times New Roman" panose="02020603050405020304" pitchFamily="18" charset="0"/>
                <a:cs typeface="Times New Roman" panose="02020603050405020304" pitchFamily="18" charset="0"/>
              </a:rPr>
              <a:t>, T., </a:t>
            </a:r>
            <a:r>
              <a:rPr lang="en-GB" sz="1400" dirty="0" err="1">
                <a:latin typeface="Times New Roman" panose="02020603050405020304" pitchFamily="18" charset="0"/>
                <a:cs typeface="Times New Roman" panose="02020603050405020304" pitchFamily="18" charset="0"/>
              </a:rPr>
              <a:t>Blouin</a:t>
            </a:r>
            <a:r>
              <a:rPr lang="en-GB" sz="1400" dirty="0">
                <a:latin typeface="Times New Roman" panose="02020603050405020304" pitchFamily="18" charset="0"/>
                <a:cs typeface="Times New Roman" panose="02020603050405020304" pitchFamily="18" charset="0"/>
              </a:rPr>
              <a:t>, P., </a:t>
            </a:r>
            <a:r>
              <a:rPr lang="en-GB" sz="1400" dirty="0" err="1">
                <a:latin typeface="Times New Roman" panose="02020603050405020304" pitchFamily="18" charset="0"/>
                <a:cs typeface="Times New Roman" panose="02020603050405020304" pitchFamily="18" charset="0"/>
              </a:rPr>
              <a:t>Lépine</a:t>
            </a:r>
            <a:r>
              <a:rPr lang="en-GB" sz="1400" dirty="0">
                <a:latin typeface="Times New Roman" panose="02020603050405020304" pitchFamily="18" charset="0"/>
                <a:cs typeface="Times New Roman" panose="02020603050405020304" pitchFamily="18" charset="0"/>
              </a:rPr>
              <a:t>, J., </a:t>
            </a:r>
            <a:r>
              <a:rPr lang="en-GB" sz="1400" dirty="0" err="1">
                <a:latin typeface="Times New Roman" panose="02020603050405020304" pitchFamily="18" charset="0"/>
                <a:cs typeface="Times New Roman" panose="02020603050405020304" pitchFamily="18" charset="0"/>
              </a:rPr>
              <a:t>Jalbert</a:t>
            </a:r>
            <a:r>
              <a:rPr lang="en-GB" sz="1400" dirty="0">
                <a:latin typeface="Times New Roman" panose="02020603050405020304" pitchFamily="18" charset="0"/>
                <a:cs typeface="Times New Roman" panose="02020603050405020304" pitchFamily="18" charset="0"/>
              </a:rPr>
              <a:t>, L., Suarez, N.R.E., </a:t>
            </a:r>
            <a:r>
              <a:rPr lang="en-GB" sz="1400" dirty="0" err="1">
                <a:latin typeface="Times New Roman" panose="02020603050405020304" pitchFamily="18" charset="0"/>
                <a:cs typeface="Times New Roman" panose="02020603050405020304" pitchFamily="18" charset="0"/>
              </a:rPr>
              <a:t>Svyntozelska</a:t>
            </a:r>
            <a:r>
              <a:rPr lang="en-GB" sz="1400" dirty="0">
                <a:latin typeface="Times New Roman" panose="02020603050405020304" pitchFamily="18" charset="0"/>
                <a:cs typeface="Times New Roman" panose="02020603050405020304" pitchFamily="18" charset="0"/>
              </a:rPr>
              <a:t>, O., </a:t>
            </a:r>
            <a:r>
              <a:rPr lang="en-GB" sz="1400" dirty="0" err="1">
                <a:latin typeface="Times New Roman" panose="02020603050405020304" pitchFamily="18" charset="0"/>
                <a:cs typeface="Times New Roman" panose="02020603050405020304" pitchFamily="18" charset="0"/>
              </a:rPr>
              <a:t>Dery</a:t>
            </a:r>
            <a:r>
              <a:rPr lang="en-GB" sz="1400" dirty="0">
                <a:latin typeface="Times New Roman" panose="02020603050405020304" pitchFamily="18" charset="0"/>
                <a:cs typeface="Times New Roman" panose="02020603050405020304" pitchFamily="18" charset="0"/>
              </a:rPr>
              <a:t>, M.-P., </a:t>
            </a:r>
            <a:r>
              <a:rPr lang="en-GB" sz="1400" dirty="0" err="1">
                <a:latin typeface="Times New Roman" panose="02020603050405020304" pitchFamily="18" charset="0"/>
                <a:cs typeface="Times New Roman" panose="02020603050405020304" pitchFamily="18" charset="0"/>
              </a:rPr>
              <a:t>Ekanmian</a:t>
            </a:r>
            <a:r>
              <a:rPr lang="en-GB" sz="1400" dirty="0">
                <a:latin typeface="Times New Roman" panose="02020603050405020304" pitchFamily="18" charset="0"/>
                <a:cs typeface="Times New Roman" panose="02020603050405020304" pitchFamily="18" charset="0"/>
              </a:rPr>
              <a:t>, G., Nogueira, D.M., </a:t>
            </a:r>
            <a:r>
              <a:rPr lang="en-GB" sz="1400" dirty="0" err="1">
                <a:latin typeface="Times New Roman" panose="02020603050405020304" pitchFamily="18" charset="0"/>
                <a:cs typeface="Times New Roman" panose="02020603050405020304" pitchFamily="18" charset="0"/>
              </a:rPr>
              <a:t>Akinola</a:t>
            </a:r>
            <a:r>
              <a:rPr lang="en-GB" sz="1400" dirty="0">
                <a:latin typeface="Times New Roman" panose="02020603050405020304" pitchFamily="18" charset="0"/>
                <a:cs typeface="Times New Roman" panose="02020603050405020304" pitchFamily="18" charset="0"/>
              </a:rPr>
              <a:t>, P.S., </a:t>
            </a:r>
            <a:r>
              <a:rPr lang="en-GB" sz="1400" dirty="0" err="1">
                <a:latin typeface="Times New Roman" panose="02020603050405020304" pitchFamily="18" charset="0"/>
                <a:cs typeface="Times New Roman" panose="02020603050405020304" pitchFamily="18" charset="0"/>
              </a:rPr>
              <a:t>Turcotte</a:t>
            </a:r>
            <a:r>
              <a:rPr lang="en-GB" sz="1400" dirty="0">
                <a:latin typeface="Times New Roman" panose="02020603050405020304" pitchFamily="18" charset="0"/>
                <a:cs typeface="Times New Roman" panose="02020603050405020304" pitchFamily="18" charset="0"/>
              </a:rPr>
              <a:t>, S., Skidmore, B. and LeBlanc, A. (2022) 'Global prevalence of antidepressant drug utilisation in the community: protocol for a systematic review'. </a:t>
            </a:r>
            <a:r>
              <a:rPr lang="en-GB" sz="1400" i="1" dirty="0">
                <a:latin typeface="Times New Roman" panose="02020603050405020304" pitchFamily="18" charset="0"/>
                <a:cs typeface="Times New Roman" panose="02020603050405020304" pitchFamily="18" charset="0"/>
              </a:rPr>
              <a:t>BMJ Open</a:t>
            </a:r>
            <a:r>
              <a:rPr lang="en-GB" sz="1400" dirty="0">
                <a:latin typeface="Times New Roman" panose="02020603050405020304" pitchFamily="18" charset="0"/>
                <a:cs typeface="Times New Roman" panose="02020603050405020304" pitchFamily="18" charset="0"/>
              </a:rPr>
              <a:t>, 12(5), pp.62–97. Available at: </a:t>
            </a:r>
            <a:r>
              <a:rPr lang="en-GB" sz="1400" u="sng" dirty="0">
                <a:latin typeface="Times New Roman" panose="02020603050405020304" pitchFamily="18" charset="0"/>
                <a:cs typeface="Times New Roman" panose="02020603050405020304" pitchFamily="18" charset="0"/>
                <a:hlinkClick r:id="rId7"/>
              </a:rPr>
              <a:t>https://doi.org/10.1136/bmjopen-2022-062197</a:t>
            </a:r>
            <a:r>
              <a:rPr lang="en-GB" sz="1400" dirty="0">
                <a:latin typeface="Times New Roman" panose="02020603050405020304" pitchFamily="18" charset="0"/>
                <a:cs typeface="Times New Roman" panose="02020603050405020304" pitchFamily="18" charset="0"/>
              </a:rPr>
              <a:t> </a:t>
            </a:r>
            <a:endParaRPr lang="en-IN" sz="1400" dirty="0">
              <a:latin typeface="Times New Roman" panose="02020603050405020304" pitchFamily="18" charset="0"/>
              <a:cs typeface="Times New Roman" panose="02020603050405020304" pitchFamily="18" charset="0"/>
            </a:endParaRPr>
          </a:p>
          <a:p>
            <a:pPr algn="just">
              <a:lnSpc>
                <a:spcPct val="150000"/>
              </a:lnSpc>
            </a:pPr>
            <a:r>
              <a:rPr lang="en-GB" sz="1400" dirty="0">
                <a:latin typeface="Times New Roman" panose="02020603050405020304" pitchFamily="18" charset="0"/>
                <a:cs typeface="Times New Roman" panose="02020603050405020304" pitchFamily="18" charset="0"/>
              </a:rPr>
              <a:t>Mental Health (2023). </a:t>
            </a:r>
            <a:r>
              <a:rPr lang="en-GB" sz="1400" i="1" dirty="0">
                <a:latin typeface="Times New Roman" panose="02020603050405020304" pitchFamily="18" charset="0"/>
                <a:cs typeface="Times New Roman" panose="02020603050405020304" pitchFamily="18" charset="0"/>
              </a:rPr>
              <a:t>Anxiety: Statistics</a:t>
            </a:r>
            <a:r>
              <a:rPr lang="en-GB" sz="1400" dirty="0">
                <a:latin typeface="Times New Roman" panose="02020603050405020304" pitchFamily="18" charset="0"/>
                <a:cs typeface="Times New Roman" panose="02020603050405020304" pitchFamily="18" charset="0"/>
              </a:rPr>
              <a:t>. [Online] Mental Health Foundation. Available at: </a:t>
            </a:r>
            <a:r>
              <a:rPr lang="en-GB" sz="1400" u="sng" dirty="0">
                <a:latin typeface="Times New Roman" panose="02020603050405020304" pitchFamily="18" charset="0"/>
                <a:cs typeface="Times New Roman" panose="02020603050405020304" pitchFamily="18" charset="0"/>
                <a:hlinkClick r:id="rId8"/>
              </a:rPr>
              <a:t>https://www.mentalhealth.org.uk/explore-mental-health/statistics/anxiety-statistics</a:t>
            </a:r>
            <a:r>
              <a:rPr lang="en-GB" sz="1400" dirty="0">
                <a:latin typeface="Times New Roman" panose="02020603050405020304" pitchFamily="18" charset="0"/>
                <a:cs typeface="Times New Roman" panose="02020603050405020304" pitchFamily="18" charset="0"/>
              </a:rPr>
              <a:t> [Accessed October. 2025].</a:t>
            </a:r>
            <a:endParaRPr lang="en-IN" sz="1400" dirty="0">
              <a:latin typeface="Times New Roman" panose="02020603050405020304" pitchFamily="18" charset="0"/>
              <a:cs typeface="Times New Roman" panose="02020603050405020304" pitchFamily="18" charset="0"/>
            </a:endParaRPr>
          </a:p>
          <a:p>
            <a:pPr algn="just">
              <a:lnSpc>
                <a:spcPct val="150000"/>
              </a:lnSpc>
            </a:pPr>
            <a:r>
              <a:rPr lang="en-GB" sz="1400" dirty="0">
                <a:latin typeface="Times New Roman" panose="02020603050405020304" pitchFamily="18" charset="0"/>
                <a:cs typeface="Times New Roman" panose="02020603050405020304" pitchFamily="18" charset="0"/>
              </a:rPr>
              <a:t>Mental Health (2024). </a:t>
            </a:r>
            <a:r>
              <a:rPr lang="en-GB" sz="1400" i="1" dirty="0">
                <a:latin typeface="Times New Roman" panose="02020603050405020304" pitchFamily="18" charset="0"/>
                <a:cs typeface="Times New Roman" panose="02020603050405020304" pitchFamily="18" charset="0"/>
              </a:rPr>
              <a:t>Uncertain times: Anxiety in the UK and how to tackle it</a:t>
            </a:r>
            <a:r>
              <a:rPr lang="en-GB" sz="1400" dirty="0">
                <a:latin typeface="Times New Roman" panose="02020603050405020304" pitchFamily="18" charset="0"/>
                <a:cs typeface="Times New Roman" panose="02020603050405020304" pitchFamily="18" charset="0"/>
              </a:rPr>
              <a:t>. [Online] www.mentalhealth.org.uk. Available at: </a:t>
            </a:r>
            <a:r>
              <a:rPr lang="en-GB" sz="1400" u="sng" dirty="0">
                <a:latin typeface="Times New Roman" panose="02020603050405020304" pitchFamily="18" charset="0"/>
                <a:cs typeface="Times New Roman" panose="02020603050405020304" pitchFamily="18" charset="0"/>
                <a:hlinkClick r:id="rId9"/>
              </a:rPr>
              <a:t>https://www.mentalhealth.org.uk/our-work/public-engagement/mental-health-awareness-week/anxiety-report</a:t>
            </a:r>
            <a:r>
              <a:rPr lang="en-GB" sz="1400" dirty="0">
                <a:latin typeface="Times New Roman" panose="02020603050405020304" pitchFamily="18" charset="0"/>
                <a:cs typeface="Times New Roman" panose="02020603050405020304" pitchFamily="18" charset="0"/>
              </a:rPr>
              <a:t> [Accessed Sep. 2025].</a:t>
            </a:r>
            <a:endParaRPr lang="en-IN" sz="1400" dirty="0">
              <a:latin typeface="Times New Roman" panose="02020603050405020304" pitchFamily="18" charset="0"/>
              <a:cs typeface="Times New Roman" panose="02020603050405020304" pitchFamily="18" charset="0"/>
            </a:endParaRPr>
          </a:p>
          <a:p>
            <a:pPr algn="just">
              <a:lnSpc>
                <a:spcPct val="150000"/>
              </a:lnSpc>
            </a:pPr>
            <a:r>
              <a:rPr lang="en-GB" sz="1400" dirty="0">
                <a:latin typeface="Times New Roman" panose="02020603050405020304" pitchFamily="18" charset="0"/>
                <a:cs typeface="Times New Roman" panose="02020603050405020304" pitchFamily="18" charset="0"/>
              </a:rPr>
              <a:t>MIND (2022). </a:t>
            </a:r>
            <a:r>
              <a:rPr lang="en-GB" sz="1400" i="1" dirty="0">
                <a:latin typeface="Times New Roman" panose="02020603050405020304" pitchFamily="18" charset="0"/>
                <a:cs typeface="Times New Roman" panose="02020603050405020304" pitchFamily="18" charset="0"/>
              </a:rPr>
              <a:t>Time to Change | Mind, the mental health charity - help for mental health problems</a:t>
            </a:r>
            <a:r>
              <a:rPr lang="en-GB" sz="1400" dirty="0">
                <a:latin typeface="Times New Roman" panose="02020603050405020304" pitchFamily="18" charset="0"/>
                <a:cs typeface="Times New Roman" panose="02020603050405020304" pitchFamily="18" charset="0"/>
              </a:rPr>
              <a:t>. [Online] Mind.org.uk. Available at: </a:t>
            </a:r>
            <a:r>
              <a:rPr lang="en-GB" sz="1400" u="sng" dirty="0">
                <a:latin typeface="Times New Roman" panose="02020603050405020304" pitchFamily="18" charset="0"/>
                <a:cs typeface="Times New Roman" panose="02020603050405020304" pitchFamily="18" charset="0"/>
                <a:hlinkClick r:id="rId10"/>
              </a:rPr>
              <a:t>https://www.mind.org.uk/news-campaigns/campaigns/time-to-change/</a:t>
            </a:r>
            <a:r>
              <a:rPr lang="en-GB" sz="1400" dirty="0">
                <a:latin typeface="Times New Roman" panose="02020603050405020304" pitchFamily="18" charset="0"/>
                <a:cs typeface="Times New Roman" panose="02020603050405020304" pitchFamily="18" charset="0"/>
              </a:rPr>
              <a:t> [Accessed Sep. 2025].</a:t>
            </a:r>
            <a:endParaRPr lang="en-IN" sz="1400" dirty="0">
              <a:latin typeface="Times New Roman" panose="02020603050405020304" pitchFamily="18" charset="0"/>
              <a:cs typeface="Times New Roman" panose="02020603050405020304" pitchFamily="18" charset="0"/>
            </a:endParaRPr>
          </a:p>
          <a:p>
            <a:pPr algn="just">
              <a:lnSpc>
                <a:spcPct val="150000"/>
              </a:lnSpc>
            </a:pPr>
            <a:r>
              <a:rPr lang="en-GB" sz="1400" dirty="0">
                <a:latin typeface="Times New Roman" panose="02020603050405020304" pitchFamily="18" charset="0"/>
                <a:cs typeface="Times New Roman" panose="02020603050405020304" pitchFamily="18" charset="0"/>
              </a:rPr>
              <a:t>NHS (2025). </a:t>
            </a:r>
            <a:r>
              <a:rPr lang="en-GB" sz="1400" i="1" dirty="0">
                <a:latin typeface="Times New Roman" panose="02020603050405020304" pitchFamily="18" charset="0"/>
                <a:cs typeface="Times New Roman" panose="02020603050405020304" pitchFamily="18" charset="0"/>
              </a:rPr>
              <a:t>Adult Psychiatric Morbidity Survey: Survey of Mental Health and Wellbeing, England, 2023/4</a:t>
            </a:r>
            <a:r>
              <a:rPr lang="en-GB" sz="1400" dirty="0">
                <a:latin typeface="Times New Roman" panose="02020603050405020304" pitchFamily="18" charset="0"/>
                <a:cs typeface="Times New Roman" panose="02020603050405020304" pitchFamily="18" charset="0"/>
              </a:rPr>
              <a:t>. [Online] NHS.UK. Available at: </a:t>
            </a:r>
            <a:r>
              <a:rPr lang="en-GB" sz="1400" u="sng" dirty="0">
                <a:latin typeface="Times New Roman" panose="02020603050405020304" pitchFamily="18" charset="0"/>
                <a:cs typeface="Times New Roman" panose="02020603050405020304" pitchFamily="18" charset="0"/>
                <a:hlinkClick r:id="rId11"/>
              </a:rPr>
              <a:t>https://digital.nhs.uk/data-and-information/publications/statistical/adult-psychiatric-morbidity-survey/survey-of-mental-health-and-wellbeing-england-2023-24/common-mental-health-conditions</a:t>
            </a:r>
            <a:r>
              <a:rPr lang="en-GB" sz="1400" dirty="0">
                <a:latin typeface="Times New Roman" panose="02020603050405020304" pitchFamily="18" charset="0"/>
                <a:cs typeface="Times New Roman" panose="02020603050405020304" pitchFamily="18" charset="0"/>
              </a:rPr>
              <a:t> [Accessed Sep. 2025].</a:t>
            </a:r>
            <a:endParaRPr lang="en-IN" sz="1400" dirty="0">
              <a:latin typeface="Times New Roman" panose="02020603050405020304" pitchFamily="18" charset="0"/>
              <a:cs typeface="Times New Roman" panose="02020603050405020304" pitchFamily="18" charset="0"/>
            </a:endParaRPr>
          </a:p>
          <a:p>
            <a:pPr algn="just">
              <a:lnSpc>
                <a:spcPct val="150000"/>
              </a:lnSpc>
            </a:pPr>
            <a:r>
              <a:rPr lang="en-GB" sz="1400" dirty="0">
                <a:latin typeface="Times New Roman" panose="02020603050405020304" pitchFamily="18" charset="0"/>
                <a:cs typeface="Times New Roman" panose="02020603050405020304" pitchFamily="18" charset="0"/>
              </a:rPr>
              <a:t>Porter, A., Franklin, M., Vocht, F.D., </a:t>
            </a:r>
            <a:r>
              <a:rPr lang="en-GB" sz="1400" dirty="0" err="1">
                <a:latin typeface="Times New Roman" panose="02020603050405020304" pitchFamily="18" charset="0"/>
                <a:cs typeface="Times New Roman" panose="02020603050405020304" pitchFamily="18" charset="0"/>
              </a:rPr>
              <a:t>d’Apice</a:t>
            </a:r>
            <a:r>
              <a:rPr lang="en-GB" sz="1400" dirty="0">
                <a:latin typeface="Times New Roman" panose="02020603050405020304" pitchFamily="18" charset="0"/>
                <a:cs typeface="Times New Roman" panose="02020603050405020304" pitchFamily="18" charset="0"/>
              </a:rPr>
              <a:t>, K., Curtin, E., Albers, P. and Kidger, J. (2024) ‘Estimating the effectiveness of an enhanced “Improving Access to Psychological Therapies” (IAPT) service addressing the wider determinants of mental health: a real-world evaluation’. </a:t>
            </a:r>
            <a:r>
              <a:rPr lang="en-GB" sz="1400" i="1" dirty="0">
                <a:latin typeface="Times New Roman" panose="02020603050405020304" pitchFamily="18" charset="0"/>
                <a:cs typeface="Times New Roman" panose="02020603050405020304" pitchFamily="18" charset="0"/>
              </a:rPr>
              <a:t>BMJ Open</a:t>
            </a:r>
            <a:r>
              <a:rPr lang="en-GB" sz="1400" dirty="0">
                <a:latin typeface="Times New Roman" panose="02020603050405020304" pitchFamily="18" charset="0"/>
                <a:cs typeface="Times New Roman" panose="02020603050405020304" pitchFamily="18" charset="0"/>
              </a:rPr>
              <a:t>, 14(1), pp.77220–77220. Available at: </a:t>
            </a:r>
            <a:r>
              <a:rPr lang="en-GB" sz="1400" u="sng" dirty="0">
                <a:latin typeface="Times New Roman" panose="02020603050405020304" pitchFamily="18" charset="0"/>
                <a:cs typeface="Times New Roman" panose="02020603050405020304" pitchFamily="18" charset="0"/>
                <a:hlinkClick r:id="rId12"/>
              </a:rPr>
              <a:t>https://doi.org/10.1136/bmjopen-2023-077220</a:t>
            </a:r>
            <a:r>
              <a:rPr lang="en-GB" sz="1400" dirty="0">
                <a:latin typeface="Times New Roman" panose="02020603050405020304" pitchFamily="18" charset="0"/>
                <a:cs typeface="Times New Roman" panose="02020603050405020304" pitchFamily="18" charset="0"/>
              </a:rPr>
              <a:t> </a:t>
            </a:r>
            <a:endParaRPr lang="en-IN" sz="1400" dirty="0">
              <a:latin typeface="Times New Roman" panose="02020603050405020304" pitchFamily="18" charset="0"/>
              <a:cs typeface="Times New Roman" panose="02020603050405020304" pitchFamily="18" charset="0"/>
            </a:endParaRPr>
          </a:p>
          <a:p>
            <a:pPr algn="just">
              <a:lnSpc>
                <a:spcPct val="150000"/>
              </a:lnSpc>
            </a:pPr>
            <a:r>
              <a:rPr lang="en-GB" sz="1400" dirty="0">
                <a:latin typeface="Times New Roman" panose="02020603050405020304" pitchFamily="18" charset="0"/>
                <a:cs typeface="Times New Roman" panose="02020603050405020304" pitchFamily="18" charset="0"/>
              </a:rPr>
              <a:t>WHO (2025). </a:t>
            </a:r>
            <a:r>
              <a:rPr lang="en-GB" sz="1400" i="1" dirty="0">
                <a:latin typeface="Times New Roman" panose="02020603050405020304" pitchFamily="18" charset="0"/>
                <a:cs typeface="Times New Roman" panose="02020603050405020304" pitchFamily="18" charset="0"/>
              </a:rPr>
              <a:t>Anxiety disorders</a:t>
            </a:r>
            <a:r>
              <a:rPr lang="en-GB" sz="1400" dirty="0">
                <a:latin typeface="Times New Roman" panose="02020603050405020304" pitchFamily="18" charset="0"/>
                <a:cs typeface="Times New Roman" panose="02020603050405020304" pitchFamily="18" charset="0"/>
              </a:rPr>
              <a:t>. [Online] World Health Organisation. Available at: </a:t>
            </a:r>
            <a:r>
              <a:rPr lang="en-GB" sz="1400" u="sng" dirty="0">
                <a:latin typeface="Times New Roman" panose="02020603050405020304" pitchFamily="18" charset="0"/>
                <a:cs typeface="Times New Roman" panose="02020603050405020304" pitchFamily="18" charset="0"/>
                <a:hlinkClick r:id="rId13"/>
              </a:rPr>
              <a:t>https://www.who.int/news-room/fact-sheets/detail/anxiety-disorders</a:t>
            </a:r>
            <a:r>
              <a:rPr lang="en-GB" sz="1400" dirty="0">
                <a:latin typeface="Times New Roman" panose="02020603050405020304" pitchFamily="18" charset="0"/>
                <a:cs typeface="Times New Roman" panose="02020603050405020304" pitchFamily="18" charset="0"/>
              </a:rPr>
              <a:t> [Accessed Sep. 2025].</a:t>
            </a:r>
            <a:endParaRPr lang="en-IN"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961573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729</TotalTime>
  <Words>3318</Words>
  <Application>Microsoft Office PowerPoint</Application>
  <PresentationFormat>A3 Paper (297x420 mm)</PresentationFormat>
  <Paragraphs>66</Paragraphs>
  <Slides>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Times New Roman</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Asteria Joseph Nyamhanga Wilson (2311121)</cp:lastModifiedBy>
  <cp:revision>82</cp:revision>
  <dcterms:created xsi:type="dcterms:W3CDTF">2025-09-16T11:05:46Z</dcterms:created>
  <dcterms:modified xsi:type="dcterms:W3CDTF">2025-10-31T19:08:33Z</dcterms:modified>
</cp:coreProperties>
</file>