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256" r:id="rId2"/>
    <p:sldId id="319" r:id="rId3"/>
    <p:sldId id="320" r:id="rId4"/>
    <p:sldId id="321" r:id="rId5"/>
    <p:sldId id="322" r:id="rId6"/>
    <p:sldId id="323" r:id="rId7"/>
    <p:sldId id="324" r:id="rId8"/>
    <p:sldId id="325" r:id="rId9"/>
    <p:sldId id="326" r:id="rId10"/>
    <p:sldId id="327" r:id="rId11"/>
    <p:sldId id="328" r:id="rId12"/>
    <p:sldId id="329" r:id="rId13"/>
    <p:sldId id="331" r:id="rId14"/>
    <p:sldId id="330" r:id="rId15"/>
    <p:sldId id="332" r:id="rId16"/>
    <p:sldId id="333" r:id="rId17"/>
    <p:sldId id="335" r:id="rId18"/>
    <p:sldId id="337" r:id="rId19"/>
    <p:sldId id="338" r:id="rId20"/>
    <p:sldId id="340" r:id="rId21"/>
    <p:sldId id="341" r:id="rId22"/>
    <p:sldId id="344" r:id="rId23"/>
    <p:sldId id="342" r:id="rId24"/>
    <p:sldId id="343" r:id="rId25"/>
    <p:sldId id="310" r:id="rId26"/>
    <p:sldId id="345" r:id="rId27"/>
    <p:sldId id="346" r:id="rId28"/>
    <p:sldId id="318"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26" autoAdjust="0"/>
    <p:restoredTop sz="61692" autoAdjust="0"/>
  </p:normalViewPr>
  <p:slideViewPr>
    <p:cSldViewPr snapToGrid="0">
      <p:cViewPr varScale="1">
        <p:scale>
          <a:sx n="53" d="100"/>
          <a:sy n="53" d="100"/>
        </p:scale>
        <p:origin x="1843" y="43"/>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Rees" userId="7625dfb349b2cb22" providerId="LiveId" clId="{2B7977E0-6D15-4341-AA11-3535804EA653}"/>
    <pc:docChg chg="undo custSel addSld delSld modSld">
      <pc:chgData name="Deborah Rees" userId="7625dfb349b2cb22" providerId="LiveId" clId="{2B7977E0-6D15-4341-AA11-3535804EA653}" dt="2020-10-10T12:36:13.139" v="48" actId="20577"/>
      <pc:docMkLst>
        <pc:docMk/>
      </pc:docMkLst>
      <pc:sldChg chg="modSp add del mod">
        <pc:chgData name="Deborah Rees" userId="7625dfb349b2cb22" providerId="LiveId" clId="{2B7977E0-6D15-4341-AA11-3535804EA653}" dt="2020-10-10T12:36:13.139" v="48" actId="20577"/>
        <pc:sldMkLst>
          <pc:docMk/>
          <pc:sldMk cId="1693653101" sldId="319"/>
        </pc:sldMkLst>
        <pc:spChg chg="mod">
          <ac:chgData name="Deborah Rees" userId="7625dfb349b2cb22" providerId="LiveId" clId="{2B7977E0-6D15-4341-AA11-3535804EA653}" dt="2020-10-10T12:36:13.139" v="48" actId="20577"/>
          <ac:spMkLst>
            <pc:docMk/>
            <pc:sldMk cId="1693653101" sldId="319"/>
            <ac:spMk id="3" creationId="{00000000-0000-0000-0000-000000000000}"/>
          </ac:spMkLst>
        </pc:spChg>
      </pc:sldChg>
      <pc:sldChg chg="del">
        <pc:chgData name="Deborah Rees" userId="7625dfb349b2cb22" providerId="LiveId" clId="{2B7977E0-6D15-4341-AA11-3535804EA653}" dt="2020-10-07T13:56:27.918" v="12" actId="47"/>
        <pc:sldMkLst>
          <pc:docMk/>
          <pc:sldMk cId="3081920343" sldId="334"/>
        </pc:sldMkLst>
      </pc:sldChg>
      <pc:sldChg chg="modSp mod">
        <pc:chgData name="Deborah Rees" userId="7625dfb349b2cb22" providerId="LiveId" clId="{2B7977E0-6D15-4341-AA11-3535804EA653}" dt="2020-10-07T13:55:23.775" v="11" actId="6549"/>
        <pc:sldMkLst>
          <pc:docMk/>
          <pc:sldMk cId="4002458428" sldId="341"/>
        </pc:sldMkLst>
        <pc:spChg chg="mod">
          <ac:chgData name="Deborah Rees" userId="7625dfb349b2cb22" providerId="LiveId" clId="{2B7977E0-6D15-4341-AA11-3535804EA653}" dt="2020-10-07T13:55:23.775" v="11" actId="6549"/>
          <ac:spMkLst>
            <pc:docMk/>
            <pc:sldMk cId="4002458428" sldId="341"/>
            <ac:spMk id="3" creationId="{FF3153A7-5B21-41BD-8EB3-9E765C7CDB7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50F2F0-2E97-4B29-BDF2-3DFA66BB0C6B}" type="datetimeFigureOut">
              <a:rPr lang="en-GB" smtClean="0"/>
              <a:t>10/10/2020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D10551-CAFF-4CFA-AD3F-8FD228291A76}" type="slidenum">
              <a:rPr lang="en-GB" smtClean="0"/>
              <a:t>‹#›</a:t>
            </a:fld>
            <a:endParaRPr lang="en-GB"/>
          </a:p>
        </p:txBody>
      </p:sp>
    </p:spTree>
    <p:extLst>
      <p:ext uri="{BB962C8B-B14F-4D97-AF65-F5344CB8AC3E}">
        <p14:creationId xmlns:p14="http://schemas.microsoft.com/office/powerpoint/2010/main" val="24970582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2</a:t>
            </a:fld>
            <a:endParaRPr lang="en-GB"/>
          </a:p>
        </p:txBody>
      </p:sp>
    </p:spTree>
    <p:extLst>
      <p:ext uri="{BB962C8B-B14F-4D97-AF65-F5344CB8AC3E}">
        <p14:creationId xmlns:p14="http://schemas.microsoft.com/office/powerpoint/2010/main" val="39483609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5</a:t>
            </a:fld>
            <a:endParaRPr lang="en-GB"/>
          </a:p>
        </p:txBody>
      </p:sp>
    </p:spTree>
    <p:extLst>
      <p:ext uri="{BB962C8B-B14F-4D97-AF65-F5344CB8AC3E}">
        <p14:creationId xmlns:p14="http://schemas.microsoft.com/office/powerpoint/2010/main" val="42216397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Will need to reflect on Poster. </a:t>
            </a:r>
          </a:p>
        </p:txBody>
      </p:sp>
      <p:sp>
        <p:nvSpPr>
          <p:cNvPr id="4" name="Slide Number Placeholder 3"/>
          <p:cNvSpPr>
            <a:spLocks noGrp="1"/>
          </p:cNvSpPr>
          <p:nvPr>
            <p:ph type="sldNum" sz="quarter" idx="5"/>
          </p:nvPr>
        </p:nvSpPr>
        <p:spPr/>
        <p:txBody>
          <a:bodyPr/>
          <a:lstStyle/>
          <a:p>
            <a:fld id="{96D10551-CAFF-4CFA-AD3F-8FD228291A76}" type="slidenum">
              <a:rPr lang="en-GB" smtClean="0"/>
              <a:t>13</a:t>
            </a:fld>
            <a:endParaRPr lang="en-GB"/>
          </a:p>
        </p:txBody>
      </p:sp>
    </p:spTree>
    <p:extLst>
      <p:ext uri="{BB962C8B-B14F-4D97-AF65-F5344CB8AC3E}">
        <p14:creationId xmlns:p14="http://schemas.microsoft.com/office/powerpoint/2010/main" val="13889244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25</a:t>
            </a:fld>
            <a:endParaRPr lang="en-GB"/>
          </a:p>
        </p:txBody>
      </p:sp>
    </p:spTree>
    <p:extLst>
      <p:ext uri="{BB962C8B-B14F-4D97-AF65-F5344CB8AC3E}">
        <p14:creationId xmlns:p14="http://schemas.microsoft.com/office/powerpoint/2010/main" val="37951986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28</a:t>
            </a:fld>
            <a:endParaRPr lang="en-GB"/>
          </a:p>
        </p:txBody>
      </p:sp>
    </p:spTree>
    <p:extLst>
      <p:ext uri="{BB962C8B-B14F-4D97-AF65-F5344CB8AC3E}">
        <p14:creationId xmlns:p14="http://schemas.microsoft.com/office/powerpoint/2010/main" val="368606829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395D20E-6AF1-422B-B4DA-E8AC52E1AD3D}" type="datetimeFigureOut">
              <a:rPr lang="en-GB" smtClean="0"/>
              <a:t>10/10/2020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2822865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95D20E-6AF1-422B-B4DA-E8AC52E1AD3D}" type="datetimeFigureOut">
              <a:rPr lang="en-GB" smtClean="0"/>
              <a:t>10/10/2020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20237533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95D20E-6AF1-422B-B4DA-E8AC52E1AD3D}" type="datetimeFigureOut">
              <a:rPr lang="en-GB" smtClean="0"/>
              <a:t>10/10/2020</a:t>
            </a:fld>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3174962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395D20E-6AF1-422B-B4DA-E8AC52E1AD3D}" type="datetimeFigureOut">
              <a:rPr lang="en-GB" smtClean="0"/>
              <a:t>10/10/2020</a:t>
            </a:fld>
            <a:endParaRPr lang="en-GB"/>
          </a:p>
        </p:txBody>
      </p:sp>
      <p:sp>
        <p:nvSpPr>
          <p:cNvPr id="7" name="Slide Number Placeholder 6"/>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9901249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395D20E-6AF1-422B-B4DA-E8AC52E1AD3D}" type="datetimeFigureOut">
              <a:rPr lang="en-GB" smtClean="0"/>
              <a:t>10/10/2020</a:t>
            </a:fld>
            <a:endParaRPr lang="en-GB"/>
          </a:p>
        </p:txBody>
      </p:sp>
      <p:sp>
        <p:nvSpPr>
          <p:cNvPr id="9" name="Slide Number Placeholder 8"/>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120917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395D20E-6AF1-422B-B4DA-E8AC52E1AD3D}" type="datetimeFigureOut">
              <a:rPr lang="en-GB" smtClean="0"/>
              <a:t>10/10/2020</a:t>
            </a:fld>
            <a:endParaRPr lang="en-GB"/>
          </a:p>
        </p:txBody>
      </p:sp>
      <p:sp>
        <p:nvSpPr>
          <p:cNvPr id="5" name="Slide Number Placeholder 4"/>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3119802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95D20E-6AF1-422B-B4DA-E8AC52E1AD3D}" type="datetimeFigureOut">
              <a:rPr lang="en-GB" smtClean="0"/>
              <a:t>10/10/2020</a:t>
            </a:fld>
            <a:endParaRPr lang="en-GB"/>
          </a:p>
        </p:txBody>
      </p:sp>
      <p:sp>
        <p:nvSpPr>
          <p:cNvPr id="4" name="Slide Number Placeholder 3"/>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115739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95D20E-6AF1-422B-B4DA-E8AC52E1AD3D}" type="datetimeFigureOut">
              <a:rPr lang="en-GB" smtClean="0"/>
              <a:t>10/10/2020</a:t>
            </a:fld>
            <a:endParaRPr lang="en-GB"/>
          </a:p>
        </p:txBody>
      </p:sp>
      <p:sp>
        <p:nvSpPr>
          <p:cNvPr id="7" name="Slide Number Placeholder 6"/>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871500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95D20E-6AF1-422B-B4DA-E8AC52E1AD3D}" type="datetimeFigureOut">
              <a:rPr lang="en-GB" smtClean="0"/>
              <a:t>10/10/2020</a:t>
            </a:fld>
            <a:endParaRPr lang="en-GB"/>
          </a:p>
        </p:txBody>
      </p:sp>
      <p:sp>
        <p:nvSpPr>
          <p:cNvPr id="7" name="Slide Number Placeholder 6"/>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784959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95D20E-6AF1-422B-B4DA-E8AC52E1AD3D}" type="datetimeFigureOut">
              <a:rPr lang="en-GB" smtClean="0"/>
              <a:t>10/10/2020</a:t>
            </a:fld>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7762823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95D20E-6AF1-422B-B4DA-E8AC52E1AD3D}" type="datetimeFigureOut">
              <a:rPr lang="en-GB" smtClean="0"/>
              <a:t>10/10/2020</a:t>
            </a:fld>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25596004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395D20E-6AF1-422B-B4DA-E8AC52E1AD3D}" type="datetimeFigureOut">
              <a:rPr lang="en-GB" smtClean="0"/>
              <a:t>10/10/2020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8A9A483C-3FEE-4830-8420-7306F76163A5}" type="slidenum">
              <a:rPr lang="en-GB" smtClean="0"/>
              <a:t>‹#›</a:t>
            </a:fld>
            <a:endParaRPr lang="en-GB"/>
          </a:p>
        </p:txBody>
      </p:sp>
    </p:spTree>
    <p:extLst>
      <p:ext uri="{BB962C8B-B14F-4D97-AF65-F5344CB8AC3E}">
        <p14:creationId xmlns:p14="http://schemas.microsoft.com/office/powerpoint/2010/main" val="40005375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cipd.co.uk/knowledge/fundamentals/relations/engagement/factsheet"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engageforsuccess.org/the-four-enabl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92318-096E-4D30-BB24-00EBC8C6A650}"/>
              </a:ext>
            </a:extLst>
          </p:cNvPr>
          <p:cNvSpPr>
            <a:spLocks noGrp="1"/>
          </p:cNvSpPr>
          <p:nvPr>
            <p:ph type="ctrTitle"/>
          </p:nvPr>
        </p:nvSpPr>
        <p:spPr>
          <a:xfrm>
            <a:off x="1230401" y="1360785"/>
            <a:ext cx="10363200" cy="1470025"/>
          </a:xfrm>
        </p:spPr>
        <p:txBody>
          <a:bodyPr/>
          <a:lstStyle/>
          <a:p>
            <a:r>
              <a:rPr lang="en-GB" dirty="0"/>
              <a:t>Contributing to Employee Engagement</a:t>
            </a:r>
          </a:p>
        </p:txBody>
      </p:sp>
      <p:sp>
        <p:nvSpPr>
          <p:cNvPr id="3" name="Subtitle 2">
            <a:extLst>
              <a:ext uri="{FF2B5EF4-FFF2-40B4-BE49-F238E27FC236}">
                <a16:creationId xmlns:a16="http://schemas.microsoft.com/office/drawing/2014/main" id="{D18E6B03-DBAB-4175-BD61-11AC149A1CF8}"/>
              </a:ext>
            </a:extLst>
          </p:cNvPr>
          <p:cNvSpPr>
            <a:spLocks noGrp="1"/>
          </p:cNvSpPr>
          <p:nvPr>
            <p:ph type="subTitle" idx="1"/>
          </p:nvPr>
        </p:nvSpPr>
        <p:spPr>
          <a:xfrm>
            <a:off x="1828800" y="3150891"/>
            <a:ext cx="8534400" cy="1752600"/>
          </a:xfrm>
        </p:spPr>
        <p:txBody>
          <a:bodyPr/>
          <a:lstStyle/>
          <a:p>
            <a:r>
              <a:rPr lang="en-GB" dirty="0"/>
              <a:t>5AIOP</a:t>
            </a:r>
          </a:p>
        </p:txBody>
      </p:sp>
    </p:spTree>
    <p:extLst>
      <p:ext uri="{BB962C8B-B14F-4D97-AF65-F5344CB8AC3E}">
        <p14:creationId xmlns:p14="http://schemas.microsoft.com/office/powerpoint/2010/main" val="30085566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Schedule for Today</a:t>
            </a:r>
          </a:p>
        </p:txBody>
      </p:sp>
      <p:sp>
        <p:nvSpPr>
          <p:cNvPr id="3" name="Content Placeholder 2"/>
          <p:cNvSpPr>
            <a:spLocks noGrp="1"/>
          </p:cNvSpPr>
          <p:nvPr>
            <p:ph idx="1"/>
          </p:nvPr>
        </p:nvSpPr>
        <p:spPr/>
        <p:txBody>
          <a:bodyPr>
            <a:normAutofit/>
          </a:bodyPr>
          <a:lstStyle/>
          <a:p>
            <a:r>
              <a:rPr lang="en-GB" dirty="0"/>
              <a:t>Portfolio guidance/learning plan</a:t>
            </a:r>
          </a:p>
          <a:p>
            <a:r>
              <a:rPr lang="en-GB" dirty="0"/>
              <a:t>Writing reflections/personal statements</a:t>
            </a:r>
          </a:p>
          <a:p>
            <a:r>
              <a:rPr lang="en-GB" dirty="0"/>
              <a:t>Employee Engagement re-cap </a:t>
            </a:r>
          </a:p>
          <a:p>
            <a:r>
              <a:rPr lang="en-GB"/>
              <a:t>Employee </a:t>
            </a:r>
            <a:r>
              <a:rPr lang="en-GB" dirty="0"/>
              <a:t>Engagement Data Analysis</a:t>
            </a:r>
          </a:p>
        </p:txBody>
      </p:sp>
    </p:spTree>
    <p:extLst>
      <p:ext uri="{BB962C8B-B14F-4D97-AF65-F5344CB8AC3E}">
        <p14:creationId xmlns:p14="http://schemas.microsoft.com/office/powerpoint/2010/main" val="16936531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BE541-CC82-4E45-9A25-139C599DE60D}"/>
              </a:ext>
            </a:extLst>
          </p:cNvPr>
          <p:cNvSpPr>
            <a:spLocks noGrp="1"/>
          </p:cNvSpPr>
          <p:nvPr>
            <p:ph type="ctrTitle"/>
          </p:nvPr>
        </p:nvSpPr>
        <p:spPr/>
        <p:txBody>
          <a:bodyPr/>
          <a:lstStyle/>
          <a:p>
            <a:r>
              <a:rPr lang="en-GB" dirty="0"/>
              <a:t>Port-folio Guidance</a:t>
            </a:r>
          </a:p>
        </p:txBody>
      </p:sp>
      <p:sp>
        <p:nvSpPr>
          <p:cNvPr id="3" name="Subtitle 2">
            <a:extLst>
              <a:ext uri="{FF2B5EF4-FFF2-40B4-BE49-F238E27FC236}">
                <a16:creationId xmlns:a16="http://schemas.microsoft.com/office/drawing/2014/main" id="{EC7B5C90-D40E-4E28-9BA4-8D0F30F0EFDB}"/>
              </a:ext>
            </a:extLst>
          </p:cNvPr>
          <p:cNvSpPr>
            <a:spLocks noGrp="1"/>
          </p:cNvSpPr>
          <p:nvPr>
            <p:ph type="subTitle" idx="1"/>
          </p:nvPr>
        </p:nvSpPr>
        <p:spPr/>
        <p:txBody>
          <a:bodyPr/>
          <a:lstStyle/>
          <a:p>
            <a:r>
              <a:rPr lang="en-GB" dirty="0"/>
              <a:t>5AIOP – Contributing to Improving Employee Engagement </a:t>
            </a:r>
          </a:p>
        </p:txBody>
      </p:sp>
    </p:spTree>
    <p:extLst>
      <p:ext uri="{BB962C8B-B14F-4D97-AF65-F5344CB8AC3E}">
        <p14:creationId xmlns:p14="http://schemas.microsoft.com/office/powerpoint/2010/main" val="27738045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F2F33-15BB-4C59-B0CF-13B3F4E78A3C}"/>
              </a:ext>
            </a:extLst>
          </p:cNvPr>
          <p:cNvSpPr>
            <a:spLocks noGrp="1"/>
          </p:cNvSpPr>
          <p:nvPr>
            <p:ph type="title"/>
          </p:nvPr>
        </p:nvSpPr>
        <p:spPr/>
        <p:txBody>
          <a:bodyPr/>
          <a:lstStyle/>
          <a:p>
            <a:r>
              <a:rPr lang="en-GB" dirty="0"/>
              <a:t>Requirements</a:t>
            </a:r>
          </a:p>
        </p:txBody>
      </p:sp>
      <p:sp>
        <p:nvSpPr>
          <p:cNvPr id="3" name="Content Placeholder 2">
            <a:extLst>
              <a:ext uri="{FF2B5EF4-FFF2-40B4-BE49-F238E27FC236}">
                <a16:creationId xmlns:a16="http://schemas.microsoft.com/office/drawing/2014/main" id="{E9B1C2DE-02A4-4380-AE9A-D0D6B4454512}"/>
              </a:ext>
            </a:extLst>
          </p:cNvPr>
          <p:cNvSpPr>
            <a:spLocks noGrp="1"/>
          </p:cNvSpPr>
          <p:nvPr>
            <p:ph idx="1"/>
          </p:nvPr>
        </p:nvSpPr>
        <p:spPr/>
        <p:txBody>
          <a:bodyPr>
            <a:normAutofit fontScale="85000" lnSpcReduction="10000"/>
          </a:bodyPr>
          <a:lstStyle/>
          <a:p>
            <a:pPr lvl="0"/>
            <a:r>
              <a:rPr lang="en-GB" dirty="0"/>
              <a:t>Learners should provide a portfolio (electronic) of evidence, with some basic referencing to show how evidence meets the criteria. </a:t>
            </a:r>
          </a:p>
          <a:p>
            <a:pPr lvl="0"/>
            <a:r>
              <a:rPr lang="en-GB" dirty="0"/>
              <a:t>Evidence should primarily be from work activities undertaken by the learner (i.e. work products) although this may be supplemented by other types of evidence, such as: observation, witness testimony, explanatory personal report, professional discussion (with an assessor), question and answer.  </a:t>
            </a:r>
          </a:p>
          <a:p>
            <a:pPr lvl="0"/>
            <a:r>
              <a:rPr lang="en-GB" dirty="0"/>
              <a:t>Evidence provided for assessment should reflect, or clearly equate to, that stated in the evidence requirements (ER) sections.</a:t>
            </a:r>
          </a:p>
          <a:p>
            <a:endParaRPr lang="en-GB" dirty="0"/>
          </a:p>
        </p:txBody>
      </p:sp>
    </p:spTree>
    <p:extLst>
      <p:ext uri="{BB962C8B-B14F-4D97-AF65-F5344CB8AC3E}">
        <p14:creationId xmlns:p14="http://schemas.microsoft.com/office/powerpoint/2010/main" val="22691972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970C2-3E7E-45E4-8066-164161BED935}"/>
              </a:ext>
            </a:extLst>
          </p:cNvPr>
          <p:cNvSpPr>
            <a:spLocks noGrp="1"/>
          </p:cNvSpPr>
          <p:nvPr>
            <p:ph type="title"/>
          </p:nvPr>
        </p:nvSpPr>
        <p:spPr/>
        <p:txBody>
          <a:bodyPr/>
          <a:lstStyle/>
          <a:p>
            <a:r>
              <a:rPr lang="en-GB" dirty="0"/>
              <a:t>Structure</a:t>
            </a:r>
          </a:p>
        </p:txBody>
      </p:sp>
      <p:sp>
        <p:nvSpPr>
          <p:cNvPr id="3" name="Content Placeholder 2">
            <a:extLst>
              <a:ext uri="{FF2B5EF4-FFF2-40B4-BE49-F238E27FC236}">
                <a16:creationId xmlns:a16="http://schemas.microsoft.com/office/drawing/2014/main" id="{BD655FC5-A405-4D1F-AE67-DEF57A405E5E}"/>
              </a:ext>
            </a:extLst>
          </p:cNvPr>
          <p:cNvSpPr>
            <a:spLocks noGrp="1"/>
          </p:cNvSpPr>
          <p:nvPr>
            <p:ph idx="1"/>
          </p:nvPr>
        </p:nvSpPr>
        <p:spPr/>
        <p:txBody>
          <a:bodyPr>
            <a:normAutofit fontScale="85000" lnSpcReduction="20000"/>
          </a:bodyPr>
          <a:lstStyle/>
          <a:p>
            <a:r>
              <a:rPr lang="en-GB" dirty="0"/>
              <a:t>Title page</a:t>
            </a:r>
          </a:p>
          <a:p>
            <a:r>
              <a:rPr lang="en-GB" dirty="0"/>
              <a:t>Contents page</a:t>
            </a:r>
          </a:p>
          <a:p>
            <a:r>
              <a:rPr lang="en-GB" dirty="0"/>
              <a:t>Evidence Matrix – listing evidence for each Assessment Criteria</a:t>
            </a:r>
          </a:p>
          <a:p>
            <a:r>
              <a:rPr lang="en-GB" dirty="0"/>
              <a:t>Personal Statement for LO1 including reference list</a:t>
            </a:r>
          </a:p>
          <a:p>
            <a:r>
              <a:rPr lang="en-GB" dirty="0"/>
              <a:t>Evidence</a:t>
            </a:r>
          </a:p>
          <a:p>
            <a:r>
              <a:rPr lang="en-GB" dirty="0"/>
              <a:t>Personal Statement for LO2 including reference list</a:t>
            </a:r>
          </a:p>
          <a:p>
            <a:r>
              <a:rPr lang="en-GB" dirty="0"/>
              <a:t>Evidence</a:t>
            </a:r>
          </a:p>
          <a:p>
            <a:r>
              <a:rPr lang="en-GB" dirty="0"/>
              <a:t>Personal Statement for LO3 including reference list</a:t>
            </a:r>
          </a:p>
          <a:p>
            <a:r>
              <a:rPr lang="en-GB" dirty="0"/>
              <a:t>Evidence</a:t>
            </a:r>
          </a:p>
        </p:txBody>
      </p:sp>
    </p:spTree>
    <p:extLst>
      <p:ext uri="{BB962C8B-B14F-4D97-AF65-F5344CB8AC3E}">
        <p14:creationId xmlns:p14="http://schemas.microsoft.com/office/powerpoint/2010/main" val="14459353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25C28-428C-4E53-AA11-4F35D6DC2B62}"/>
              </a:ext>
            </a:extLst>
          </p:cNvPr>
          <p:cNvSpPr>
            <a:spLocks noGrp="1"/>
          </p:cNvSpPr>
          <p:nvPr>
            <p:ph type="title"/>
          </p:nvPr>
        </p:nvSpPr>
        <p:spPr/>
        <p:txBody>
          <a:bodyPr/>
          <a:lstStyle/>
          <a:p>
            <a:r>
              <a:rPr lang="en-GB" dirty="0"/>
              <a:t>Personal Statements</a:t>
            </a:r>
          </a:p>
        </p:txBody>
      </p:sp>
      <p:sp>
        <p:nvSpPr>
          <p:cNvPr id="3" name="Content Placeholder 2">
            <a:extLst>
              <a:ext uri="{FF2B5EF4-FFF2-40B4-BE49-F238E27FC236}">
                <a16:creationId xmlns:a16="http://schemas.microsoft.com/office/drawing/2014/main" id="{56C20D72-6AFF-4CDB-9A4E-DC2FBB965DF9}"/>
              </a:ext>
            </a:extLst>
          </p:cNvPr>
          <p:cNvSpPr>
            <a:spLocks noGrp="1"/>
          </p:cNvSpPr>
          <p:nvPr>
            <p:ph idx="1"/>
          </p:nvPr>
        </p:nvSpPr>
        <p:spPr/>
        <p:txBody>
          <a:bodyPr/>
          <a:lstStyle/>
          <a:p>
            <a:r>
              <a:rPr lang="en-GB" dirty="0"/>
              <a:t>Approximately 750-1000 words each</a:t>
            </a:r>
          </a:p>
          <a:p>
            <a:r>
              <a:rPr lang="en-GB" dirty="0"/>
              <a:t>Use references to support your points (refer to theory, models, research)</a:t>
            </a:r>
          </a:p>
          <a:p>
            <a:r>
              <a:rPr lang="en-GB" dirty="0"/>
              <a:t>Be clear on how you meet the criteria – use the learning outcomes and criteria as headings</a:t>
            </a:r>
          </a:p>
          <a:p>
            <a:r>
              <a:rPr lang="en-GB" dirty="0"/>
              <a:t>Refer to your evidence (number each piece of evidence)</a:t>
            </a:r>
          </a:p>
        </p:txBody>
      </p:sp>
    </p:spTree>
    <p:extLst>
      <p:ext uri="{BB962C8B-B14F-4D97-AF65-F5344CB8AC3E}">
        <p14:creationId xmlns:p14="http://schemas.microsoft.com/office/powerpoint/2010/main" val="1522252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6E81F-1FF7-4F04-9BCD-D1F1BB26136A}"/>
              </a:ext>
            </a:extLst>
          </p:cNvPr>
          <p:cNvSpPr>
            <a:spLocks noGrp="1"/>
          </p:cNvSpPr>
          <p:nvPr>
            <p:ph type="title"/>
          </p:nvPr>
        </p:nvSpPr>
        <p:spPr/>
        <p:txBody>
          <a:bodyPr>
            <a:normAutofit/>
          </a:bodyPr>
          <a:lstStyle/>
          <a:p>
            <a:r>
              <a:rPr lang="en-GB" sz="2800" b="1" dirty="0"/>
              <a:t>LO1 - Be able to assess levels of employee engagement within an organisation</a:t>
            </a:r>
            <a:endParaRPr lang="en-GB" sz="2800" dirty="0"/>
          </a:p>
        </p:txBody>
      </p:sp>
      <p:sp>
        <p:nvSpPr>
          <p:cNvPr id="3" name="Content Placeholder 2">
            <a:extLst>
              <a:ext uri="{FF2B5EF4-FFF2-40B4-BE49-F238E27FC236}">
                <a16:creationId xmlns:a16="http://schemas.microsoft.com/office/drawing/2014/main" id="{8ADE73D8-E1C1-4363-82CB-A4507A3BABD7}"/>
              </a:ext>
            </a:extLst>
          </p:cNvPr>
          <p:cNvSpPr>
            <a:spLocks noGrp="1"/>
          </p:cNvSpPr>
          <p:nvPr>
            <p:ph idx="1"/>
          </p:nvPr>
        </p:nvSpPr>
        <p:spPr/>
        <p:txBody>
          <a:bodyPr>
            <a:normAutofit/>
          </a:bodyPr>
          <a:lstStyle/>
          <a:p>
            <a:r>
              <a:rPr lang="en-GB" dirty="0"/>
              <a:t>Undertake an assessment of employee engagement within their own organisation.</a:t>
            </a:r>
          </a:p>
          <a:p>
            <a:r>
              <a:rPr lang="en-GB" dirty="0"/>
              <a:t>To do this, identify, agree, and effectively apply suitable diagnostic tools (e.g. surveys, questionnaires branded diagnostic tools (e.g. Gallup).</a:t>
            </a:r>
          </a:p>
          <a:p>
            <a:r>
              <a:rPr lang="en-GB" dirty="0"/>
              <a:t>The resulting data should be analysed and logical conclusions drawn and explained.</a:t>
            </a:r>
          </a:p>
        </p:txBody>
      </p:sp>
    </p:spTree>
    <p:extLst>
      <p:ext uri="{BB962C8B-B14F-4D97-AF65-F5344CB8AC3E}">
        <p14:creationId xmlns:p14="http://schemas.microsoft.com/office/powerpoint/2010/main" val="13021859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7A955-64E4-4F92-9FCA-FD7B3F94AFD7}"/>
              </a:ext>
            </a:extLst>
          </p:cNvPr>
          <p:cNvSpPr>
            <a:spLocks noGrp="1"/>
          </p:cNvSpPr>
          <p:nvPr>
            <p:ph type="title"/>
          </p:nvPr>
        </p:nvSpPr>
        <p:spPr/>
        <p:txBody>
          <a:bodyPr/>
          <a:lstStyle/>
          <a:p>
            <a:r>
              <a:rPr lang="en-GB" dirty="0"/>
              <a:t>Evidence for LO1</a:t>
            </a:r>
          </a:p>
        </p:txBody>
      </p:sp>
      <p:sp>
        <p:nvSpPr>
          <p:cNvPr id="3" name="Content Placeholder 2">
            <a:extLst>
              <a:ext uri="{FF2B5EF4-FFF2-40B4-BE49-F238E27FC236}">
                <a16:creationId xmlns:a16="http://schemas.microsoft.com/office/drawing/2014/main" id="{2E56067D-C26D-4B64-AEC5-D190B050C792}"/>
              </a:ext>
            </a:extLst>
          </p:cNvPr>
          <p:cNvSpPr>
            <a:spLocks noGrp="1"/>
          </p:cNvSpPr>
          <p:nvPr>
            <p:ph idx="1"/>
          </p:nvPr>
        </p:nvSpPr>
        <p:spPr/>
        <p:txBody>
          <a:bodyPr>
            <a:normAutofit/>
          </a:bodyPr>
          <a:lstStyle/>
          <a:p>
            <a:pPr lvl="0"/>
            <a:r>
              <a:rPr lang="en-GB" dirty="0"/>
              <a:t>Explanation of selection, agreement and application of diagnostic tools.</a:t>
            </a:r>
          </a:p>
          <a:p>
            <a:pPr lvl="0"/>
            <a:r>
              <a:rPr lang="en-GB" dirty="0"/>
              <a:t>Raw information from application of diagnostic tools and analysis of results.</a:t>
            </a:r>
          </a:p>
          <a:p>
            <a:pPr lvl="0"/>
            <a:r>
              <a:rPr lang="en-GB" dirty="0"/>
              <a:t>Written conclusions about levels of employee engagement</a:t>
            </a:r>
          </a:p>
        </p:txBody>
      </p:sp>
    </p:spTree>
    <p:extLst>
      <p:ext uri="{BB962C8B-B14F-4D97-AF65-F5344CB8AC3E}">
        <p14:creationId xmlns:p14="http://schemas.microsoft.com/office/powerpoint/2010/main" val="32616509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CF374-0B94-46F4-848E-43AE64E1BC45}"/>
              </a:ext>
            </a:extLst>
          </p:cNvPr>
          <p:cNvSpPr>
            <a:spLocks noGrp="1"/>
          </p:cNvSpPr>
          <p:nvPr>
            <p:ph type="title"/>
          </p:nvPr>
        </p:nvSpPr>
        <p:spPr/>
        <p:txBody>
          <a:bodyPr>
            <a:normAutofit/>
          </a:bodyPr>
          <a:lstStyle/>
          <a:p>
            <a:r>
              <a:rPr lang="en-GB" sz="2800" b="1" dirty="0"/>
              <a:t>LO2 – Be able to evaluate current organisational approaches to employee engagement</a:t>
            </a:r>
            <a:endParaRPr lang="en-GB" sz="2800" dirty="0"/>
          </a:p>
        </p:txBody>
      </p:sp>
      <p:sp>
        <p:nvSpPr>
          <p:cNvPr id="3" name="Content Placeholder 2">
            <a:extLst>
              <a:ext uri="{FF2B5EF4-FFF2-40B4-BE49-F238E27FC236}">
                <a16:creationId xmlns:a16="http://schemas.microsoft.com/office/drawing/2014/main" id="{504A9EFE-CDD8-417D-93D6-B84B46B0FE30}"/>
              </a:ext>
            </a:extLst>
          </p:cNvPr>
          <p:cNvSpPr>
            <a:spLocks noGrp="1"/>
          </p:cNvSpPr>
          <p:nvPr>
            <p:ph idx="1"/>
          </p:nvPr>
        </p:nvSpPr>
        <p:spPr/>
        <p:txBody>
          <a:bodyPr>
            <a:normAutofit fontScale="92500" lnSpcReduction="10000"/>
          </a:bodyPr>
          <a:lstStyle/>
          <a:p>
            <a:r>
              <a:rPr lang="en-GB" dirty="0"/>
              <a:t>Learners should evaluate their own organisation’s approach (drivers and barriers) to employee engagement.</a:t>
            </a:r>
          </a:p>
          <a:p>
            <a:r>
              <a:rPr lang="en-GB" dirty="0"/>
              <a:t>Using methods such as; examination of organisation information, policies and procedures, analysis of organisational culture, management structures and organisation/management behaviours which affect relations, </a:t>
            </a:r>
          </a:p>
          <a:p>
            <a:r>
              <a:rPr lang="en-GB" dirty="0"/>
              <a:t>Review of employee feedback as in (LO1 above), and interviews with key people.</a:t>
            </a:r>
          </a:p>
        </p:txBody>
      </p:sp>
    </p:spTree>
    <p:extLst>
      <p:ext uri="{BB962C8B-B14F-4D97-AF65-F5344CB8AC3E}">
        <p14:creationId xmlns:p14="http://schemas.microsoft.com/office/powerpoint/2010/main" val="12101328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FB483-839A-46BC-A02F-4653862B0D8A}"/>
              </a:ext>
            </a:extLst>
          </p:cNvPr>
          <p:cNvSpPr>
            <a:spLocks noGrp="1"/>
          </p:cNvSpPr>
          <p:nvPr>
            <p:ph type="title"/>
          </p:nvPr>
        </p:nvSpPr>
        <p:spPr/>
        <p:txBody>
          <a:bodyPr/>
          <a:lstStyle/>
          <a:p>
            <a:r>
              <a:rPr lang="en-GB" dirty="0"/>
              <a:t>Evidence for LO2</a:t>
            </a:r>
          </a:p>
        </p:txBody>
      </p:sp>
      <p:sp>
        <p:nvSpPr>
          <p:cNvPr id="3" name="Content Placeholder 2">
            <a:extLst>
              <a:ext uri="{FF2B5EF4-FFF2-40B4-BE49-F238E27FC236}">
                <a16:creationId xmlns:a16="http://schemas.microsoft.com/office/drawing/2014/main" id="{60B82A47-4A4A-4A2B-8365-CEE05CAFC63C}"/>
              </a:ext>
            </a:extLst>
          </p:cNvPr>
          <p:cNvSpPr>
            <a:spLocks noGrp="1"/>
          </p:cNvSpPr>
          <p:nvPr>
            <p:ph idx="1"/>
          </p:nvPr>
        </p:nvSpPr>
        <p:spPr>
          <a:xfrm>
            <a:off x="609600" y="1535185"/>
            <a:ext cx="10972800" cy="3982048"/>
          </a:xfrm>
        </p:spPr>
        <p:txBody>
          <a:bodyPr>
            <a:normAutofit/>
          </a:bodyPr>
          <a:lstStyle/>
          <a:p>
            <a:pPr lvl="0"/>
            <a:endParaRPr lang="en-GB" dirty="0"/>
          </a:p>
          <a:p>
            <a:pPr lvl="0"/>
            <a:endParaRPr lang="en-GB" dirty="0"/>
          </a:p>
          <a:p>
            <a:pPr lvl="0"/>
            <a:r>
              <a:rPr lang="en-GB" dirty="0"/>
              <a:t>Written evaluation of current organisational approach.</a:t>
            </a:r>
          </a:p>
        </p:txBody>
      </p:sp>
    </p:spTree>
    <p:extLst>
      <p:ext uri="{BB962C8B-B14F-4D97-AF65-F5344CB8AC3E}">
        <p14:creationId xmlns:p14="http://schemas.microsoft.com/office/powerpoint/2010/main" val="32471048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9EDD2-C789-4A7B-B742-5BC1A02A0819}"/>
              </a:ext>
            </a:extLst>
          </p:cNvPr>
          <p:cNvSpPr>
            <a:spLocks noGrp="1"/>
          </p:cNvSpPr>
          <p:nvPr>
            <p:ph type="title"/>
          </p:nvPr>
        </p:nvSpPr>
        <p:spPr/>
        <p:txBody>
          <a:bodyPr>
            <a:noAutofit/>
          </a:bodyPr>
          <a:lstStyle/>
          <a:p>
            <a:r>
              <a:rPr lang="en-GB" sz="2400" b="1" dirty="0"/>
              <a:t>LO3 – Be able to recommend and plan strategies to raise levels of employee engagement within an organisation</a:t>
            </a:r>
            <a:endParaRPr lang="en-GB" sz="2400" dirty="0"/>
          </a:p>
        </p:txBody>
      </p:sp>
      <p:sp>
        <p:nvSpPr>
          <p:cNvPr id="3" name="Content Placeholder 2">
            <a:extLst>
              <a:ext uri="{FF2B5EF4-FFF2-40B4-BE49-F238E27FC236}">
                <a16:creationId xmlns:a16="http://schemas.microsoft.com/office/drawing/2014/main" id="{45DE035B-8187-4850-A08C-C252132FEB68}"/>
              </a:ext>
            </a:extLst>
          </p:cNvPr>
          <p:cNvSpPr>
            <a:spLocks noGrp="1"/>
          </p:cNvSpPr>
          <p:nvPr>
            <p:ph idx="1"/>
          </p:nvPr>
        </p:nvSpPr>
        <p:spPr/>
        <p:txBody>
          <a:bodyPr>
            <a:normAutofit fontScale="85000" lnSpcReduction="10000"/>
          </a:bodyPr>
          <a:lstStyle/>
          <a:p>
            <a:r>
              <a:rPr lang="en-GB" dirty="0"/>
              <a:t>Review external and internal information to identify ways of raising levels of employee engagement in their own organisation.  They should consider potential organisational barriers to these and, through liaison with relevant people, identify how potential barriers might be overcome.</a:t>
            </a:r>
          </a:p>
          <a:p>
            <a:r>
              <a:rPr lang="en-GB" dirty="0"/>
              <a:t>Information from internal and external review, and discussions re barriers, should be used to inform appropriate proposals for improvement.  At least one of these proposals should be further developed into an implementation plan and be presented to relevant managers and/or decision makers, either orally or as a written paper.</a:t>
            </a:r>
          </a:p>
        </p:txBody>
      </p:sp>
    </p:spTree>
    <p:extLst>
      <p:ext uri="{BB962C8B-B14F-4D97-AF65-F5344CB8AC3E}">
        <p14:creationId xmlns:p14="http://schemas.microsoft.com/office/powerpoint/2010/main" val="1266365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33BA1-3225-48EE-BDFC-C2722ED9A19F}"/>
              </a:ext>
            </a:extLst>
          </p:cNvPr>
          <p:cNvSpPr>
            <a:spLocks noGrp="1"/>
          </p:cNvSpPr>
          <p:nvPr>
            <p:ph type="title"/>
          </p:nvPr>
        </p:nvSpPr>
        <p:spPr/>
        <p:txBody>
          <a:bodyPr/>
          <a:lstStyle/>
          <a:p>
            <a:r>
              <a:rPr lang="en-GB" dirty="0"/>
              <a:t>Evidence for LO3</a:t>
            </a:r>
          </a:p>
        </p:txBody>
      </p:sp>
      <p:sp>
        <p:nvSpPr>
          <p:cNvPr id="3" name="Content Placeholder 2">
            <a:extLst>
              <a:ext uri="{FF2B5EF4-FFF2-40B4-BE49-F238E27FC236}">
                <a16:creationId xmlns:a16="http://schemas.microsoft.com/office/drawing/2014/main" id="{BAA3AC6E-231E-47CD-B068-86346CB549BD}"/>
              </a:ext>
            </a:extLst>
          </p:cNvPr>
          <p:cNvSpPr>
            <a:spLocks noGrp="1"/>
          </p:cNvSpPr>
          <p:nvPr>
            <p:ph idx="1"/>
          </p:nvPr>
        </p:nvSpPr>
        <p:spPr/>
        <p:txBody>
          <a:bodyPr>
            <a:normAutofit fontScale="77500" lnSpcReduction="20000"/>
          </a:bodyPr>
          <a:lstStyle/>
          <a:p>
            <a:pPr marL="0" lvl="0" indent="0">
              <a:buNone/>
            </a:pPr>
            <a:r>
              <a:rPr lang="en-GB" dirty="0"/>
              <a:t>Written evaluation with supporting materials (evidence of your analysis)</a:t>
            </a:r>
          </a:p>
          <a:p>
            <a:pPr lvl="0"/>
            <a:r>
              <a:rPr lang="en-GB" dirty="0"/>
              <a:t>Information re/examples of external studies reviewed</a:t>
            </a:r>
          </a:p>
          <a:p>
            <a:pPr lvl="0"/>
            <a:r>
              <a:rPr lang="en-GB" dirty="0"/>
              <a:t>Explanation of potential barriers to particular employee engagement strategies and notes/communications regarding how to address these</a:t>
            </a:r>
          </a:p>
          <a:p>
            <a:pPr lvl="0"/>
            <a:r>
              <a:rPr lang="en-GB" dirty="0"/>
              <a:t>Written proposals for appropriate strategies to raise levels of employee engagement</a:t>
            </a:r>
          </a:p>
          <a:p>
            <a:pPr lvl="0"/>
            <a:r>
              <a:rPr lang="en-GB" dirty="0"/>
              <a:t>An implementation plan (including factors such as: actions, costs, timings, risks) for at least one of the proposed strategies</a:t>
            </a:r>
          </a:p>
          <a:p>
            <a:pPr lvl="0"/>
            <a:r>
              <a:rPr lang="en-GB" dirty="0"/>
              <a:t>Confirmation/information from presenting the plan to decision makers.</a:t>
            </a:r>
          </a:p>
          <a:p>
            <a:pPr marL="0" lvl="0" indent="0">
              <a:buNone/>
            </a:pPr>
            <a:endParaRPr lang="en-GB" dirty="0"/>
          </a:p>
        </p:txBody>
      </p:sp>
    </p:spTree>
    <p:extLst>
      <p:ext uri="{BB962C8B-B14F-4D97-AF65-F5344CB8AC3E}">
        <p14:creationId xmlns:p14="http://schemas.microsoft.com/office/powerpoint/2010/main" val="5423938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Importance of Reflection</a:t>
            </a:r>
          </a:p>
        </p:txBody>
      </p:sp>
      <p:sp>
        <p:nvSpPr>
          <p:cNvPr id="3" name="Content Placeholder 2"/>
          <p:cNvSpPr>
            <a:spLocks noGrp="1"/>
          </p:cNvSpPr>
          <p:nvPr>
            <p:ph idx="1"/>
          </p:nvPr>
        </p:nvSpPr>
        <p:spPr/>
        <p:txBody>
          <a:bodyPr>
            <a:normAutofit fontScale="92500" lnSpcReduction="10000"/>
          </a:bodyPr>
          <a:lstStyle/>
          <a:p>
            <a:r>
              <a:rPr lang="en-GB" dirty="0"/>
              <a:t>Forms the basis of Continuous Professional Development</a:t>
            </a:r>
          </a:p>
          <a:p>
            <a:r>
              <a:rPr lang="en-GB" dirty="0"/>
              <a:t>Constantly learning from our experiences and applying what we have learnt – a continuous cycle</a:t>
            </a:r>
          </a:p>
          <a:p>
            <a:r>
              <a:rPr lang="en-GB" dirty="0"/>
              <a:t>When reflecting you can use a model such as Gibb’s reflective cycle as a framework</a:t>
            </a:r>
          </a:p>
          <a:p>
            <a:r>
              <a:rPr lang="en-GB" dirty="0"/>
              <a:t>State what you have learnt, what you will do differently next time, using theory to underpin your work. </a:t>
            </a:r>
          </a:p>
          <a:p>
            <a:r>
              <a:rPr lang="en-GB" dirty="0"/>
              <a:t>Write in the first person. </a:t>
            </a:r>
          </a:p>
          <a:p>
            <a:endParaRPr lang="en-GB" dirty="0"/>
          </a:p>
          <a:p>
            <a:pPr marL="0" indent="0">
              <a:buNone/>
            </a:pPr>
            <a:endParaRPr lang="en-GB" dirty="0"/>
          </a:p>
        </p:txBody>
      </p:sp>
    </p:spTree>
    <p:extLst>
      <p:ext uri="{BB962C8B-B14F-4D97-AF65-F5344CB8AC3E}">
        <p14:creationId xmlns:p14="http://schemas.microsoft.com/office/powerpoint/2010/main" val="40907964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Gibb’s Reflective Cycle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24349" y="1417638"/>
            <a:ext cx="5045825" cy="3674268"/>
          </a:xfrm>
        </p:spPr>
      </p:pic>
    </p:spTree>
    <p:extLst>
      <p:ext uri="{BB962C8B-B14F-4D97-AF65-F5344CB8AC3E}">
        <p14:creationId xmlns:p14="http://schemas.microsoft.com/office/powerpoint/2010/main" val="25394573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(Self-reflection)</a:t>
            </a:r>
          </a:p>
        </p:txBody>
      </p:sp>
      <p:sp>
        <p:nvSpPr>
          <p:cNvPr id="3" name="Content Placeholder 2"/>
          <p:cNvSpPr>
            <a:spLocks noGrp="1"/>
          </p:cNvSpPr>
          <p:nvPr>
            <p:ph idx="1"/>
          </p:nvPr>
        </p:nvSpPr>
        <p:spPr/>
        <p:txBody>
          <a:bodyPr>
            <a:normAutofit fontScale="92500" lnSpcReduction="20000"/>
          </a:bodyPr>
          <a:lstStyle/>
          <a:p>
            <a:pPr marL="0" indent="0">
              <a:buNone/>
            </a:pPr>
            <a:r>
              <a:rPr lang="en-GB" i="1" dirty="0"/>
              <a:t>Following the description of a scenario:</a:t>
            </a:r>
          </a:p>
          <a:p>
            <a:pPr marL="0" indent="0">
              <a:buNone/>
            </a:pPr>
            <a:r>
              <a:rPr lang="en-GB" i="1" dirty="0"/>
              <a:t>‘Whilst my preference is communicating face to face and adopting a more personal approach (a method endorsed by CIPD’s recent research, Harnessing the Power of Employee Communication, [CIPD, 2017]), I have learnt that I need to explore more two-way and multi-directional communications (CIPD, 2017), and becoming more confident and proficient in using faster paced means of communication will address this. I will set up a meeting with ICT for one-to-one training on using Skype and video and audio conferencing.’</a:t>
            </a:r>
          </a:p>
          <a:p>
            <a:endParaRPr lang="en-GB" dirty="0"/>
          </a:p>
        </p:txBody>
      </p:sp>
    </p:spTree>
    <p:extLst>
      <p:ext uri="{BB962C8B-B14F-4D97-AF65-F5344CB8AC3E}">
        <p14:creationId xmlns:p14="http://schemas.microsoft.com/office/powerpoint/2010/main" val="26996777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(Observing)</a:t>
            </a:r>
          </a:p>
        </p:txBody>
      </p:sp>
      <p:sp>
        <p:nvSpPr>
          <p:cNvPr id="3" name="Content Placeholder 2"/>
          <p:cNvSpPr>
            <a:spLocks noGrp="1"/>
          </p:cNvSpPr>
          <p:nvPr>
            <p:ph idx="1"/>
          </p:nvPr>
        </p:nvSpPr>
        <p:spPr/>
        <p:txBody>
          <a:bodyPr>
            <a:normAutofit fontScale="92500" lnSpcReduction="10000"/>
          </a:bodyPr>
          <a:lstStyle/>
          <a:p>
            <a:r>
              <a:rPr lang="en-GB" dirty="0"/>
              <a:t>‘Kevin mentioned that the suspension had been 2 weeks long and that a hearing had been arranged as quickly as possible. This is in line with ACAS guidance (ACAS, 2019) that states that suspensions should be brief. A brief suspension ensured that the employee had not had to wait longer than necessary which may have caused them additional stress, and that events were fairly fresh in everyone’s minds. In future I will encourage managers to conduct their investigations as quickly as possible for everyone’s benefit.’</a:t>
            </a:r>
          </a:p>
        </p:txBody>
      </p:sp>
    </p:spTree>
    <p:extLst>
      <p:ext uri="{BB962C8B-B14F-4D97-AF65-F5344CB8AC3E}">
        <p14:creationId xmlns:p14="http://schemas.microsoft.com/office/powerpoint/2010/main" val="35454280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A1DED-13F1-49AB-804A-0499316FA8FD}"/>
              </a:ext>
            </a:extLst>
          </p:cNvPr>
          <p:cNvSpPr>
            <a:spLocks noGrp="1"/>
          </p:cNvSpPr>
          <p:nvPr>
            <p:ph type="title"/>
          </p:nvPr>
        </p:nvSpPr>
        <p:spPr/>
        <p:txBody>
          <a:bodyPr>
            <a:normAutofit fontScale="90000"/>
          </a:bodyPr>
          <a:lstStyle/>
          <a:p>
            <a:r>
              <a:rPr lang="en-GB" dirty="0"/>
              <a:t>Employee Engagement </a:t>
            </a:r>
            <a:br>
              <a:rPr lang="en-GB" dirty="0"/>
            </a:br>
            <a:r>
              <a:rPr lang="en-GB" dirty="0"/>
              <a:t>Key Ingredients Recap</a:t>
            </a:r>
          </a:p>
        </p:txBody>
      </p:sp>
      <p:sp>
        <p:nvSpPr>
          <p:cNvPr id="3" name="Content Placeholder 2">
            <a:extLst>
              <a:ext uri="{FF2B5EF4-FFF2-40B4-BE49-F238E27FC236}">
                <a16:creationId xmlns:a16="http://schemas.microsoft.com/office/drawing/2014/main" id="{FF3153A7-5B21-41BD-8EB3-9E765C7CDB7C}"/>
              </a:ext>
            </a:extLst>
          </p:cNvPr>
          <p:cNvSpPr>
            <a:spLocks noGrp="1"/>
          </p:cNvSpPr>
          <p:nvPr>
            <p:ph idx="1"/>
          </p:nvPr>
        </p:nvSpPr>
        <p:spPr/>
        <p:txBody>
          <a:bodyPr>
            <a:normAutofit lnSpcReduction="10000"/>
          </a:bodyPr>
          <a:lstStyle/>
          <a:p>
            <a:r>
              <a:rPr lang="en-GB" dirty="0"/>
              <a:t>Employee engagement as a concept</a:t>
            </a:r>
          </a:p>
          <a:p>
            <a:r>
              <a:rPr lang="en-GB" dirty="0"/>
              <a:t>Employee engagement compared to empowerment, motivation, commitment</a:t>
            </a:r>
          </a:p>
          <a:p>
            <a:r>
              <a:rPr lang="en-GB" dirty="0"/>
              <a:t>How organisational culture drives employee engagement</a:t>
            </a:r>
          </a:p>
          <a:p>
            <a:r>
              <a:rPr lang="en-GB" dirty="0"/>
              <a:t>Gathering employee engagement data</a:t>
            </a:r>
          </a:p>
          <a:p>
            <a:r>
              <a:rPr lang="en-GB" dirty="0"/>
              <a:t>Analysing and evaluating employee engagement data</a:t>
            </a:r>
          </a:p>
          <a:p>
            <a:r>
              <a:rPr lang="en-GB" dirty="0"/>
              <a:t>Employee engagement strategies for improvement</a:t>
            </a:r>
          </a:p>
        </p:txBody>
      </p:sp>
    </p:spTree>
    <p:extLst>
      <p:ext uri="{BB962C8B-B14F-4D97-AF65-F5344CB8AC3E}">
        <p14:creationId xmlns:p14="http://schemas.microsoft.com/office/powerpoint/2010/main" val="42305037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A1DED-13F1-49AB-804A-0499316FA8FD}"/>
              </a:ext>
            </a:extLst>
          </p:cNvPr>
          <p:cNvSpPr>
            <a:spLocks noGrp="1"/>
          </p:cNvSpPr>
          <p:nvPr>
            <p:ph type="title"/>
          </p:nvPr>
        </p:nvSpPr>
        <p:spPr/>
        <p:txBody>
          <a:bodyPr>
            <a:normAutofit fontScale="90000"/>
          </a:bodyPr>
          <a:lstStyle/>
          <a:p>
            <a:r>
              <a:rPr lang="en-GB" dirty="0"/>
              <a:t>Employee Engagement </a:t>
            </a:r>
            <a:br>
              <a:rPr lang="en-GB" dirty="0"/>
            </a:br>
            <a:r>
              <a:rPr lang="en-GB" dirty="0"/>
              <a:t>As a Concept</a:t>
            </a:r>
          </a:p>
        </p:txBody>
      </p:sp>
      <p:sp>
        <p:nvSpPr>
          <p:cNvPr id="4" name="Content Placeholder 2">
            <a:extLst>
              <a:ext uri="{FF2B5EF4-FFF2-40B4-BE49-F238E27FC236}">
                <a16:creationId xmlns:a16="http://schemas.microsoft.com/office/drawing/2014/main" id="{E21D1683-B529-443C-ABE0-536DDF92653C}"/>
              </a:ext>
            </a:extLst>
          </p:cNvPr>
          <p:cNvSpPr>
            <a:spLocks noGrp="1"/>
          </p:cNvSpPr>
          <p:nvPr>
            <p:ph idx="1"/>
          </p:nvPr>
        </p:nvSpPr>
        <p:spPr>
          <a:xfrm>
            <a:off x="609600" y="1600200"/>
            <a:ext cx="10972800" cy="3916363"/>
          </a:xfrm>
        </p:spPr>
        <p:txBody>
          <a:bodyPr/>
          <a:lstStyle/>
          <a:p>
            <a:pPr marL="476250" indent="-476250" eaLnBrk="1" hangingPunct="1"/>
            <a:r>
              <a:rPr lang="en-US" sz="2800" dirty="0">
                <a:latin typeface="Arial" charset="0"/>
                <a:cs typeface="Arial" charset="0"/>
              </a:rPr>
              <a:t>3-dimensional concept:</a:t>
            </a:r>
          </a:p>
          <a:p>
            <a:pPr marL="838200" lvl="1" indent="-381000" eaLnBrk="1" hangingPunct="1"/>
            <a:r>
              <a:rPr lang="en-US" sz="2400" dirty="0">
                <a:latin typeface="Arial" charset="0"/>
                <a:cs typeface="Arial" charset="0"/>
              </a:rPr>
              <a:t>‘in engagement, people employ and express themselves physically, cognitively and emotionally’</a:t>
            </a:r>
            <a:r>
              <a:rPr lang="en-GB" sz="2400" dirty="0">
                <a:latin typeface="Arial" charset="0"/>
                <a:cs typeface="Arial" charset="0"/>
              </a:rPr>
              <a:t> (</a:t>
            </a:r>
            <a:r>
              <a:rPr lang="en-US" sz="2400" dirty="0">
                <a:latin typeface="Arial" charset="0"/>
                <a:cs typeface="Arial" charset="0"/>
              </a:rPr>
              <a:t>Kahn 1990: 694) </a:t>
            </a:r>
          </a:p>
          <a:p>
            <a:pPr marL="476250" indent="-476250" eaLnBrk="1" hangingPunct="1"/>
            <a:r>
              <a:rPr lang="en-US" sz="2800" dirty="0">
                <a:latin typeface="Arial" charset="0"/>
                <a:cs typeface="Arial" charset="0"/>
              </a:rPr>
              <a:t>CIPD (2015) describes employee engagement as ‘a combination of commitment to the organisation and its values plus a willingness to help out colleagues (organisational citizenship)’</a:t>
            </a:r>
            <a:r>
              <a:rPr lang="en-GB" sz="2800" dirty="0">
                <a:latin typeface="Arial" charset="0"/>
                <a:cs typeface="Arial" charset="0"/>
              </a:rPr>
              <a:t>  </a:t>
            </a:r>
          </a:p>
          <a:p>
            <a:pPr marL="476250" indent="-476250" eaLnBrk="1" hangingPunct="1"/>
            <a:r>
              <a:rPr lang="en-GB" sz="2800" dirty="0">
                <a:latin typeface="Arial" charset="0"/>
                <a:cs typeface="Arial" charset="0"/>
              </a:rPr>
              <a:t>Engagement is discretionary</a:t>
            </a:r>
          </a:p>
          <a:p>
            <a:pPr marL="476250" indent="-476250" eaLnBrk="1" hangingPunct="1"/>
            <a:r>
              <a:rPr lang="en-GB" sz="2800" dirty="0">
                <a:latin typeface="Arial" charset="0"/>
                <a:cs typeface="Arial" charset="0"/>
              </a:rPr>
              <a:t>Complex concept</a:t>
            </a:r>
          </a:p>
        </p:txBody>
      </p:sp>
    </p:spTree>
    <p:extLst>
      <p:ext uri="{BB962C8B-B14F-4D97-AF65-F5344CB8AC3E}">
        <p14:creationId xmlns:p14="http://schemas.microsoft.com/office/powerpoint/2010/main" val="16103324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A1DED-13F1-49AB-804A-0499316FA8FD}"/>
              </a:ext>
            </a:extLst>
          </p:cNvPr>
          <p:cNvSpPr>
            <a:spLocks noGrp="1"/>
          </p:cNvSpPr>
          <p:nvPr>
            <p:ph type="title"/>
          </p:nvPr>
        </p:nvSpPr>
        <p:spPr/>
        <p:txBody>
          <a:bodyPr>
            <a:normAutofit fontScale="90000"/>
          </a:bodyPr>
          <a:lstStyle/>
          <a:p>
            <a:r>
              <a:rPr lang="en-GB" dirty="0"/>
              <a:t>Employee Engagement </a:t>
            </a:r>
            <a:br>
              <a:rPr lang="en-GB" dirty="0"/>
            </a:br>
            <a:r>
              <a:rPr lang="en-GB" dirty="0"/>
              <a:t>Compared to Empowerment, Commitment and Motivation</a:t>
            </a:r>
          </a:p>
        </p:txBody>
      </p:sp>
      <p:sp>
        <p:nvSpPr>
          <p:cNvPr id="3" name="Content Placeholder 2">
            <a:extLst>
              <a:ext uri="{FF2B5EF4-FFF2-40B4-BE49-F238E27FC236}">
                <a16:creationId xmlns:a16="http://schemas.microsoft.com/office/drawing/2014/main" id="{FF3153A7-5B21-41BD-8EB3-9E765C7CDB7C}"/>
              </a:ext>
            </a:extLst>
          </p:cNvPr>
          <p:cNvSpPr>
            <a:spLocks noGrp="1"/>
          </p:cNvSpPr>
          <p:nvPr>
            <p:ph idx="1"/>
          </p:nvPr>
        </p:nvSpPr>
        <p:spPr>
          <a:xfrm>
            <a:off x="609600" y="1791587"/>
            <a:ext cx="10972800" cy="3917032"/>
          </a:xfrm>
        </p:spPr>
        <p:txBody>
          <a:bodyPr>
            <a:normAutofit/>
          </a:bodyPr>
          <a:lstStyle/>
          <a:p>
            <a:r>
              <a:rPr lang="en-GB" dirty="0"/>
              <a:t>Empowerment – Forbes Article</a:t>
            </a:r>
          </a:p>
          <a:p>
            <a:r>
              <a:rPr lang="en-GB" dirty="0"/>
              <a:t>3 mindsets pf commitment – affective commitment, continuance commitment and normative commitment</a:t>
            </a:r>
          </a:p>
          <a:p>
            <a:r>
              <a:rPr lang="en-GB" dirty="0"/>
              <a:t>Motivation – Maslow’s Hierarchy of Needs, </a:t>
            </a:r>
            <a:r>
              <a:rPr lang="en-GB" dirty="0" err="1"/>
              <a:t>J.Adams</a:t>
            </a:r>
            <a:r>
              <a:rPr lang="en-GB" dirty="0"/>
              <a:t> Equity Theory and Hertzberg’s Two-Factor Theory</a:t>
            </a:r>
          </a:p>
        </p:txBody>
      </p:sp>
    </p:spTree>
    <p:extLst>
      <p:ext uri="{BB962C8B-B14F-4D97-AF65-F5344CB8AC3E}">
        <p14:creationId xmlns:p14="http://schemas.microsoft.com/office/powerpoint/2010/main" val="36856332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A1DED-13F1-49AB-804A-0499316FA8FD}"/>
              </a:ext>
            </a:extLst>
          </p:cNvPr>
          <p:cNvSpPr>
            <a:spLocks noGrp="1"/>
          </p:cNvSpPr>
          <p:nvPr>
            <p:ph type="title"/>
          </p:nvPr>
        </p:nvSpPr>
        <p:spPr>
          <a:xfrm>
            <a:off x="609600" y="0"/>
            <a:ext cx="10972800" cy="1143000"/>
          </a:xfrm>
        </p:spPr>
        <p:txBody>
          <a:bodyPr>
            <a:normAutofit/>
          </a:bodyPr>
          <a:lstStyle/>
          <a:p>
            <a:r>
              <a:rPr lang="en-GB" dirty="0"/>
              <a:t>Employee Engagement &amp; Culture</a:t>
            </a:r>
          </a:p>
        </p:txBody>
      </p:sp>
      <p:sp>
        <p:nvSpPr>
          <p:cNvPr id="3" name="Content Placeholder 2">
            <a:extLst>
              <a:ext uri="{FF2B5EF4-FFF2-40B4-BE49-F238E27FC236}">
                <a16:creationId xmlns:a16="http://schemas.microsoft.com/office/drawing/2014/main" id="{FF3153A7-5B21-41BD-8EB3-9E765C7CDB7C}"/>
              </a:ext>
            </a:extLst>
          </p:cNvPr>
          <p:cNvSpPr>
            <a:spLocks noGrp="1"/>
          </p:cNvSpPr>
          <p:nvPr>
            <p:ph idx="1"/>
          </p:nvPr>
        </p:nvSpPr>
        <p:spPr>
          <a:xfrm>
            <a:off x="609600" y="992336"/>
            <a:ext cx="10972800" cy="4099595"/>
          </a:xfrm>
        </p:spPr>
        <p:txBody>
          <a:bodyPr>
            <a:noAutofit/>
          </a:bodyPr>
          <a:lstStyle/>
          <a:p>
            <a:r>
              <a:rPr lang="en-GB" sz="2000" dirty="0"/>
              <a:t>“Culture eats strategy for breakfast”; </a:t>
            </a:r>
            <a:r>
              <a:rPr lang="en-GB" sz="2000" dirty="0" err="1"/>
              <a:t>Bock.L</a:t>
            </a:r>
            <a:r>
              <a:rPr lang="en-GB" sz="2000" dirty="0"/>
              <a:t>, (2016) </a:t>
            </a:r>
            <a:r>
              <a:rPr lang="en-GB" sz="2000" i="1" dirty="0"/>
              <a:t>Work Rules</a:t>
            </a:r>
            <a:r>
              <a:rPr lang="en-GB" sz="2000" dirty="0"/>
              <a:t>, </a:t>
            </a:r>
          </a:p>
          <a:p>
            <a:r>
              <a:rPr lang="en-GB" sz="2000" dirty="0"/>
              <a:t>“Culture always trumps strategy”, </a:t>
            </a:r>
            <a:r>
              <a:rPr lang="en-GB" sz="2000" dirty="0" err="1"/>
              <a:t>Smith.D</a:t>
            </a:r>
            <a:r>
              <a:rPr lang="en-GB" sz="2000" dirty="0"/>
              <a:t>, (2014), </a:t>
            </a:r>
            <a:r>
              <a:rPr lang="en-GB" sz="2000" i="1" dirty="0"/>
              <a:t>The Future of Engagement, Thought Piece Collection</a:t>
            </a:r>
            <a:r>
              <a:rPr lang="en-GB" sz="2000" dirty="0"/>
              <a:t>; </a:t>
            </a:r>
          </a:p>
          <a:p>
            <a:r>
              <a:rPr lang="en-GB" sz="2000" dirty="0"/>
              <a:t>Culture change case studies – Halewood, B&amp;Q</a:t>
            </a:r>
          </a:p>
          <a:p>
            <a:r>
              <a:rPr lang="en-GB" sz="2000" dirty="0"/>
              <a:t>Indicators of an engaged workforce;</a:t>
            </a:r>
          </a:p>
          <a:p>
            <a:pPr>
              <a:buFontTx/>
              <a:buChar char="-"/>
            </a:pPr>
            <a:r>
              <a:rPr lang="en-GB" sz="2000" dirty="0"/>
              <a:t>Employee voice – TU groups, staff associations, employee suggestion schemes, existing staff surveys</a:t>
            </a:r>
          </a:p>
          <a:p>
            <a:pPr>
              <a:buFontTx/>
              <a:buChar char="-"/>
            </a:pPr>
            <a:r>
              <a:rPr lang="en-GB" sz="2000" dirty="0"/>
              <a:t>HR analytics paint a positive picture</a:t>
            </a:r>
          </a:p>
          <a:p>
            <a:pPr>
              <a:buFontTx/>
              <a:buChar char="-"/>
            </a:pPr>
            <a:r>
              <a:rPr lang="en-GB" sz="2000" dirty="0"/>
              <a:t>Extra curricular activities such as charity fundraisers</a:t>
            </a:r>
          </a:p>
          <a:p>
            <a:pPr>
              <a:buFontTx/>
              <a:buChar char="-"/>
            </a:pPr>
            <a:r>
              <a:rPr lang="en-GB" sz="2000" dirty="0"/>
              <a:t>‘Community’ feel to the organisation</a:t>
            </a:r>
          </a:p>
          <a:p>
            <a:pPr>
              <a:buFontTx/>
              <a:buChar char="-"/>
            </a:pPr>
            <a:r>
              <a:rPr lang="en-GB" sz="2000" dirty="0"/>
              <a:t>Knowledge sharing is wide-spread? Tolerance of mistakes? </a:t>
            </a:r>
          </a:p>
          <a:p>
            <a:pPr>
              <a:buFontTx/>
              <a:buChar char="-"/>
            </a:pPr>
            <a:r>
              <a:rPr lang="en-GB" sz="2000" dirty="0"/>
              <a:t>Employer Awards?</a:t>
            </a:r>
          </a:p>
          <a:p>
            <a:pPr>
              <a:buFontTx/>
              <a:buChar char="-"/>
            </a:pPr>
            <a:r>
              <a:rPr lang="en-GB" sz="2000" dirty="0"/>
              <a:t>No difficulties attracting talent</a:t>
            </a:r>
          </a:p>
          <a:p>
            <a:pPr>
              <a:buFontTx/>
              <a:buChar char="-"/>
            </a:pPr>
            <a:endParaRPr lang="en-GB" sz="2000" dirty="0"/>
          </a:p>
          <a:p>
            <a:pPr>
              <a:buFontTx/>
              <a:buChar char="-"/>
            </a:pPr>
            <a:endParaRPr lang="en-GB" sz="2000" dirty="0"/>
          </a:p>
          <a:p>
            <a:r>
              <a:rPr lang="en-GB" sz="2000" dirty="0"/>
              <a:t> </a:t>
            </a:r>
          </a:p>
        </p:txBody>
      </p:sp>
    </p:spTree>
    <p:extLst>
      <p:ext uri="{BB962C8B-B14F-4D97-AF65-F5344CB8AC3E}">
        <p14:creationId xmlns:p14="http://schemas.microsoft.com/office/powerpoint/2010/main" val="37195211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A1DED-13F1-49AB-804A-0499316FA8FD}"/>
              </a:ext>
            </a:extLst>
          </p:cNvPr>
          <p:cNvSpPr>
            <a:spLocks noGrp="1"/>
          </p:cNvSpPr>
          <p:nvPr>
            <p:ph type="title"/>
          </p:nvPr>
        </p:nvSpPr>
        <p:spPr/>
        <p:txBody>
          <a:bodyPr>
            <a:normAutofit fontScale="90000"/>
          </a:bodyPr>
          <a:lstStyle/>
          <a:p>
            <a:r>
              <a:rPr lang="en-GB" dirty="0"/>
              <a:t>Employee Engagement </a:t>
            </a:r>
            <a:br>
              <a:rPr lang="en-GB" dirty="0"/>
            </a:br>
            <a:r>
              <a:rPr lang="en-GB" dirty="0"/>
              <a:t>Macro Level Data Gathering</a:t>
            </a:r>
          </a:p>
        </p:txBody>
      </p:sp>
      <p:sp>
        <p:nvSpPr>
          <p:cNvPr id="3" name="Content Placeholder 2">
            <a:extLst>
              <a:ext uri="{FF2B5EF4-FFF2-40B4-BE49-F238E27FC236}">
                <a16:creationId xmlns:a16="http://schemas.microsoft.com/office/drawing/2014/main" id="{FF3153A7-5B21-41BD-8EB3-9E765C7CDB7C}"/>
              </a:ext>
            </a:extLst>
          </p:cNvPr>
          <p:cNvSpPr>
            <a:spLocks noGrp="1"/>
          </p:cNvSpPr>
          <p:nvPr>
            <p:ph idx="1"/>
          </p:nvPr>
        </p:nvSpPr>
        <p:spPr/>
        <p:txBody>
          <a:bodyPr>
            <a:normAutofit/>
          </a:bodyPr>
          <a:lstStyle/>
          <a:p>
            <a:r>
              <a:rPr lang="en-GB" dirty="0"/>
              <a:t>Office of National Statistics</a:t>
            </a:r>
          </a:p>
          <a:p>
            <a:r>
              <a:rPr lang="en-GB" dirty="0"/>
              <a:t>Workplace Index Report (2019)</a:t>
            </a:r>
          </a:p>
          <a:p>
            <a:r>
              <a:rPr lang="en-GB" dirty="0"/>
              <a:t>Employee Outlook Survey – quarterly report</a:t>
            </a:r>
          </a:p>
          <a:p>
            <a:r>
              <a:rPr lang="en-GB" dirty="0"/>
              <a:t>Gallup, McKinsey, CIPD, Hays, </a:t>
            </a:r>
            <a:r>
              <a:rPr lang="en-GB" dirty="0" err="1"/>
              <a:t>Personneltoday</a:t>
            </a:r>
            <a:r>
              <a:rPr lang="en-GB" dirty="0"/>
              <a:t>, Harvard Business Review research reports</a:t>
            </a:r>
          </a:p>
          <a:p>
            <a:r>
              <a:rPr lang="en-GB" dirty="0"/>
              <a:t>Gallup State of the Global Workforce Report (2017)</a:t>
            </a:r>
          </a:p>
        </p:txBody>
      </p:sp>
    </p:spTree>
    <p:extLst>
      <p:ext uri="{BB962C8B-B14F-4D97-AF65-F5344CB8AC3E}">
        <p14:creationId xmlns:p14="http://schemas.microsoft.com/office/powerpoint/2010/main" val="40024584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A1DED-13F1-49AB-804A-0499316FA8FD}"/>
              </a:ext>
            </a:extLst>
          </p:cNvPr>
          <p:cNvSpPr>
            <a:spLocks noGrp="1"/>
          </p:cNvSpPr>
          <p:nvPr>
            <p:ph type="title"/>
          </p:nvPr>
        </p:nvSpPr>
        <p:spPr/>
        <p:txBody>
          <a:bodyPr>
            <a:normAutofit fontScale="90000"/>
          </a:bodyPr>
          <a:lstStyle/>
          <a:p>
            <a:r>
              <a:rPr lang="en-GB" dirty="0"/>
              <a:t>Employee Engagement </a:t>
            </a:r>
            <a:br>
              <a:rPr lang="en-GB" dirty="0"/>
            </a:br>
            <a:r>
              <a:rPr lang="en-GB" dirty="0"/>
              <a:t>Meso/Micro Level Data Gathering</a:t>
            </a:r>
          </a:p>
        </p:txBody>
      </p:sp>
      <p:sp>
        <p:nvSpPr>
          <p:cNvPr id="3" name="Content Placeholder 2">
            <a:extLst>
              <a:ext uri="{FF2B5EF4-FFF2-40B4-BE49-F238E27FC236}">
                <a16:creationId xmlns:a16="http://schemas.microsoft.com/office/drawing/2014/main" id="{FF3153A7-5B21-41BD-8EB3-9E765C7CDB7C}"/>
              </a:ext>
            </a:extLst>
          </p:cNvPr>
          <p:cNvSpPr>
            <a:spLocks noGrp="1"/>
          </p:cNvSpPr>
          <p:nvPr>
            <p:ph idx="1"/>
          </p:nvPr>
        </p:nvSpPr>
        <p:spPr/>
        <p:txBody>
          <a:bodyPr>
            <a:normAutofit lnSpcReduction="10000"/>
          </a:bodyPr>
          <a:lstStyle/>
          <a:p>
            <a:r>
              <a:rPr lang="en-GB" dirty="0"/>
              <a:t>Turnover/retention</a:t>
            </a:r>
          </a:p>
          <a:p>
            <a:r>
              <a:rPr lang="en-GB" dirty="0"/>
              <a:t>Safety figures</a:t>
            </a:r>
          </a:p>
          <a:p>
            <a:r>
              <a:rPr lang="en-GB" dirty="0"/>
              <a:t>Absence</a:t>
            </a:r>
          </a:p>
          <a:p>
            <a:r>
              <a:rPr lang="en-GB" dirty="0"/>
              <a:t>Performance/productivity</a:t>
            </a:r>
          </a:p>
          <a:p>
            <a:r>
              <a:rPr lang="en-GB" dirty="0"/>
              <a:t>Salary levels compared to national/sector averages</a:t>
            </a:r>
          </a:p>
          <a:p>
            <a:r>
              <a:rPr lang="en-GB" dirty="0"/>
              <a:t>Disciplinaries, grievances, Employment Tribunal cases</a:t>
            </a:r>
          </a:p>
          <a:p>
            <a:r>
              <a:rPr lang="en-GB" dirty="0"/>
              <a:t>Recruitment figures</a:t>
            </a:r>
          </a:p>
        </p:txBody>
      </p:sp>
    </p:spTree>
    <p:extLst>
      <p:ext uri="{BB962C8B-B14F-4D97-AF65-F5344CB8AC3E}">
        <p14:creationId xmlns:p14="http://schemas.microsoft.com/office/powerpoint/2010/main" val="17093296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A1DED-13F1-49AB-804A-0499316FA8FD}"/>
              </a:ext>
            </a:extLst>
          </p:cNvPr>
          <p:cNvSpPr>
            <a:spLocks noGrp="1"/>
          </p:cNvSpPr>
          <p:nvPr>
            <p:ph type="title"/>
          </p:nvPr>
        </p:nvSpPr>
        <p:spPr/>
        <p:txBody>
          <a:bodyPr>
            <a:normAutofit fontScale="90000"/>
          </a:bodyPr>
          <a:lstStyle/>
          <a:p>
            <a:r>
              <a:rPr lang="en-GB" dirty="0"/>
              <a:t>Employee Engagement </a:t>
            </a:r>
            <a:br>
              <a:rPr lang="en-GB" dirty="0"/>
            </a:br>
            <a:r>
              <a:rPr lang="en-GB" dirty="0"/>
              <a:t>Data Analysis and Evaluation</a:t>
            </a:r>
          </a:p>
        </p:txBody>
      </p:sp>
      <p:sp>
        <p:nvSpPr>
          <p:cNvPr id="3" name="Content Placeholder 2">
            <a:extLst>
              <a:ext uri="{FF2B5EF4-FFF2-40B4-BE49-F238E27FC236}">
                <a16:creationId xmlns:a16="http://schemas.microsoft.com/office/drawing/2014/main" id="{FF3153A7-5B21-41BD-8EB3-9E765C7CDB7C}"/>
              </a:ext>
            </a:extLst>
          </p:cNvPr>
          <p:cNvSpPr>
            <a:spLocks noGrp="1"/>
          </p:cNvSpPr>
          <p:nvPr>
            <p:ph idx="1"/>
          </p:nvPr>
        </p:nvSpPr>
        <p:spPr/>
        <p:txBody>
          <a:bodyPr>
            <a:normAutofit lnSpcReduction="10000"/>
          </a:bodyPr>
          <a:lstStyle/>
          <a:p>
            <a:r>
              <a:rPr lang="en-GB" dirty="0"/>
              <a:t>Gather appropriate data</a:t>
            </a:r>
          </a:p>
          <a:p>
            <a:r>
              <a:rPr lang="en-GB" dirty="0"/>
              <a:t>Present data accordingly, chart/table/graph format, labelled</a:t>
            </a:r>
          </a:p>
          <a:p>
            <a:r>
              <a:rPr lang="en-GB" dirty="0"/>
              <a:t>Analyse the data – explain what the data means in practice</a:t>
            </a:r>
          </a:p>
          <a:p>
            <a:r>
              <a:rPr lang="en-GB" dirty="0"/>
              <a:t>Evaluate the data – what is the usefulness of that data in terms of employee engagement? How does it link to other HR policies and practices?</a:t>
            </a:r>
          </a:p>
        </p:txBody>
      </p:sp>
    </p:spTree>
    <p:extLst>
      <p:ext uri="{BB962C8B-B14F-4D97-AF65-F5344CB8AC3E}">
        <p14:creationId xmlns:p14="http://schemas.microsoft.com/office/powerpoint/2010/main" val="17461918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A1DED-13F1-49AB-804A-0499316FA8FD}"/>
              </a:ext>
            </a:extLst>
          </p:cNvPr>
          <p:cNvSpPr>
            <a:spLocks noGrp="1"/>
          </p:cNvSpPr>
          <p:nvPr>
            <p:ph type="title"/>
          </p:nvPr>
        </p:nvSpPr>
        <p:spPr/>
        <p:txBody>
          <a:bodyPr>
            <a:normAutofit fontScale="90000"/>
          </a:bodyPr>
          <a:lstStyle/>
          <a:p>
            <a:r>
              <a:rPr lang="en-GB" dirty="0"/>
              <a:t>Employee Engagement </a:t>
            </a:r>
            <a:br>
              <a:rPr lang="en-GB" dirty="0"/>
            </a:br>
            <a:r>
              <a:rPr lang="en-GB" dirty="0"/>
              <a:t>Strategies for Improvement</a:t>
            </a:r>
          </a:p>
        </p:txBody>
      </p:sp>
      <p:sp>
        <p:nvSpPr>
          <p:cNvPr id="3" name="Content Placeholder 2">
            <a:extLst>
              <a:ext uri="{FF2B5EF4-FFF2-40B4-BE49-F238E27FC236}">
                <a16:creationId xmlns:a16="http://schemas.microsoft.com/office/drawing/2014/main" id="{FF3153A7-5B21-41BD-8EB3-9E765C7CDB7C}"/>
              </a:ext>
            </a:extLst>
          </p:cNvPr>
          <p:cNvSpPr>
            <a:spLocks noGrp="1"/>
          </p:cNvSpPr>
          <p:nvPr>
            <p:ph idx="1"/>
          </p:nvPr>
        </p:nvSpPr>
        <p:spPr/>
        <p:txBody>
          <a:bodyPr>
            <a:normAutofit/>
          </a:bodyPr>
          <a:lstStyle/>
          <a:p>
            <a:r>
              <a:rPr lang="en-GB" dirty="0"/>
              <a:t>What are your employee engagement ‘hot-spots’ from your data gathering?</a:t>
            </a:r>
          </a:p>
          <a:p>
            <a:r>
              <a:rPr lang="en-GB" dirty="0"/>
              <a:t>What strategies can you devise to tackle those hot-spots?</a:t>
            </a:r>
          </a:p>
          <a:p>
            <a:endParaRPr lang="en-GB" dirty="0"/>
          </a:p>
        </p:txBody>
      </p:sp>
    </p:spTree>
    <p:extLst>
      <p:ext uri="{BB962C8B-B14F-4D97-AF65-F5344CB8AC3E}">
        <p14:creationId xmlns:p14="http://schemas.microsoft.com/office/powerpoint/2010/main" val="414805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Employee Engagement Assessment Methods</a:t>
            </a:r>
          </a:p>
        </p:txBody>
      </p:sp>
      <p:sp>
        <p:nvSpPr>
          <p:cNvPr id="3" name="Content Placeholder 2"/>
          <p:cNvSpPr>
            <a:spLocks noGrp="1"/>
          </p:cNvSpPr>
          <p:nvPr>
            <p:ph idx="1"/>
          </p:nvPr>
        </p:nvSpPr>
        <p:spPr/>
        <p:txBody>
          <a:bodyPr>
            <a:normAutofit fontScale="70000" lnSpcReduction="20000"/>
          </a:bodyPr>
          <a:lstStyle/>
          <a:p>
            <a:r>
              <a:rPr lang="en-GB" dirty="0"/>
              <a:t>Surveys </a:t>
            </a:r>
          </a:p>
          <a:p>
            <a:r>
              <a:rPr lang="en-GB" dirty="0"/>
              <a:t>Questionnaires  </a:t>
            </a:r>
          </a:p>
          <a:p>
            <a:r>
              <a:rPr lang="en-GB" dirty="0"/>
              <a:t>Interviews</a:t>
            </a:r>
          </a:p>
          <a:p>
            <a:r>
              <a:rPr lang="en-GB" dirty="0"/>
              <a:t>Branded diagnostic tools – Google template</a:t>
            </a:r>
          </a:p>
          <a:p>
            <a:pPr marL="0" indent="0">
              <a:buNone/>
            </a:pPr>
            <a:endParaRPr lang="en-GB" dirty="0"/>
          </a:p>
          <a:p>
            <a:pPr marL="0" indent="0">
              <a:buNone/>
            </a:pPr>
            <a:r>
              <a:rPr lang="en-GB" dirty="0"/>
              <a:t>(There is a significant difference between a questionnaire and a survey.  A survey is defined as the evaluation of experiences or opinions of a group of people via questions as opposed to a questionnaire which is defined as a collection of written or printed questions with an answer choice made to conduct a survey.</a:t>
            </a:r>
          </a:p>
          <a:p>
            <a:pPr marL="0" indent="0">
              <a:buNone/>
            </a:pPr>
            <a:r>
              <a:rPr lang="en-GB" dirty="0"/>
              <a:t>A questionnaire does not aggregate data for statistical analysis, a survey does)</a:t>
            </a:r>
          </a:p>
        </p:txBody>
      </p:sp>
    </p:spTree>
    <p:extLst>
      <p:ext uri="{BB962C8B-B14F-4D97-AF65-F5344CB8AC3E}">
        <p14:creationId xmlns:p14="http://schemas.microsoft.com/office/powerpoint/2010/main" val="40545616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286000"/>
            <a:ext cx="8229600" cy="1143000"/>
          </a:xfrm>
        </p:spPr>
        <p:txBody>
          <a:bodyPr>
            <a:normAutofit fontScale="90000"/>
          </a:bodyPr>
          <a:lstStyle/>
          <a:p>
            <a:r>
              <a:rPr lang="en-GB" b="1" u="sng" dirty="0"/>
              <a:t>Bottom Line!!!</a:t>
            </a:r>
            <a:br>
              <a:rPr lang="en-GB" b="1" u="sng" dirty="0"/>
            </a:br>
            <a:r>
              <a:rPr lang="en-GB" dirty="0"/>
              <a:t>Be clear on the business case for investing in employee engagement strategies – support your views with academic authority</a:t>
            </a:r>
          </a:p>
        </p:txBody>
      </p:sp>
    </p:spTree>
    <p:extLst>
      <p:ext uri="{BB962C8B-B14F-4D97-AF65-F5344CB8AC3E}">
        <p14:creationId xmlns:p14="http://schemas.microsoft.com/office/powerpoint/2010/main" val="16946826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286000"/>
            <a:ext cx="8229600" cy="1143000"/>
          </a:xfrm>
        </p:spPr>
        <p:txBody>
          <a:bodyPr>
            <a:normAutofit fontScale="90000"/>
          </a:bodyPr>
          <a:lstStyle/>
          <a:p>
            <a:r>
              <a:rPr lang="en-GB" b="1" u="sng" dirty="0"/>
              <a:t>Be critical!!! </a:t>
            </a:r>
            <a:br>
              <a:rPr lang="en-GB" dirty="0"/>
            </a:br>
            <a:r>
              <a:rPr lang="en-GB" dirty="0"/>
              <a:t>1. Explain what are the limitations of employee engagement surveys.</a:t>
            </a:r>
            <a:br>
              <a:rPr lang="en-GB" dirty="0"/>
            </a:br>
            <a:r>
              <a:rPr lang="en-GB" dirty="0"/>
              <a:t>2. What steps can be taken to mitigate those limitations?</a:t>
            </a:r>
            <a:br>
              <a:rPr lang="en-GB" dirty="0"/>
            </a:br>
            <a:r>
              <a:rPr lang="en-GB" dirty="0"/>
              <a:t>3. What contemporary employee engagement initiatives are starting to emerge?</a:t>
            </a:r>
          </a:p>
        </p:txBody>
      </p:sp>
    </p:spTree>
    <p:extLst>
      <p:ext uri="{BB962C8B-B14F-4D97-AF65-F5344CB8AC3E}">
        <p14:creationId xmlns:p14="http://schemas.microsoft.com/office/powerpoint/2010/main" val="25539336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Resources</a:t>
            </a:r>
          </a:p>
        </p:txBody>
      </p:sp>
      <p:sp>
        <p:nvSpPr>
          <p:cNvPr id="3" name="Content Placeholder 2"/>
          <p:cNvSpPr>
            <a:spLocks noGrp="1"/>
          </p:cNvSpPr>
          <p:nvPr>
            <p:ph idx="1"/>
          </p:nvPr>
        </p:nvSpPr>
        <p:spPr/>
        <p:txBody>
          <a:bodyPr>
            <a:normAutofit fontScale="70000" lnSpcReduction="20000"/>
          </a:bodyPr>
          <a:lstStyle/>
          <a:p>
            <a:r>
              <a:rPr lang="en-GB" dirty="0">
                <a:hlinkClick r:id="rId3"/>
              </a:rPr>
              <a:t>https://www.cipd.co.uk/knowledge/fundamentals/relations/engagement/factsheet</a:t>
            </a:r>
            <a:endParaRPr lang="en-GB" dirty="0">
              <a:hlinkClick r:id="rId4"/>
            </a:endParaRPr>
          </a:p>
          <a:p>
            <a:r>
              <a:rPr lang="en-GB" dirty="0">
                <a:hlinkClick r:id="rId4"/>
              </a:rPr>
              <a:t>https://engageforsuccess.org/the-four-enablers</a:t>
            </a:r>
            <a:endParaRPr lang="en-GB" dirty="0"/>
          </a:p>
          <a:p>
            <a:r>
              <a:rPr lang="en-GB" dirty="0"/>
              <a:t>Harvard Business review Analytic Services. (2013) </a:t>
            </a:r>
            <a:r>
              <a:rPr lang="en-GB" i="1" dirty="0"/>
              <a:t>The Impact of Employee Engagement. </a:t>
            </a:r>
            <a:r>
              <a:rPr lang="en-GB" dirty="0"/>
              <a:t>Boston: Harvard Business School Publishing</a:t>
            </a:r>
          </a:p>
          <a:p>
            <a:r>
              <a:rPr lang="en-GB" dirty="0" err="1"/>
              <a:t>Dr.</a:t>
            </a:r>
            <a:r>
              <a:rPr lang="en-GB" dirty="0"/>
              <a:t> Armstrong, A., Oliver, S., Wilkinson, S., (2018) </a:t>
            </a:r>
            <a:r>
              <a:rPr lang="en-GB" i="1" dirty="0"/>
              <a:t>Shades of Grey: An exploratory study of engagement in work teams. </a:t>
            </a:r>
            <a:r>
              <a:rPr lang="en-GB" dirty="0"/>
              <a:t>Hertfordshire: </a:t>
            </a:r>
            <a:r>
              <a:rPr lang="en-GB" dirty="0" err="1"/>
              <a:t>Hult</a:t>
            </a:r>
            <a:r>
              <a:rPr lang="en-GB" dirty="0"/>
              <a:t> International Business School</a:t>
            </a:r>
          </a:p>
          <a:p>
            <a:r>
              <a:rPr lang="en-GB" dirty="0"/>
              <a:t>Gallup </a:t>
            </a:r>
            <a:r>
              <a:rPr lang="en-GB" dirty="0" err="1"/>
              <a:t>inc.</a:t>
            </a:r>
            <a:r>
              <a:rPr lang="en-GB" dirty="0"/>
              <a:t> (2017) </a:t>
            </a:r>
            <a:r>
              <a:rPr lang="en-GB" i="1" dirty="0"/>
              <a:t>State of the Global Workforce. </a:t>
            </a:r>
            <a:r>
              <a:rPr lang="en-GB" dirty="0"/>
              <a:t>New York: Gallup Press.</a:t>
            </a:r>
          </a:p>
          <a:p>
            <a:r>
              <a:rPr lang="en-GB" dirty="0" err="1"/>
              <a:t>Dr.</a:t>
            </a:r>
            <a:r>
              <a:rPr lang="en-GB" dirty="0"/>
              <a:t> Armstrong, A.  (2018) </a:t>
            </a:r>
            <a:r>
              <a:rPr lang="en-GB" i="1" dirty="0"/>
              <a:t>Do engagement surveys tell the whole story?. </a:t>
            </a:r>
            <a:r>
              <a:rPr lang="en-GB" dirty="0"/>
              <a:t>London: Chartered Institute of Personnel and Development.</a:t>
            </a:r>
          </a:p>
          <a:p>
            <a:r>
              <a:rPr lang="en-GB" dirty="0"/>
              <a:t>Investors in People website</a:t>
            </a:r>
          </a:p>
          <a:p>
            <a:r>
              <a:rPr lang="en-GB" dirty="0" err="1"/>
              <a:t>Personneltoday</a:t>
            </a:r>
            <a:r>
              <a:rPr lang="en-GB" dirty="0"/>
              <a:t> website</a:t>
            </a:r>
          </a:p>
          <a:p>
            <a:r>
              <a:rPr lang="en-GB" dirty="0" err="1"/>
              <a:t>XpertHR</a:t>
            </a:r>
            <a:r>
              <a:rPr lang="en-GB" dirty="0"/>
              <a:t> website</a:t>
            </a:r>
          </a:p>
        </p:txBody>
      </p:sp>
    </p:spTree>
    <p:extLst>
      <p:ext uri="{BB962C8B-B14F-4D97-AF65-F5344CB8AC3E}">
        <p14:creationId xmlns:p14="http://schemas.microsoft.com/office/powerpoint/2010/main" val="1565477820"/>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1096</TotalTime>
  <Words>1613</Words>
  <Application>Microsoft Office PowerPoint</Application>
  <PresentationFormat>Widescreen</PresentationFormat>
  <Paragraphs>146</Paragraphs>
  <Slides>28</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Myriad Pro</vt:lpstr>
      <vt:lpstr>ThemeUWTSD</vt:lpstr>
      <vt:lpstr>Contributing to Employee Engagement</vt:lpstr>
      <vt:lpstr>Schedule for Today</vt:lpstr>
      <vt:lpstr>Port-folio Guidance</vt:lpstr>
      <vt:lpstr>Requirements</vt:lpstr>
      <vt:lpstr>Structure</vt:lpstr>
      <vt:lpstr>Personal Statements</vt:lpstr>
      <vt:lpstr>LO1 - Be able to assess levels of employee engagement within an organisation</vt:lpstr>
      <vt:lpstr>Evidence for LO1</vt:lpstr>
      <vt:lpstr>LO2 – Be able to evaluate current organisational approaches to employee engagement</vt:lpstr>
      <vt:lpstr>Evidence for LO2</vt:lpstr>
      <vt:lpstr>LO3 – Be able to recommend and plan strategies to raise levels of employee engagement within an organisation</vt:lpstr>
      <vt:lpstr>Evidence for LO3</vt:lpstr>
      <vt:lpstr>Importance of Reflection</vt:lpstr>
      <vt:lpstr>Gibb’s Reflective Cycle</vt:lpstr>
      <vt:lpstr>Example (Self-reflection)</vt:lpstr>
      <vt:lpstr>Example (Observing)</vt:lpstr>
      <vt:lpstr>Employee Engagement  Key Ingredients Recap</vt:lpstr>
      <vt:lpstr>Employee Engagement  As a Concept</vt:lpstr>
      <vt:lpstr>Employee Engagement  Compared to Empowerment, Commitment and Motivation</vt:lpstr>
      <vt:lpstr>Employee Engagement &amp; Culture</vt:lpstr>
      <vt:lpstr>Employee Engagement  Macro Level Data Gathering</vt:lpstr>
      <vt:lpstr>Employee Engagement  Meso/Micro Level Data Gathering</vt:lpstr>
      <vt:lpstr>Employee Engagement  Data Analysis and Evaluation</vt:lpstr>
      <vt:lpstr>Employee Engagement  Strategies for Improvement</vt:lpstr>
      <vt:lpstr>Employee Engagement Assessment Methods</vt:lpstr>
      <vt:lpstr>Bottom Line!!! Be clear on the business case for investing in employee engagement strategies – support your views with academic authority</vt:lpstr>
      <vt:lpstr>Be critical!!!  1. Explain what are the limitations of employee engagement surveys. 2. What steps can be taken to mitigate those limitations? 3. What contemporary employee engagement initiatives are starting to emerge?</vt:lpstr>
      <vt:lpstr>Further 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Deborah Rees</cp:lastModifiedBy>
  <cp:revision>48</cp:revision>
  <dcterms:created xsi:type="dcterms:W3CDTF">2019-04-02T09:25:36Z</dcterms:created>
  <dcterms:modified xsi:type="dcterms:W3CDTF">2020-10-10T12:36:14Z</dcterms:modified>
</cp:coreProperties>
</file>