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612" autoAdjust="0"/>
  </p:normalViewPr>
  <p:slideViewPr>
    <p:cSldViewPr>
      <p:cViewPr varScale="1">
        <p:scale>
          <a:sx n="78" d="100"/>
          <a:sy n="78" d="100"/>
        </p:scale>
        <p:origin x="-133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98F544-A94F-4B34-A7E3-E2F38FC9A78B}" type="datetimeFigureOut">
              <a:rPr lang="en-GB" smtClean="0"/>
              <a:t>27/11/2017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0BC3BF-0E8D-4287-8357-DCE6E0994360}" type="slidenum">
              <a:rPr lang="en-GB" smtClean="0"/>
              <a:t>‹#›</a:t>
            </a:fld>
            <a:endParaRPr lang="en-GB"/>
          </a:p>
        </p:txBody>
      </p:sp>
    </p:spTree>
    <p:extLst>
      <p:ext uri="{BB962C8B-B14F-4D97-AF65-F5344CB8AC3E}">
        <p14:creationId xmlns:p14="http://schemas.microsoft.com/office/powerpoint/2010/main" val="1206595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BC3BF-0E8D-4287-8357-DCE6E0994360}" type="slidenum">
              <a:rPr lang="en-GB" smtClean="0"/>
              <a:t>1</a:t>
            </a:fld>
            <a:endParaRPr lang="en-GB"/>
          </a:p>
        </p:txBody>
      </p:sp>
    </p:spTree>
    <p:extLst>
      <p:ext uri="{BB962C8B-B14F-4D97-AF65-F5344CB8AC3E}">
        <p14:creationId xmlns:p14="http://schemas.microsoft.com/office/powerpoint/2010/main" val="3761205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BC3BF-0E8D-4287-8357-DCE6E0994360}" type="slidenum">
              <a:rPr lang="en-GB" smtClean="0"/>
              <a:t>2</a:t>
            </a:fld>
            <a:endParaRPr lang="en-GB"/>
          </a:p>
        </p:txBody>
      </p:sp>
    </p:spTree>
    <p:extLst>
      <p:ext uri="{BB962C8B-B14F-4D97-AF65-F5344CB8AC3E}">
        <p14:creationId xmlns:p14="http://schemas.microsoft.com/office/powerpoint/2010/main" val="1619445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530BC3BF-0E8D-4287-8357-DCE6E0994360}" type="slidenum">
              <a:rPr lang="en-GB" smtClean="0"/>
              <a:t>3</a:t>
            </a:fld>
            <a:endParaRPr lang="en-GB"/>
          </a:p>
        </p:txBody>
      </p:sp>
    </p:spTree>
    <p:extLst>
      <p:ext uri="{BB962C8B-B14F-4D97-AF65-F5344CB8AC3E}">
        <p14:creationId xmlns:p14="http://schemas.microsoft.com/office/powerpoint/2010/main" val="2896009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BC3BF-0E8D-4287-8357-DCE6E0994360}" type="slidenum">
              <a:rPr lang="en-GB" smtClean="0"/>
              <a:t>4</a:t>
            </a:fld>
            <a:endParaRPr lang="en-GB"/>
          </a:p>
        </p:txBody>
      </p:sp>
    </p:spTree>
    <p:extLst>
      <p:ext uri="{BB962C8B-B14F-4D97-AF65-F5344CB8AC3E}">
        <p14:creationId xmlns:p14="http://schemas.microsoft.com/office/powerpoint/2010/main" val="1167729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BC3BF-0E8D-4287-8357-DCE6E0994360}" type="slidenum">
              <a:rPr lang="en-GB" smtClean="0"/>
              <a:t>5</a:t>
            </a:fld>
            <a:endParaRPr lang="en-GB"/>
          </a:p>
        </p:txBody>
      </p:sp>
    </p:spTree>
    <p:extLst>
      <p:ext uri="{BB962C8B-B14F-4D97-AF65-F5344CB8AC3E}">
        <p14:creationId xmlns:p14="http://schemas.microsoft.com/office/powerpoint/2010/main" val="973347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BC3BF-0E8D-4287-8357-DCE6E0994360}" type="slidenum">
              <a:rPr lang="en-GB" smtClean="0"/>
              <a:t>6</a:t>
            </a:fld>
            <a:endParaRPr lang="en-GB"/>
          </a:p>
        </p:txBody>
      </p:sp>
    </p:spTree>
    <p:extLst>
      <p:ext uri="{BB962C8B-B14F-4D97-AF65-F5344CB8AC3E}">
        <p14:creationId xmlns:p14="http://schemas.microsoft.com/office/powerpoint/2010/main" val="2557738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BC3BF-0E8D-4287-8357-DCE6E0994360}" type="slidenum">
              <a:rPr lang="en-GB" smtClean="0"/>
              <a:t>7</a:t>
            </a:fld>
            <a:endParaRPr lang="en-GB"/>
          </a:p>
        </p:txBody>
      </p:sp>
    </p:spTree>
    <p:extLst>
      <p:ext uri="{BB962C8B-B14F-4D97-AF65-F5344CB8AC3E}">
        <p14:creationId xmlns:p14="http://schemas.microsoft.com/office/powerpoint/2010/main" val="2379804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0BC3BF-0E8D-4287-8357-DCE6E0994360}" type="slidenum">
              <a:rPr lang="en-GB" smtClean="0"/>
              <a:t>8</a:t>
            </a:fld>
            <a:endParaRPr lang="en-GB"/>
          </a:p>
        </p:txBody>
      </p:sp>
    </p:spTree>
    <p:extLst>
      <p:ext uri="{BB962C8B-B14F-4D97-AF65-F5344CB8AC3E}">
        <p14:creationId xmlns:p14="http://schemas.microsoft.com/office/powerpoint/2010/main" val="3859801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5024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621101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829609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330754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2B3988-437B-4D60-B489-6C4257B33C64}"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7960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78884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702986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479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2378689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1762245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2E105DF-BDC7-4C45-B3A8-CC8FDA96A42F}" type="datetimeFigureOut">
              <a:rPr lang="en-GB" smtClean="0"/>
              <a:pPr/>
              <a:t>27/11/2017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2B3988-437B-4D60-B489-6C4257B33C64}" type="slidenum">
              <a:rPr lang="en-GB" smtClean="0"/>
              <a:pPr/>
              <a:t>‹#›</a:t>
            </a:fld>
            <a:endParaRPr lang="en-GB"/>
          </a:p>
        </p:txBody>
      </p:sp>
    </p:spTree>
    <p:extLst>
      <p:ext uri="{BB962C8B-B14F-4D97-AF65-F5344CB8AC3E}">
        <p14:creationId xmlns:p14="http://schemas.microsoft.com/office/powerpoint/2010/main" val="9264187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p:txBody>
          <a:bodyPr/>
          <a:lstStyle>
            <a:lvl1pPr>
              <a:defRPr/>
            </a:lvl1pPr>
          </a:lstStyle>
          <a:p>
            <a:pPr>
              <a:defRPr/>
            </a:pPr>
            <a:endParaRPr lang="en-GB"/>
          </a:p>
        </p:txBody>
      </p:sp>
      <p:sp>
        <p:nvSpPr>
          <p:cNvPr id="7" name="Footer Placeholder 6"/>
          <p:cNvSpPr>
            <a:spLocks noGrp="1"/>
          </p:cNvSpPr>
          <p:nvPr>
            <p:ph type="ftr" sz="quarter" idx="11"/>
          </p:nvPr>
        </p:nvSpPr>
        <p:spPr/>
        <p:txBody>
          <a:bodyPr/>
          <a:lstStyle>
            <a:lvl1pPr>
              <a:defRPr/>
            </a:lvl1pPr>
          </a:lstStyle>
          <a:p>
            <a:pPr>
              <a:defRPr/>
            </a:pPr>
            <a:endParaRPr lang="en-GB"/>
          </a:p>
        </p:txBody>
      </p:sp>
      <p:sp>
        <p:nvSpPr>
          <p:cNvPr id="8" name="Slide Number Placeholder 7"/>
          <p:cNvSpPr>
            <a:spLocks noGrp="1"/>
          </p:cNvSpPr>
          <p:nvPr>
            <p:ph type="sldNum" sz="quarter" idx="12"/>
          </p:nvPr>
        </p:nvSpPr>
        <p:spPr/>
        <p:txBody>
          <a:bodyPr/>
          <a:lstStyle>
            <a:lvl1pPr>
              <a:defRPr/>
            </a:lvl1pPr>
          </a:lstStyle>
          <a:p>
            <a:pPr>
              <a:defRPr/>
            </a:pPr>
            <a:fld id="{C295AB4D-65FC-42C3-84F6-8CF09C03952F}" type="slidenum">
              <a:rPr lang="en-GB"/>
              <a:pPr>
                <a:defRPr/>
              </a:pPr>
              <a:t>‹#›</a:t>
            </a:fld>
            <a:endParaRPr lang="en-GB"/>
          </a:p>
        </p:txBody>
      </p:sp>
    </p:spTree>
    <p:extLst>
      <p:ext uri="{BB962C8B-B14F-4D97-AF65-F5344CB8AC3E}">
        <p14:creationId xmlns:p14="http://schemas.microsoft.com/office/powerpoint/2010/main" val="1756992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32E105DF-BDC7-4C45-B3A8-CC8FDA96A42F}" type="datetimeFigureOut">
              <a:rPr lang="en-GB" smtClean="0"/>
              <a:pPr/>
              <a:t>27/11/2017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82B3988-437B-4D60-B489-6C4257B33C64}" type="slidenum">
              <a:rPr lang="en-GB" smtClean="0"/>
              <a:pPr/>
              <a:t>‹#›</a:t>
            </a:fld>
            <a:endParaRPr lang="en-GB"/>
          </a:p>
        </p:txBody>
      </p:sp>
    </p:spTree>
    <p:extLst>
      <p:ext uri="{BB962C8B-B14F-4D97-AF65-F5344CB8AC3E}">
        <p14:creationId xmlns:p14="http://schemas.microsoft.com/office/powerpoint/2010/main" val="26049467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Clah4007 Defenders</a:t>
            </a:r>
            <a:endParaRPr lang="en-GB" dirty="0"/>
          </a:p>
        </p:txBody>
      </p:sp>
      <p:sp>
        <p:nvSpPr>
          <p:cNvPr id="3" name="Subtitle 2"/>
          <p:cNvSpPr>
            <a:spLocks noGrp="1"/>
          </p:cNvSpPr>
          <p:nvPr>
            <p:ph type="subTitle" idx="1"/>
          </p:nvPr>
        </p:nvSpPr>
        <p:spPr/>
        <p:txBody>
          <a:bodyPr/>
          <a:lstStyle/>
          <a:p>
            <a:r>
              <a:rPr lang="en-GB" dirty="0"/>
              <a:t>404-354 Imperialism and </a:t>
            </a:r>
            <a:r>
              <a:rPr lang="en-GB" dirty="0" smtClean="0"/>
              <a:t>Chaos: Sicily and the Rise </a:t>
            </a:r>
            <a:r>
              <a:rPr lang="en-GB" smtClean="0"/>
              <a:t>of Tyranny</a:t>
            </a:r>
            <a:endParaRPr lang="en-GB" dirty="0"/>
          </a:p>
        </p:txBody>
      </p:sp>
    </p:spTree>
    <p:extLst>
      <p:ext uri="{BB962C8B-B14F-4D97-AF65-F5344CB8AC3E}">
        <p14:creationId xmlns:p14="http://schemas.microsoft.com/office/powerpoint/2010/main" val="22874756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3568" y="620688"/>
            <a:ext cx="7772400" cy="2200275"/>
          </a:xfrm>
        </p:spPr>
        <p:txBody>
          <a:bodyPr/>
          <a:lstStyle/>
          <a:p>
            <a:r>
              <a:rPr lang="en-GB" dirty="0" err="1" smtClean="0"/>
              <a:t>sicily</a:t>
            </a:r>
            <a:r>
              <a:rPr lang="en-GB" dirty="0" smtClean="0"/>
              <a:t> and the rise of tyranny</a:t>
            </a:r>
            <a:endParaRPr lang="en-GB" dirty="0"/>
          </a:p>
        </p:txBody>
      </p:sp>
      <p:sp>
        <p:nvSpPr>
          <p:cNvPr id="6" name="Text Placeholder 5"/>
          <p:cNvSpPr>
            <a:spLocks noGrp="1"/>
          </p:cNvSpPr>
          <p:nvPr>
            <p:ph type="body" idx="1"/>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2817915"/>
            <a:ext cx="6521921" cy="3744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51047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0" y="620688"/>
            <a:ext cx="4392488" cy="936104"/>
          </a:xfrm>
        </p:spPr>
        <p:txBody>
          <a:bodyPr>
            <a:normAutofit fontScale="90000"/>
          </a:bodyPr>
          <a:lstStyle/>
          <a:p>
            <a:r>
              <a:rPr lang="en-GB" dirty="0"/>
              <a:t>The Carthaginian Threat</a:t>
            </a:r>
          </a:p>
        </p:txBody>
      </p:sp>
      <p:sp>
        <p:nvSpPr>
          <p:cNvPr id="26627" name="Rectangle 3"/>
          <p:cNvSpPr>
            <a:spLocks noGrp="1" noChangeArrowheads="1"/>
          </p:cNvSpPr>
          <p:nvPr>
            <p:ph sz="half" idx="1"/>
          </p:nvPr>
        </p:nvSpPr>
        <p:spPr>
          <a:xfrm>
            <a:off x="323528" y="476672"/>
            <a:ext cx="4038600" cy="5544616"/>
          </a:xfrm>
        </p:spPr>
        <p:txBody>
          <a:bodyPr>
            <a:noAutofit/>
          </a:bodyPr>
          <a:lstStyle/>
          <a:p>
            <a:pPr>
              <a:lnSpc>
                <a:spcPct val="80000"/>
              </a:lnSpc>
            </a:pPr>
            <a:r>
              <a:rPr lang="en-GB" sz="1800" dirty="0" smtClean="0"/>
              <a:t>At </a:t>
            </a:r>
            <a:r>
              <a:rPr lang="en-GB" sz="1800" dirty="0"/>
              <a:t>this time Hannibal, the general of the Carthaginians, gathered together both the mercenaries he had collected from Iberia and the soldiers he had enrolled from Libya, manned sixty ships of war, and made ready some fifteen hundred transports. </a:t>
            </a:r>
            <a:r>
              <a:rPr lang="en-GB" sz="1800" dirty="0" smtClean="0"/>
              <a:t>[4] After </a:t>
            </a:r>
            <a:r>
              <a:rPr lang="en-GB" sz="1800" dirty="0"/>
              <a:t>crossing with the fleet the Libyan Sea </a:t>
            </a:r>
            <a:r>
              <a:rPr lang="en-GB" sz="1800" b="1" dirty="0"/>
              <a:t>he came to land in Sicily </a:t>
            </a:r>
            <a:r>
              <a:rPr lang="en-GB" sz="1800" dirty="0"/>
              <a:t>on the promontory which lies opposite Libya and is called </a:t>
            </a:r>
            <a:r>
              <a:rPr lang="en-GB" sz="1800" dirty="0" err="1" smtClean="0"/>
              <a:t>Lilybaeum</a:t>
            </a:r>
            <a:r>
              <a:rPr lang="en-GB" sz="1800" dirty="0" smtClean="0"/>
              <a:t>…[</a:t>
            </a:r>
            <a:r>
              <a:rPr lang="en-GB" sz="1800" dirty="0"/>
              <a:t>5] Hannibal had </a:t>
            </a:r>
            <a:r>
              <a:rPr lang="en-GB" sz="1800" dirty="0" smtClean="0"/>
              <a:t>two hundred </a:t>
            </a:r>
            <a:r>
              <a:rPr lang="en-GB" sz="1800" dirty="0"/>
              <a:t>thousand infantry and four thousand cavalry, but as </a:t>
            </a:r>
            <a:r>
              <a:rPr lang="en-GB" sz="1800" dirty="0" err="1"/>
              <a:t>Timaeus</a:t>
            </a:r>
            <a:r>
              <a:rPr lang="en-GB" sz="1800" dirty="0"/>
              <a:t> says, not many more than one hundred thousand men. </a:t>
            </a:r>
            <a:r>
              <a:rPr lang="en-GB" sz="1800" b="1" dirty="0"/>
              <a:t>His ships he hauled up on land in the bay about </a:t>
            </a:r>
            <a:r>
              <a:rPr lang="en-GB" sz="1800" b="1" dirty="0" err="1"/>
              <a:t>Motye</a:t>
            </a:r>
            <a:r>
              <a:rPr lang="en-GB" sz="1800" b="1" dirty="0"/>
              <a:t>, every one of them, wishing to give the </a:t>
            </a:r>
            <a:r>
              <a:rPr lang="en-GB" sz="1800" b="1" dirty="0" err="1"/>
              <a:t>Syracusans</a:t>
            </a:r>
            <a:r>
              <a:rPr lang="en-GB" sz="1800" b="1" dirty="0"/>
              <a:t> the impression that he had not come to make war upon them or to sail along the coast with his naval force against Syracuse</a:t>
            </a:r>
            <a:r>
              <a:rPr lang="en-GB" sz="1800" dirty="0"/>
              <a:t>. [6] </a:t>
            </a:r>
            <a:r>
              <a:rPr lang="en-GB" sz="1800" dirty="0" smtClean="0"/>
              <a:t>		</a:t>
            </a:r>
            <a:r>
              <a:rPr lang="en-GB" sz="1800" dirty="0" err="1" smtClean="0"/>
              <a:t>Diod</a:t>
            </a:r>
            <a:r>
              <a:rPr lang="en-GB" sz="1800" dirty="0" smtClean="0"/>
              <a:t> </a:t>
            </a:r>
            <a:r>
              <a:rPr lang="en-GB" sz="1800" dirty="0"/>
              <a:t>13.54</a:t>
            </a:r>
          </a:p>
        </p:txBody>
      </p:sp>
      <p:pic>
        <p:nvPicPr>
          <p:cNvPr id="5" name="Picture 5" descr="sicily_map"/>
          <p:cNvPicPr>
            <a:picLocks noGrp="1" noChangeAspect="1" noChangeArrowheads="1"/>
          </p:cNvPicPr>
          <p:nvPr>
            <p:ph idx="1"/>
          </p:nvPr>
        </p:nvPicPr>
        <p:blipFill>
          <a:blip r:embed="rId3" cstate="print"/>
          <a:srcRect/>
          <a:stretch>
            <a:fillRect/>
          </a:stretch>
        </p:blipFill>
        <p:spPr>
          <a:xfrm>
            <a:off x="4461910" y="1844824"/>
            <a:ext cx="3896500" cy="3168352"/>
          </a:xfrm>
          <a:noFill/>
          <a:ln/>
        </p:spPr>
      </p:pic>
      <p:cxnSp>
        <p:nvCxnSpPr>
          <p:cNvPr id="7" name="Straight Arrow Connector 6"/>
          <p:cNvCxnSpPr/>
          <p:nvPr/>
        </p:nvCxnSpPr>
        <p:spPr>
          <a:xfrm>
            <a:off x="4788024" y="3356992"/>
            <a:ext cx="432048" cy="288032"/>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0304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67544" y="116632"/>
            <a:ext cx="8229600" cy="1052736"/>
          </a:xfrm>
        </p:spPr>
        <p:txBody>
          <a:bodyPr/>
          <a:lstStyle/>
          <a:p>
            <a:r>
              <a:rPr lang="en-GB" dirty="0"/>
              <a:t>Syracuse’s Fear of Tyranny</a:t>
            </a:r>
          </a:p>
        </p:txBody>
      </p:sp>
      <p:sp>
        <p:nvSpPr>
          <p:cNvPr id="32771" name="Rectangle 3"/>
          <p:cNvSpPr>
            <a:spLocks noGrp="1" noChangeArrowheads="1"/>
          </p:cNvSpPr>
          <p:nvPr>
            <p:ph type="body" idx="1"/>
          </p:nvPr>
        </p:nvSpPr>
        <p:spPr>
          <a:xfrm>
            <a:off x="457200" y="1196975"/>
            <a:ext cx="7067128" cy="5661025"/>
          </a:xfrm>
        </p:spPr>
        <p:txBody>
          <a:bodyPr>
            <a:normAutofit/>
          </a:bodyPr>
          <a:lstStyle/>
          <a:p>
            <a:pPr>
              <a:lnSpc>
                <a:spcPct val="80000"/>
              </a:lnSpc>
            </a:pPr>
            <a:r>
              <a:rPr lang="en-GB" sz="2000" b="1" dirty="0" err="1"/>
              <a:t>Diocles</a:t>
            </a:r>
            <a:r>
              <a:rPr lang="en-GB" sz="2000" b="1" dirty="0"/>
              <a:t> was exiled; but even so they did not receive </a:t>
            </a:r>
            <a:r>
              <a:rPr lang="en-GB" sz="2000" b="1" dirty="0" err="1"/>
              <a:t>Hermocrates</a:t>
            </a:r>
            <a:r>
              <a:rPr lang="en-GB" sz="2000" b="1" dirty="0"/>
              <a:t> back, since they were wary of the daring of the man and feared lest, once he had gained a position of leadership, he should proclaim himself tyrant</a:t>
            </a:r>
            <a:r>
              <a:rPr lang="en-GB" sz="2000" dirty="0"/>
              <a:t>. </a:t>
            </a:r>
            <a:r>
              <a:rPr lang="en-GB" sz="2000" dirty="0" smtClean="0"/>
              <a:t>…[</a:t>
            </a:r>
            <a:r>
              <a:rPr lang="en-GB" sz="2000" dirty="0"/>
              <a:t>8] But when the </a:t>
            </a:r>
            <a:r>
              <a:rPr lang="en-GB" sz="2000" dirty="0" err="1"/>
              <a:t>Syracusans</a:t>
            </a:r>
            <a:r>
              <a:rPr lang="en-GB" sz="2000" dirty="0"/>
              <a:t> heard what had happened, they gathered in the market-place under arms, and here, since they appeared accompanied by a great multitude, </a:t>
            </a:r>
            <a:r>
              <a:rPr lang="en-GB" sz="2000" b="1" dirty="0"/>
              <a:t>they slew both </a:t>
            </a:r>
            <a:r>
              <a:rPr lang="en-GB" sz="2000" b="1" dirty="0" err="1"/>
              <a:t>Hermocrates</a:t>
            </a:r>
            <a:r>
              <a:rPr lang="en-GB" sz="2000" b="1" dirty="0"/>
              <a:t> and most of his supporters. </a:t>
            </a:r>
            <a:r>
              <a:rPr lang="en-GB" sz="2000" dirty="0"/>
              <a:t>Those who had not been killed in the fighting were brought to trial and sentenced to exile; [9] consequently some of them who had been severely wounded were reported by their relatives as having died, in order that they might not be given over to the wrath of the multitude. </a:t>
            </a:r>
            <a:r>
              <a:rPr lang="en-GB" sz="2000" b="1" dirty="0"/>
              <a:t>Among their number was also Dionysius, who later became tyrant of the </a:t>
            </a:r>
            <a:r>
              <a:rPr lang="en-GB" sz="2000" b="1" dirty="0" err="1"/>
              <a:t>Syracusans</a:t>
            </a:r>
            <a:r>
              <a:rPr lang="en-GB" sz="2000" b="1" dirty="0"/>
              <a:t>. </a:t>
            </a:r>
            <a:r>
              <a:rPr lang="en-GB" sz="2000" b="1" dirty="0" smtClean="0"/>
              <a:t>      						        </a:t>
            </a:r>
            <a:r>
              <a:rPr lang="en-GB" sz="2000" dirty="0" err="1" smtClean="0"/>
              <a:t>Diodoros</a:t>
            </a:r>
            <a:r>
              <a:rPr lang="en-GB" sz="2000" dirty="0" smtClean="0"/>
              <a:t> </a:t>
            </a:r>
            <a:r>
              <a:rPr lang="en-GB" sz="2000" dirty="0"/>
              <a:t>13.75</a:t>
            </a:r>
          </a:p>
        </p:txBody>
      </p:sp>
    </p:spTree>
    <p:extLst>
      <p:ext uri="{BB962C8B-B14F-4D97-AF65-F5344CB8AC3E}">
        <p14:creationId xmlns:p14="http://schemas.microsoft.com/office/powerpoint/2010/main" val="3341210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67544" y="-677"/>
            <a:ext cx="8229600" cy="1371600"/>
          </a:xfrm>
        </p:spPr>
        <p:txBody>
          <a:bodyPr/>
          <a:lstStyle/>
          <a:p>
            <a:r>
              <a:rPr lang="en-GB" dirty="0" err="1"/>
              <a:t>Dionysios</a:t>
            </a:r>
            <a:r>
              <a:rPr lang="en-GB" dirty="0"/>
              <a:t> Rising</a:t>
            </a:r>
          </a:p>
        </p:txBody>
      </p:sp>
      <p:sp>
        <p:nvSpPr>
          <p:cNvPr id="38915" name="Rectangle 3"/>
          <p:cNvSpPr>
            <a:spLocks noGrp="1" noChangeArrowheads="1"/>
          </p:cNvSpPr>
          <p:nvPr>
            <p:ph type="body" idx="1"/>
          </p:nvPr>
        </p:nvSpPr>
        <p:spPr>
          <a:xfrm>
            <a:off x="0" y="1124744"/>
            <a:ext cx="8964488" cy="5733256"/>
          </a:xfrm>
        </p:spPr>
        <p:txBody>
          <a:bodyPr>
            <a:normAutofit/>
          </a:bodyPr>
          <a:lstStyle/>
          <a:p>
            <a:pPr>
              <a:lnSpc>
                <a:spcPct val="80000"/>
              </a:lnSpc>
            </a:pPr>
            <a:r>
              <a:rPr lang="en-GB" sz="1800" dirty="0"/>
              <a:t>Since </a:t>
            </a:r>
            <a:r>
              <a:rPr lang="en-GB" sz="1800" dirty="0" err="1"/>
              <a:t>Himilcar</a:t>
            </a:r>
            <a:r>
              <a:rPr lang="en-GB" sz="1800" dirty="0"/>
              <a:t>, after besieging the city for eight months, had taken it shortly before the winter solstice, he did not destroy it at once, in order that his forces might winter in the dwellings. </a:t>
            </a:r>
            <a:r>
              <a:rPr lang="en-GB" sz="1800" dirty="0" smtClean="0"/>
              <a:t>… </a:t>
            </a:r>
            <a:r>
              <a:rPr lang="en-GB" sz="1800" dirty="0"/>
              <a:t>[3] Nevertheless, even though an assembly of the people was held in Syracuse and great fears hung over them, not a man would venture to offer any counsel respecting the war. While everyone was at a loss what to do, </a:t>
            </a:r>
            <a:r>
              <a:rPr lang="en-GB" sz="1800" b="1" dirty="0"/>
              <a:t>Dionysius, the son of </a:t>
            </a:r>
            <a:r>
              <a:rPr lang="en-GB" sz="1800" b="1" dirty="0" err="1"/>
              <a:t>Hermocrates</a:t>
            </a:r>
            <a:r>
              <a:rPr lang="en-GB" sz="1800" b="1" dirty="0"/>
              <a:t>, taking the floor, accused the generals of betraying their cause to the Carthaginians and stirred up the assemblage to exact punishment of them, urging them not to await the futile procedure prescribed by the laws but to pass judgement upon them at once</a:t>
            </a:r>
            <a:r>
              <a:rPr lang="en-GB" sz="1800" dirty="0"/>
              <a:t>. [4] And when the archons, in accordance with the laws, laid a fine upon Dionysius on the charge of raising an uproar, </a:t>
            </a:r>
            <a:r>
              <a:rPr lang="en-GB" sz="1800" b="1" dirty="0" err="1"/>
              <a:t>Philistus</a:t>
            </a:r>
            <a:r>
              <a:rPr lang="en-GB" sz="1800" b="1" dirty="0"/>
              <a:t>, who later composed his </a:t>
            </a:r>
            <a:r>
              <a:rPr lang="en-GB" sz="1800" b="1" i="1" dirty="0"/>
              <a:t>History</a:t>
            </a:r>
            <a:r>
              <a:rPr lang="en-GB" sz="1800" i="1" dirty="0"/>
              <a:t>,</a:t>
            </a:r>
            <a:r>
              <a:rPr lang="en-GB" sz="1800" dirty="0"/>
              <a:t> a man of great wealth, paid the fine and urged Dionysius to speak out whatever he had had in his mind to say. And when </a:t>
            </a:r>
            <a:r>
              <a:rPr lang="en-GB" sz="1800" dirty="0" err="1"/>
              <a:t>Philistus</a:t>
            </a:r>
            <a:r>
              <a:rPr lang="en-GB" sz="1800" dirty="0"/>
              <a:t> went on to say that if they wanted to fine Dionysius throughout the whole day he would provide the money for him, from then on Dionysius, full of confidence, kept stirring up the multitude, and throwing the assembly into confusion he accused the generals of taking bribes to put the security of the </a:t>
            </a:r>
            <a:r>
              <a:rPr lang="en-GB" sz="1800" dirty="0" err="1"/>
              <a:t>Acragantini</a:t>
            </a:r>
            <a:r>
              <a:rPr lang="en-GB" sz="1800" dirty="0"/>
              <a:t> in jeopardy. And he also denounced the rest of the most renowned citizens, presenting them as friends of oligarchy. [5] </a:t>
            </a:r>
            <a:r>
              <a:rPr lang="en-GB" sz="1800" b="1" dirty="0"/>
              <a:t>Consequently he advised them to choose as generals not the most influential citizens, but rather those who were the best disposed and most favourable to the people</a:t>
            </a:r>
            <a:r>
              <a:rPr lang="en-GB" sz="1800" dirty="0"/>
              <a:t>; for the former, he maintained, ruling the citizens as they do in a despotic manner, hold the many in contempt and consider the misfortunes of their country their own source of income, whereas the more humble will do none of such things, since they fear their own weakness. </a:t>
            </a:r>
          </a:p>
          <a:p>
            <a:pPr marL="0" indent="0" algn="r">
              <a:lnSpc>
                <a:spcPct val="80000"/>
              </a:lnSpc>
              <a:buNone/>
            </a:pPr>
            <a:r>
              <a:rPr lang="en-GB" sz="1800" dirty="0" err="1" smtClean="0"/>
              <a:t>Diod</a:t>
            </a:r>
            <a:r>
              <a:rPr lang="en-GB" sz="1800" dirty="0" smtClean="0"/>
              <a:t>. </a:t>
            </a:r>
            <a:r>
              <a:rPr lang="en-GB" sz="1800" dirty="0"/>
              <a:t>13.91</a:t>
            </a:r>
          </a:p>
        </p:txBody>
      </p:sp>
    </p:spTree>
    <p:extLst>
      <p:ext uri="{BB962C8B-B14F-4D97-AF65-F5344CB8AC3E}">
        <p14:creationId xmlns:p14="http://schemas.microsoft.com/office/powerpoint/2010/main" val="823119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95536" y="-3178"/>
            <a:ext cx="8229600" cy="1371601"/>
          </a:xfrm>
        </p:spPr>
        <p:txBody>
          <a:bodyPr/>
          <a:lstStyle/>
          <a:p>
            <a:r>
              <a:rPr lang="en-GB" dirty="0"/>
              <a:t>Dionysius the Tyrant</a:t>
            </a:r>
          </a:p>
        </p:txBody>
      </p:sp>
      <p:sp>
        <p:nvSpPr>
          <p:cNvPr id="40963" name="Rectangle 3"/>
          <p:cNvSpPr>
            <a:spLocks noGrp="1" noChangeArrowheads="1"/>
          </p:cNvSpPr>
          <p:nvPr>
            <p:ph type="body" idx="1"/>
          </p:nvPr>
        </p:nvSpPr>
        <p:spPr>
          <a:xfrm>
            <a:off x="0" y="1196752"/>
            <a:ext cx="7668344" cy="5472336"/>
          </a:xfrm>
        </p:spPr>
        <p:txBody>
          <a:bodyPr>
            <a:normAutofit/>
          </a:bodyPr>
          <a:lstStyle/>
          <a:p>
            <a:pPr>
              <a:lnSpc>
                <a:spcPct val="80000"/>
              </a:lnSpc>
            </a:pPr>
            <a:r>
              <a:rPr lang="en-GB" sz="1800" dirty="0"/>
              <a:t>XCVI. For instance Dionysius at once </a:t>
            </a:r>
            <a:r>
              <a:rPr lang="en-GB" sz="1800" b="1" dirty="0"/>
              <a:t>selected such citizens as were without property but bold in spirit, more than a thousand in number, provided them with costly arms, and buoyed them up with extravagant promises</a:t>
            </a:r>
            <a:r>
              <a:rPr lang="en-GB" sz="1800" dirty="0"/>
              <a:t>; the mercenaries also he won to himself by calling them to him and conversing with them in friendly fashion. He made changes also in the military posts, conferring their commands upon his most faithful followers</a:t>
            </a:r>
            <a:r>
              <a:rPr lang="en-GB" sz="1800" dirty="0" smtClean="0"/>
              <a:t>; </a:t>
            </a:r>
            <a:r>
              <a:rPr lang="en-GB" sz="1800" b="1" dirty="0" smtClean="0"/>
              <a:t>and </a:t>
            </a:r>
            <a:r>
              <a:rPr lang="en-GB" sz="1800" b="1" dirty="0" err="1" smtClean="0"/>
              <a:t>Dexippus</a:t>
            </a:r>
            <a:r>
              <a:rPr lang="en-GB" sz="1800" b="1" dirty="0" smtClean="0"/>
              <a:t> the </a:t>
            </a:r>
            <a:r>
              <a:rPr lang="en-GB" sz="1800" b="1" dirty="0" err="1" smtClean="0"/>
              <a:t>Lacedaemonian</a:t>
            </a:r>
            <a:r>
              <a:rPr lang="en-GB" sz="1800" b="1" dirty="0" smtClean="0"/>
              <a:t> he dismissed to Greece, for he was suspicious of this man lest he should seize a favourable opportunity and restore to the </a:t>
            </a:r>
            <a:r>
              <a:rPr lang="en-GB" sz="1800" b="1" dirty="0" err="1" smtClean="0"/>
              <a:t>Syracusans</a:t>
            </a:r>
            <a:r>
              <a:rPr lang="en-GB" sz="1800" b="1" dirty="0" smtClean="0"/>
              <a:t> their liberty</a:t>
            </a:r>
            <a:r>
              <a:rPr lang="en-GB" sz="1800" dirty="0" smtClean="0"/>
              <a:t>. …[</a:t>
            </a:r>
            <a:r>
              <a:rPr lang="en-GB" sz="1800" dirty="0"/>
              <a:t>3] Now Dionysius straightway married the daughter of </a:t>
            </a:r>
            <a:r>
              <a:rPr lang="en-GB" sz="1800" dirty="0" err="1"/>
              <a:t>Hermocrates</a:t>
            </a:r>
            <a:r>
              <a:rPr lang="en-GB" sz="1800" dirty="0"/>
              <a:t>, the conqueror of the Athenians, and gave his sister in marriage to </a:t>
            </a:r>
            <a:r>
              <a:rPr lang="en-GB" sz="1800" dirty="0" err="1"/>
              <a:t>Polyxenus</a:t>
            </a:r>
            <a:r>
              <a:rPr lang="en-GB" sz="1800" dirty="0"/>
              <a:t>, the brother of </a:t>
            </a:r>
            <a:r>
              <a:rPr lang="en-GB" sz="1800" dirty="0" err="1"/>
              <a:t>Hermocrates</a:t>
            </a:r>
            <a:r>
              <a:rPr lang="en-GB" sz="1800" dirty="0"/>
              <a:t>' wife</a:t>
            </a:r>
            <a:r>
              <a:rPr lang="en-GB" sz="1800" b="1" dirty="0"/>
              <a:t>. This he did out of a desire to draw a distinguished house into relationship with him in order to make firm the tyranny. </a:t>
            </a:r>
            <a:r>
              <a:rPr lang="en-GB" sz="1800" dirty="0"/>
              <a:t>After this he summoned an assembly and had his most influential opponents, </a:t>
            </a:r>
            <a:r>
              <a:rPr lang="en-GB" sz="1800" dirty="0" err="1"/>
              <a:t>Daphnaeus</a:t>
            </a:r>
            <a:r>
              <a:rPr lang="en-GB" sz="1800" dirty="0"/>
              <a:t> and </a:t>
            </a:r>
            <a:r>
              <a:rPr lang="en-GB" sz="1800" dirty="0" err="1"/>
              <a:t>Demarchus</a:t>
            </a:r>
            <a:r>
              <a:rPr lang="en-GB" sz="1800" dirty="0"/>
              <a:t>, put to death. [4] </a:t>
            </a:r>
            <a:r>
              <a:rPr lang="en-GB" sz="1800" b="1" dirty="0"/>
              <a:t>Now Dionysius, from a scribe and ordinary private citizen, had become tyrant of the largest city of the Greek world </a:t>
            </a:r>
            <a:r>
              <a:rPr lang="en-GB" sz="1800" dirty="0"/>
              <a:t>; </a:t>
            </a:r>
            <a:r>
              <a:rPr lang="en-GB" sz="1800" b="1" dirty="0"/>
              <a:t>and he maintained his dominance until his death, having ruled as tyrant for thirty-eight years. </a:t>
            </a:r>
            <a:r>
              <a:rPr lang="en-GB" sz="1800" dirty="0"/>
              <a:t>But we shall give a detailed account of his deeds and of the expansion of his rule in connection with the appropriate periods of time; for it seems that this man, single-handed, </a:t>
            </a:r>
            <a:r>
              <a:rPr lang="en-GB" sz="1800" b="1" dirty="0"/>
              <a:t>established the strongest and longest tyranny of any recorded by history</a:t>
            </a:r>
            <a:r>
              <a:rPr lang="en-GB" sz="1800" dirty="0"/>
              <a:t>. </a:t>
            </a:r>
            <a:r>
              <a:rPr lang="en-GB" sz="1800" dirty="0" err="1"/>
              <a:t>Diod</a:t>
            </a:r>
            <a:r>
              <a:rPr lang="en-GB" sz="1800" dirty="0"/>
              <a:t> 13.96</a:t>
            </a:r>
          </a:p>
        </p:txBody>
      </p:sp>
    </p:spTree>
    <p:extLst>
      <p:ext uri="{BB962C8B-B14F-4D97-AF65-F5344CB8AC3E}">
        <p14:creationId xmlns:p14="http://schemas.microsoft.com/office/powerpoint/2010/main" val="1258077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Dionysios and Greece </a:t>
            </a:r>
          </a:p>
        </p:txBody>
      </p:sp>
      <p:sp>
        <p:nvSpPr>
          <p:cNvPr id="45059" name="Rectangle 3"/>
          <p:cNvSpPr>
            <a:spLocks noGrp="1" noChangeArrowheads="1"/>
          </p:cNvSpPr>
          <p:nvPr>
            <p:ph type="body" idx="1"/>
          </p:nvPr>
        </p:nvSpPr>
        <p:spPr/>
        <p:txBody>
          <a:bodyPr/>
          <a:lstStyle/>
          <a:p>
            <a:r>
              <a:rPr lang="en-GB" dirty="0" err="1"/>
              <a:t>Dionysios</a:t>
            </a:r>
            <a:r>
              <a:rPr lang="en-GB" dirty="0"/>
              <a:t> was also involved in Greek affairs during his lifetime with a long and powerful commitment to helping Sparta against Athens and later Thebes. </a:t>
            </a:r>
            <a:endParaRPr lang="en-GB" dirty="0" smtClean="0"/>
          </a:p>
          <a:p>
            <a:endParaRPr lang="en-GB" dirty="0"/>
          </a:p>
          <a:p>
            <a:r>
              <a:rPr lang="en-GB" dirty="0"/>
              <a:t>He was a co-signatory of the King’s Peace and he sent troops to help Sparta against Thebes during the Theban expeditions in the Peloponnese in the 360s.</a:t>
            </a:r>
          </a:p>
        </p:txBody>
      </p:sp>
    </p:spTree>
    <p:extLst>
      <p:ext uri="{BB962C8B-B14F-4D97-AF65-F5344CB8AC3E}">
        <p14:creationId xmlns:p14="http://schemas.microsoft.com/office/powerpoint/2010/main" val="3045124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The importance of Dionysios</a:t>
            </a:r>
          </a:p>
        </p:txBody>
      </p:sp>
      <p:sp>
        <p:nvSpPr>
          <p:cNvPr id="46083" name="Rectangle 3"/>
          <p:cNvSpPr>
            <a:spLocks noGrp="1" noChangeArrowheads="1"/>
          </p:cNvSpPr>
          <p:nvPr>
            <p:ph type="body" idx="1"/>
          </p:nvPr>
        </p:nvSpPr>
        <p:spPr/>
        <p:txBody>
          <a:bodyPr/>
          <a:lstStyle/>
          <a:p>
            <a:pPr>
              <a:lnSpc>
                <a:spcPct val="80000"/>
              </a:lnSpc>
            </a:pPr>
            <a:r>
              <a:rPr lang="en-GB" sz="2800"/>
              <a:t>As the Greeks fought against themselves in mainland Greece, the Aegean and Asia Minor, in the west Carthage was the main threat.</a:t>
            </a:r>
          </a:p>
          <a:p>
            <a:pPr>
              <a:lnSpc>
                <a:spcPct val="80000"/>
              </a:lnSpc>
            </a:pPr>
            <a:r>
              <a:rPr lang="en-GB" sz="2800"/>
              <a:t>Dionysios was the most successful tyrant in Greek archaic and classical history, succeeding in creating the greatest Greek empire in the west of the classical period.</a:t>
            </a:r>
          </a:p>
          <a:p>
            <a:pPr>
              <a:lnSpc>
                <a:spcPct val="80000"/>
              </a:lnSpc>
            </a:pPr>
            <a:r>
              <a:rPr lang="en-GB" sz="2800"/>
              <a:t>His influence on events in the Greek mainland is often shadowy but he was certainly a factor, particularly due to his continuous and unwavering support for Sparta.</a:t>
            </a:r>
          </a:p>
        </p:txBody>
      </p:sp>
    </p:spTree>
    <p:extLst>
      <p:ext uri="{BB962C8B-B14F-4D97-AF65-F5344CB8AC3E}">
        <p14:creationId xmlns:p14="http://schemas.microsoft.com/office/powerpoint/2010/main" val="15834968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TotalTime>
  <Words>457</Words>
  <Application>Microsoft Office PowerPoint</Application>
  <PresentationFormat>On-screen Show (4:3)</PresentationFormat>
  <Paragraphs>28</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Clarity</vt:lpstr>
      <vt:lpstr>Clah4007 Defenders</vt:lpstr>
      <vt:lpstr>sicily and the rise of tyranny</vt:lpstr>
      <vt:lpstr>The Carthaginian Threat</vt:lpstr>
      <vt:lpstr>Syracuse’s Fear of Tyranny</vt:lpstr>
      <vt:lpstr>Dionysios Rising</vt:lpstr>
      <vt:lpstr>Dionysius the Tyrant</vt:lpstr>
      <vt:lpstr>Dionysios and Greece </vt:lpstr>
      <vt:lpstr>The importance of Dionysios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Clah4007 Defenders</dc:title>
  <dc:creator>Errietta Bissa</dc:creator>
  <cp:lastModifiedBy>Administrator</cp:lastModifiedBy>
  <cp:revision>22</cp:revision>
  <dcterms:created xsi:type="dcterms:W3CDTF">2014-11-14T08:35:26Z</dcterms:created>
  <dcterms:modified xsi:type="dcterms:W3CDTF">2017-11-27T14:33:42Z</dcterms:modified>
</cp:coreProperties>
</file>