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5" autoAdjust="0"/>
    <p:restoredTop sz="54130" autoAdjust="0"/>
  </p:normalViewPr>
  <p:slideViewPr>
    <p:cSldViewPr snapToGrid="0">
      <p:cViewPr varScale="1">
        <p:scale>
          <a:sx n="49" d="100"/>
          <a:sy n="49" d="100"/>
        </p:scale>
        <p:origin x="186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AA984F-3F34-4047-9F95-86D05894D1F5}"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C478766C-C424-49AF-BA9C-A41CAD829958}">
      <dgm:prSet custT="1"/>
      <dgm:spPr/>
      <dgm:t>
        <a:bodyPr/>
        <a:lstStyle/>
        <a:p>
          <a:r>
            <a:rPr lang="en-GB" sz="3200" dirty="0"/>
            <a:t>Attachment Theory explains Isaac’s behaviour. </a:t>
          </a:r>
          <a:endParaRPr lang="en-US" sz="3200" dirty="0"/>
        </a:p>
      </dgm:t>
    </dgm:pt>
    <dgm:pt modelId="{E251BA65-C597-4EA3-B149-C804ECE57E95}" type="parTrans" cxnId="{37F69B1E-87AD-464A-94BD-EC4C18BAA803}">
      <dgm:prSet/>
      <dgm:spPr/>
      <dgm:t>
        <a:bodyPr/>
        <a:lstStyle/>
        <a:p>
          <a:endParaRPr lang="en-US"/>
        </a:p>
      </dgm:t>
    </dgm:pt>
    <dgm:pt modelId="{B78A3F00-F211-4FC3-8D43-F6861BFB9917}" type="sibTrans" cxnId="{37F69B1E-87AD-464A-94BD-EC4C18BAA803}">
      <dgm:prSet/>
      <dgm:spPr/>
      <dgm:t>
        <a:bodyPr/>
        <a:lstStyle/>
        <a:p>
          <a:endParaRPr lang="en-US"/>
        </a:p>
      </dgm:t>
    </dgm:pt>
    <dgm:pt modelId="{578A0127-E7D4-4C07-87C4-3B77F42E35C0}">
      <dgm:prSet custT="1"/>
      <dgm:spPr/>
      <dgm:t>
        <a:bodyPr/>
        <a:lstStyle/>
        <a:p>
          <a:r>
            <a:rPr lang="en-GB" sz="3200" dirty="0"/>
            <a:t>Early experiences shape emotional, social, and language development.</a:t>
          </a:r>
          <a:endParaRPr lang="en-US" sz="3200" dirty="0"/>
        </a:p>
      </dgm:t>
    </dgm:pt>
    <dgm:pt modelId="{14B92D93-82C7-41DB-A77A-8AC9C6FBA928}" type="parTrans" cxnId="{19FFEC63-017E-46C4-A619-362999C44E72}">
      <dgm:prSet/>
      <dgm:spPr/>
      <dgm:t>
        <a:bodyPr/>
        <a:lstStyle/>
        <a:p>
          <a:endParaRPr lang="en-US"/>
        </a:p>
      </dgm:t>
    </dgm:pt>
    <dgm:pt modelId="{28AC7275-C976-4060-93E2-26C796B0F10F}" type="sibTrans" cxnId="{19FFEC63-017E-46C4-A619-362999C44E72}">
      <dgm:prSet/>
      <dgm:spPr/>
      <dgm:t>
        <a:bodyPr/>
        <a:lstStyle/>
        <a:p>
          <a:endParaRPr lang="en-US"/>
        </a:p>
      </dgm:t>
    </dgm:pt>
    <dgm:pt modelId="{1155F87B-991B-402E-98F9-FDEB696E7363}">
      <dgm:prSet custT="1"/>
      <dgm:spPr/>
      <dgm:t>
        <a:bodyPr/>
        <a:lstStyle/>
        <a:p>
          <a:r>
            <a:rPr lang="en-GB" sz="3200" dirty="0"/>
            <a:t>Theory-informed interventions support secure attachment and wellbeing.</a:t>
          </a:r>
          <a:endParaRPr lang="en-US" sz="3200" dirty="0"/>
        </a:p>
      </dgm:t>
    </dgm:pt>
    <dgm:pt modelId="{AA7B220B-FBD6-449E-8746-14BBA1640BC7}" type="parTrans" cxnId="{7CD416F3-318F-452A-AAD8-FF3E12E54174}">
      <dgm:prSet/>
      <dgm:spPr/>
      <dgm:t>
        <a:bodyPr/>
        <a:lstStyle/>
        <a:p>
          <a:endParaRPr lang="en-US"/>
        </a:p>
      </dgm:t>
    </dgm:pt>
    <dgm:pt modelId="{978071EB-7E46-4322-A188-C3A47E0EDDCB}" type="sibTrans" cxnId="{7CD416F3-318F-452A-AAD8-FF3E12E54174}">
      <dgm:prSet/>
      <dgm:spPr/>
      <dgm:t>
        <a:bodyPr/>
        <a:lstStyle/>
        <a:p>
          <a:endParaRPr lang="en-US"/>
        </a:p>
      </dgm:t>
    </dgm:pt>
    <dgm:pt modelId="{AFAE1961-5FAE-438A-A2A0-7B9C66FB7DAA}" type="pres">
      <dgm:prSet presAssocID="{4EAA984F-3F34-4047-9F95-86D05894D1F5}" presName="linear" presStyleCnt="0">
        <dgm:presLayoutVars>
          <dgm:animLvl val="lvl"/>
          <dgm:resizeHandles val="exact"/>
        </dgm:presLayoutVars>
      </dgm:prSet>
      <dgm:spPr/>
    </dgm:pt>
    <dgm:pt modelId="{62E47C39-EB02-4068-97E7-E44E3C80C63B}" type="pres">
      <dgm:prSet presAssocID="{C478766C-C424-49AF-BA9C-A41CAD829958}" presName="parentText" presStyleLbl="node1" presStyleIdx="0" presStyleCnt="3">
        <dgm:presLayoutVars>
          <dgm:chMax val="0"/>
          <dgm:bulletEnabled val="1"/>
        </dgm:presLayoutVars>
      </dgm:prSet>
      <dgm:spPr/>
    </dgm:pt>
    <dgm:pt modelId="{5B622BC7-BA3F-485A-BE50-85C325BBFF16}" type="pres">
      <dgm:prSet presAssocID="{B78A3F00-F211-4FC3-8D43-F6861BFB9917}" presName="spacer" presStyleCnt="0"/>
      <dgm:spPr/>
    </dgm:pt>
    <dgm:pt modelId="{103359BA-B658-48E5-B3E5-AB5FE8A56CF0}" type="pres">
      <dgm:prSet presAssocID="{578A0127-E7D4-4C07-87C4-3B77F42E35C0}" presName="parentText" presStyleLbl="node1" presStyleIdx="1" presStyleCnt="3">
        <dgm:presLayoutVars>
          <dgm:chMax val="0"/>
          <dgm:bulletEnabled val="1"/>
        </dgm:presLayoutVars>
      </dgm:prSet>
      <dgm:spPr/>
    </dgm:pt>
    <dgm:pt modelId="{E88D9388-B316-40DD-96CD-EEE342FBB65C}" type="pres">
      <dgm:prSet presAssocID="{28AC7275-C976-4060-93E2-26C796B0F10F}" presName="spacer" presStyleCnt="0"/>
      <dgm:spPr/>
    </dgm:pt>
    <dgm:pt modelId="{D53B3DB4-86B5-4ABD-954A-4A085D74804C}" type="pres">
      <dgm:prSet presAssocID="{1155F87B-991B-402E-98F9-FDEB696E7363}" presName="parentText" presStyleLbl="node1" presStyleIdx="2" presStyleCnt="3">
        <dgm:presLayoutVars>
          <dgm:chMax val="0"/>
          <dgm:bulletEnabled val="1"/>
        </dgm:presLayoutVars>
      </dgm:prSet>
      <dgm:spPr/>
    </dgm:pt>
  </dgm:ptLst>
  <dgm:cxnLst>
    <dgm:cxn modelId="{02A54802-15E0-4BAF-98C6-A2D3B100BEC0}" type="presOf" srcId="{4EAA984F-3F34-4047-9F95-86D05894D1F5}" destId="{AFAE1961-5FAE-438A-A2A0-7B9C66FB7DAA}" srcOrd="0" destOrd="0" presId="urn:microsoft.com/office/officeart/2005/8/layout/vList2"/>
    <dgm:cxn modelId="{5672CC04-3E3F-4DA0-95B8-1374224131C0}" type="presOf" srcId="{C478766C-C424-49AF-BA9C-A41CAD829958}" destId="{62E47C39-EB02-4068-97E7-E44E3C80C63B}" srcOrd="0" destOrd="0" presId="urn:microsoft.com/office/officeart/2005/8/layout/vList2"/>
    <dgm:cxn modelId="{37F69B1E-87AD-464A-94BD-EC4C18BAA803}" srcId="{4EAA984F-3F34-4047-9F95-86D05894D1F5}" destId="{C478766C-C424-49AF-BA9C-A41CAD829958}" srcOrd="0" destOrd="0" parTransId="{E251BA65-C597-4EA3-B149-C804ECE57E95}" sibTransId="{B78A3F00-F211-4FC3-8D43-F6861BFB9917}"/>
    <dgm:cxn modelId="{19FFEC63-017E-46C4-A619-362999C44E72}" srcId="{4EAA984F-3F34-4047-9F95-86D05894D1F5}" destId="{578A0127-E7D4-4C07-87C4-3B77F42E35C0}" srcOrd="1" destOrd="0" parTransId="{14B92D93-82C7-41DB-A77A-8AC9C6FBA928}" sibTransId="{28AC7275-C976-4060-93E2-26C796B0F10F}"/>
    <dgm:cxn modelId="{410A9AAA-3DA3-4BF6-9D2E-96D2B9907EAA}" type="presOf" srcId="{578A0127-E7D4-4C07-87C4-3B77F42E35C0}" destId="{103359BA-B658-48E5-B3E5-AB5FE8A56CF0}" srcOrd="0" destOrd="0" presId="urn:microsoft.com/office/officeart/2005/8/layout/vList2"/>
    <dgm:cxn modelId="{43337ACF-F703-479E-8BCB-ACB299AF0586}" type="presOf" srcId="{1155F87B-991B-402E-98F9-FDEB696E7363}" destId="{D53B3DB4-86B5-4ABD-954A-4A085D74804C}" srcOrd="0" destOrd="0" presId="urn:microsoft.com/office/officeart/2005/8/layout/vList2"/>
    <dgm:cxn modelId="{7CD416F3-318F-452A-AAD8-FF3E12E54174}" srcId="{4EAA984F-3F34-4047-9F95-86D05894D1F5}" destId="{1155F87B-991B-402E-98F9-FDEB696E7363}" srcOrd="2" destOrd="0" parTransId="{AA7B220B-FBD6-449E-8746-14BBA1640BC7}" sibTransId="{978071EB-7E46-4322-A188-C3A47E0EDDCB}"/>
    <dgm:cxn modelId="{1E2213C9-9D71-4A17-BCE8-C30D43C113D3}" type="presParOf" srcId="{AFAE1961-5FAE-438A-A2A0-7B9C66FB7DAA}" destId="{62E47C39-EB02-4068-97E7-E44E3C80C63B}" srcOrd="0" destOrd="0" presId="urn:microsoft.com/office/officeart/2005/8/layout/vList2"/>
    <dgm:cxn modelId="{E61C4AB2-564A-41F8-AF43-EF7D93398D42}" type="presParOf" srcId="{AFAE1961-5FAE-438A-A2A0-7B9C66FB7DAA}" destId="{5B622BC7-BA3F-485A-BE50-85C325BBFF16}" srcOrd="1" destOrd="0" presId="urn:microsoft.com/office/officeart/2005/8/layout/vList2"/>
    <dgm:cxn modelId="{858B8E6F-0AE7-47C3-8E68-1AC96CE4C1EE}" type="presParOf" srcId="{AFAE1961-5FAE-438A-A2A0-7B9C66FB7DAA}" destId="{103359BA-B658-48E5-B3E5-AB5FE8A56CF0}" srcOrd="2" destOrd="0" presId="urn:microsoft.com/office/officeart/2005/8/layout/vList2"/>
    <dgm:cxn modelId="{B0F3E435-5DD6-4EDF-9300-5F3CED5DFC60}" type="presParOf" srcId="{AFAE1961-5FAE-438A-A2A0-7B9C66FB7DAA}" destId="{E88D9388-B316-40DD-96CD-EEE342FBB65C}" srcOrd="3" destOrd="0" presId="urn:microsoft.com/office/officeart/2005/8/layout/vList2"/>
    <dgm:cxn modelId="{82211F69-7D97-4A99-8EBB-502EB03BA09A}" type="presParOf" srcId="{AFAE1961-5FAE-438A-A2A0-7B9C66FB7DAA}" destId="{D53B3DB4-86B5-4ABD-954A-4A085D74804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47C39-EB02-4068-97E7-E44E3C80C63B}">
      <dsp:nvSpPr>
        <dsp:cNvPr id="0" name=""/>
        <dsp:cNvSpPr/>
      </dsp:nvSpPr>
      <dsp:spPr>
        <a:xfrm>
          <a:off x="0" y="9162"/>
          <a:ext cx="6666833" cy="176962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Attachment Theory explains Isaac’s behaviour. </a:t>
          </a:r>
          <a:endParaRPr lang="en-US" sz="3200" kern="1200" dirty="0"/>
        </a:p>
      </dsp:txBody>
      <dsp:txXfrm>
        <a:off x="86386" y="95548"/>
        <a:ext cx="6494061" cy="1596853"/>
      </dsp:txXfrm>
    </dsp:sp>
    <dsp:sp modelId="{103359BA-B658-48E5-B3E5-AB5FE8A56CF0}">
      <dsp:nvSpPr>
        <dsp:cNvPr id="0" name=""/>
        <dsp:cNvSpPr/>
      </dsp:nvSpPr>
      <dsp:spPr>
        <a:xfrm>
          <a:off x="0" y="1842147"/>
          <a:ext cx="6666833" cy="176962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Early experiences shape emotional, social, and language development.</a:t>
          </a:r>
          <a:endParaRPr lang="en-US" sz="3200" kern="1200" dirty="0"/>
        </a:p>
      </dsp:txBody>
      <dsp:txXfrm>
        <a:off x="86386" y="1928533"/>
        <a:ext cx="6494061" cy="1596853"/>
      </dsp:txXfrm>
    </dsp:sp>
    <dsp:sp modelId="{D53B3DB4-86B5-4ABD-954A-4A085D74804C}">
      <dsp:nvSpPr>
        <dsp:cNvPr id="0" name=""/>
        <dsp:cNvSpPr/>
      </dsp:nvSpPr>
      <dsp:spPr>
        <a:xfrm>
          <a:off x="0" y="3675132"/>
          <a:ext cx="6666833" cy="176962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Theory-informed interventions support secure attachment and wellbeing.</a:t>
          </a:r>
          <a:endParaRPr lang="en-US" sz="3200" kern="1200" dirty="0"/>
        </a:p>
      </dsp:txBody>
      <dsp:txXfrm>
        <a:off x="86386" y="3761518"/>
        <a:ext cx="6494061" cy="15968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82BD58-52A0-4A92-8C08-49B2B7989E63}" type="datetimeFigureOut">
              <a:t>6/14/26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B8162A-E2CF-40FF-8C0C-EAFA4F548C0E}" type="slidenum">
              <a:t>‹#›</a:t>
            </a:fld>
            <a:endParaRPr lang="en-GB"/>
          </a:p>
        </p:txBody>
      </p:sp>
    </p:spTree>
    <p:extLst>
      <p:ext uri="{BB962C8B-B14F-4D97-AF65-F5344CB8AC3E}">
        <p14:creationId xmlns:p14="http://schemas.microsoft.com/office/powerpoint/2010/main" val="76177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 has also had a single parent family, with a mother who suffered with post hoc depression and had inadequate social support. The family has recently moved to London and Isaac has been having inconsistent childcare in the past two years. According to the staff reports, Isaac is reserved in play and is upset at separation, finds it difficult to socialize with others and he has language delays. These early experiences can be influential on his emotional and social growth and he can become a good place to help develop with the Attachment Theory (</a:t>
            </a:r>
            <a:r>
              <a:rPr lang="en-GB" dirty="0" err="1"/>
              <a:t>Jethava</a:t>
            </a:r>
            <a:r>
              <a:rPr lang="en-GB" dirty="0"/>
              <a:t> et al., 2022).</a:t>
            </a:r>
          </a:p>
          <a:p>
            <a:endParaRPr lang="en-GB" dirty="0"/>
          </a:p>
          <a:p>
            <a:r>
              <a:rPr lang="en-GB" dirty="0"/>
              <a: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2</a:t>
            </a:fld>
            <a:endParaRPr lang="en-GB"/>
          </a:p>
        </p:txBody>
      </p:sp>
    </p:spTree>
    <p:extLst>
      <p:ext uri="{BB962C8B-B14F-4D97-AF65-F5344CB8AC3E}">
        <p14:creationId xmlns:p14="http://schemas.microsoft.com/office/powerpoint/2010/main" val="4002734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Attachment Theory of Bowlby, early relationships with primary caregivers shape the further social and emotional development, and secure attachment is developed when a child is regularly shown support and responsiveness by the caregivers (Sullivan et al., 2011). Isaac, whose mother is going through post-natal depression and where childcare is disrupted, may not receive the consistency and responsiveness needed to develop secure attachment and this approach can explain his clinginess to upbringing, his distress when separated, and his withdrawal tendencies.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3</a:t>
            </a:fld>
            <a:endParaRPr lang="en-GB"/>
          </a:p>
        </p:txBody>
      </p:sp>
    </p:spTree>
    <p:extLst>
      <p:ext uri="{BB962C8B-B14F-4D97-AF65-F5344CB8AC3E}">
        <p14:creationId xmlns:p14="http://schemas.microsoft.com/office/powerpoint/2010/main" val="2872535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styles affect emotional and social development, with securely attached children exploring actively, finding comfort where they need it, and securing positive social relations; insecure-avoidant children suppress their emotions and avoid closeness, whereas insecure-ambivalent children are clingy and fearful because of inconsistent caregiving (Robinson, Segal and Jaffe, 2024). It is observed that Isaac, because of maternal mental disease and disrupted childcare, could have been experiencing insecure-ambivalent or </a:t>
            </a:r>
            <a:r>
              <a:rPr lang="en-US" dirty="0" err="1"/>
              <a:t>disorganised</a:t>
            </a:r>
            <a:r>
              <a:rPr lang="en-US" dirty="0"/>
              <a:t> attachment patterns, with resulting inconsistent </a:t>
            </a:r>
            <a:r>
              <a:rPr lang="en-US" dirty="0" err="1"/>
              <a:t>behaviour</a:t>
            </a:r>
          </a:p>
        </p:txBody>
      </p:sp>
      <p:sp>
        <p:nvSpPr>
          <p:cNvPr id="4" name="Slide Number Placeholder 3"/>
          <p:cNvSpPr>
            <a:spLocks noGrp="1"/>
          </p:cNvSpPr>
          <p:nvPr>
            <p:ph type="sldNum" sz="quarter" idx="5"/>
          </p:nvPr>
        </p:nvSpPr>
        <p:spPr/>
        <p:txBody>
          <a:bodyPr/>
          <a:lstStyle/>
          <a:p>
            <a:fld id="{8CB8162A-E2CF-40FF-8C0C-EAFA4F548C0E}" type="slidenum">
              <a:t>4</a:t>
            </a:fld>
            <a:endParaRPr lang="en-GB"/>
          </a:p>
        </p:txBody>
      </p:sp>
    </p:spTree>
    <p:extLst>
      <p:ext uri="{BB962C8B-B14F-4D97-AF65-F5344CB8AC3E}">
        <p14:creationId xmlns:p14="http://schemas.microsoft.com/office/powerpoint/2010/main" val="3363816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this theory of Bowlby, the unstable childcare experienced by Isaac as a result of the environment he was exposed to could have impeded the ability to establish successful attachment bonds, and the maternal post-natal depression might have lowered responsiveness and sensitivity to attachment, which constitute the basis of establishing a secure attachment (Rees, 2007). Accordingly, Isaac demonstrates the tendency to cling, suffer distress during the separation, and experience difficulties in interacting with peers, which is explained by inadequate social interaction that would have led to language and social development.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5</a:t>
            </a:fld>
            <a:endParaRPr lang="en-GB"/>
          </a:p>
        </p:txBody>
      </p:sp>
    </p:spTree>
    <p:extLst>
      <p:ext uri="{BB962C8B-B14F-4D97-AF65-F5344CB8AC3E}">
        <p14:creationId xmlns:p14="http://schemas.microsoft.com/office/powerpoint/2010/main" val="1923194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nature (biological and environmental factors) and environment (disrupted childcare, maternal mental health and recent relocation) contribute to the development of Isaac. Existence with caregivers at an early age contributes to internal working model of child, so support nurture and sensitivity to the personal temperament of Isaac are necessary in the development of the intervention plan to enhance the security of attachment, emotional regulation, and social participation (Hawk et al., 2018).</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6</a:t>
            </a:fld>
            <a:endParaRPr lang="en-GB"/>
          </a:p>
        </p:txBody>
      </p:sp>
    </p:spTree>
    <p:extLst>
      <p:ext uri="{BB962C8B-B14F-4D97-AF65-F5344CB8AC3E}">
        <p14:creationId xmlns:p14="http://schemas.microsoft.com/office/powerpoint/2010/main" val="3682945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Attachment Theory the interventions would be oriented towards encouraging secure attachment. Regular care giving and attentive relations will enable Isaac to build trust. Structured social activities and play based learning promote socialization and interaction with peer activities (</a:t>
            </a:r>
            <a:r>
              <a:rPr lang="en-GB" dirty="0" err="1"/>
              <a:t>Bosmans</a:t>
            </a:r>
            <a:r>
              <a:rPr lang="en-GB" dirty="0"/>
              <a:t> et al., 2022). Activities that are rich in language contribute towards language and cognitive growth. Parental assistance is essential -mental health, parenting advice and templates, and social assistance (</a:t>
            </a:r>
            <a:r>
              <a:rPr lang="en-GB" dirty="0" err="1"/>
              <a:t>Dhas</a:t>
            </a:r>
            <a:r>
              <a:rPr lang="en-GB" dirty="0"/>
              <a:t> et al., 2022). The interagency cooperation guarantees interdisciplinary care, considering the needs of Isaac as a whole (Johnson et al., 2003). Lastly, emotional regulation techniques like predictable routine, and emotion coaching equip him with the means to cope with distress and develop resilience. The strategies are directly based on the principles put forward by Bowlby as they aim at ensuring secure attachment and healthy development in general (McLeod, 2025).</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7</a:t>
            </a:fld>
            <a:endParaRPr lang="en-GB"/>
          </a:p>
        </p:txBody>
      </p:sp>
    </p:spTree>
    <p:extLst>
      <p:ext uri="{BB962C8B-B14F-4D97-AF65-F5344CB8AC3E}">
        <p14:creationId xmlns:p14="http://schemas.microsoft.com/office/powerpoint/2010/main" val="192597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of early attachment by Bowlby offers a solid background to supporting and comprehending early attachment, with the evidence base supporting the long-term advantages of secure attachment, although it assumes the case of a primary caregiver, which in many instances involves the mother, and could fail to fully appreciate cultural differences in child-rearing and peer impact  (</a:t>
            </a:r>
            <a:r>
              <a:rPr lang="en-GB" dirty="0" err="1"/>
              <a:t>McGarvie</a:t>
            </a:r>
            <a:r>
              <a:rPr lang="en-GB" dirty="0"/>
              <a:t>, 2024). In the multicultural community of London, practitioners need to tailor interventions so that they do not disrespect the culture of children like Isaac and instead address these cultural differences more broadly with the benefits and shortcomings of the model in the situation.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8</a:t>
            </a:fld>
            <a:endParaRPr lang="en-GB"/>
          </a:p>
        </p:txBody>
      </p:sp>
    </p:spTree>
    <p:extLst>
      <p:ext uri="{BB962C8B-B14F-4D97-AF65-F5344CB8AC3E}">
        <p14:creationId xmlns:p14="http://schemas.microsoft.com/office/powerpoint/2010/main" val="2185046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summarize, the Attachment Theory of Bowlby helps us to comprehend how early experience and maternal exposure of Isaac affect his social, emotional, language development. Through the implementation of the theory and practical early-years intervention strategies that involve the following: regular care-giving, learning through play, language support, parent guidance, and multi-agency cooperation, we can support safe attachment and guarantee holistic development of Isaac.</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B8162A-E2CF-40FF-8C0C-EAFA4F548C0E}" type="slidenum">
              <a:t>9</a:t>
            </a:fld>
            <a:endParaRPr lang="en-GB"/>
          </a:p>
        </p:txBody>
      </p:sp>
    </p:spTree>
    <p:extLst>
      <p:ext uri="{BB962C8B-B14F-4D97-AF65-F5344CB8AC3E}">
        <p14:creationId xmlns:p14="http://schemas.microsoft.com/office/powerpoint/2010/main" val="3321280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B8162A-E2CF-40FF-8C0C-EAFA4F548C0E}" type="slidenum">
              <a:rPr lang="en-US" smtClean="0"/>
              <a:t>10</a:t>
            </a:fld>
            <a:endParaRPr lang="en-US"/>
          </a:p>
        </p:txBody>
      </p:sp>
    </p:spTree>
    <p:extLst>
      <p:ext uri="{BB962C8B-B14F-4D97-AF65-F5344CB8AC3E}">
        <p14:creationId xmlns:p14="http://schemas.microsoft.com/office/powerpoint/2010/main" val="2984141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positivepsychology.com/attachment-the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helpguide.org/relationships/social-connection/attachment-and-adult-relationships" TargetMode="External"/><Relationship Id="rId4" Type="http://schemas.openxmlformats.org/officeDocument/2006/relationships/hyperlink" Target="https://www.ncbi.nlm.nih.gov/pmc/articles/PMC21693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CEs and Attachment: Why Connection Means Everything - Center for Child Counseling">
            <a:extLst>
              <a:ext uri="{FF2B5EF4-FFF2-40B4-BE49-F238E27FC236}">
                <a16:creationId xmlns:a16="http://schemas.microsoft.com/office/drawing/2014/main" id="{64D8F9B6-F2AE-6F84-37D0-E5FF13FF082A}"/>
              </a:ext>
            </a:extLst>
          </p:cNvPr>
          <p:cNvPicPr>
            <a:picLocks noChangeAspect="1"/>
          </p:cNvPicPr>
          <p:nvPr/>
        </p:nvPicPr>
        <p:blipFill>
          <a:blip r:embed="rId2"/>
          <a:srcRect l="7089" r="6243" b="-1"/>
          <a:stretch>
            <a:fillRect/>
          </a:stretch>
        </p:blipFill>
        <p:spPr>
          <a:xfrm>
            <a:off x="20" y="10"/>
            <a:ext cx="12191981" cy="6857990"/>
          </a:xfrm>
          <a:prstGeom prst="rect">
            <a:avLst/>
          </a:prstGeom>
        </p:spPr>
      </p:pic>
      <p:sp>
        <p:nvSpPr>
          <p:cNvPr id="40" name="Rectangle 3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GB" sz="4100" b="1" dirty="0">
                <a:solidFill>
                  <a:schemeClr val="bg1"/>
                </a:solidFill>
                <a:latin typeface="Times New Roman"/>
                <a:ea typeface="+mj-lt"/>
                <a:cs typeface="Times New Roman"/>
              </a:rPr>
              <a:t>Applying Bowlby’s Attachment Theory to </a:t>
            </a:r>
            <a:r>
              <a:rPr lang="en-GB" sz="4000" b="1" dirty="0">
                <a:solidFill>
                  <a:schemeClr val="bg1"/>
                </a:solidFill>
                <a:latin typeface="Times New Roman"/>
                <a:ea typeface="+mj-lt"/>
                <a:cs typeface="Times New Roman"/>
              </a:rPr>
              <a:t>Support</a:t>
            </a:r>
            <a:r>
              <a:rPr lang="en-GB" sz="4100" b="1" dirty="0">
                <a:solidFill>
                  <a:schemeClr val="bg1"/>
                </a:solidFill>
                <a:latin typeface="Times New Roman"/>
                <a:ea typeface="+mj-lt"/>
                <a:cs typeface="Times New Roman"/>
              </a:rPr>
              <a:t> Isaac’s Early Development.                                                                                          </a:t>
            </a:r>
            <a:endParaRPr lang="en-US" sz="4100" b="1" dirty="0">
              <a:solidFill>
                <a:schemeClr val="bg1"/>
              </a:solidFill>
            </a:endParaRPr>
          </a:p>
        </p:txBody>
      </p:sp>
      <p:sp>
        <p:nvSpPr>
          <p:cNvPr id="42" name="Rectangle: Rounded Corners 4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2376C7-A315-FD8B-979E-D5CAAFFB76D9}"/>
              </a:ext>
            </a:extLst>
          </p:cNvPr>
          <p:cNvSpPr txBox="1"/>
          <p:nvPr/>
        </p:nvSpPr>
        <p:spPr>
          <a:xfrm>
            <a:off x="181429" y="5614508"/>
            <a:ext cx="5494694" cy="646331"/>
          </a:xfrm>
          <a:prstGeom prst="rect">
            <a:avLst/>
          </a:prstGeom>
          <a:noFill/>
        </p:spPr>
        <p:txBody>
          <a:bodyPr wrap="square" rtlCol="0">
            <a:spAutoFit/>
          </a:bodyPr>
          <a:lstStyle/>
          <a:p>
            <a:pPr algn="l"/>
            <a:r>
              <a:rPr lang="en-GB" dirty="0"/>
              <a:t>Samaria bibi (2513707)</a:t>
            </a:r>
          </a:p>
          <a:p>
            <a:pPr algn="l"/>
            <a:r>
              <a:rPr lang="en-GB" dirty="0"/>
              <a:t>Psychology in Health and Social care (LCHS4010)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stnatal depression: 'Mums are dying and it's so preventable'">
            <a:extLst>
              <a:ext uri="{FF2B5EF4-FFF2-40B4-BE49-F238E27FC236}">
                <a16:creationId xmlns:a16="http://schemas.microsoft.com/office/drawing/2014/main" id="{A24C0B56-DDC8-95DD-2FE7-C4DBE1639FF1}"/>
              </a:ext>
            </a:extLst>
          </p:cNvPr>
          <p:cNvPicPr>
            <a:picLocks noChangeAspect="1"/>
          </p:cNvPicPr>
          <p:nvPr/>
        </p:nvPicPr>
        <p:blipFill>
          <a:blip r:embed="rId3"/>
          <a:srcRect l="7649" r="19274"/>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0" name="Freeform: Shape 19">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7517AB-46B4-4B90-7C83-E19FE369F1AF}"/>
              </a:ext>
            </a:extLst>
          </p:cNvPr>
          <p:cNvSpPr>
            <a:spLocks noGrp="1"/>
          </p:cNvSpPr>
          <p:nvPr>
            <p:ph type="title"/>
          </p:nvPr>
        </p:nvSpPr>
        <p:spPr>
          <a:xfrm>
            <a:off x="504192" y="1760221"/>
            <a:ext cx="3438144" cy="1125728"/>
          </a:xfrm>
        </p:spPr>
        <p:txBody>
          <a:bodyPr anchor="b">
            <a:noAutofit/>
          </a:bodyPr>
          <a:lstStyle/>
          <a:p>
            <a:r>
              <a:rPr lang="en-GB" sz="4000" b="1" dirty="0">
                <a:latin typeface="Times New Roman" panose="02020603050405020304" pitchFamily="18" charset="0"/>
                <a:ea typeface="+mj-lt"/>
                <a:cs typeface="Times New Roman" panose="02020603050405020304" pitchFamily="18" charset="0"/>
              </a:rPr>
              <a:t>Scenario Overview</a:t>
            </a:r>
            <a:endParaRPr lang="en-US" sz="4000" b="1" dirty="0">
              <a:latin typeface="Times New Roman" panose="02020603050405020304" pitchFamily="18" charset="0"/>
              <a:ea typeface="+mj-lt"/>
              <a:cs typeface="Times New Roman" panose="02020603050405020304" pitchFamily="18" charset="0"/>
            </a:endParaRPr>
          </a:p>
          <a:p>
            <a:endParaRPr lang="en-GB" sz="4000" b="1" dirty="0">
              <a:latin typeface="Times New Roman" panose="02020603050405020304" pitchFamily="18" charset="0"/>
              <a:cs typeface="Times New Roman" panose="02020603050405020304" pitchFamily="18" charset="0"/>
            </a:endParaRP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11364BD-3ECD-1996-C948-B3AB5B854A05}"/>
              </a:ext>
            </a:extLst>
          </p:cNvPr>
          <p:cNvSpPr>
            <a:spLocks noGrp="1"/>
          </p:cNvSpPr>
          <p:nvPr>
            <p:ph idx="1"/>
          </p:nvPr>
        </p:nvSpPr>
        <p:spPr>
          <a:xfrm>
            <a:off x="371094" y="2718054"/>
            <a:ext cx="3438906" cy="3566014"/>
          </a:xfrm>
        </p:spPr>
        <p:txBody>
          <a:bodyPr vert="horz" lIns="91440" tIns="45720" rIns="91440" bIns="45720" rtlCol="0" anchor="t">
            <a:noAutofit/>
          </a:bodyPr>
          <a:lstStyle/>
          <a:p>
            <a:r>
              <a:rPr lang="en-GB" sz="2000" dirty="0">
                <a:ea typeface="+mn-lt"/>
                <a:cs typeface="+mn-lt"/>
              </a:rPr>
              <a:t> Isaac, 4 years old, living with single mother </a:t>
            </a:r>
            <a:endParaRPr lang="en-US" sz="2000" dirty="0">
              <a:ea typeface="+mn-lt"/>
              <a:cs typeface="+mn-lt"/>
            </a:endParaRPr>
          </a:p>
          <a:p>
            <a:r>
              <a:rPr lang="en-GB" sz="2000" dirty="0">
                <a:ea typeface="+mn-lt"/>
                <a:cs typeface="+mn-lt"/>
              </a:rPr>
              <a:t> Mother: post-natal depression, low confidence, limited support </a:t>
            </a:r>
            <a:endParaRPr lang="en-GB" sz="2000" dirty="0"/>
          </a:p>
          <a:p>
            <a:r>
              <a:rPr lang="en-GB" sz="2000" dirty="0">
                <a:ea typeface="+mn-lt"/>
                <a:cs typeface="+mn-lt"/>
              </a:rPr>
              <a:t>Disrupted childcare history (past 2 </a:t>
            </a:r>
            <a:r>
              <a:rPr lang="en-GB" sz="2400" dirty="0">
                <a:ea typeface="+mn-lt"/>
                <a:cs typeface="+mn-lt"/>
              </a:rPr>
              <a:t>years</a:t>
            </a:r>
            <a:r>
              <a:rPr lang="en-GB" sz="2000" dirty="0">
                <a:ea typeface="+mn-lt"/>
                <a:cs typeface="+mn-lt"/>
              </a:rPr>
              <a:t>) </a:t>
            </a:r>
          </a:p>
          <a:p>
            <a:r>
              <a:rPr lang="en-GB" sz="2000" dirty="0">
                <a:ea typeface="+mn-lt"/>
                <a:cs typeface="+mn-lt"/>
              </a:rPr>
              <a:t>Observed </a:t>
            </a:r>
            <a:r>
              <a:rPr lang="en-GB" sz="2000" dirty="0" err="1">
                <a:ea typeface="+mn-lt"/>
                <a:cs typeface="+mn-lt"/>
              </a:rPr>
              <a:t>behavior’s</a:t>
            </a:r>
            <a:r>
              <a:rPr lang="en-GB" sz="2000" dirty="0">
                <a:ea typeface="+mn-lt"/>
                <a:cs typeface="+mn-lt"/>
              </a:rPr>
              <a:t>: withdrawn, clingy, language delays, difficulty joining groups</a:t>
            </a:r>
            <a:endParaRPr lang="en-GB" sz="2000" dirty="0"/>
          </a:p>
          <a:p>
            <a:endParaRPr lang="en-GB" sz="2000" dirty="0"/>
          </a:p>
        </p:txBody>
      </p:sp>
    </p:spTree>
    <p:extLst>
      <p:ext uri="{BB962C8B-B14F-4D97-AF65-F5344CB8AC3E}">
        <p14:creationId xmlns:p14="http://schemas.microsoft.com/office/powerpoint/2010/main" val="3898686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22E7E6-AED1-20B6-5DB9-337FA0414E02}"/>
              </a:ext>
            </a:extLst>
          </p:cNvPr>
          <p:cNvSpPr>
            <a:spLocks noGrp="1"/>
          </p:cNvSpPr>
          <p:nvPr>
            <p:ph type="title"/>
          </p:nvPr>
        </p:nvSpPr>
        <p:spPr>
          <a:xfrm>
            <a:off x="6657715" y="467271"/>
            <a:ext cx="4195674" cy="2052522"/>
          </a:xfrm>
        </p:spPr>
        <p:txBody>
          <a:bodyPr vert="horz" lIns="91440" tIns="45720" rIns="91440" bIns="45720" rtlCol="0" anchor="b">
            <a:normAutofit fontScale="90000"/>
          </a:bodyPr>
          <a:lstStyle/>
          <a:p>
            <a:r>
              <a:rPr lang="en-US" sz="4000" b="1" dirty="0">
                <a:latin typeface="Times New Roman" panose="02020603050405020304" pitchFamily="18" charset="0"/>
                <a:cs typeface="Times New Roman" panose="02020603050405020304" pitchFamily="18" charset="0"/>
              </a:rPr>
              <a:t>Introduction to Bowlby’s Attachment Theory</a:t>
            </a:r>
          </a:p>
        </p:txBody>
      </p:sp>
      <p:sp>
        <p:nvSpPr>
          <p:cNvPr id="45" name="Oval 4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John Bowlby's Attachment Theory">
            <a:extLst>
              <a:ext uri="{FF2B5EF4-FFF2-40B4-BE49-F238E27FC236}">
                <a16:creationId xmlns:a16="http://schemas.microsoft.com/office/drawing/2014/main" id="{00DFA66B-1C92-B325-1D6A-88CB3E0EA417}"/>
              </a:ext>
            </a:extLst>
          </p:cNvPr>
          <p:cNvPicPr>
            <a:picLocks noChangeAspect="1"/>
          </p:cNvPicPr>
          <p:nvPr/>
        </p:nvPicPr>
        <p:blipFill>
          <a:blip r:embed="rId3"/>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3C65D7AD-BA17-E284-AFE4-BDED9FB799A1}"/>
              </a:ext>
            </a:extLst>
          </p:cNvPr>
          <p:cNvSpPr txBox="1"/>
          <p:nvPr/>
        </p:nvSpPr>
        <p:spPr>
          <a:xfrm>
            <a:off x="6657715" y="2990818"/>
            <a:ext cx="4195673" cy="330552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57200" indent="-228600">
              <a:lnSpc>
                <a:spcPct val="90000"/>
              </a:lnSpc>
              <a:spcAft>
                <a:spcPts val="600"/>
              </a:spcAft>
              <a:buFont typeface="Arial" panose="020B0604020202020204" pitchFamily="34" charset="0"/>
              <a:buChar char="•"/>
            </a:pPr>
            <a:r>
              <a:rPr lang="en-US" sz="2000" dirty="0">
                <a:solidFill>
                  <a:schemeClr val="tx1">
                    <a:alpha val="80000"/>
                  </a:schemeClr>
                </a:solidFill>
              </a:rPr>
              <a:t> Developed by John Bowlby (1958, 1969) </a:t>
            </a:r>
          </a:p>
          <a:p>
            <a:pPr marL="457200" indent="-228600">
              <a:lnSpc>
                <a:spcPct val="90000"/>
              </a:lnSpc>
              <a:spcAft>
                <a:spcPts val="600"/>
              </a:spcAft>
              <a:buFont typeface="Arial" panose="020B0604020202020204" pitchFamily="34" charset="0"/>
              <a:buChar char="•"/>
            </a:pPr>
            <a:r>
              <a:rPr lang="en-US" sz="2000" dirty="0">
                <a:solidFill>
                  <a:schemeClr val="tx1">
                    <a:alpha val="80000"/>
                  </a:schemeClr>
                </a:solidFill>
              </a:rPr>
              <a:t> </a:t>
            </a:r>
            <a:r>
              <a:rPr lang="en-US" sz="2000" dirty="0" err="1">
                <a:solidFill>
                  <a:schemeClr val="tx1">
                    <a:alpha val="80000"/>
                  </a:schemeClr>
                </a:solidFill>
              </a:rPr>
              <a:t>Emphasises</a:t>
            </a:r>
            <a:r>
              <a:rPr lang="en-US" sz="2000" dirty="0">
                <a:solidFill>
                  <a:schemeClr val="tx1">
                    <a:alpha val="80000"/>
                  </a:schemeClr>
                </a:solidFill>
              </a:rPr>
              <a:t> </a:t>
            </a:r>
            <a:r>
              <a:rPr lang="en-US" sz="2000" b="1" dirty="0">
                <a:solidFill>
                  <a:schemeClr val="tx1">
                    <a:alpha val="80000"/>
                  </a:schemeClr>
                </a:solidFill>
              </a:rPr>
              <a:t>secure attachment</a:t>
            </a:r>
            <a:r>
              <a:rPr lang="en-US" sz="2000" dirty="0">
                <a:solidFill>
                  <a:schemeClr val="tx1">
                    <a:alpha val="80000"/>
                  </a:schemeClr>
                </a:solidFill>
              </a:rPr>
              <a:t> as foundation for social, emotional, and cognitive development </a:t>
            </a:r>
          </a:p>
          <a:p>
            <a:pPr marL="457200" indent="-228600">
              <a:lnSpc>
                <a:spcPct val="90000"/>
              </a:lnSpc>
              <a:spcAft>
                <a:spcPts val="600"/>
              </a:spcAft>
              <a:buFont typeface="Arial" panose="020B0604020202020204" pitchFamily="34" charset="0"/>
              <a:buChar char="•"/>
            </a:pPr>
            <a:r>
              <a:rPr lang="en-US" sz="2000" dirty="0">
                <a:solidFill>
                  <a:schemeClr val="tx1">
                    <a:alpha val="80000"/>
                  </a:schemeClr>
                </a:solidFill>
              </a:rPr>
              <a:t>Key concept: “Internal Working Model” </a:t>
            </a:r>
          </a:p>
          <a:p>
            <a:pPr marL="457200" indent="-228600">
              <a:lnSpc>
                <a:spcPct val="90000"/>
              </a:lnSpc>
              <a:spcAft>
                <a:spcPts val="600"/>
              </a:spcAft>
              <a:buFont typeface="Arial" panose="020B0604020202020204" pitchFamily="34" charset="0"/>
              <a:buChar char="•"/>
            </a:pPr>
            <a:r>
              <a:rPr lang="en-US" sz="2000" b="0" dirty="0">
                <a:solidFill>
                  <a:schemeClr val="tx1">
                    <a:alpha val="80000"/>
                  </a:schemeClr>
                </a:solidFill>
              </a:rPr>
              <a:t> </a:t>
            </a:r>
            <a:r>
              <a:rPr lang="en-US" sz="2000" dirty="0">
                <a:solidFill>
                  <a:schemeClr val="tx1">
                    <a:alpha val="80000"/>
                  </a:schemeClr>
                </a:solidFill>
              </a:rPr>
              <a:t>Attachment </a:t>
            </a:r>
            <a:r>
              <a:rPr lang="en-US" sz="2000" dirty="0" err="1">
                <a:solidFill>
                  <a:schemeClr val="tx1">
                    <a:alpha val="80000"/>
                  </a:schemeClr>
                </a:solidFill>
              </a:rPr>
              <a:t>behaviours</a:t>
            </a:r>
            <a:r>
              <a:rPr lang="en-US" sz="2000" dirty="0">
                <a:solidFill>
                  <a:schemeClr val="tx1">
                    <a:alpha val="80000"/>
                  </a:schemeClr>
                </a:solidFill>
              </a:rPr>
              <a:t>: seeking comfort, proximity, safe base </a:t>
            </a:r>
          </a:p>
          <a:p>
            <a:pPr indent="-228600">
              <a:lnSpc>
                <a:spcPct val="90000"/>
              </a:lnSpc>
              <a:spcAft>
                <a:spcPts val="600"/>
              </a:spcAft>
              <a:buFont typeface="Arial" panose="020B0604020202020204" pitchFamily="34" charset="0"/>
              <a:buChar char="•"/>
            </a:pPr>
            <a:endParaRPr lang="en-US" sz="2000" dirty="0">
              <a:solidFill>
                <a:schemeClr val="tx1">
                  <a:alpha val="80000"/>
                </a:schemeClr>
              </a:solidFill>
            </a:endParaRPr>
          </a:p>
        </p:txBody>
      </p:sp>
      <p:sp>
        <p:nvSpPr>
          <p:cNvPr id="4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284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Arc 2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84C4CE-065D-4520-9CFF-9BC9B7785DFF}"/>
              </a:ext>
            </a:extLst>
          </p:cNvPr>
          <p:cNvSpPr>
            <a:spLocks noGrp="1"/>
          </p:cNvSpPr>
          <p:nvPr>
            <p:ph type="title"/>
          </p:nvPr>
        </p:nvSpPr>
        <p:spPr>
          <a:xfrm>
            <a:off x="5894962" y="87549"/>
            <a:ext cx="5458838" cy="1717507"/>
          </a:xfrm>
        </p:spPr>
        <p:txBody>
          <a:bodyPr>
            <a:normAutofit/>
          </a:bodyPr>
          <a:lstStyle/>
          <a:p>
            <a:r>
              <a:rPr lang="en-GB" sz="4000" b="1" dirty="0">
                <a:latin typeface="Times New Roman" panose="02020603050405020304" pitchFamily="18" charset="0"/>
                <a:ea typeface="+mj-lt"/>
                <a:cs typeface="Times New Roman" panose="02020603050405020304" pitchFamily="18" charset="0"/>
              </a:rPr>
              <a:t>Key Concepts of Attachment</a:t>
            </a:r>
            <a:endParaRPr lang="en-US" sz="4000" b="1" dirty="0">
              <a:latin typeface="Times New Roman" panose="02020603050405020304" pitchFamily="18" charset="0"/>
              <a:cs typeface="Times New Roman" panose="02020603050405020304" pitchFamily="18" charset="0"/>
            </a:endParaRPr>
          </a:p>
          <a:p>
            <a:endParaRPr lang="en-GB" sz="4000" b="1" dirty="0">
              <a:latin typeface="Times New Roman" panose="02020603050405020304" pitchFamily="18" charset="0"/>
              <a:cs typeface="Times New Roman" panose="02020603050405020304" pitchFamily="18" charset="0"/>
            </a:endParaRPr>
          </a:p>
        </p:txBody>
      </p:sp>
      <p:sp>
        <p:nvSpPr>
          <p:cNvPr id="29" name="Freeform: Shape 2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ttachment Theory in Early Years Psychology">
            <a:extLst>
              <a:ext uri="{FF2B5EF4-FFF2-40B4-BE49-F238E27FC236}">
                <a16:creationId xmlns:a16="http://schemas.microsoft.com/office/drawing/2014/main" id="{BBDDA291-E46B-7839-D463-1338A4755C88}"/>
              </a:ext>
            </a:extLst>
          </p:cNvPr>
          <p:cNvPicPr>
            <a:picLocks noChangeAspect="1"/>
          </p:cNvPicPr>
          <p:nvPr/>
        </p:nvPicPr>
        <p:blipFill>
          <a:blip r:embed="rId3"/>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8B94F42-4D11-92C9-8E31-BA2071132113}"/>
              </a:ext>
            </a:extLst>
          </p:cNvPr>
          <p:cNvSpPr>
            <a:spLocks noGrp="1"/>
          </p:cNvSpPr>
          <p:nvPr>
            <p:ph idx="1"/>
          </p:nvPr>
        </p:nvSpPr>
        <p:spPr>
          <a:xfrm>
            <a:off x="5894962" y="1984443"/>
            <a:ext cx="5458838" cy="2976663"/>
          </a:xfrm>
        </p:spPr>
        <p:txBody>
          <a:bodyPr vert="horz" lIns="91440" tIns="45720" rIns="91440" bIns="45720" rtlCol="0">
            <a:normAutofit/>
          </a:bodyPr>
          <a:lstStyle/>
          <a:p>
            <a:pPr>
              <a:buFont typeface="Arial"/>
            </a:pPr>
            <a:r>
              <a:rPr lang="en-GB" sz="2000" dirty="0">
                <a:ea typeface="+mn-lt"/>
                <a:cs typeface="+mn-lt"/>
              </a:rPr>
              <a:t>Secure attachment: trust, comfort-seeking, confident exploration</a:t>
            </a:r>
            <a:endParaRPr lang="en-US" sz="2000" dirty="0">
              <a:ea typeface="+mn-lt"/>
              <a:cs typeface="+mn-lt"/>
            </a:endParaRPr>
          </a:p>
          <a:p>
            <a:pPr>
              <a:buFont typeface="Arial"/>
            </a:pPr>
            <a:r>
              <a:rPr lang="en-GB" sz="2000" dirty="0">
                <a:ea typeface="+mn-lt"/>
                <a:cs typeface="+mn-lt"/>
              </a:rPr>
              <a:t>Insecure-avoidant: avoids closeness, suppressed emotions</a:t>
            </a:r>
            <a:endParaRPr lang="en-GB" sz="2000" dirty="0"/>
          </a:p>
          <a:p>
            <a:pPr>
              <a:buFont typeface="Arial"/>
            </a:pPr>
            <a:r>
              <a:rPr lang="en-GB" sz="2000" dirty="0">
                <a:ea typeface="+mn-lt"/>
                <a:cs typeface="+mn-lt"/>
              </a:rPr>
              <a:t>Insecure-ambivalent: clingy, distressed, inconsistent comfort-seeking</a:t>
            </a:r>
            <a:endParaRPr lang="en-GB" sz="2000" dirty="0"/>
          </a:p>
          <a:p>
            <a:pPr>
              <a:buFont typeface="Arial"/>
            </a:pPr>
            <a:r>
              <a:rPr lang="en-GB" sz="2000" dirty="0">
                <a:ea typeface="+mn-lt"/>
                <a:cs typeface="+mn-lt"/>
              </a:rPr>
              <a:t>Disorganised attachment: fear, confusion, contradictory behaviours.</a:t>
            </a:r>
            <a:endParaRPr lang="en-GB" sz="2000" dirty="0"/>
          </a:p>
          <a:p>
            <a:pPr marL="0" indent="0">
              <a:buNone/>
            </a:pPr>
            <a:endParaRPr lang="en-GB" sz="2000" dirty="0"/>
          </a:p>
        </p:txBody>
      </p:sp>
    </p:spTree>
    <p:extLst>
      <p:ext uri="{BB962C8B-B14F-4D97-AF65-F5344CB8AC3E}">
        <p14:creationId xmlns:p14="http://schemas.microsoft.com/office/powerpoint/2010/main" val="210228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Stay-at-Home-Mom Depression: Symptoms and Causes">
            <a:extLst>
              <a:ext uri="{FF2B5EF4-FFF2-40B4-BE49-F238E27FC236}">
                <a16:creationId xmlns:a16="http://schemas.microsoft.com/office/drawing/2014/main" id="{4475CC27-6A96-50A8-A2A3-90071C18981C}"/>
              </a:ext>
            </a:extLst>
          </p:cNvPr>
          <p:cNvPicPr>
            <a:picLocks noChangeAspect="1"/>
          </p:cNvPicPr>
          <p:nvPr/>
        </p:nvPicPr>
        <p:blipFill>
          <a:blip r:embed="rId3">
            <a:alphaModFix amt="55000"/>
          </a:blip>
          <a:srcRect l="5831" r="1724"/>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C7857011-E594-1062-9C4A-860F7BA6D1DA}"/>
              </a:ext>
            </a:extLst>
          </p:cNvPr>
          <p:cNvSpPr>
            <a:spLocks noGrp="1"/>
          </p:cNvSpPr>
          <p:nvPr>
            <p:ph type="title"/>
          </p:nvPr>
        </p:nvSpPr>
        <p:spPr>
          <a:xfrm>
            <a:off x="686834" y="591344"/>
            <a:ext cx="3200400" cy="5585619"/>
          </a:xfrm>
        </p:spPr>
        <p:txBody>
          <a:bodyPr>
            <a:normAutofit/>
          </a:bodyPr>
          <a:lstStyle/>
          <a:p>
            <a:r>
              <a:rPr lang="en-GB" sz="4000" b="1" dirty="0">
                <a:solidFill>
                  <a:srgbClr val="FFFFFF"/>
                </a:solidFill>
                <a:latin typeface="Times New Roman"/>
                <a:ea typeface="+mj-lt"/>
                <a:cs typeface="Times New Roman"/>
              </a:rPr>
              <a:t>Application to Isaac</a:t>
            </a:r>
            <a:endParaRPr lang="en-US" sz="4000" b="1"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4E8FEA-DD3C-9AD1-3A65-3CC00FB170FC}"/>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a:pPr>
            <a:r>
              <a:rPr lang="en-GB" sz="2000" dirty="0">
                <a:solidFill>
                  <a:srgbClr val="FFFFFF"/>
                </a:solidFill>
                <a:ea typeface="+mn-lt"/>
                <a:cs typeface="+mn-lt"/>
              </a:rPr>
              <a:t>Disrupted childcare → inconsistent caregiving </a:t>
            </a:r>
            <a:endParaRPr lang="en-US" sz="2000" dirty="0">
              <a:solidFill>
                <a:srgbClr val="FFFFFF"/>
              </a:solidFill>
              <a:ea typeface="+mn-lt"/>
              <a:cs typeface="+mn-lt"/>
            </a:endParaRPr>
          </a:p>
          <a:p>
            <a:pPr marL="0" indent="0">
              <a:buNone/>
            </a:pPr>
            <a:r>
              <a:rPr lang="en-GB" sz="2000" dirty="0">
                <a:solidFill>
                  <a:srgbClr val="FFFFFF"/>
                </a:solidFill>
                <a:ea typeface="+mn-lt"/>
                <a:cs typeface="+mn-lt"/>
                <a:sym typeface="Symbol"/>
              </a:rPr>
              <a:t>·</a:t>
            </a:r>
            <a:r>
              <a:rPr lang="en-GB" sz="2000" dirty="0">
                <a:solidFill>
                  <a:srgbClr val="FFFFFF"/>
                </a:solidFill>
                <a:ea typeface="+mn-lt"/>
                <a:cs typeface="+mn-lt"/>
              </a:rPr>
              <a:t> Maternal post-natal depression → reduced responsiveness </a:t>
            </a:r>
            <a:endParaRPr lang="en-GB" sz="2000" dirty="0">
              <a:solidFill>
                <a:srgbClr val="FFFFFF"/>
              </a:solidFill>
            </a:endParaRPr>
          </a:p>
          <a:p>
            <a:pPr marL="0" indent="0">
              <a:buNone/>
            </a:pPr>
            <a:r>
              <a:rPr lang="en-GB" sz="2000" dirty="0">
                <a:solidFill>
                  <a:srgbClr val="FFFFFF"/>
                </a:solidFill>
                <a:ea typeface="+mn-lt"/>
                <a:cs typeface="+mn-lt"/>
                <a:sym typeface="Symbol"/>
              </a:rPr>
              <a:t>·</a:t>
            </a:r>
            <a:r>
              <a:rPr lang="en-GB" sz="2000" dirty="0">
                <a:solidFill>
                  <a:srgbClr val="FFFFFF"/>
                </a:solidFill>
                <a:ea typeface="+mn-lt"/>
                <a:cs typeface="+mn-lt"/>
              </a:rPr>
              <a:t> Limited social interaction → delayed peer relationships </a:t>
            </a:r>
            <a:endParaRPr lang="en-GB" sz="2000" dirty="0">
              <a:solidFill>
                <a:srgbClr val="FFFFFF"/>
              </a:solidFill>
            </a:endParaRPr>
          </a:p>
          <a:p>
            <a:pPr marL="0" indent="0">
              <a:buNone/>
            </a:pPr>
            <a:r>
              <a:rPr lang="en-GB" sz="2000" dirty="0">
                <a:solidFill>
                  <a:srgbClr val="FFFFFF"/>
                </a:solidFill>
                <a:ea typeface="+mn-lt"/>
                <a:cs typeface="+mn-lt"/>
                <a:sym typeface="Symbol"/>
              </a:rPr>
              <a:t>·</a:t>
            </a:r>
            <a:r>
              <a:rPr lang="en-GB" sz="2000" dirty="0">
                <a:solidFill>
                  <a:srgbClr val="FFFFFF"/>
                </a:solidFill>
                <a:ea typeface="+mn-lt"/>
                <a:cs typeface="+mn-lt"/>
              </a:rPr>
              <a:t> Emotional and language delays</a:t>
            </a:r>
            <a:r>
              <a:rPr lang="en-GB" sz="2000" b="1" dirty="0">
                <a:solidFill>
                  <a:srgbClr val="FFFFFF"/>
                </a:solidFill>
                <a:ea typeface="+mn-lt"/>
                <a:cs typeface="+mn-lt"/>
              </a:rPr>
              <a:t> </a:t>
            </a:r>
            <a:endParaRPr lang="en-GB" sz="2000" dirty="0">
              <a:solidFill>
                <a:srgbClr val="FFFFFF"/>
              </a:solidFill>
            </a:endParaRPr>
          </a:p>
          <a:p>
            <a:pPr>
              <a:buFont typeface="Arial"/>
              <a:buChar char="•"/>
            </a:pPr>
            <a:endParaRPr lang="en-GB" sz="2000" dirty="0">
              <a:solidFill>
                <a:srgbClr val="FFFFFF"/>
              </a:solidFill>
            </a:endParaRPr>
          </a:p>
        </p:txBody>
      </p:sp>
    </p:spTree>
    <p:extLst>
      <p:ext uri="{BB962C8B-B14F-4D97-AF65-F5344CB8AC3E}">
        <p14:creationId xmlns:p14="http://schemas.microsoft.com/office/powerpoint/2010/main" val="27719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61F88-A6D3-414A-F01B-5EA4DE412803}"/>
              </a:ext>
            </a:extLst>
          </p:cNvPr>
          <p:cNvSpPr>
            <a:spLocks noGrp="1"/>
          </p:cNvSpPr>
          <p:nvPr>
            <p:ph type="title"/>
          </p:nvPr>
        </p:nvSpPr>
        <p:spPr>
          <a:xfrm>
            <a:off x="838200" y="1641752"/>
            <a:ext cx="4391024" cy="1323439"/>
          </a:xfrm>
        </p:spPr>
        <p:txBody>
          <a:bodyPr anchor="t">
            <a:normAutofit/>
          </a:bodyPr>
          <a:lstStyle/>
          <a:p>
            <a:r>
              <a:rPr lang="en-GB" sz="4000" b="1" dirty="0">
                <a:solidFill>
                  <a:schemeClr val="bg1"/>
                </a:solidFill>
                <a:latin typeface="Times New Roman"/>
                <a:ea typeface="+mj-lt"/>
                <a:cs typeface="Times New Roman"/>
              </a:rPr>
              <a:t>Nature and Nurture Influences</a:t>
            </a:r>
            <a:endParaRPr lang="en-US" sz="4000" b="1" dirty="0">
              <a:solidFill>
                <a:schemeClr val="bg1"/>
              </a:solidFill>
            </a:endParaRPr>
          </a:p>
        </p:txBody>
      </p:sp>
      <p:sp>
        <p:nvSpPr>
          <p:cNvPr id="4" name="Content Placeholder 3">
            <a:extLst>
              <a:ext uri="{FF2B5EF4-FFF2-40B4-BE49-F238E27FC236}">
                <a16:creationId xmlns:a16="http://schemas.microsoft.com/office/drawing/2014/main" id="{69843308-2AEC-AA41-B5CB-A9E1732EDE6F}"/>
              </a:ext>
            </a:extLst>
          </p:cNvPr>
          <p:cNvSpPr>
            <a:spLocks noGrp="1"/>
          </p:cNvSpPr>
          <p:nvPr>
            <p:ph idx="1"/>
          </p:nvPr>
        </p:nvSpPr>
        <p:spPr>
          <a:xfrm>
            <a:off x="838200" y="3146400"/>
            <a:ext cx="4391024" cy="2454300"/>
          </a:xfrm>
        </p:spPr>
        <p:txBody>
          <a:bodyPr vert="horz" lIns="91440" tIns="45720" rIns="91440" bIns="45720" rtlCol="0">
            <a:normAutofit/>
          </a:bodyPr>
          <a:lstStyle/>
          <a:p>
            <a:pPr marL="0" indent="0">
              <a:buNone/>
            </a:pPr>
            <a:r>
              <a:rPr lang="en-GB" sz="2000" b="1" dirty="0">
                <a:solidFill>
                  <a:schemeClr val="bg1">
                    <a:alpha val="80000"/>
                  </a:schemeClr>
                </a:solidFill>
                <a:ea typeface="+mn-lt"/>
                <a:cs typeface="+mn-lt"/>
              </a:rPr>
              <a:t>Nature:</a:t>
            </a:r>
            <a:r>
              <a:rPr lang="en-GB" sz="2000" dirty="0">
                <a:solidFill>
                  <a:schemeClr val="bg1">
                    <a:alpha val="80000"/>
                  </a:schemeClr>
                </a:solidFill>
                <a:ea typeface="+mn-lt"/>
                <a:cs typeface="+mn-lt"/>
              </a:rPr>
              <a:t> temperament, innate social responsiveness, brain development </a:t>
            </a:r>
            <a:endParaRPr lang="en-GB" sz="2000" dirty="0">
              <a:solidFill>
                <a:schemeClr val="bg1">
                  <a:alpha val="80000"/>
                </a:schemeClr>
              </a:solidFill>
            </a:endParaRPr>
          </a:p>
          <a:p>
            <a:pPr marL="0" indent="0">
              <a:buNone/>
            </a:pPr>
            <a:r>
              <a:rPr lang="en-GB" sz="2000" dirty="0">
                <a:solidFill>
                  <a:schemeClr val="bg1">
                    <a:alpha val="80000"/>
                  </a:schemeClr>
                </a:solidFill>
                <a:ea typeface="+mn-lt"/>
                <a:cs typeface="+mn-lt"/>
              </a:rPr>
              <a:t> </a:t>
            </a:r>
            <a:r>
              <a:rPr lang="en-GB" sz="2000" b="1" dirty="0">
                <a:solidFill>
                  <a:schemeClr val="bg1">
                    <a:alpha val="80000"/>
                  </a:schemeClr>
                </a:solidFill>
                <a:ea typeface="+mn-lt"/>
                <a:cs typeface="+mn-lt"/>
              </a:rPr>
              <a:t>Nurture:</a:t>
            </a:r>
            <a:r>
              <a:rPr lang="en-GB" sz="2000" dirty="0">
                <a:solidFill>
                  <a:schemeClr val="bg1">
                    <a:alpha val="80000"/>
                  </a:schemeClr>
                </a:solidFill>
                <a:ea typeface="+mn-lt"/>
                <a:cs typeface="+mn-lt"/>
              </a:rPr>
              <a:t> caregiving quality, parental mental health, environmental stability, peer interactions</a:t>
            </a:r>
            <a:endParaRPr lang="en-GB" sz="2000" dirty="0">
              <a:solidFill>
                <a:schemeClr val="bg1">
                  <a:alpha val="80000"/>
                </a:schemeClr>
              </a:solidFill>
            </a:endParaRPr>
          </a:p>
          <a:p>
            <a:endParaRPr lang="en-GB" sz="2000" dirty="0">
              <a:solidFill>
                <a:schemeClr val="bg1">
                  <a:alpha val="80000"/>
                </a:schemeClr>
              </a:solidFill>
            </a:endParaRPr>
          </a:p>
        </p:txBody>
      </p:sp>
      <p:grpSp>
        <p:nvGrpSpPr>
          <p:cNvPr id="22" name="Group 2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3" name="Group 2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7" name="Freeform: Shape 2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5" name="Freeform: Shape 2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Picture 6" descr="The Role of Nature VS Nurture in Human Development – Kamakhyaa">
            <a:extLst>
              <a:ext uri="{FF2B5EF4-FFF2-40B4-BE49-F238E27FC236}">
                <a16:creationId xmlns:a16="http://schemas.microsoft.com/office/drawing/2014/main" id="{AE1C7583-6362-6537-181D-E3CDD60BA87F}"/>
              </a:ext>
            </a:extLst>
          </p:cNvPr>
          <p:cNvPicPr>
            <a:picLocks noChangeAspect="1"/>
          </p:cNvPicPr>
          <p:nvPr/>
        </p:nvPicPr>
        <p:blipFill>
          <a:blip r:embed="rId4"/>
          <a:stretch>
            <a:fillRect/>
          </a:stretch>
        </p:blipFill>
        <p:spPr>
          <a:xfrm>
            <a:off x="6541932" y="1659155"/>
            <a:ext cx="4369112" cy="2446702"/>
          </a:xfrm>
          <a:prstGeom prst="rect">
            <a:avLst/>
          </a:prstGeom>
        </p:spPr>
      </p:pic>
    </p:spTree>
    <p:extLst>
      <p:ext uri="{BB962C8B-B14F-4D97-AF65-F5344CB8AC3E}">
        <p14:creationId xmlns:p14="http://schemas.microsoft.com/office/powerpoint/2010/main" val="3958409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76942-B202-1655-D934-E1F7F6C4C740}"/>
              </a:ext>
            </a:extLst>
          </p:cNvPr>
          <p:cNvSpPr>
            <a:spLocks noGrp="1"/>
          </p:cNvSpPr>
          <p:nvPr>
            <p:ph type="title"/>
          </p:nvPr>
        </p:nvSpPr>
        <p:spPr>
          <a:xfrm>
            <a:off x="589560" y="856180"/>
            <a:ext cx="4560584" cy="1128068"/>
          </a:xfrm>
        </p:spPr>
        <p:txBody>
          <a:bodyPr anchor="ctr">
            <a:noAutofit/>
          </a:bodyPr>
          <a:lstStyle/>
          <a:p>
            <a:r>
              <a:rPr lang="en-GB" sz="4000" b="1" dirty="0">
                <a:latin typeface="Times New Roman"/>
                <a:cs typeface="Times New Roman"/>
              </a:rPr>
              <a:t>Theory-Informed Support Strategies</a:t>
            </a:r>
            <a:endParaRPr lang="en-US" sz="4000" b="1" dirty="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27A3F4-F2E9-5C91-FD15-6FF0288B92D9}"/>
              </a:ext>
            </a:extLst>
          </p:cNvPr>
          <p:cNvSpPr>
            <a:spLocks noGrp="1"/>
          </p:cNvSpPr>
          <p:nvPr>
            <p:ph idx="1"/>
          </p:nvPr>
        </p:nvSpPr>
        <p:spPr>
          <a:xfrm>
            <a:off x="589561" y="2529191"/>
            <a:ext cx="4560584" cy="3780899"/>
          </a:xfrm>
        </p:spPr>
        <p:txBody>
          <a:bodyPr vert="horz" lIns="91440" tIns="45720" rIns="91440" bIns="45720" rtlCol="0" anchor="ctr">
            <a:noAutofit/>
          </a:bodyPr>
          <a:lstStyle/>
          <a:p>
            <a:r>
              <a:rPr lang="en-GB" sz="2000" dirty="0">
                <a:ea typeface="+mn-lt"/>
                <a:cs typeface="+mn-lt"/>
                <a:sym typeface="Symbol"/>
              </a:rPr>
              <a:t>·</a:t>
            </a:r>
            <a:r>
              <a:rPr lang="en-GB" sz="2000" dirty="0">
                <a:ea typeface="+mn-lt"/>
                <a:cs typeface="+mn-lt"/>
              </a:rPr>
              <a:t> Attachment-based approaches: consistent caregiver, responsive interactions </a:t>
            </a:r>
            <a:endParaRPr lang="en-GB" sz="2000" dirty="0"/>
          </a:p>
          <a:p>
            <a:r>
              <a:rPr lang="en-GB" sz="2000" dirty="0">
                <a:ea typeface="+mn-lt"/>
                <a:cs typeface="+mn-lt"/>
                <a:sym typeface="Symbol"/>
              </a:rPr>
              <a:t>·</a:t>
            </a:r>
            <a:r>
              <a:rPr lang="en-GB" sz="2000" dirty="0">
                <a:ea typeface="+mn-lt"/>
                <a:cs typeface="+mn-lt"/>
              </a:rPr>
              <a:t> Play-based learning: structured social activities </a:t>
            </a:r>
            <a:endParaRPr lang="en-GB" sz="2000" dirty="0"/>
          </a:p>
          <a:p>
            <a:r>
              <a:rPr lang="en-GB" sz="2000" dirty="0">
                <a:ea typeface="+mn-lt"/>
                <a:cs typeface="+mn-lt"/>
                <a:sym typeface="Symbol"/>
              </a:rPr>
              <a:t>·</a:t>
            </a:r>
            <a:r>
              <a:rPr lang="en-GB" sz="2000" dirty="0">
                <a:ea typeface="+mn-lt"/>
                <a:cs typeface="+mn-lt"/>
              </a:rPr>
              <a:t> Language-rich environment: storytelling, communication games </a:t>
            </a:r>
            <a:endParaRPr lang="en-GB" sz="2000" dirty="0"/>
          </a:p>
          <a:p>
            <a:r>
              <a:rPr lang="en-GB" sz="2000" dirty="0">
                <a:ea typeface="+mn-lt"/>
                <a:cs typeface="+mn-lt"/>
                <a:sym typeface="Symbol"/>
              </a:rPr>
              <a:t>·</a:t>
            </a:r>
            <a:r>
              <a:rPr lang="en-GB" sz="2000" dirty="0">
                <a:ea typeface="+mn-lt"/>
                <a:cs typeface="+mn-lt"/>
              </a:rPr>
              <a:t> Parental support: mental health services, parenting guidance </a:t>
            </a:r>
            <a:endParaRPr lang="en-GB" sz="2000" dirty="0"/>
          </a:p>
          <a:p>
            <a:r>
              <a:rPr lang="en-GB" sz="2000" dirty="0">
                <a:ea typeface="+mn-lt"/>
                <a:cs typeface="+mn-lt"/>
                <a:sym typeface="Symbol"/>
              </a:rPr>
              <a:t>·</a:t>
            </a:r>
            <a:r>
              <a:rPr lang="en-GB" sz="2000" dirty="0">
                <a:ea typeface="+mn-lt"/>
                <a:cs typeface="+mn-lt"/>
              </a:rPr>
              <a:t> Multi-agency collaboration: social workers, therapists </a:t>
            </a:r>
            <a:endParaRPr lang="en-GB" sz="2000" dirty="0"/>
          </a:p>
          <a:p>
            <a:r>
              <a:rPr lang="en-GB" sz="2000" dirty="0">
                <a:ea typeface="+mn-lt"/>
                <a:cs typeface="+mn-lt"/>
                <a:sym typeface="Symbol"/>
              </a:rPr>
              <a:t>·</a:t>
            </a:r>
            <a:r>
              <a:rPr lang="en-GB" sz="2000" dirty="0">
                <a:ea typeface="+mn-lt"/>
                <a:cs typeface="+mn-lt"/>
              </a:rPr>
              <a:t> Emotional regulation strategies: calming routines, emotion coaching</a:t>
            </a:r>
            <a:endParaRPr lang="en-GB" sz="2000" dirty="0"/>
          </a:p>
          <a:p>
            <a:endParaRPr lang="en-GB" sz="20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ttachment explained – what it is, why is it important and how you help your child to become more secure">
            <a:extLst>
              <a:ext uri="{FF2B5EF4-FFF2-40B4-BE49-F238E27FC236}">
                <a16:creationId xmlns:a16="http://schemas.microsoft.com/office/drawing/2014/main" id="{CB2ADA12-AAC3-546F-9835-AD1C3D8A40E1}"/>
              </a:ext>
            </a:extLst>
          </p:cNvPr>
          <p:cNvPicPr>
            <a:picLocks noChangeAspect="1"/>
          </p:cNvPicPr>
          <p:nvPr/>
        </p:nvPicPr>
        <p:blipFill>
          <a:blip r:embed="rId3"/>
          <a:srcRect t="3062" r="-3" b="-3"/>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349672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51111F2-1588-7C67-D4E4-BB4DA27FDD82}"/>
              </a:ext>
            </a:extLst>
          </p:cNvPr>
          <p:cNvSpPr>
            <a:spLocks noGrp="1"/>
          </p:cNvSpPr>
          <p:nvPr>
            <p:ph type="title"/>
          </p:nvPr>
        </p:nvSpPr>
        <p:spPr>
          <a:xfrm>
            <a:off x="838200" y="448721"/>
            <a:ext cx="4707671" cy="1225650"/>
          </a:xfrm>
        </p:spPr>
        <p:txBody>
          <a:bodyPr anchor="b">
            <a:normAutofit/>
          </a:bodyPr>
          <a:lstStyle/>
          <a:p>
            <a:r>
              <a:rPr lang="en-GB" sz="4000" b="1" dirty="0">
                <a:solidFill>
                  <a:schemeClr val="bg1"/>
                </a:solidFill>
                <a:latin typeface="Times New Roman" panose="02020603050405020304" pitchFamily="18" charset="0"/>
                <a:cs typeface="Times New Roman" panose="02020603050405020304" pitchFamily="18" charset="0"/>
              </a:rPr>
              <a:t>Critical Evaluation of Bowlby</a:t>
            </a:r>
            <a:endParaRPr lang="en-US" sz="4000" b="1" dirty="0">
              <a:solidFill>
                <a:schemeClr val="bg1"/>
              </a:solidFill>
              <a:latin typeface="Times New Roman" panose="02020603050405020304" pitchFamily="18" charset="0"/>
              <a:cs typeface="Times New Roman" panose="02020603050405020304" pitchFamily="18" charset="0"/>
            </a:endParaRPr>
          </a:p>
          <a:p>
            <a:endParaRPr lang="en-GB" sz="4000" b="1" dirty="0">
              <a:solidFill>
                <a:schemeClr val="bg1"/>
              </a:solidFill>
              <a:latin typeface="Times New Roman" panose="02020603050405020304" pitchFamily="18" charset="0"/>
              <a:cs typeface="Times New Roman" panose="02020603050405020304" pitchFamily="18" charset="0"/>
            </a:endParaRP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07FD55-5F0D-5EAA-B20E-559715AB473D}"/>
              </a:ext>
            </a:extLst>
          </p:cNvPr>
          <p:cNvSpPr>
            <a:spLocks noGrp="1"/>
          </p:cNvSpPr>
          <p:nvPr>
            <p:ph idx="1"/>
          </p:nvPr>
        </p:nvSpPr>
        <p:spPr>
          <a:xfrm>
            <a:off x="897769" y="1909192"/>
            <a:ext cx="4586513" cy="3647710"/>
          </a:xfrm>
        </p:spPr>
        <p:txBody>
          <a:bodyPr vert="horz" lIns="91440" tIns="45720" rIns="91440" bIns="45720" rtlCol="0">
            <a:normAutofit/>
          </a:bodyPr>
          <a:lstStyle/>
          <a:p>
            <a:r>
              <a:rPr lang="en-GB" sz="2000" dirty="0">
                <a:solidFill>
                  <a:schemeClr val="bg1"/>
                </a:solidFill>
                <a:ea typeface="+mn-lt"/>
                <a:cs typeface="Times New Roman" panose="02020603050405020304" pitchFamily="18" charset="0"/>
                <a:sym typeface="Symbol"/>
              </a:rPr>
              <a:t>·</a:t>
            </a:r>
            <a:r>
              <a:rPr lang="en-GB" sz="2000" dirty="0">
                <a:solidFill>
                  <a:schemeClr val="bg1"/>
                </a:solidFill>
                <a:ea typeface="+mn-lt"/>
                <a:cs typeface="Times New Roman" panose="02020603050405020304" pitchFamily="18" charset="0"/>
              </a:rPr>
              <a:t> </a:t>
            </a:r>
            <a:r>
              <a:rPr lang="en-GB" sz="2000" b="1" dirty="0">
                <a:solidFill>
                  <a:schemeClr val="bg1"/>
                </a:solidFill>
                <a:ea typeface="+mn-lt"/>
                <a:cs typeface="Times New Roman" panose="02020603050405020304" pitchFamily="18" charset="0"/>
              </a:rPr>
              <a:t>Strengths:</a:t>
            </a:r>
            <a:r>
              <a:rPr lang="en-GB" sz="2000" dirty="0">
                <a:solidFill>
                  <a:schemeClr val="bg1"/>
                </a:solidFill>
                <a:ea typeface="+mn-lt"/>
                <a:cs typeface="Times New Roman" panose="02020603050405020304" pitchFamily="18" charset="0"/>
              </a:rPr>
              <a:t> practical interventions, widely applied in early years, evidence-based </a:t>
            </a:r>
            <a:endParaRPr lang="en-GB" sz="2000" dirty="0">
              <a:solidFill>
                <a:schemeClr val="bg1"/>
              </a:solidFill>
              <a:cs typeface="Times New Roman" panose="02020603050405020304" pitchFamily="18" charset="0"/>
            </a:endParaRPr>
          </a:p>
          <a:p>
            <a:r>
              <a:rPr lang="en-GB" sz="2000" dirty="0">
                <a:solidFill>
                  <a:schemeClr val="bg1"/>
                </a:solidFill>
                <a:ea typeface="+mn-lt"/>
                <a:cs typeface="Times New Roman" panose="02020603050405020304" pitchFamily="18" charset="0"/>
                <a:sym typeface="Symbol"/>
              </a:rPr>
              <a:t>·</a:t>
            </a:r>
            <a:r>
              <a:rPr lang="en-GB" sz="2000" dirty="0">
                <a:solidFill>
                  <a:schemeClr val="bg1"/>
                </a:solidFill>
                <a:ea typeface="+mn-lt"/>
                <a:cs typeface="Times New Roman" panose="02020603050405020304" pitchFamily="18" charset="0"/>
              </a:rPr>
              <a:t> </a:t>
            </a:r>
            <a:r>
              <a:rPr lang="en-GB" sz="2000" b="1" dirty="0">
                <a:solidFill>
                  <a:schemeClr val="bg1"/>
                </a:solidFill>
                <a:ea typeface="+mn-lt"/>
                <a:cs typeface="Times New Roman" panose="02020603050405020304" pitchFamily="18" charset="0"/>
              </a:rPr>
              <a:t>Limitations:</a:t>
            </a:r>
            <a:r>
              <a:rPr lang="en-GB" sz="2000" dirty="0">
                <a:solidFill>
                  <a:schemeClr val="bg1"/>
                </a:solidFill>
                <a:ea typeface="+mn-lt"/>
                <a:cs typeface="Times New Roman" panose="02020603050405020304" pitchFamily="18" charset="0"/>
              </a:rPr>
              <a:t> culture-specific assumptions, focus on mother-child dyad, less emphasis on peer influence </a:t>
            </a:r>
            <a:endParaRPr lang="en-GB" sz="2000" dirty="0">
              <a:solidFill>
                <a:schemeClr val="bg1"/>
              </a:solidFill>
              <a:cs typeface="Times New Roman" panose="02020603050405020304" pitchFamily="18" charset="0"/>
            </a:endParaRPr>
          </a:p>
          <a:p>
            <a:r>
              <a:rPr lang="en-GB" sz="2000" dirty="0">
                <a:solidFill>
                  <a:schemeClr val="bg1"/>
                </a:solidFill>
                <a:ea typeface="+mn-lt"/>
                <a:cs typeface="Times New Roman" panose="02020603050405020304" pitchFamily="18" charset="0"/>
                <a:sym typeface="Symbol"/>
              </a:rPr>
              <a:t>·</a:t>
            </a:r>
            <a:r>
              <a:rPr lang="en-GB" sz="2000" dirty="0">
                <a:solidFill>
                  <a:schemeClr val="bg1"/>
                </a:solidFill>
                <a:ea typeface="+mn-lt"/>
                <a:cs typeface="Times New Roman" panose="02020603050405020304" pitchFamily="18" charset="0"/>
              </a:rPr>
              <a:t> </a:t>
            </a:r>
            <a:r>
              <a:rPr lang="en-GB" sz="2000" b="1" dirty="0">
                <a:solidFill>
                  <a:schemeClr val="bg1"/>
                </a:solidFill>
                <a:ea typeface="+mn-lt"/>
                <a:cs typeface="Times New Roman" panose="02020603050405020304" pitchFamily="18" charset="0"/>
              </a:rPr>
              <a:t>Considerations:</a:t>
            </a:r>
            <a:r>
              <a:rPr lang="en-GB" sz="2000" dirty="0">
                <a:solidFill>
                  <a:schemeClr val="bg1"/>
                </a:solidFill>
                <a:ea typeface="+mn-lt"/>
                <a:cs typeface="Times New Roman" panose="02020603050405020304" pitchFamily="18" charset="0"/>
              </a:rPr>
              <a:t> London’s diverse communities, social context</a:t>
            </a:r>
            <a:endParaRPr lang="en-GB" sz="2000" dirty="0">
              <a:solidFill>
                <a:schemeClr val="bg1"/>
              </a:solidFill>
              <a:cs typeface="Times New Roman" panose="02020603050405020304" pitchFamily="18" charset="0"/>
            </a:endParaRPr>
          </a:p>
          <a:p>
            <a:endParaRPr lang="en-GB" sz="2000" dirty="0">
              <a:solidFill>
                <a:schemeClr val="bg1"/>
              </a:solidFill>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ttachment Theory: Main Characteristics of Attachment | Family Matters">
            <a:extLst>
              <a:ext uri="{FF2B5EF4-FFF2-40B4-BE49-F238E27FC236}">
                <a16:creationId xmlns:a16="http://schemas.microsoft.com/office/drawing/2014/main" id="{FF8A4911-E27D-FB07-6EF7-557545F488B9}"/>
              </a:ext>
            </a:extLst>
          </p:cNvPr>
          <p:cNvPicPr>
            <a:picLocks noChangeAspect="1"/>
          </p:cNvPicPr>
          <p:nvPr/>
        </p:nvPicPr>
        <p:blipFill>
          <a:blip r:embed="rId3"/>
          <a:stretch>
            <a:fillRect/>
          </a:stretch>
        </p:blipFill>
        <p:spPr>
          <a:xfrm>
            <a:off x="6525453" y="595726"/>
            <a:ext cx="5666547" cy="5666547"/>
          </a:xfrm>
          <a:prstGeom prst="rect">
            <a:avLst/>
          </a:prstGeom>
        </p:spPr>
      </p:pic>
    </p:spTree>
    <p:extLst>
      <p:ext uri="{BB962C8B-B14F-4D97-AF65-F5344CB8AC3E}">
        <p14:creationId xmlns:p14="http://schemas.microsoft.com/office/powerpoint/2010/main" val="312495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60590-763F-1A9F-B3B7-6541510BF6E0}"/>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latin typeface="Times New Roman" panose="02020603050405020304" pitchFamily="18" charset="0"/>
                <a:cs typeface="Times New Roman" panose="02020603050405020304" pitchFamily="18" charset="0"/>
              </a:rPr>
              <a:t>Conclusion</a:t>
            </a:r>
            <a:endParaRPr lang="en-US" sz="4000" dirty="0">
              <a:solidFill>
                <a:srgbClr val="FFFFFF"/>
              </a:solidFill>
              <a:latin typeface="Times New Roman" panose="02020603050405020304" pitchFamily="18" charset="0"/>
              <a:cs typeface="Times New Roman" panose="02020603050405020304" pitchFamily="18" charset="0"/>
            </a:endParaRPr>
          </a:p>
          <a:p>
            <a:pPr algn="r"/>
            <a:endParaRPr lang="en-GB"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17" name="Content Placeholder 3">
            <a:extLst>
              <a:ext uri="{FF2B5EF4-FFF2-40B4-BE49-F238E27FC236}">
                <a16:creationId xmlns:a16="http://schemas.microsoft.com/office/drawing/2014/main" id="{D8F67096-38BE-8BBD-C9F9-9CBE7817EC5E}"/>
              </a:ext>
            </a:extLst>
          </p:cNvPr>
          <p:cNvGraphicFramePr>
            <a:graphicFrameLocks noGrp="1"/>
          </p:cNvGraphicFramePr>
          <p:nvPr>
            <p:ph idx="1"/>
            <p:extLst>
              <p:ext uri="{D42A27DB-BD31-4B8C-83A1-F6EECF244321}">
                <p14:modId xmlns:p14="http://schemas.microsoft.com/office/powerpoint/2010/main" val="156126697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5303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807ED-A50F-20E3-AE3A-92A7EBD80766}"/>
              </a:ext>
            </a:extLst>
          </p:cNvPr>
          <p:cNvSpPr>
            <a:spLocks noGrp="1"/>
          </p:cNvSpPr>
          <p:nvPr>
            <p:ph type="title"/>
          </p:nvPr>
        </p:nvSpPr>
        <p:spPr>
          <a:xfrm>
            <a:off x="1387832" y="0"/>
            <a:ext cx="11047562" cy="635450"/>
          </a:xfrm>
        </p:spPr>
        <p:txBody>
          <a:bodyPr>
            <a:normAutofit fontScale="90000"/>
          </a:bodyPr>
          <a:lstStyle/>
          <a:p>
            <a:r>
              <a:rPr lang="en-GB" b="1" dirty="0">
                <a:latin typeface="Times New Roman"/>
                <a:cs typeface="Times New Roman"/>
              </a:rPr>
              <a:t>References</a:t>
            </a:r>
          </a:p>
        </p:txBody>
      </p:sp>
      <p:sp>
        <p:nvSpPr>
          <p:cNvPr id="4" name="Rectangle 1"/>
          <p:cNvSpPr>
            <a:spLocks noGrp="1" noChangeArrowheads="1"/>
          </p:cNvSpPr>
          <p:nvPr>
            <p:ph idx="1"/>
          </p:nvPr>
        </p:nvSpPr>
        <p:spPr bwMode="auto">
          <a:xfrm>
            <a:off x="878996" y="1382286"/>
            <a:ext cx="10783294"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Bosmans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 Van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Vlierberghe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Bakermans-Kranenburg</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Kobak</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Hermans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and van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IJzendoorn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M.H. (2022). A Learning Theory Approach to Attachment Theory: Exploring Clinical Applications.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Clinical Child and Family Psychology Review</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25(3), pp.591–612.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Dhas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B.N., Chacko, S.M., David Solomon, V.S.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Sriram</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(2022). Parents’ awareness, knowledge, and experiences of play and its benefits in child development: A systematic review protocol.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PLOS ONE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17(9), p.e0274238. .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Hawk, B.N.,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Mccall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R.B.,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Groark</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Muhamedrahimov</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Palmov</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O.I.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Nikiforova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N.V. (2018). Caregiver Sensitivity and Consistency and Children’s Prior Family Experience as Contexts for Early Development within Institutions.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Infant Mental Health Journal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39(4), pp.432–448.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Jethava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Kadish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Kakonge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and Wiseman-Hakes, C. (2022). Early Attachment and the Development of Social Communication: A Neuropsychological Approach.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Psychiatry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13(13). .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Johnson, P.,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Wistow</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 Schulz, R. and Hardy, B. (2003). Interagency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interprofessional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collaboration in community care: the interdependence of structures and values.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Interprofessional</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Care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17(1), pp.70–83. .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McGarvie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Attachment theory, Bowlby’s stages &amp; attachment styles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Positive Psychology. Available at:  </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https://positivepsychology.com/attachment-theory/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S.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 Bowlby’s Attachment Theory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Simply Psychology. Available at:  https://www.simplypsychology.org/bowlby.html.</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Rees, C. (2007). Childhood Attachment.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British Journal of General Practice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57(544), pp.920–922. Available at:  </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https://www.ncbi.nlm.nih.gov/pmc/articles/PMC2169321/</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Robinson, L., Segal, J. and Jaffe, J.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Attachment Styles and How They Affect Adult Relationships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HelpGuide.org. Available at:  </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https://www.helpguide.org/relationships/social-connection/attachment-and-adult-relationships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Sullivan, R., Perry, R., Sloan, A.,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Kleinhaus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Burtchen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(2011). Infant Bonding and Attachment to the Caregiver: Insights from Basic and Clinical Science.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Clinics in Perinatology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38(4), pp.643–655.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08137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129</TotalTime>
  <Words>1686</Words>
  <Application>Microsoft Office PowerPoint</Application>
  <PresentationFormat>Widescreen</PresentationFormat>
  <Paragraphs>69</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Applying Bowlby’s Attachment Theory to Support Isaac’s Early Development.                                                                                          </vt:lpstr>
      <vt:lpstr>Scenario Overview </vt:lpstr>
      <vt:lpstr>Introduction to Bowlby’s Attachment Theory</vt:lpstr>
      <vt:lpstr>Key Concepts of Attachment </vt:lpstr>
      <vt:lpstr>Application to Isaac</vt:lpstr>
      <vt:lpstr>Nature and Nurture Influences</vt:lpstr>
      <vt:lpstr>Theory-Informed Support Strategies</vt:lpstr>
      <vt:lpstr>Critical Evaluation of Bowlby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Bowlby’s Attachment Theory to Support Isaac’s Early Development.                                                                                          </dc:title>
  <dc:creator/>
  <cp:lastModifiedBy>Mehvish Ahmed (2513708)</cp:lastModifiedBy>
  <cp:revision>320</cp:revision>
  <dcterms:created xsi:type="dcterms:W3CDTF">2026-06-04T16:19:09Z</dcterms:created>
  <dcterms:modified xsi:type="dcterms:W3CDTF">2026-06-14T21:07:23Z</dcterms:modified>
</cp:coreProperties>
</file>