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76" r:id="rId3"/>
    <p:sldId id="267" r:id="rId4"/>
    <p:sldId id="268" r:id="rId5"/>
    <p:sldId id="258" r:id="rId6"/>
    <p:sldId id="270" r:id="rId7"/>
    <p:sldId id="261" r:id="rId8"/>
    <p:sldId id="257" r:id="rId9"/>
    <p:sldId id="272" r:id="rId10"/>
    <p:sldId id="273" r:id="rId11"/>
    <p:sldId id="274" r:id="rId12"/>
    <p:sldId id="275" r:id="rId13"/>
    <p:sldId id="266"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47"/>
    <p:restoredTop sz="93371"/>
  </p:normalViewPr>
  <p:slideViewPr>
    <p:cSldViewPr snapToGrid="0" snapToObjects="1">
      <p:cViewPr varScale="1">
        <p:scale>
          <a:sx n="83" d="100"/>
          <a:sy n="83" d="100"/>
        </p:scale>
        <p:origin x="1064" y="20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EECA8C-80ED-4761-8CB1-EDEC213D61AC}"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B176F035-1337-4F86-A229-9FAB2D8F8B39}">
      <dgm:prSet/>
      <dgm:spPr/>
      <dgm:t>
        <a:bodyPr/>
        <a:lstStyle/>
        <a:p>
          <a:pPr>
            <a:defRPr cap="all"/>
          </a:pPr>
          <a:r>
            <a:rPr lang="en-US"/>
            <a:t>- Importance of communication in restaurant operations</a:t>
          </a:r>
        </a:p>
      </dgm:t>
    </dgm:pt>
    <dgm:pt modelId="{0BA9FB56-BA41-4D7B-B791-651614D64DBD}" type="parTrans" cxnId="{4C361E91-4A3D-442A-BAF4-3EACB655AB51}">
      <dgm:prSet/>
      <dgm:spPr/>
      <dgm:t>
        <a:bodyPr/>
        <a:lstStyle/>
        <a:p>
          <a:endParaRPr lang="en-US"/>
        </a:p>
      </dgm:t>
    </dgm:pt>
    <dgm:pt modelId="{E3A230D5-FE43-456D-8C2B-28A70D618E4B}" type="sibTrans" cxnId="{4C361E91-4A3D-442A-BAF4-3EACB655AB51}">
      <dgm:prSet/>
      <dgm:spPr/>
      <dgm:t>
        <a:bodyPr/>
        <a:lstStyle/>
        <a:p>
          <a:endParaRPr lang="en-US"/>
        </a:p>
      </dgm:t>
    </dgm:pt>
    <dgm:pt modelId="{CBD2DE68-D69E-4690-A05B-7EBAA79B8DCA}">
      <dgm:prSet/>
      <dgm:spPr/>
      <dgm:t>
        <a:bodyPr/>
        <a:lstStyle/>
        <a:p>
          <a:pPr>
            <a:defRPr cap="all"/>
          </a:pPr>
          <a:r>
            <a:rPr lang="en-US"/>
            <a:t>- Ensuring FOH &amp; BOH collaboration</a:t>
          </a:r>
        </a:p>
      </dgm:t>
    </dgm:pt>
    <dgm:pt modelId="{B219DA99-435E-4702-BCF1-1FB02230A02D}" type="parTrans" cxnId="{89CAC1F7-C444-4666-A0AE-E9C113CE724F}">
      <dgm:prSet/>
      <dgm:spPr/>
      <dgm:t>
        <a:bodyPr/>
        <a:lstStyle/>
        <a:p>
          <a:endParaRPr lang="en-US"/>
        </a:p>
      </dgm:t>
    </dgm:pt>
    <dgm:pt modelId="{A0F7E624-18ED-4B72-9224-F5E90755EB68}" type="sibTrans" cxnId="{89CAC1F7-C444-4666-A0AE-E9C113CE724F}">
      <dgm:prSet/>
      <dgm:spPr/>
      <dgm:t>
        <a:bodyPr/>
        <a:lstStyle/>
        <a:p>
          <a:endParaRPr lang="en-US"/>
        </a:p>
      </dgm:t>
    </dgm:pt>
    <dgm:pt modelId="{B0508F0F-8DF6-4DBD-82A1-CD16F802FF3E}" type="pres">
      <dgm:prSet presAssocID="{B5EECA8C-80ED-4761-8CB1-EDEC213D61AC}" presName="root" presStyleCnt="0">
        <dgm:presLayoutVars>
          <dgm:dir/>
          <dgm:resizeHandles val="exact"/>
        </dgm:presLayoutVars>
      </dgm:prSet>
      <dgm:spPr/>
    </dgm:pt>
    <dgm:pt modelId="{F70964CD-43C2-414E-A667-0571568BC416}" type="pres">
      <dgm:prSet presAssocID="{B176F035-1337-4F86-A229-9FAB2D8F8B39}" presName="compNode" presStyleCnt="0"/>
      <dgm:spPr/>
    </dgm:pt>
    <dgm:pt modelId="{6FAF8BCE-6713-43FE-9626-6DA78711C14B}" type="pres">
      <dgm:prSet presAssocID="{B176F035-1337-4F86-A229-9FAB2D8F8B39}" presName="iconBgRect" presStyleLbl="bgShp" presStyleIdx="0" presStyleCnt="2"/>
      <dgm:spPr/>
    </dgm:pt>
    <dgm:pt modelId="{5D11DCA6-79C6-4B40-A186-FF4AB3E9111B}" type="pres">
      <dgm:prSet presAssocID="{B176F035-1337-4F86-A229-9FAB2D8F8B3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f"/>
        </a:ext>
      </dgm:extLst>
    </dgm:pt>
    <dgm:pt modelId="{731F11B5-21B5-42F3-8B31-7ACCCAB97669}" type="pres">
      <dgm:prSet presAssocID="{B176F035-1337-4F86-A229-9FAB2D8F8B39}" presName="spaceRect" presStyleCnt="0"/>
      <dgm:spPr/>
    </dgm:pt>
    <dgm:pt modelId="{8D455837-5E98-4E2C-9345-D36E48DEA325}" type="pres">
      <dgm:prSet presAssocID="{B176F035-1337-4F86-A229-9FAB2D8F8B39}" presName="textRect" presStyleLbl="revTx" presStyleIdx="0" presStyleCnt="2">
        <dgm:presLayoutVars>
          <dgm:chMax val="1"/>
          <dgm:chPref val="1"/>
        </dgm:presLayoutVars>
      </dgm:prSet>
      <dgm:spPr/>
    </dgm:pt>
    <dgm:pt modelId="{E8BC9CD2-2FE6-4C97-AC76-751CC5A9BD5B}" type="pres">
      <dgm:prSet presAssocID="{E3A230D5-FE43-456D-8C2B-28A70D618E4B}" presName="sibTrans" presStyleCnt="0"/>
      <dgm:spPr/>
    </dgm:pt>
    <dgm:pt modelId="{07430E24-4E4A-4922-B181-09C240576C14}" type="pres">
      <dgm:prSet presAssocID="{CBD2DE68-D69E-4690-A05B-7EBAA79B8DCA}" presName="compNode" presStyleCnt="0"/>
      <dgm:spPr/>
    </dgm:pt>
    <dgm:pt modelId="{07D35248-438F-4176-8600-8AC3A61A364E}" type="pres">
      <dgm:prSet presAssocID="{CBD2DE68-D69E-4690-A05B-7EBAA79B8DCA}" presName="iconBgRect" presStyleLbl="bgShp" presStyleIdx="1" presStyleCnt="2"/>
      <dgm:spPr/>
    </dgm:pt>
    <dgm:pt modelId="{149C625A-5138-4641-A8D9-AF941B773F9D}" type="pres">
      <dgm:prSet presAssocID="{CBD2DE68-D69E-4690-A05B-7EBAA79B8DC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0B70ADD2-0F94-4C98-ADD8-976E77BB2A52}" type="pres">
      <dgm:prSet presAssocID="{CBD2DE68-D69E-4690-A05B-7EBAA79B8DCA}" presName="spaceRect" presStyleCnt="0"/>
      <dgm:spPr/>
    </dgm:pt>
    <dgm:pt modelId="{234AC718-FED6-409F-BBB9-526E928EC1C1}" type="pres">
      <dgm:prSet presAssocID="{CBD2DE68-D69E-4690-A05B-7EBAA79B8DCA}" presName="textRect" presStyleLbl="revTx" presStyleIdx="1" presStyleCnt="2">
        <dgm:presLayoutVars>
          <dgm:chMax val="1"/>
          <dgm:chPref val="1"/>
        </dgm:presLayoutVars>
      </dgm:prSet>
      <dgm:spPr/>
    </dgm:pt>
  </dgm:ptLst>
  <dgm:cxnLst>
    <dgm:cxn modelId="{836E651B-D4F8-45D5-B812-B50AD0B2BF41}" type="presOf" srcId="{CBD2DE68-D69E-4690-A05B-7EBAA79B8DCA}" destId="{234AC718-FED6-409F-BBB9-526E928EC1C1}" srcOrd="0" destOrd="0" presId="urn:microsoft.com/office/officeart/2018/5/layout/IconCircleLabelList"/>
    <dgm:cxn modelId="{4C361E91-4A3D-442A-BAF4-3EACB655AB51}" srcId="{B5EECA8C-80ED-4761-8CB1-EDEC213D61AC}" destId="{B176F035-1337-4F86-A229-9FAB2D8F8B39}" srcOrd="0" destOrd="0" parTransId="{0BA9FB56-BA41-4D7B-B791-651614D64DBD}" sibTransId="{E3A230D5-FE43-456D-8C2B-28A70D618E4B}"/>
    <dgm:cxn modelId="{46925BC4-7001-414F-B60E-BE04C49CC893}" type="presOf" srcId="{B5EECA8C-80ED-4761-8CB1-EDEC213D61AC}" destId="{B0508F0F-8DF6-4DBD-82A1-CD16F802FF3E}" srcOrd="0" destOrd="0" presId="urn:microsoft.com/office/officeart/2018/5/layout/IconCircleLabelList"/>
    <dgm:cxn modelId="{B5A5D7EE-B573-4A35-986D-0E63E272FF98}" type="presOf" srcId="{B176F035-1337-4F86-A229-9FAB2D8F8B39}" destId="{8D455837-5E98-4E2C-9345-D36E48DEA325}" srcOrd="0" destOrd="0" presId="urn:microsoft.com/office/officeart/2018/5/layout/IconCircleLabelList"/>
    <dgm:cxn modelId="{89CAC1F7-C444-4666-A0AE-E9C113CE724F}" srcId="{B5EECA8C-80ED-4761-8CB1-EDEC213D61AC}" destId="{CBD2DE68-D69E-4690-A05B-7EBAA79B8DCA}" srcOrd="1" destOrd="0" parTransId="{B219DA99-435E-4702-BCF1-1FB02230A02D}" sibTransId="{A0F7E624-18ED-4B72-9224-F5E90755EB68}"/>
    <dgm:cxn modelId="{3A264AC2-0F95-4B4D-BA7D-A7753BD648A1}" type="presParOf" srcId="{B0508F0F-8DF6-4DBD-82A1-CD16F802FF3E}" destId="{F70964CD-43C2-414E-A667-0571568BC416}" srcOrd="0" destOrd="0" presId="urn:microsoft.com/office/officeart/2018/5/layout/IconCircleLabelList"/>
    <dgm:cxn modelId="{B3AB9752-AD20-41EC-8CF2-46244E66E670}" type="presParOf" srcId="{F70964CD-43C2-414E-A667-0571568BC416}" destId="{6FAF8BCE-6713-43FE-9626-6DA78711C14B}" srcOrd="0" destOrd="0" presId="urn:microsoft.com/office/officeart/2018/5/layout/IconCircleLabelList"/>
    <dgm:cxn modelId="{7992F5BE-B382-4E44-929F-E77B8D5C3872}" type="presParOf" srcId="{F70964CD-43C2-414E-A667-0571568BC416}" destId="{5D11DCA6-79C6-4B40-A186-FF4AB3E9111B}" srcOrd="1" destOrd="0" presId="urn:microsoft.com/office/officeart/2018/5/layout/IconCircleLabelList"/>
    <dgm:cxn modelId="{BBA6DFE7-38EE-45DE-B2CC-96C432E4E61C}" type="presParOf" srcId="{F70964CD-43C2-414E-A667-0571568BC416}" destId="{731F11B5-21B5-42F3-8B31-7ACCCAB97669}" srcOrd="2" destOrd="0" presId="urn:microsoft.com/office/officeart/2018/5/layout/IconCircleLabelList"/>
    <dgm:cxn modelId="{86189D44-5E9F-4FB6-BC20-22BC56231734}" type="presParOf" srcId="{F70964CD-43C2-414E-A667-0571568BC416}" destId="{8D455837-5E98-4E2C-9345-D36E48DEA325}" srcOrd="3" destOrd="0" presId="urn:microsoft.com/office/officeart/2018/5/layout/IconCircleLabelList"/>
    <dgm:cxn modelId="{7F55D214-FFE1-4764-9530-38771673818D}" type="presParOf" srcId="{B0508F0F-8DF6-4DBD-82A1-CD16F802FF3E}" destId="{E8BC9CD2-2FE6-4C97-AC76-751CC5A9BD5B}" srcOrd="1" destOrd="0" presId="urn:microsoft.com/office/officeart/2018/5/layout/IconCircleLabelList"/>
    <dgm:cxn modelId="{61C84E3A-5D22-4ABC-83E1-80474BC911BE}" type="presParOf" srcId="{B0508F0F-8DF6-4DBD-82A1-CD16F802FF3E}" destId="{07430E24-4E4A-4922-B181-09C240576C14}" srcOrd="2" destOrd="0" presId="urn:microsoft.com/office/officeart/2018/5/layout/IconCircleLabelList"/>
    <dgm:cxn modelId="{C80B97B1-9091-467A-ABC7-6573FD0F8645}" type="presParOf" srcId="{07430E24-4E4A-4922-B181-09C240576C14}" destId="{07D35248-438F-4176-8600-8AC3A61A364E}" srcOrd="0" destOrd="0" presId="urn:microsoft.com/office/officeart/2018/5/layout/IconCircleLabelList"/>
    <dgm:cxn modelId="{A8802012-0DC9-4E03-9B58-7E108E51ABAE}" type="presParOf" srcId="{07430E24-4E4A-4922-B181-09C240576C14}" destId="{149C625A-5138-4641-A8D9-AF941B773F9D}" srcOrd="1" destOrd="0" presId="urn:microsoft.com/office/officeart/2018/5/layout/IconCircleLabelList"/>
    <dgm:cxn modelId="{AA3CEE1E-BBCB-4BEE-9E40-4F8C1D9936F4}" type="presParOf" srcId="{07430E24-4E4A-4922-B181-09C240576C14}" destId="{0B70ADD2-0F94-4C98-ADD8-976E77BB2A52}" srcOrd="2" destOrd="0" presId="urn:microsoft.com/office/officeart/2018/5/layout/IconCircleLabelList"/>
    <dgm:cxn modelId="{024084D9-1484-4E8C-AD9E-B19C94D8F692}" type="presParOf" srcId="{07430E24-4E4A-4922-B181-09C240576C14}" destId="{234AC718-FED6-409F-BBB9-526E928EC1C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02F9FD-68D1-4F76-9B0F-5F3C9A474BA5}" type="doc">
      <dgm:prSet loTypeId="urn:microsoft.com/office/officeart/2005/8/layout/hierarchy1" loCatId="hierarchy" qsTypeId="urn:microsoft.com/office/officeart/2005/8/quickstyle/simple5" qsCatId="simple" csTypeId="urn:microsoft.com/office/officeart/2005/8/colors/accent0_3" csCatId="mainScheme"/>
      <dgm:spPr/>
      <dgm:t>
        <a:bodyPr/>
        <a:lstStyle/>
        <a:p>
          <a:endParaRPr lang="en-US"/>
        </a:p>
      </dgm:t>
    </dgm:pt>
    <dgm:pt modelId="{15366FE5-F415-4536-82F8-7AD6D8158A57}">
      <dgm:prSet/>
      <dgm:spPr/>
      <dgm:t>
        <a:bodyPr/>
        <a:lstStyle/>
        <a:p>
          <a:r>
            <a:rPr lang="en-US"/>
            <a:t>- Importance of quick decision-making</a:t>
          </a:r>
        </a:p>
      </dgm:t>
    </dgm:pt>
    <dgm:pt modelId="{D4BC0A7D-136F-424F-A482-2561B8A1A969}" type="parTrans" cxnId="{EC419A8A-9120-4B82-BDAD-8528C6C7B3DF}">
      <dgm:prSet/>
      <dgm:spPr/>
      <dgm:t>
        <a:bodyPr/>
        <a:lstStyle/>
        <a:p>
          <a:endParaRPr lang="en-US"/>
        </a:p>
      </dgm:t>
    </dgm:pt>
    <dgm:pt modelId="{120B4E33-8D99-4825-8569-C6CCC64DBB01}" type="sibTrans" cxnId="{EC419A8A-9120-4B82-BDAD-8528C6C7B3DF}">
      <dgm:prSet/>
      <dgm:spPr/>
      <dgm:t>
        <a:bodyPr/>
        <a:lstStyle/>
        <a:p>
          <a:endParaRPr lang="en-US"/>
        </a:p>
      </dgm:t>
    </dgm:pt>
    <dgm:pt modelId="{9E9332E5-5B78-482B-A9B3-7E992F3988B0}">
      <dgm:prSet/>
      <dgm:spPr/>
      <dgm:t>
        <a:bodyPr/>
        <a:lstStyle/>
        <a:p>
          <a:r>
            <a:rPr lang="en-US"/>
            <a:t>- Key areas: Staff, guests, service flow</a:t>
          </a:r>
        </a:p>
      </dgm:t>
    </dgm:pt>
    <dgm:pt modelId="{6A34FDB5-AB08-4659-8FE8-29FBD86ABCCF}" type="parTrans" cxnId="{1C4A584D-90F0-4F70-A47A-9FE3395D2278}">
      <dgm:prSet/>
      <dgm:spPr/>
      <dgm:t>
        <a:bodyPr/>
        <a:lstStyle/>
        <a:p>
          <a:endParaRPr lang="en-US"/>
        </a:p>
      </dgm:t>
    </dgm:pt>
    <dgm:pt modelId="{6744D64E-9D4D-4959-80D3-51967D87D6D0}" type="sibTrans" cxnId="{1C4A584D-90F0-4F70-A47A-9FE3395D2278}">
      <dgm:prSet/>
      <dgm:spPr/>
      <dgm:t>
        <a:bodyPr/>
        <a:lstStyle/>
        <a:p>
          <a:endParaRPr lang="en-US"/>
        </a:p>
      </dgm:t>
    </dgm:pt>
    <dgm:pt modelId="{0F13689B-9779-A349-85C4-CD807BD4051C}" type="pres">
      <dgm:prSet presAssocID="{A102F9FD-68D1-4F76-9B0F-5F3C9A474BA5}" presName="hierChild1" presStyleCnt="0">
        <dgm:presLayoutVars>
          <dgm:chPref val="1"/>
          <dgm:dir/>
          <dgm:animOne val="branch"/>
          <dgm:animLvl val="lvl"/>
          <dgm:resizeHandles/>
        </dgm:presLayoutVars>
      </dgm:prSet>
      <dgm:spPr/>
    </dgm:pt>
    <dgm:pt modelId="{69DB07D7-51E5-FB48-8052-2C139895E11C}" type="pres">
      <dgm:prSet presAssocID="{15366FE5-F415-4536-82F8-7AD6D8158A57}" presName="hierRoot1" presStyleCnt="0"/>
      <dgm:spPr/>
    </dgm:pt>
    <dgm:pt modelId="{2E4C8C57-BB43-6A4E-8478-05D0AD631756}" type="pres">
      <dgm:prSet presAssocID="{15366FE5-F415-4536-82F8-7AD6D8158A57}" presName="composite" presStyleCnt="0"/>
      <dgm:spPr/>
    </dgm:pt>
    <dgm:pt modelId="{7A4AFD0E-3427-EE45-8CF4-596285DF1CF2}" type="pres">
      <dgm:prSet presAssocID="{15366FE5-F415-4536-82F8-7AD6D8158A57}" presName="background" presStyleLbl="node0" presStyleIdx="0" presStyleCnt="2"/>
      <dgm:spPr/>
    </dgm:pt>
    <dgm:pt modelId="{D3F3D1C7-B2C3-7942-91A9-BBB31E0932FC}" type="pres">
      <dgm:prSet presAssocID="{15366FE5-F415-4536-82F8-7AD6D8158A57}" presName="text" presStyleLbl="fgAcc0" presStyleIdx="0" presStyleCnt="2">
        <dgm:presLayoutVars>
          <dgm:chPref val="3"/>
        </dgm:presLayoutVars>
      </dgm:prSet>
      <dgm:spPr/>
    </dgm:pt>
    <dgm:pt modelId="{D155AEE5-13DE-E64C-9384-B920EDD25E66}" type="pres">
      <dgm:prSet presAssocID="{15366FE5-F415-4536-82F8-7AD6D8158A57}" presName="hierChild2" presStyleCnt="0"/>
      <dgm:spPr/>
    </dgm:pt>
    <dgm:pt modelId="{CCCE5335-C080-3D43-BB42-07916E8A4009}" type="pres">
      <dgm:prSet presAssocID="{9E9332E5-5B78-482B-A9B3-7E992F3988B0}" presName="hierRoot1" presStyleCnt="0"/>
      <dgm:spPr/>
    </dgm:pt>
    <dgm:pt modelId="{1CDACB85-1760-624C-8FB6-DFCF6CF744E4}" type="pres">
      <dgm:prSet presAssocID="{9E9332E5-5B78-482B-A9B3-7E992F3988B0}" presName="composite" presStyleCnt="0"/>
      <dgm:spPr/>
    </dgm:pt>
    <dgm:pt modelId="{F5BFDA16-7D01-BA40-9657-92BDAA8C5633}" type="pres">
      <dgm:prSet presAssocID="{9E9332E5-5B78-482B-A9B3-7E992F3988B0}" presName="background" presStyleLbl="node0" presStyleIdx="1" presStyleCnt="2"/>
      <dgm:spPr/>
    </dgm:pt>
    <dgm:pt modelId="{AB7F40F9-E860-A341-946D-09F9FEBF805B}" type="pres">
      <dgm:prSet presAssocID="{9E9332E5-5B78-482B-A9B3-7E992F3988B0}" presName="text" presStyleLbl="fgAcc0" presStyleIdx="1" presStyleCnt="2">
        <dgm:presLayoutVars>
          <dgm:chPref val="3"/>
        </dgm:presLayoutVars>
      </dgm:prSet>
      <dgm:spPr/>
    </dgm:pt>
    <dgm:pt modelId="{04925DE9-8E87-0B49-A895-E7F43BCBAB0D}" type="pres">
      <dgm:prSet presAssocID="{9E9332E5-5B78-482B-A9B3-7E992F3988B0}" presName="hierChild2" presStyleCnt="0"/>
      <dgm:spPr/>
    </dgm:pt>
  </dgm:ptLst>
  <dgm:cxnLst>
    <dgm:cxn modelId="{98A44036-FE43-7D4C-AB85-A8DE25602CBD}" type="presOf" srcId="{9E9332E5-5B78-482B-A9B3-7E992F3988B0}" destId="{AB7F40F9-E860-A341-946D-09F9FEBF805B}" srcOrd="0" destOrd="0" presId="urn:microsoft.com/office/officeart/2005/8/layout/hierarchy1"/>
    <dgm:cxn modelId="{D58FE63F-19C7-434C-A672-E3D079AE6AD3}" type="presOf" srcId="{15366FE5-F415-4536-82F8-7AD6D8158A57}" destId="{D3F3D1C7-B2C3-7942-91A9-BBB31E0932FC}" srcOrd="0" destOrd="0" presId="urn:microsoft.com/office/officeart/2005/8/layout/hierarchy1"/>
    <dgm:cxn modelId="{1C4A584D-90F0-4F70-A47A-9FE3395D2278}" srcId="{A102F9FD-68D1-4F76-9B0F-5F3C9A474BA5}" destId="{9E9332E5-5B78-482B-A9B3-7E992F3988B0}" srcOrd="1" destOrd="0" parTransId="{6A34FDB5-AB08-4659-8FE8-29FBD86ABCCF}" sibTransId="{6744D64E-9D4D-4959-80D3-51967D87D6D0}"/>
    <dgm:cxn modelId="{EC419A8A-9120-4B82-BDAD-8528C6C7B3DF}" srcId="{A102F9FD-68D1-4F76-9B0F-5F3C9A474BA5}" destId="{15366FE5-F415-4536-82F8-7AD6D8158A57}" srcOrd="0" destOrd="0" parTransId="{D4BC0A7D-136F-424F-A482-2561B8A1A969}" sibTransId="{120B4E33-8D99-4825-8569-C6CCC64DBB01}"/>
    <dgm:cxn modelId="{0ADCEDB3-F288-BF4B-99B2-B6C200AC09C0}" type="presOf" srcId="{A102F9FD-68D1-4F76-9B0F-5F3C9A474BA5}" destId="{0F13689B-9779-A349-85C4-CD807BD4051C}" srcOrd="0" destOrd="0" presId="urn:microsoft.com/office/officeart/2005/8/layout/hierarchy1"/>
    <dgm:cxn modelId="{DF55A740-C133-EC47-A0B6-6A4A57B938C5}" type="presParOf" srcId="{0F13689B-9779-A349-85C4-CD807BD4051C}" destId="{69DB07D7-51E5-FB48-8052-2C139895E11C}" srcOrd="0" destOrd="0" presId="urn:microsoft.com/office/officeart/2005/8/layout/hierarchy1"/>
    <dgm:cxn modelId="{17BDB387-4912-B644-8508-DBB145DA607E}" type="presParOf" srcId="{69DB07D7-51E5-FB48-8052-2C139895E11C}" destId="{2E4C8C57-BB43-6A4E-8478-05D0AD631756}" srcOrd="0" destOrd="0" presId="urn:microsoft.com/office/officeart/2005/8/layout/hierarchy1"/>
    <dgm:cxn modelId="{CBBB4101-0FCB-E048-81CB-B42847E16DB9}" type="presParOf" srcId="{2E4C8C57-BB43-6A4E-8478-05D0AD631756}" destId="{7A4AFD0E-3427-EE45-8CF4-596285DF1CF2}" srcOrd="0" destOrd="0" presId="urn:microsoft.com/office/officeart/2005/8/layout/hierarchy1"/>
    <dgm:cxn modelId="{137844C1-4765-AA4B-A8D5-204B745E0EDC}" type="presParOf" srcId="{2E4C8C57-BB43-6A4E-8478-05D0AD631756}" destId="{D3F3D1C7-B2C3-7942-91A9-BBB31E0932FC}" srcOrd="1" destOrd="0" presId="urn:microsoft.com/office/officeart/2005/8/layout/hierarchy1"/>
    <dgm:cxn modelId="{34D5190D-87BB-CC44-B4AB-3FF92DFF7848}" type="presParOf" srcId="{69DB07D7-51E5-FB48-8052-2C139895E11C}" destId="{D155AEE5-13DE-E64C-9384-B920EDD25E66}" srcOrd="1" destOrd="0" presId="urn:microsoft.com/office/officeart/2005/8/layout/hierarchy1"/>
    <dgm:cxn modelId="{9E4653F2-4C98-A44B-8951-1F3F5927E522}" type="presParOf" srcId="{0F13689B-9779-A349-85C4-CD807BD4051C}" destId="{CCCE5335-C080-3D43-BB42-07916E8A4009}" srcOrd="1" destOrd="0" presId="urn:microsoft.com/office/officeart/2005/8/layout/hierarchy1"/>
    <dgm:cxn modelId="{7FF84296-95B4-C643-AFCD-E1F7DC7141E1}" type="presParOf" srcId="{CCCE5335-C080-3D43-BB42-07916E8A4009}" destId="{1CDACB85-1760-624C-8FB6-DFCF6CF744E4}" srcOrd="0" destOrd="0" presId="urn:microsoft.com/office/officeart/2005/8/layout/hierarchy1"/>
    <dgm:cxn modelId="{C1E62F6B-5BEC-D24C-92C2-5B262C94A0B5}" type="presParOf" srcId="{1CDACB85-1760-624C-8FB6-DFCF6CF744E4}" destId="{F5BFDA16-7D01-BA40-9657-92BDAA8C5633}" srcOrd="0" destOrd="0" presId="urn:microsoft.com/office/officeart/2005/8/layout/hierarchy1"/>
    <dgm:cxn modelId="{5816A771-A5B5-9E4B-A0D9-D19320AFEAC3}" type="presParOf" srcId="{1CDACB85-1760-624C-8FB6-DFCF6CF744E4}" destId="{AB7F40F9-E860-A341-946D-09F9FEBF805B}" srcOrd="1" destOrd="0" presId="urn:microsoft.com/office/officeart/2005/8/layout/hierarchy1"/>
    <dgm:cxn modelId="{F2568E79-F386-634D-9677-1BEFC419B538}" type="presParOf" srcId="{CCCE5335-C080-3D43-BB42-07916E8A4009}" destId="{04925DE9-8E87-0B49-A895-E7F43BCBAB0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A38DB0-4D11-4631-8924-730717D622CC}"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E2B018EF-5083-4570-88A7-20E8E23CC8E4}">
      <dgm:prSet/>
      <dgm:spPr/>
      <dgm:t>
        <a:bodyPr/>
        <a:lstStyle/>
        <a:p>
          <a:pPr>
            <a:lnSpc>
              <a:spcPct val="100000"/>
            </a:lnSpc>
          </a:pPr>
          <a:r>
            <a:rPr lang="en-US"/>
            <a:t>- Communication enhances teamwork</a:t>
          </a:r>
        </a:p>
      </dgm:t>
    </dgm:pt>
    <dgm:pt modelId="{1FAA492F-F0FA-4788-B358-91969D83F338}" type="parTrans" cxnId="{BC2FEDE2-438D-4969-BC83-A77C41FC7CE7}">
      <dgm:prSet/>
      <dgm:spPr/>
      <dgm:t>
        <a:bodyPr/>
        <a:lstStyle/>
        <a:p>
          <a:endParaRPr lang="en-US"/>
        </a:p>
      </dgm:t>
    </dgm:pt>
    <dgm:pt modelId="{72FD303A-1CFA-4450-8350-2B3A4599BAA7}" type="sibTrans" cxnId="{BC2FEDE2-438D-4969-BC83-A77C41FC7CE7}">
      <dgm:prSet/>
      <dgm:spPr/>
      <dgm:t>
        <a:bodyPr/>
        <a:lstStyle/>
        <a:p>
          <a:endParaRPr lang="en-US"/>
        </a:p>
      </dgm:t>
    </dgm:pt>
    <dgm:pt modelId="{D3170798-B31C-4970-85C9-6988C4D4183A}">
      <dgm:prSet/>
      <dgm:spPr/>
      <dgm:t>
        <a:bodyPr/>
        <a:lstStyle/>
        <a:p>
          <a:pPr>
            <a:lnSpc>
              <a:spcPct val="100000"/>
            </a:lnSpc>
          </a:pPr>
          <a:r>
            <a:rPr lang="en-US"/>
            <a:t>- Troubleshooting ensures smooth operations</a:t>
          </a:r>
        </a:p>
      </dgm:t>
    </dgm:pt>
    <dgm:pt modelId="{7154410A-5097-4729-829D-46E155C2221B}" type="parTrans" cxnId="{6C664EAF-56E1-4EF9-8049-F60DDD928834}">
      <dgm:prSet/>
      <dgm:spPr/>
      <dgm:t>
        <a:bodyPr/>
        <a:lstStyle/>
        <a:p>
          <a:endParaRPr lang="en-US"/>
        </a:p>
      </dgm:t>
    </dgm:pt>
    <dgm:pt modelId="{D93BC22C-2C0C-445F-B499-52041BC18CD8}" type="sibTrans" cxnId="{6C664EAF-56E1-4EF9-8049-F60DDD928834}">
      <dgm:prSet/>
      <dgm:spPr/>
      <dgm:t>
        <a:bodyPr/>
        <a:lstStyle/>
        <a:p>
          <a:endParaRPr lang="en-US"/>
        </a:p>
      </dgm:t>
    </dgm:pt>
    <dgm:pt modelId="{A5C3229C-1CF2-48E6-B411-803DEBB14A04}">
      <dgm:prSet/>
      <dgm:spPr/>
      <dgm:t>
        <a:bodyPr/>
        <a:lstStyle/>
        <a:p>
          <a:pPr>
            <a:lnSpc>
              <a:spcPct val="100000"/>
            </a:lnSpc>
          </a:pPr>
          <a:r>
            <a:rPr lang="en-US"/>
            <a:t>- Data-driven decisions boost profitability</a:t>
          </a:r>
        </a:p>
      </dgm:t>
    </dgm:pt>
    <dgm:pt modelId="{F46F5A59-B40A-439A-8526-E0D3E4FFC125}" type="parTrans" cxnId="{1459F564-797A-4AEB-B27E-8332775A110C}">
      <dgm:prSet/>
      <dgm:spPr/>
      <dgm:t>
        <a:bodyPr/>
        <a:lstStyle/>
        <a:p>
          <a:endParaRPr lang="en-US"/>
        </a:p>
      </dgm:t>
    </dgm:pt>
    <dgm:pt modelId="{54306CD2-116E-40FD-9ECA-5A7545C2C556}" type="sibTrans" cxnId="{1459F564-797A-4AEB-B27E-8332775A110C}">
      <dgm:prSet/>
      <dgm:spPr/>
      <dgm:t>
        <a:bodyPr/>
        <a:lstStyle/>
        <a:p>
          <a:endParaRPr lang="en-US"/>
        </a:p>
      </dgm:t>
    </dgm:pt>
    <dgm:pt modelId="{D2ADF957-BC34-4175-B3FA-CDC146DF75FA}">
      <dgm:prSet/>
      <dgm:spPr/>
      <dgm:t>
        <a:bodyPr/>
        <a:lstStyle/>
        <a:p>
          <a:pPr>
            <a:lnSpc>
              <a:spcPct val="100000"/>
            </a:lnSpc>
          </a:pPr>
          <a:r>
            <a:rPr lang="en-US"/>
            <a:t>- Leadership growth through management experience</a:t>
          </a:r>
        </a:p>
      </dgm:t>
    </dgm:pt>
    <dgm:pt modelId="{2BBCB86A-AAFF-4864-A5B6-2273C6B48DB1}" type="parTrans" cxnId="{CBBD877A-9591-4C98-A567-718A9303B884}">
      <dgm:prSet/>
      <dgm:spPr/>
      <dgm:t>
        <a:bodyPr/>
        <a:lstStyle/>
        <a:p>
          <a:endParaRPr lang="en-US"/>
        </a:p>
      </dgm:t>
    </dgm:pt>
    <dgm:pt modelId="{EA93F168-36BA-4861-A114-D9D27F6B1B77}" type="sibTrans" cxnId="{CBBD877A-9591-4C98-A567-718A9303B884}">
      <dgm:prSet/>
      <dgm:spPr/>
      <dgm:t>
        <a:bodyPr/>
        <a:lstStyle/>
        <a:p>
          <a:endParaRPr lang="en-US"/>
        </a:p>
      </dgm:t>
    </dgm:pt>
    <dgm:pt modelId="{C3F254F3-6677-4793-ACC1-4A0E0DD683EB}" type="pres">
      <dgm:prSet presAssocID="{7DA38DB0-4D11-4631-8924-730717D622CC}" presName="root" presStyleCnt="0">
        <dgm:presLayoutVars>
          <dgm:dir/>
          <dgm:resizeHandles val="exact"/>
        </dgm:presLayoutVars>
      </dgm:prSet>
      <dgm:spPr/>
    </dgm:pt>
    <dgm:pt modelId="{5CBBC440-9AC6-4B51-A24A-1B5575BBC2D0}" type="pres">
      <dgm:prSet presAssocID="{E2B018EF-5083-4570-88A7-20E8E23CC8E4}" presName="compNode" presStyleCnt="0"/>
      <dgm:spPr/>
    </dgm:pt>
    <dgm:pt modelId="{3E6E805E-2F8D-469F-ABE4-EC776449DEA7}" type="pres">
      <dgm:prSet presAssocID="{E2B018EF-5083-4570-88A7-20E8E23CC8E4}" presName="bgRect" presStyleLbl="bgShp" presStyleIdx="0" presStyleCnt="4"/>
      <dgm:spPr/>
    </dgm:pt>
    <dgm:pt modelId="{F03A7820-0163-49A7-8038-797AAFCA1629}" type="pres">
      <dgm:prSet presAssocID="{E2B018EF-5083-4570-88A7-20E8E23CC8E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0CC5EEF1-AD24-458B-888E-E534AEC5F3ED}" type="pres">
      <dgm:prSet presAssocID="{E2B018EF-5083-4570-88A7-20E8E23CC8E4}" presName="spaceRect" presStyleCnt="0"/>
      <dgm:spPr/>
    </dgm:pt>
    <dgm:pt modelId="{D8E3A79A-6263-42A2-B266-403BB8EC8FA5}" type="pres">
      <dgm:prSet presAssocID="{E2B018EF-5083-4570-88A7-20E8E23CC8E4}" presName="parTx" presStyleLbl="revTx" presStyleIdx="0" presStyleCnt="4">
        <dgm:presLayoutVars>
          <dgm:chMax val="0"/>
          <dgm:chPref val="0"/>
        </dgm:presLayoutVars>
      </dgm:prSet>
      <dgm:spPr/>
    </dgm:pt>
    <dgm:pt modelId="{D0CBFAA6-2048-4A37-B9EB-BE825B519E25}" type="pres">
      <dgm:prSet presAssocID="{72FD303A-1CFA-4450-8350-2B3A4599BAA7}" presName="sibTrans" presStyleCnt="0"/>
      <dgm:spPr/>
    </dgm:pt>
    <dgm:pt modelId="{C39801A4-CEB4-4360-AAEC-A130454C3B4B}" type="pres">
      <dgm:prSet presAssocID="{D3170798-B31C-4970-85C9-6988C4D4183A}" presName="compNode" presStyleCnt="0"/>
      <dgm:spPr/>
    </dgm:pt>
    <dgm:pt modelId="{11DC3378-C8BA-4A11-9145-82325AFF16DD}" type="pres">
      <dgm:prSet presAssocID="{D3170798-B31C-4970-85C9-6988C4D4183A}" presName="bgRect" presStyleLbl="bgShp" presStyleIdx="1" presStyleCnt="4"/>
      <dgm:spPr/>
    </dgm:pt>
    <dgm:pt modelId="{F62F7647-90C3-418D-B2E7-46A0CE9944D2}" type="pres">
      <dgm:prSet presAssocID="{D3170798-B31C-4970-85C9-6988C4D418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8D406412-6EC4-4927-A3F4-DDDBE05DF3F0}" type="pres">
      <dgm:prSet presAssocID="{D3170798-B31C-4970-85C9-6988C4D4183A}" presName="spaceRect" presStyleCnt="0"/>
      <dgm:spPr/>
    </dgm:pt>
    <dgm:pt modelId="{0F889410-6E54-42E2-B7DB-34B391944D3B}" type="pres">
      <dgm:prSet presAssocID="{D3170798-B31C-4970-85C9-6988C4D4183A}" presName="parTx" presStyleLbl="revTx" presStyleIdx="1" presStyleCnt="4">
        <dgm:presLayoutVars>
          <dgm:chMax val="0"/>
          <dgm:chPref val="0"/>
        </dgm:presLayoutVars>
      </dgm:prSet>
      <dgm:spPr/>
    </dgm:pt>
    <dgm:pt modelId="{CDCFD524-1328-4AFF-AB7D-0802FBD9D7E5}" type="pres">
      <dgm:prSet presAssocID="{D93BC22C-2C0C-445F-B499-52041BC18CD8}" presName="sibTrans" presStyleCnt="0"/>
      <dgm:spPr/>
    </dgm:pt>
    <dgm:pt modelId="{6B52C1CA-9295-4759-A3FF-2277995D7EB8}" type="pres">
      <dgm:prSet presAssocID="{A5C3229C-1CF2-48E6-B411-803DEBB14A04}" presName="compNode" presStyleCnt="0"/>
      <dgm:spPr/>
    </dgm:pt>
    <dgm:pt modelId="{43332897-387E-4DC6-AD82-0FBFDD5EC4F1}" type="pres">
      <dgm:prSet presAssocID="{A5C3229C-1CF2-48E6-B411-803DEBB14A04}" presName="bgRect" presStyleLbl="bgShp" presStyleIdx="2" presStyleCnt="4"/>
      <dgm:spPr/>
    </dgm:pt>
    <dgm:pt modelId="{FEB9DD47-7719-4107-B304-846C509DB11B}" type="pres">
      <dgm:prSet presAssocID="{A5C3229C-1CF2-48E6-B411-803DEBB14A0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549D8691-EE91-459C-B510-2C00DFB5796F}" type="pres">
      <dgm:prSet presAssocID="{A5C3229C-1CF2-48E6-B411-803DEBB14A04}" presName="spaceRect" presStyleCnt="0"/>
      <dgm:spPr/>
    </dgm:pt>
    <dgm:pt modelId="{80705028-DF92-4215-9DEB-1E1C984176FE}" type="pres">
      <dgm:prSet presAssocID="{A5C3229C-1CF2-48E6-B411-803DEBB14A04}" presName="parTx" presStyleLbl="revTx" presStyleIdx="2" presStyleCnt="4">
        <dgm:presLayoutVars>
          <dgm:chMax val="0"/>
          <dgm:chPref val="0"/>
        </dgm:presLayoutVars>
      </dgm:prSet>
      <dgm:spPr/>
    </dgm:pt>
    <dgm:pt modelId="{6ADAA6B3-0F35-45FC-B4E5-31306EB2E359}" type="pres">
      <dgm:prSet presAssocID="{54306CD2-116E-40FD-9ECA-5A7545C2C556}" presName="sibTrans" presStyleCnt="0"/>
      <dgm:spPr/>
    </dgm:pt>
    <dgm:pt modelId="{0D1F2328-F671-4F90-896A-8F5A817175A4}" type="pres">
      <dgm:prSet presAssocID="{D2ADF957-BC34-4175-B3FA-CDC146DF75FA}" presName="compNode" presStyleCnt="0"/>
      <dgm:spPr/>
    </dgm:pt>
    <dgm:pt modelId="{E212C205-F7BC-4294-A8E3-F1C28A9DFF3C}" type="pres">
      <dgm:prSet presAssocID="{D2ADF957-BC34-4175-B3FA-CDC146DF75FA}" presName="bgRect" presStyleLbl="bgShp" presStyleIdx="3" presStyleCnt="4"/>
      <dgm:spPr/>
    </dgm:pt>
    <dgm:pt modelId="{8DABA486-E07E-4C5A-BBF2-4A75097D3718}" type="pres">
      <dgm:prSet presAssocID="{D2ADF957-BC34-4175-B3FA-CDC146DF75F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ptain"/>
        </a:ext>
      </dgm:extLst>
    </dgm:pt>
    <dgm:pt modelId="{B387D539-1D44-4CE5-8A32-3F29A15F8A26}" type="pres">
      <dgm:prSet presAssocID="{D2ADF957-BC34-4175-B3FA-CDC146DF75FA}" presName="spaceRect" presStyleCnt="0"/>
      <dgm:spPr/>
    </dgm:pt>
    <dgm:pt modelId="{C0188F67-C004-48F7-98CD-5A40195C9813}" type="pres">
      <dgm:prSet presAssocID="{D2ADF957-BC34-4175-B3FA-CDC146DF75FA}" presName="parTx" presStyleLbl="revTx" presStyleIdx="3" presStyleCnt="4">
        <dgm:presLayoutVars>
          <dgm:chMax val="0"/>
          <dgm:chPref val="0"/>
        </dgm:presLayoutVars>
      </dgm:prSet>
      <dgm:spPr/>
    </dgm:pt>
  </dgm:ptLst>
  <dgm:cxnLst>
    <dgm:cxn modelId="{27BC4605-8B40-4549-A4FD-482F8C52E274}" type="presOf" srcId="{E2B018EF-5083-4570-88A7-20E8E23CC8E4}" destId="{D8E3A79A-6263-42A2-B266-403BB8EC8FA5}" srcOrd="0" destOrd="0" presId="urn:microsoft.com/office/officeart/2018/2/layout/IconVerticalSolidList"/>
    <dgm:cxn modelId="{1459F564-797A-4AEB-B27E-8332775A110C}" srcId="{7DA38DB0-4D11-4631-8924-730717D622CC}" destId="{A5C3229C-1CF2-48E6-B411-803DEBB14A04}" srcOrd="2" destOrd="0" parTransId="{F46F5A59-B40A-439A-8526-E0D3E4FFC125}" sibTransId="{54306CD2-116E-40FD-9ECA-5A7545C2C556}"/>
    <dgm:cxn modelId="{81196D70-EE72-F043-9C32-E0426A2514DD}" type="presOf" srcId="{7DA38DB0-4D11-4631-8924-730717D622CC}" destId="{C3F254F3-6677-4793-ACC1-4A0E0DD683EB}" srcOrd="0" destOrd="0" presId="urn:microsoft.com/office/officeart/2018/2/layout/IconVerticalSolidList"/>
    <dgm:cxn modelId="{CBBD877A-9591-4C98-A567-718A9303B884}" srcId="{7DA38DB0-4D11-4631-8924-730717D622CC}" destId="{D2ADF957-BC34-4175-B3FA-CDC146DF75FA}" srcOrd="3" destOrd="0" parTransId="{2BBCB86A-AAFF-4864-A5B6-2273C6B48DB1}" sibTransId="{EA93F168-36BA-4861-A114-D9D27F6B1B77}"/>
    <dgm:cxn modelId="{DB0E9A7D-840A-624F-BBAC-494B1980AA95}" type="presOf" srcId="{D2ADF957-BC34-4175-B3FA-CDC146DF75FA}" destId="{C0188F67-C004-48F7-98CD-5A40195C9813}" srcOrd="0" destOrd="0" presId="urn:microsoft.com/office/officeart/2018/2/layout/IconVerticalSolidList"/>
    <dgm:cxn modelId="{6C664EAF-56E1-4EF9-8049-F60DDD928834}" srcId="{7DA38DB0-4D11-4631-8924-730717D622CC}" destId="{D3170798-B31C-4970-85C9-6988C4D4183A}" srcOrd="1" destOrd="0" parTransId="{7154410A-5097-4729-829D-46E155C2221B}" sibTransId="{D93BC22C-2C0C-445F-B499-52041BC18CD8}"/>
    <dgm:cxn modelId="{E9BADFB8-2643-D947-889A-58353F47A6DE}" type="presOf" srcId="{D3170798-B31C-4970-85C9-6988C4D4183A}" destId="{0F889410-6E54-42E2-B7DB-34B391944D3B}" srcOrd="0" destOrd="0" presId="urn:microsoft.com/office/officeart/2018/2/layout/IconVerticalSolidList"/>
    <dgm:cxn modelId="{418EBCD2-0EA2-8F43-9F90-9ACEC63E430B}" type="presOf" srcId="{A5C3229C-1CF2-48E6-B411-803DEBB14A04}" destId="{80705028-DF92-4215-9DEB-1E1C984176FE}" srcOrd="0" destOrd="0" presId="urn:microsoft.com/office/officeart/2018/2/layout/IconVerticalSolidList"/>
    <dgm:cxn modelId="{BC2FEDE2-438D-4969-BC83-A77C41FC7CE7}" srcId="{7DA38DB0-4D11-4631-8924-730717D622CC}" destId="{E2B018EF-5083-4570-88A7-20E8E23CC8E4}" srcOrd="0" destOrd="0" parTransId="{1FAA492F-F0FA-4788-B358-91969D83F338}" sibTransId="{72FD303A-1CFA-4450-8350-2B3A4599BAA7}"/>
    <dgm:cxn modelId="{49A79C11-101B-3E45-99D6-F09CBB893783}" type="presParOf" srcId="{C3F254F3-6677-4793-ACC1-4A0E0DD683EB}" destId="{5CBBC440-9AC6-4B51-A24A-1B5575BBC2D0}" srcOrd="0" destOrd="0" presId="urn:microsoft.com/office/officeart/2018/2/layout/IconVerticalSolidList"/>
    <dgm:cxn modelId="{9A663FF6-DE65-C44C-A389-5968E4E413EB}" type="presParOf" srcId="{5CBBC440-9AC6-4B51-A24A-1B5575BBC2D0}" destId="{3E6E805E-2F8D-469F-ABE4-EC776449DEA7}" srcOrd="0" destOrd="0" presId="urn:microsoft.com/office/officeart/2018/2/layout/IconVerticalSolidList"/>
    <dgm:cxn modelId="{457D7417-8A0E-0E4F-9DD9-0D56D7CEACB8}" type="presParOf" srcId="{5CBBC440-9AC6-4B51-A24A-1B5575BBC2D0}" destId="{F03A7820-0163-49A7-8038-797AAFCA1629}" srcOrd="1" destOrd="0" presId="urn:microsoft.com/office/officeart/2018/2/layout/IconVerticalSolidList"/>
    <dgm:cxn modelId="{88C213DA-77AB-3540-A852-CB7641879C8B}" type="presParOf" srcId="{5CBBC440-9AC6-4B51-A24A-1B5575BBC2D0}" destId="{0CC5EEF1-AD24-458B-888E-E534AEC5F3ED}" srcOrd="2" destOrd="0" presId="urn:microsoft.com/office/officeart/2018/2/layout/IconVerticalSolidList"/>
    <dgm:cxn modelId="{00AB2800-29E9-2740-B784-F7556CA899C0}" type="presParOf" srcId="{5CBBC440-9AC6-4B51-A24A-1B5575BBC2D0}" destId="{D8E3A79A-6263-42A2-B266-403BB8EC8FA5}" srcOrd="3" destOrd="0" presId="urn:microsoft.com/office/officeart/2018/2/layout/IconVerticalSolidList"/>
    <dgm:cxn modelId="{89BFD22D-AD41-8441-B415-CA4991F8E714}" type="presParOf" srcId="{C3F254F3-6677-4793-ACC1-4A0E0DD683EB}" destId="{D0CBFAA6-2048-4A37-B9EB-BE825B519E25}" srcOrd="1" destOrd="0" presId="urn:microsoft.com/office/officeart/2018/2/layout/IconVerticalSolidList"/>
    <dgm:cxn modelId="{9B0594B7-1984-F34F-868A-5875EFA4C63E}" type="presParOf" srcId="{C3F254F3-6677-4793-ACC1-4A0E0DD683EB}" destId="{C39801A4-CEB4-4360-AAEC-A130454C3B4B}" srcOrd="2" destOrd="0" presId="urn:microsoft.com/office/officeart/2018/2/layout/IconVerticalSolidList"/>
    <dgm:cxn modelId="{BC33ADE1-1B92-1E49-B637-7D675874504F}" type="presParOf" srcId="{C39801A4-CEB4-4360-AAEC-A130454C3B4B}" destId="{11DC3378-C8BA-4A11-9145-82325AFF16DD}" srcOrd="0" destOrd="0" presId="urn:microsoft.com/office/officeart/2018/2/layout/IconVerticalSolidList"/>
    <dgm:cxn modelId="{75CE09D0-B106-6E4C-B546-17F93FBBE793}" type="presParOf" srcId="{C39801A4-CEB4-4360-AAEC-A130454C3B4B}" destId="{F62F7647-90C3-418D-B2E7-46A0CE9944D2}" srcOrd="1" destOrd="0" presId="urn:microsoft.com/office/officeart/2018/2/layout/IconVerticalSolidList"/>
    <dgm:cxn modelId="{A67B58E6-CF1F-1F42-907B-079728DD626E}" type="presParOf" srcId="{C39801A4-CEB4-4360-AAEC-A130454C3B4B}" destId="{8D406412-6EC4-4927-A3F4-DDDBE05DF3F0}" srcOrd="2" destOrd="0" presId="urn:microsoft.com/office/officeart/2018/2/layout/IconVerticalSolidList"/>
    <dgm:cxn modelId="{0E113F15-A72E-5E49-A980-7E0DAF6B0D8F}" type="presParOf" srcId="{C39801A4-CEB4-4360-AAEC-A130454C3B4B}" destId="{0F889410-6E54-42E2-B7DB-34B391944D3B}" srcOrd="3" destOrd="0" presId="urn:microsoft.com/office/officeart/2018/2/layout/IconVerticalSolidList"/>
    <dgm:cxn modelId="{EAF97910-C306-A446-9821-BAD347F66C99}" type="presParOf" srcId="{C3F254F3-6677-4793-ACC1-4A0E0DD683EB}" destId="{CDCFD524-1328-4AFF-AB7D-0802FBD9D7E5}" srcOrd="3" destOrd="0" presId="urn:microsoft.com/office/officeart/2018/2/layout/IconVerticalSolidList"/>
    <dgm:cxn modelId="{D0F0181A-7E68-DB4E-A230-2079069DF525}" type="presParOf" srcId="{C3F254F3-6677-4793-ACC1-4A0E0DD683EB}" destId="{6B52C1CA-9295-4759-A3FF-2277995D7EB8}" srcOrd="4" destOrd="0" presId="urn:microsoft.com/office/officeart/2018/2/layout/IconVerticalSolidList"/>
    <dgm:cxn modelId="{C046C08E-CFD9-1A4F-BD0D-761B9F5E9336}" type="presParOf" srcId="{6B52C1CA-9295-4759-A3FF-2277995D7EB8}" destId="{43332897-387E-4DC6-AD82-0FBFDD5EC4F1}" srcOrd="0" destOrd="0" presId="urn:microsoft.com/office/officeart/2018/2/layout/IconVerticalSolidList"/>
    <dgm:cxn modelId="{0620EE22-4CC3-BB44-9471-C9E14ED5EE48}" type="presParOf" srcId="{6B52C1CA-9295-4759-A3FF-2277995D7EB8}" destId="{FEB9DD47-7719-4107-B304-846C509DB11B}" srcOrd="1" destOrd="0" presId="urn:microsoft.com/office/officeart/2018/2/layout/IconVerticalSolidList"/>
    <dgm:cxn modelId="{E118952D-05AA-DC43-9FE8-EAE55DD269BA}" type="presParOf" srcId="{6B52C1CA-9295-4759-A3FF-2277995D7EB8}" destId="{549D8691-EE91-459C-B510-2C00DFB5796F}" srcOrd="2" destOrd="0" presId="urn:microsoft.com/office/officeart/2018/2/layout/IconVerticalSolidList"/>
    <dgm:cxn modelId="{36B2B0A1-2FCD-0149-B7A0-530943AC3202}" type="presParOf" srcId="{6B52C1CA-9295-4759-A3FF-2277995D7EB8}" destId="{80705028-DF92-4215-9DEB-1E1C984176FE}" srcOrd="3" destOrd="0" presId="urn:microsoft.com/office/officeart/2018/2/layout/IconVerticalSolidList"/>
    <dgm:cxn modelId="{C51CF1E3-DE47-314D-88A7-59737B13EDEE}" type="presParOf" srcId="{C3F254F3-6677-4793-ACC1-4A0E0DD683EB}" destId="{6ADAA6B3-0F35-45FC-B4E5-31306EB2E359}" srcOrd="5" destOrd="0" presId="urn:microsoft.com/office/officeart/2018/2/layout/IconVerticalSolidList"/>
    <dgm:cxn modelId="{6E1138DD-E6C2-F34E-871A-C952984DE206}" type="presParOf" srcId="{C3F254F3-6677-4793-ACC1-4A0E0DD683EB}" destId="{0D1F2328-F671-4F90-896A-8F5A817175A4}" srcOrd="6" destOrd="0" presId="urn:microsoft.com/office/officeart/2018/2/layout/IconVerticalSolidList"/>
    <dgm:cxn modelId="{56865D29-D497-FC4D-B771-4CC10A96A3A8}" type="presParOf" srcId="{0D1F2328-F671-4F90-896A-8F5A817175A4}" destId="{E212C205-F7BC-4294-A8E3-F1C28A9DFF3C}" srcOrd="0" destOrd="0" presId="urn:microsoft.com/office/officeart/2018/2/layout/IconVerticalSolidList"/>
    <dgm:cxn modelId="{6253E24B-9865-974C-8EF1-686EFD5D3D5F}" type="presParOf" srcId="{0D1F2328-F671-4F90-896A-8F5A817175A4}" destId="{8DABA486-E07E-4C5A-BBF2-4A75097D3718}" srcOrd="1" destOrd="0" presId="urn:microsoft.com/office/officeart/2018/2/layout/IconVerticalSolidList"/>
    <dgm:cxn modelId="{3FC387F9-6D26-3B43-ACE0-92F7E6263572}" type="presParOf" srcId="{0D1F2328-F671-4F90-896A-8F5A817175A4}" destId="{B387D539-1D44-4CE5-8A32-3F29A15F8A26}" srcOrd="2" destOrd="0" presId="urn:microsoft.com/office/officeart/2018/2/layout/IconVerticalSolidList"/>
    <dgm:cxn modelId="{9AF287B7-9F87-5946-AB99-8470EC6DBA5B}" type="presParOf" srcId="{0D1F2328-F671-4F90-896A-8F5A817175A4}" destId="{C0188F67-C004-48F7-98CD-5A40195C98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AF8BCE-6713-43FE-9626-6DA78711C14B}">
      <dsp:nvSpPr>
        <dsp:cNvPr id="0" name=""/>
        <dsp:cNvSpPr/>
      </dsp:nvSpPr>
      <dsp:spPr>
        <a:xfrm>
          <a:off x="443478" y="694516"/>
          <a:ext cx="1235250" cy="123525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11DCA6-79C6-4B40-A186-FF4AB3E9111B}">
      <dsp:nvSpPr>
        <dsp:cNvPr id="0" name=""/>
        <dsp:cNvSpPr/>
      </dsp:nvSpPr>
      <dsp:spPr>
        <a:xfrm>
          <a:off x="706728" y="957766"/>
          <a:ext cx="708750" cy="708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455837-5E98-4E2C-9345-D36E48DEA325}">
      <dsp:nvSpPr>
        <dsp:cNvPr id="0" name=""/>
        <dsp:cNvSpPr/>
      </dsp:nvSpPr>
      <dsp:spPr>
        <a:xfrm>
          <a:off x="48603" y="2314517"/>
          <a:ext cx="20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 Importance of communication in restaurant operations</a:t>
          </a:r>
        </a:p>
      </dsp:txBody>
      <dsp:txXfrm>
        <a:off x="48603" y="2314517"/>
        <a:ext cx="2025000" cy="720000"/>
      </dsp:txXfrm>
    </dsp:sp>
    <dsp:sp modelId="{07D35248-438F-4176-8600-8AC3A61A364E}">
      <dsp:nvSpPr>
        <dsp:cNvPr id="0" name=""/>
        <dsp:cNvSpPr/>
      </dsp:nvSpPr>
      <dsp:spPr>
        <a:xfrm>
          <a:off x="2822853" y="694516"/>
          <a:ext cx="1235250" cy="123525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9C625A-5138-4641-A8D9-AF941B773F9D}">
      <dsp:nvSpPr>
        <dsp:cNvPr id="0" name=""/>
        <dsp:cNvSpPr/>
      </dsp:nvSpPr>
      <dsp:spPr>
        <a:xfrm>
          <a:off x="3086103" y="957766"/>
          <a:ext cx="708750" cy="708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4AC718-FED6-409F-BBB9-526E928EC1C1}">
      <dsp:nvSpPr>
        <dsp:cNvPr id="0" name=""/>
        <dsp:cNvSpPr/>
      </dsp:nvSpPr>
      <dsp:spPr>
        <a:xfrm>
          <a:off x="2427978" y="2314517"/>
          <a:ext cx="20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 Ensuring FOH &amp; BOH collaboration</a:t>
          </a:r>
        </a:p>
      </dsp:txBody>
      <dsp:txXfrm>
        <a:off x="2427978" y="2314517"/>
        <a:ext cx="2025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4AFD0E-3427-EE45-8CF4-596285DF1CF2}">
      <dsp:nvSpPr>
        <dsp:cNvPr id="0" name=""/>
        <dsp:cNvSpPr/>
      </dsp:nvSpPr>
      <dsp:spPr>
        <a:xfrm>
          <a:off x="487" y="1326215"/>
          <a:ext cx="1711020" cy="1086498"/>
        </a:xfrm>
        <a:prstGeom prst="roundRect">
          <a:avLst>
            <a:gd name="adj" fmla="val 10000"/>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3F3D1C7-B2C3-7942-91A9-BBB31E0932FC}">
      <dsp:nvSpPr>
        <dsp:cNvPr id="0" name=""/>
        <dsp:cNvSpPr/>
      </dsp:nvSpPr>
      <dsp:spPr>
        <a:xfrm>
          <a:off x="190600" y="1506823"/>
          <a:ext cx="1711020" cy="1086498"/>
        </a:xfrm>
        <a:prstGeom prst="roundRect">
          <a:avLst>
            <a:gd name="adj" fmla="val 1000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 Importance of quick decision-making</a:t>
          </a:r>
        </a:p>
      </dsp:txBody>
      <dsp:txXfrm>
        <a:off x="222422" y="1538645"/>
        <a:ext cx="1647376" cy="1022854"/>
      </dsp:txXfrm>
    </dsp:sp>
    <dsp:sp modelId="{F5BFDA16-7D01-BA40-9657-92BDAA8C5633}">
      <dsp:nvSpPr>
        <dsp:cNvPr id="0" name=""/>
        <dsp:cNvSpPr/>
      </dsp:nvSpPr>
      <dsp:spPr>
        <a:xfrm>
          <a:off x="2091735" y="1326215"/>
          <a:ext cx="1711020" cy="1086498"/>
        </a:xfrm>
        <a:prstGeom prst="roundRect">
          <a:avLst>
            <a:gd name="adj" fmla="val 10000"/>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AB7F40F9-E860-A341-946D-09F9FEBF805B}">
      <dsp:nvSpPr>
        <dsp:cNvPr id="0" name=""/>
        <dsp:cNvSpPr/>
      </dsp:nvSpPr>
      <dsp:spPr>
        <a:xfrm>
          <a:off x="2281848" y="1506823"/>
          <a:ext cx="1711020" cy="1086498"/>
        </a:xfrm>
        <a:prstGeom prst="roundRect">
          <a:avLst>
            <a:gd name="adj" fmla="val 1000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 Key areas: Staff, guests, service flow</a:t>
          </a:r>
        </a:p>
      </dsp:txBody>
      <dsp:txXfrm>
        <a:off x="2313670" y="1538645"/>
        <a:ext cx="1647376" cy="10228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6E805E-2F8D-469F-ABE4-EC776449DEA7}">
      <dsp:nvSpPr>
        <dsp:cNvPr id="0" name=""/>
        <dsp:cNvSpPr/>
      </dsp:nvSpPr>
      <dsp:spPr>
        <a:xfrm>
          <a:off x="0" y="2319"/>
          <a:ext cx="4683949"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3A7820-0163-49A7-8038-797AAFCA1629}">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E3A79A-6263-42A2-B266-403BB8EC8FA5}">
      <dsp:nvSpPr>
        <dsp:cNvPr id="0" name=""/>
        <dsp:cNvSpPr/>
      </dsp:nvSpPr>
      <dsp:spPr>
        <a:xfrm>
          <a:off x="1357965" y="2319"/>
          <a:ext cx="3325983"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89000">
            <a:lnSpc>
              <a:spcPct val="100000"/>
            </a:lnSpc>
            <a:spcBef>
              <a:spcPct val="0"/>
            </a:spcBef>
            <a:spcAft>
              <a:spcPct val="35000"/>
            </a:spcAft>
            <a:buNone/>
          </a:pPr>
          <a:r>
            <a:rPr lang="en-US" sz="2000" kern="1200"/>
            <a:t>- Communication enhances teamwork</a:t>
          </a:r>
        </a:p>
      </dsp:txBody>
      <dsp:txXfrm>
        <a:off x="1357965" y="2319"/>
        <a:ext cx="3325983" cy="1175727"/>
      </dsp:txXfrm>
    </dsp:sp>
    <dsp:sp modelId="{11DC3378-C8BA-4A11-9145-82325AFF16DD}">
      <dsp:nvSpPr>
        <dsp:cNvPr id="0" name=""/>
        <dsp:cNvSpPr/>
      </dsp:nvSpPr>
      <dsp:spPr>
        <a:xfrm>
          <a:off x="0" y="1471979"/>
          <a:ext cx="4683949"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2F7647-90C3-418D-B2E7-46A0CE9944D2}">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889410-6E54-42E2-B7DB-34B391944D3B}">
      <dsp:nvSpPr>
        <dsp:cNvPr id="0" name=""/>
        <dsp:cNvSpPr/>
      </dsp:nvSpPr>
      <dsp:spPr>
        <a:xfrm>
          <a:off x="1357965" y="1471979"/>
          <a:ext cx="3325983"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89000">
            <a:lnSpc>
              <a:spcPct val="100000"/>
            </a:lnSpc>
            <a:spcBef>
              <a:spcPct val="0"/>
            </a:spcBef>
            <a:spcAft>
              <a:spcPct val="35000"/>
            </a:spcAft>
            <a:buNone/>
          </a:pPr>
          <a:r>
            <a:rPr lang="en-US" sz="2000" kern="1200"/>
            <a:t>- Troubleshooting ensures smooth operations</a:t>
          </a:r>
        </a:p>
      </dsp:txBody>
      <dsp:txXfrm>
        <a:off x="1357965" y="1471979"/>
        <a:ext cx="3325983" cy="1175727"/>
      </dsp:txXfrm>
    </dsp:sp>
    <dsp:sp modelId="{43332897-387E-4DC6-AD82-0FBFDD5EC4F1}">
      <dsp:nvSpPr>
        <dsp:cNvPr id="0" name=""/>
        <dsp:cNvSpPr/>
      </dsp:nvSpPr>
      <dsp:spPr>
        <a:xfrm>
          <a:off x="0" y="2941639"/>
          <a:ext cx="4683949"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B9DD47-7719-4107-B304-846C509DB11B}">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705028-DF92-4215-9DEB-1E1C984176FE}">
      <dsp:nvSpPr>
        <dsp:cNvPr id="0" name=""/>
        <dsp:cNvSpPr/>
      </dsp:nvSpPr>
      <dsp:spPr>
        <a:xfrm>
          <a:off x="1357965" y="2941639"/>
          <a:ext cx="3325983"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89000">
            <a:lnSpc>
              <a:spcPct val="100000"/>
            </a:lnSpc>
            <a:spcBef>
              <a:spcPct val="0"/>
            </a:spcBef>
            <a:spcAft>
              <a:spcPct val="35000"/>
            </a:spcAft>
            <a:buNone/>
          </a:pPr>
          <a:r>
            <a:rPr lang="en-US" sz="2000" kern="1200"/>
            <a:t>- Data-driven decisions boost profitability</a:t>
          </a:r>
        </a:p>
      </dsp:txBody>
      <dsp:txXfrm>
        <a:off x="1357965" y="2941639"/>
        <a:ext cx="3325983" cy="1175727"/>
      </dsp:txXfrm>
    </dsp:sp>
    <dsp:sp modelId="{E212C205-F7BC-4294-A8E3-F1C28A9DFF3C}">
      <dsp:nvSpPr>
        <dsp:cNvPr id="0" name=""/>
        <dsp:cNvSpPr/>
      </dsp:nvSpPr>
      <dsp:spPr>
        <a:xfrm>
          <a:off x="0" y="4411299"/>
          <a:ext cx="4683949"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ABA486-E07E-4C5A-BBF2-4A75097D3718}">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188F67-C004-48F7-98CD-5A40195C9813}">
      <dsp:nvSpPr>
        <dsp:cNvPr id="0" name=""/>
        <dsp:cNvSpPr/>
      </dsp:nvSpPr>
      <dsp:spPr>
        <a:xfrm>
          <a:off x="1357965" y="4411299"/>
          <a:ext cx="3325983"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889000">
            <a:lnSpc>
              <a:spcPct val="100000"/>
            </a:lnSpc>
            <a:spcBef>
              <a:spcPct val="0"/>
            </a:spcBef>
            <a:spcAft>
              <a:spcPct val="35000"/>
            </a:spcAft>
            <a:buNone/>
          </a:pPr>
          <a:r>
            <a:rPr lang="en-US" sz="2000" kern="1200"/>
            <a:t>- Leadership growth through management experience</a:t>
          </a:r>
        </a:p>
      </dsp:txBody>
      <dsp:txXfrm>
        <a:off x="1357965" y="4411299"/>
        <a:ext cx="3325983" cy="117572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B94538-CD9B-6743-9178-9C7310E93F79}" type="datetimeFigureOut">
              <a:rPr lang="en-US" smtClean="0"/>
              <a:t>2/14/25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9230AF-0198-D140-8462-B9E6DEFA04CA}" type="slidenum">
              <a:rPr lang="en-US" smtClean="0"/>
              <a:t>‹#›</a:t>
            </a:fld>
            <a:endParaRPr lang="en-US"/>
          </a:p>
        </p:txBody>
      </p:sp>
    </p:spTree>
    <p:extLst>
      <p:ext uri="{BB962C8B-B14F-4D97-AF65-F5344CB8AC3E}">
        <p14:creationId xmlns:p14="http://schemas.microsoft.com/office/powerpoint/2010/main" val="3581379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2/14/25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2/14/25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2/14/25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scholar.google.com/citations?user=BLDgY04AAAAJ&amp;hl=en&amp;oi=sra" TargetMode="External"/><Relationship Id="rId2" Type="http://schemas.openxmlformats.org/officeDocument/2006/relationships/hyperlink" Target="https://scholar.google.com/citations?user=AWKtHP4AAAAJ&amp;hl=en&amp;oi=sra" TargetMode="Externa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8" Type="http://schemas.openxmlformats.org/officeDocument/2006/relationships/hyperlink" Target="https://blog.menuviel.com/restaurant-front-of-house-and-back-of-house-definition/" TargetMode="External"/><Relationship Id="rId13" Type="http://schemas.openxmlformats.org/officeDocument/2006/relationships/hyperlink" Target="https://www.ezeeoptimus.com/blog/best-practices-restaurant-inventory-management/" TargetMode="External"/><Relationship Id="rId3" Type="http://schemas.openxmlformats.org/officeDocument/2006/relationships/hyperlink" Target="https://hide.co.uk/home/private-dining" TargetMode="External"/><Relationship Id="rId7" Type="http://schemas.openxmlformats.org/officeDocument/2006/relationships/hyperlink" Target="https://sevenrooms.com/guest-experience-platform-repeat-visits" TargetMode="External"/><Relationship Id="rId12" Type="http://schemas.openxmlformats.org/officeDocument/2006/relationships/hyperlink" Target="https://alexandriacomputers.com/impact-of-restaurant-pos-systems/" TargetMode="External"/><Relationship Id="rId2" Type="http://schemas.openxmlformats.org/officeDocument/2006/relationships/hyperlink" Target="https://guide.michelin.com/gb/en/greater-london/london/restaurant/hide" TargetMode="External"/><Relationship Id="rId1" Type="http://schemas.openxmlformats.org/officeDocument/2006/relationships/slideLayout" Target="../slideLayouts/slideLayout2.xml"/><Relationship Id="rId6" Type="http://schemas.openxmlformats.org/officeDocument/2006/relationships/hyperlink" Target="https://www.theaccessgroup.com/en-gb/hospitality/form/epos/brochure-restaurant" TargetMode="External"/><Relationship Id="rId11" Type="http://schemas.openxmlformats.org/officeDocument/2006/relationships/hyperlink" Target="https://www.eposdirect.co.uk/epos-restaurant" TargetMode="External"/><Relationship Id="rId5" Type="http://schemas.openxmlformats.org/officeDocument/2006/relationships/hyperlink" Target="https://www.hospitalitycourses.co.za/blog/10-steps-of-service" TargetMode="External"/><Relationship Id="rId10" Type="http://schemas.openxmlformats.org/officeDocument/2006/relationships/hyperlink" Target="https://tissl.co.uk/horizon-cloud-based-epos-solution/" TargetMode="External"/><Relationship Id="rId4" Type="http://schemas.openxmlformats.org/officeDocument/2006/relationships/hyperlink" Target="https://www.servicethatsells.com/blog/proactive-guest-service/" TargetMode="External"/><Relationship Id="rId9" Type="http://schemas.openxmlformats.org/officeDocument/2006/relationships/hyperlink" Target="https://smartfoodsafe.com/foh-and-bo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piral staircase with people around it&#10;&#10;AI-generated content may be incorrect.">
            <a:extLst>
              <a:ext uri="{FF2B5EF4-FFF2-40B4-BE49-F238E27FC236}">
                <a16:creationId xmlns:a16="http://schemas.microsoft.com/office/drawing/2014/main" id="{C3020C53-7331-389E-DD54-4B6A3D4DF34B}"/>
              </a:ext>
            </a:extLst>
          </p:cNvPr>
          <p:cNvPicPr>
            <a:picLocks noChangeAspect="1"/>
          </p:cNvPicPr>
          <p:nvPr/>
        </p:nvPicPr>
        <p:blipFill>
          <a:blip r:embed="rId2">
            <a:alphaModFix amt="50000"/>
          </a:blip>
          <a:srcRect r="10999" b="-2"/>
          <a:stretch/>
        </p:blipFill>
        <p:spPr>
          <a:xfrm>
            <a:off x="20" y="1"/>
            <a:ext cx="9143980" cy="6857999"/>
          </a:xfrm>
          <a:prstGeom prst="rect">
            <a:avLst/>
          </a:prstGeom>
        </p:spPr>
      </p:pic>
      <p:sp>
        <p:nvSpPr>
          <p:cNvPr id="2" name="Title 1"/>
          <p:cNvSpPr>
            <a:spLocks noGrp="1"/>
          </p:cNvSpPr>
          <p:nvPr>
            <p:ph type="ctrTitle"/>
          </p:nvPr>
        </p:nvSpPr>
        <p:spPr>
          <a:xfrm>
            <a:off x="1143000" y="1122362"/>
            <a:ext cx="6858000" cy="2900518"/>
          </a:xfrm>
        </p:spPr>
        <p:txBody>
          <a:bodyPr>
            <a:normAutofit/>
          </a:bodyPr>
          <a:lstStyle/>
          <a:p>
            <a:r>
              <a:rPr lang="en-GB">
                <a:solidFill>
                  <a:srgbClr val="FFFFFF"/>
                </a:solidFill>
              </a:rPr>
              <a:t>Developing Restaurant Management at Hide Restaurant, London</a:t>
            </a:r>
          </a:p>
        </p:txBody>
      </p:sp>
      <p:sp>
        <p:nvSpPr>
          <p:cNvPr id="3" name="Subtitle 2"/>
          <p:cNvSpPr>
            <a:spLocks noGrp="1"/>
          </p:cNvSpPr>
          <p:nvPr>
            <p:ph type="subTitle" idx="1"/>
          </p:nvPr>
        </p:nvSpPr>
        <p:spPr>
          <a:xfrm>
            <a:off x="1143000" y="4159404"/>
            <a:ext cx="6858000" cy="1098395"/>
          </a:xfrm>
        </p:spPr>
        <p:txBody>
          <a:bodyPr>
            <a:normAutofit/>
          </a:bodyPr>
          <a:lstStyle/>
          <a:p>
            <a:r>
              <a:rPr lang="en-GB" dirty="0">
                <a:solidFill>
                  <a:srgbClr val="FFFFFF"/>
                </a:solidFill>
              </a:rPr>
              <a:t>A reflective demonstration on placement at hide </a:t>
            </a:r>
            <a:endParaRPr lang="en-GB">
              <a:solidFill>
                <a:srgbClr val="FFFFFF"/>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A60699-FC06-136D-CA2B-A2645609E6BA}"/>
              </a:ext>
            </a:extLst>
          </p:cNvPr>
          <p:cNvSpPr>
            <a:spLocks noGrp="1"/>
          </p:cNvSpPr>
          <p:nvPr>
            <p:ph type="title"/>
          </p:nvPr>
        </p:nvSpPr>
        <p:spPr>
          <a:xfrm>
            <a:off x="480060" y="325369"/>
            <a:ext cx="3276451" cy="1956841"/>
          </a:xfrm>
        </p:spPr>
        <p:txBody>
          <a:bodyPr anchor="b">
            <a:normAutofit/>
          </a:bodyPr>
          <a:lstStyle/>
          <a:p>
            <a:r>
              <a:rPr lang="en-US" sz="4700" dirty="0"/>
              <a:t>Introduction</a:t>
            </a:r>
          </a:p>
        </p:txBody>
      </p:sp>
      <p:sp>
        <p:nvSpPr>
          <p:cNvPr id="2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F87847B4-9D3D-EA80-1210-D3CCE958950E}"/>
              </a:ext>
            </a:extLst>
          </p:cNvPr>
          <p:cNvSpPr>
            <a:spLocks noGrp="1"/>
          </p:cNvSpPr>
          <p:nvPr>
            <p:ph idx="1"/>
          </p:nvPr>
        </p:nvSpPr>
        <p:spPr>
          <a:xfrm>
            <a:off x="480060" y="2872899"/>
            <a:ext cx="3182691" cy="3320668"/>
          </a:xfrm>
        </p:spPr>
        <p:txBody>
          <a:bodyPr>
            <a:normAutofit/>
          </a:bodyPr>
          <a:lstStyle/>
          <a:p>
            <a:pPr>
              <a:lnSpc>
                <a:spcPct val="90000"/>
              </a:lnSpc>
            </a:pPr>
            <a:r>
              <a:rPr lang="en-US" sz="1800" dirty="0"/>
              <a:t>Student Name: Muhammad Naveed Jawed </a:t>
            </a:r>
          </a:p>
          <a:p>
            <a:pPr>
              <a:lnSpc>
                <a:spcPct val="90000"/>
              </a:lnSpc>
            </a:pPr>
            <a:r>
              <a:rPr lang="en-US" sz="1800" dirty="0"/>
              <a:t>Student ID Number: 2240728</a:t>
            </a:r>
          </a:p>
          <a:p>
            <a:pPr>
              <a:lnSpc>
                <a:spcPct val="90000"/>
              </a:lnSpc>
            </a:pPr>
            <a:r>
              <a:rPr lang="en-US" sz="1800" dirty="0"/>
              <a:t>Module: BMGM5004</a:t>
            </a:r>
          </a:p>
          <a:p>
            <a:pPr>
              <a:lnSpc>
                <a:spcPct val="90000"/>
              </a:lnSpc>
            </a:pPr>
            <a:r>
              <a:rPr lang="en-US" sz="1800" dirty="0"/>
              <a:t> Module: Develop Restaurant Management</a:t>
            </a:r>
          </a:p>
          <a:p>
            <a:pPr>
              <a:lnSpc>
                <a:spcPct val="90000"/>
              </a:lnSpc>
            </a:pPr>
            <a:r>
              <a:rPr lang="en-US" sz="1800" dirty="0"/>
              <a:t>Topic: Reflective Portfolio </a:t>
            </a:r>
          </a:p>
          <a:p>
            <a:pPr>
              <a:lnSpc>
                <a:spcPct val="90000"/>
              </a:lnSpc>
            </a:pPr>
            <a:r>
              <a:rPr lang="en-US" sz="1800" dirty="0"/>
              <a:t>Restaurant: HIDE Restaurant</a:t>
            </a:r>
          </a:p>
          <a:p>
            <a:pPr>
              <a:lnSpc>
                <a:spcPct val="90000"/>
              </a:lnSpc>
            </a:pPr>
            <a:r>
              <a:rPr lang="en-US" sz="1800" dirty="0"/>
              <a:t>Lecturer’s Name: Jemma Smith</a:t>
            </a:r>
          </a:p>
          <a:p>
            <a:pPr>
              <a:lnSpc>
                <a:spcPct val="90000"/>
              </a:lnSpc>
            </a:pPr>
            <a:endParaRPr lang="en-US" sz="1800" dirty="0"/>
          </a:p>
          <a:p>
            <a:pPr>
              <a:lnSpc>
                <a:spcPct val="90000"/>
              </a:lnSpc>
            </a:pPr>
            <a:endParaRPr lang="en-US" sz="1800" dirty="0"/>
          </a:p>
        </p:txBody>
      </p:sp>
      <p:pic>
        <p:nvPicPr>
          <p:cNvPr id="10" name="Picture 9" descr="A person with a beard smiling&#10;&#10;AI-generated content may be incorrect.">
            <a:extLst>
              <a:ext uri="{FF2B5EF4-FFF2-40B4-BE49-F238E27FC236}">
                <a16:creationId xmlns:a16="http://schemas.microsoft.com/office/drawing/2014/main" id="{8BD704EA-D11D-FA49-2DC4-E9962E46C265}"/>
              </a:ext>
            </a:extLst>
          </p:cNvPr>
          <p:cNvPicPr>
            <a:picLocks noChangeAspect="1"/>
          </p:cNvPicPr>
          <p:nvPr/>
        </p:nvPicPr>
        <p:blipFill>
          <a:blip r:embed="rId2"/>
          <a:srcRect l="5537" r="9220"/>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C326B025-E759-ED15-5C20-1B99B7638EB5}"/>
              </a:ext>
            </a:extLst>
          </p:cNvPr>
          <p:cNvSpPr txBox="1"/>
          <p:nvPr/>
        </p:nvSpPr>
        <p:spPr>
          <a:xfrm>
            <a:off x="179295" y="1057835"/>
            <a:ext cx="6598024" cy="369332"/>
          </a:xfrm>
          <a:prstGeom prst="rect">
            <a:avLst/>
          </a:prstGeom>
          <a:noFill/>
        </p:spPr>
        <p:txBody>
          <a:bodyPr wrap="square" rtlCol="0">
            <a:spAutoFit/>
          </a:bodyPr>
          <a:lstStyle/>
          <a:p>
            <a:pPr>
              <a:spcAft>
                <a:spcPts val="600"/>
              </a:spcAft>
            </a:pPr>
            <a:r>
              <a:rPr lang="en-US"/>
              <a:t> </a:t>
            </a:r>
          </a:p>
        </p:txBody>
      </p:sp>
    </p:spTree>
    <p:extLst>
      <p:ext uri="{BB962C8B-B14F-4D97-AF65-F5344CB8AC3E}">
        <p14:creationId xmlns:p14="http://schemas.microsoft.com/office/powerpoint/2010/main" val="566631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 restaurant with tables and chairs&#10;&#10;AI-generated content may be incorrect.">
            <a:extLst>
              <a:ext uri="{FF2B5EF4-FFF2-40B4-BE49-F238E27FC236}">
                <a16:creationId xmlns:a16="http://schemas.microsoft.com/office/drawing/2014/main" id="{ACADFCE7-4BAE-84B1-6748-7B353D61E4F9}"/>
              </a:ext>
            </a:extLst>
          </p:cNvPr>
          <p:cNvPicPr>
            <a:picLocks noChangeAspect="1"/>
          </p:cNvPicPr>
          <p:nvPr/>
        </p:nvPicPr>
        <p:blipFill>
          <a:blip r:embed="rId2"/>
          <a:srcRect l="40670" r="13904"/>
          <a:stretch/>
        </p:blipFill>
        <p:spPr>
          <a:xfrm>
            <a:off x="6396990" y="10"/>
            <a:ext cx="274701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5" name="Content Placeholder 4" descr="A spiral staircase with people around it&#10;&#10;AI-generated content may be incorrect.">
            <a:extLst>
              <a:ext uri="{FF2B5EF4-FFF2-40B4-BE49-F238E27FC236}">
                <a16:creationId xmlns:a16="http://schemas.microsoft.com/office/drawing/2014/main" id="{BAE9EA5D-BAD2-F2DA-6604-4323516A1A24}"/>
              </a:ext>
            </a:extLst>
          </p:cNvPr>
          <p:cNvPicPr>
            <a:picLocks noChangeAspect="1"/>
          </p:cNvPicPr>
          <p:nvPr/>
        </p:nvPicPr>
        <p:blipFill>
          <a:blip r:embed="rId3"/>
          <a:srcRect l="9974" r="29418" b="1"/>
          <a:stretch/>
        </p:blipFill>
        <p:spPr>
          <a:xfrm>
            <a:off x="3836485" y="10"/>
            <a:ext cx="3088583"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19" name="Content Placeholder 6" descr="A bar with a counter and shelves of liquor&#10;&#10;AI-generated content may be incorrect.">
            <a:extLst>
              <a:ext uri="{FF2B5EF4-FFF2-40B4-BE49-F238E27FC236}">
                <a16:creationId xmlns:a16="http://schemas.microsoft.com/office/drawing/2014/main" id="{75E723A0-7785-1BB2-493B-E5A53EDFE55C}"/>
              </a:ext>
            </a:extLst>
          </p:cNvPr>
          <p:cNvPicPr>
            <a:picLocks noChangeAspect="1"/>
          </p:cNvPicPr>
          <p:nvPr/>
        </p:nvPicPr>
        <p:blipFill>
          <a:blip r:embed="rId4"/>
          <a:srcRect l="11147" r="1743" b="-1"/>
          <a:stretch/>
        </p:blipFill>
        <p:spPr>
          <a:xfrm>
            <a:off x="3876264" y="3456432"/>
            <a:ext cx="5267735"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51" name="Freeform: Shape 50">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9723"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3" name="Freeform: Shape 52">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1749"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64DC8EA-E692-EC78-4F84-3830218D4852}"/>
              </a:ext>
            </a:extLst>
          </p:cNvPr>
          <p:cNvSpPr>
            <a:spLocks noGrp="1"/>
          </p:cNvSpPr>
          <p:nvPr>
            <p:ph type="title"/>
          </p:nvPr>
        </p:nvSpPr>
        <p:spPr>
          <a:xfrm>
            <a:off x="336042" y="685800"/>
            <a:ext cx="3691753" cy="1325563"/>
          </a:xfrm>
        </p:spPr>
        <p:txBody>
          <a:bodyPr vert="horz" lIns="91440" tIns="45720" rIns="91440" bIns="45720" rtlCol="0">
            <a:normAutofit/>
          </a:bodyPr>
          <a:lstStyle/>
          <a:p>
            <a:pPr defTabSz="914400"/>
            <a:r>
              <a:rPr lang="en-US" sz="3000" kern="1200">
                <a:latin typeface="+mj-lt"/>
                <a:ea typeface="+mj-ea"/>
                <a:cs typeface="+mj-cs"/>
              </a:rPr>
              <a:t>Welcome to Hide </a:t>
            </a:r>
          </a:p>
        </p:txBody>
      </p:sp>
      <p:sp>
        <p:nvSpPr>
          <p:cNvPr id="55" name="Rectangle 54">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3" y="2089941"/>
            <a:ext cx="372782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ontent Placeholder 20">
            <a:extLst>
              <a:ext uri="{FF2B5EF4-FFF2-40B4-BE49-F238E27FC236}">
                <a16:creationId xmlns:a16="http://schemas.microsoft.com/office/drawing/2014/main" id="{51F8FBFF-420C-8870-18C9-11EB8674C125}"/>
              </a:ext>
            </a:extLst>
          </p:cNvPr>
          <p:cNvSpPr>
            <a:spLocks noGrp="1"/>
          </p:cNvSpPr>
          <p:nvPr>
            <p:ph idx="1"/>
          </p:nvPr>
        </p:nvSpPr>
        <p:spPr>
          <a:xfrm>
            <a:off x="299968" y="2186807"/>
            <a:ext cx="3727828" cy="3994537"/>
          </a:xfrm>
        </p:spPr>
        <p:txBody>
          <a:bodyPr vert="horz" lIns="91440" tIns="45720" rIns="91440" bIns="45720" rtlCol="0">
            <a:normAutofit lnSpcReduction="10000"/>
          </a:bodyPr>
          <a:lstStyle/>
          <a:p>
            <a:pPr marL="0" indent="0" defTabSz="914400">
              <a:spcBef>
                <a:spcPts val="1000"/>
              </a:spcBef>
              <a:buNone/>
            </a:pPr>
            <a:r>
              <a:rPr lang="en-US" sz="1700" kern="1200" dirty="0">
                <a:latin typeface="+mn-lt"/>
                <a:ea typeface="+mn-ea"/>
                <a:cs typeface="+mn-cs"/>
              </a:rPr>
              <a:t>Hide is a beautiful and elegant restaurant </a:t>
            </a:r>
            <a:r>
              <a:rPr lang="en-US" sz="1700" dirty="0"/>
              <a:t>by Green Park</a:t>
            </a:r>
            <a:r>
              <a:rPr lang="en-US" sz="1700" kern="1200" dirty="0">
                <a:latin typeface="+mn-lt"/>
                <a:ea typeface="+mn-ea"/>
                <a:cs typeface="+mn-cs"/>
              </a:rPr>
              <a:t> divided into 3 major sections</a:t>
            </a:r>
          </a:p>
          <a:p>
            <a:pPr marL="0" indent="0" defTabSz="914400">
              <a:spcBef>
                <a:spcPts val="1000"/>
              </a:spcBef>
              <a:buNone/>
            </a:pPr>
            <a:r>
              <a:rPr lang="en-US" sz="1700" kern="1200" dirty="0">
                <a:latin typeface="+mn-lt"/>
                <a:ea typeface="+mn-ea"/>
                <a:cs typeface="+mn-cs"/>
              </a:rPr>
              <a:t>1.) Mezzanine floor: The finest spot to sit is up here by the window, where the light wood of the graceful upper floor </a:t>
            </a:r>
            <a:r>
              <a:rPr lang="en-US" sz="1700" kern="1200" dirty="0" err="1">
                <a:latin typeface="+mn-lt"/>
                <a:ea typeface="+mn-ea"/>
                <a:cs typeface="+mn-cs"/>
              </a:rPr>
              <a:t>symbolises</a:t>
            </a:r>
            <a:r>
              <a:rPr lang="en-US" sz="1700" kern="1200" dirty="0">
                <a:latin typeface="+mn-lt"/>
                <a:ea typeface="+mn-ea"/>
                <a:cs typeface="+mn-cs"/>
              </a:rPr>
              <a:t> branches.</a:t>
            </a:r>
          </a:p>
          <a:p>
            <a:pPr marL="0" indent="0" defTabSz="914400">
              <a:spcBef>
                <a:spcPts val="1000"/>
              </a:spcBef>
              <a:buNone/>
            </a:pPr>
            <a:endParaRPr lang="en-US" sz="1700" kern="1200" dirty="0">
              <a:latin typeface="+mn-lt"/>
              <a:ea typeface="+mn-ea"/>
              <a:cs typeface="+mn-cs"/>
            </a:endParaRPr>
          </a:p>
          <a:p>
            <a:pPr marL="0" indent="0" defTabSz="914400">
              <a:spcBef>
                <a:spcPts val="1000"/>
              </a:spcBef>
              <a:buNone/>
            </a:pPr>
            <a:r>
              <a:rPr lang="en-US" sz="1700" kern="1200" dirty="0">
                <a:latin typeface="+mn-lt"/>
                <a:ea typeface="+mn-ea"/>
                <a:cs typeface="+mn-cs"/>
              </a:rPr>
              <a:t>2.)The ground floor, which is the darkest area, represents a trunk.</a:t>
            </a:r>
          </a:p>
          <a:p>
            <a:pPr marL="0" indent="0" defTabSz="914400">
              <a:spcBef>
                <a:spcPts val="1000"/>
              </a:spcBef>
              <a:buNone/>
            </a:pPr>
            <a:endParaRPr lang="en-US" sz="1700" kern="1200" dirty="0">
              <a:latin typeface="+mn-lt"/>
              <a:ea typeface="+mn-ea"/>
              <a:cs typeface="+mn-cs"/>
            </a:endParaRPr>
          </a:p>
          <a:p>
            <a:pPr marL="0" indent="0" defTabSz="914400">
              <a:spcBef>
                <a:spcPts val="1000"/>
              </a:spcBef>
              <a:buNone/>
            </a:pPr>
            <a:r>
              <a:rPr lang="en-US" sz="1700" kern="1200" dirty="0">
                <a:latin typeface="+mn-lt"/>
                <a:ea typeface="+mn-ea"/>
                <a:cs typeface="+mn-cs"/>
              </a:rPr>
              <a:t>3.) Basement: the roots are echoed by the basement bar.(</a:t>
            </a:r>
            <a:r>
              <a:rPr lang="en-US" sz="1700" kern="1200" dirty="0" err="1">
                <a:latin typeface="+mn-lt"/>
                <a:ea typeface="+mn-ea"/>
                <a:cs typeface="+mn-cs"/>
              </a:rPr>
              <a:t>guide.michelin.com</a:t>
            </a:r>
            <a:r>
              <a:rPr lang="en-US" sz="1700" kern="1200" dirty="0">
                <a:latin typeface="+mn-lt"/>
                <a:ea typeface="+mn-ea"/>
                <a:cs typeface="+mn-cs"/>
              </a:rPr>
              <a:t>)</a:t>
            </a:r>
          </a:p>
        </p:txBody>
      </p:sp>
    </p:spTree>
    <p:extLst>
      <p:ext uri="{BB962C8B-B14F-4D97-AF65-F5344CB8AC3E}">
        <p14:creationId xmlns:p14="http://schemas.microsoft.com/office/powerpoint/2010/main" val="635322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2C63567-9A18-430B-817B-152D609F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001C8F-6616-2BFD-0EB9-BD8AB2083CA7}"/>
              </a:ext>
            </a:extLst>
          </p:cNvPr>
          <p:cNvSpPr>
            <a:spLocks noGrp="1"/>
          </p:cNvSpPr>
          <p:nvPr>
            <p:ph type="title"/>
          </p:nvPr>
        </p:nvSpPr>
        <p:spPr>
          <a:xfrm>
            <a:off x="4774924" y="0"/>
            <a:ext cx="3589378" cy="1681825"/>
          </a:xfrm>
        </p:spPr>
        <p:txBody>
          <a:bodyPr>
            <a:normAutofit/>
          </a:bodyPr>
          <a:lstStyle/>
          <a:p>
            <a:r>
              <a:rPr lang="en-US" sz="3500" dirty="0"/>
              <a:t>Private Dining </a:t>
            </a:r>
          </a:p>
        </p:txBody>
      </p:sp>
      <p:pic>
        <p:nvPicPr>
          <p:cNvPr id="9" name="Picture 8" descr="A dining room with a table and chairs&#10;&#10;AI-generated content may be incorrect.">
            <a:extLst>
              <a:ext uri="{FF2B5EF4-FFF2-40B4-BE49-F238E27FC236}">
                <a16:creationId xmlns:a16="http://schemas.microsoft.com/office/drawing/2014/main" id="{692D49D1-4710-0B6E-4C7F-B4F5FCB45ED2}"/>
              </a:ext>
            </a:extLst>
          </p:cNvPr>
          <p:cNvPicPr>
            <a:picLocks noChangeAspect="1"/>
          </p:cNvPicPr>
          <p:nvPr/>
        </p:nvPicPr>
        <p:blipFill>
          <a:blip r:embed="rId2"/>
          <a:srcRect l="17925" r="20467" b="-4"/>
          <a:stretch/>
        </p:blipFill>
        <p:spPr>
          <a:xfrm>
            <a:off x="-2" y="170174"/>
            <a:ext cx="2260406" cy="2054723"/>
          </a:xfrm>
          <a:prstGeom prst="rect">
            <a:avLst/>
          </a:prstGeom>
        </p:spPr>
      </p:pic>
      <p:pic>
        <p:nvPicPr>
          <p:cNvPr id="11" name="Picture 10" descr="A table with plates and glasses on it&#10;&#10;AI-generated content may be incorrect.">
            <a:extLst>
              <a:ext uri="{FF2B5EF4-FFF2-40B4-BE49-F238E27FC236}">
                <a16:creationId xmlns:a16="http://schemas.microsoft.com/office/drawing/2014/main" id="{A0F8AAA4-645C-E7EE-901B-232D84B873A3}"/>
              </a:ext>
            </a:extLst>
          </p:cNvPr>
          <p:cNvPicPr>
            <a:picLocks noChangeAspect="1"/>
          </p:cNvPicPr>
          <p:nvPr/>
        </p:nvPicPr>
        <p:blipFill>
          <a:blip r:embed="rId3"/>
          <a:srcRect l="19180" r="19316" b="-4"/>
          <a:stretch/>
        </p:blipFill>
        <p:spPr>
          <a:xfrm>
            <a:off x="2393130" y="170174"/>
            <a:ext cx="2249068" cy="2054723"/>
          </a:xfrm>
          <a:prstGeom prst="rect">
            <a:avLst/>
          </a:prstGeom>
        </p:spPr>
      </p:pic>
      <p:pic>
        <p:nvPicPr>
          <p:cNvPr id="5" name="Picture 4" descr="A restaurant with tables and chairs&#10;&#10;AI-generated content may be incorrect.">
            <a:extLst>
              <a:ext uri="{FF2B5EF4-FFF2-40B4-BE49-F238E27FC236}">
                <a16:creationId xmlns:a16="http://schemas.microsoft.com/office/drawing/2014/main" id="{392965AD-B8F1-87D6-117A-5D6F1E2178B0}"/>
              </a:ext>
            </a:extLst>
          </p:cNvPr>
          <p:cNvPicPr>
            <a:picLocks noChangeAspect="1"/>
          </p:cNvPicPr>
          <p:nvPr/>
        </p:nvPicPr>
        <p:blipFill>
          <a:blip r:embed="rId4"/>
          <a:srcRect l="32548" r="5760" b="5"/>
          <a:stretch/>
        </p:blipFill>
        <p:spPr>
          <a:xfrm>
            <a:off x="20" y="2396614"/>
            <a:ext cx="2260386" cy="2060899"/>
          </a:xfrm>
          <a:prstGeom prst="rect">
            <a:avLst/>
          </a:prstGeom>
        </p:spPr>
      </p:pic>
      <p:pic>
        <p:nvPicPr>
          <p:cNvPr id="7" name="Picture 6" descr="A table with wine glasses and plates on it&#10;&#10;AI-generated content may be incorrect.">
            <a:extLst>
              <a:ext uri="{FF2B5EF4-FFF2-40B4-BE49-F238E27FC236}">
                <a16:creationId xmlns:a16="http://schemas.microsoft.com/office/drawing/2014/main" id="{719F0910-CCE0-E1D7-904A-FAD956B2676B}"/>
              </a:ext>
            </a:extLst>
          </p:cNvPr>
          <p:cNvPicPr>
            <a:picLocks noChangeAspect="1"/>
          </p:cNvPicPr>
          <p:nvPr/>
        </p:nvPicPr>
        <p:blipFill>
          <a:blip r:embed="rId5"/>
          <a:srcRect l="21811" r="5569" b="2"/>
          <a:stretch/>
        </p:blipFill>
        <p:spPr>
          <a:xfrm>
            <a:off x="2393131" y="2396614"/>
            <a:ext cx="2249067" cy="2060899"/>
          </a:xfrm>
          <a:prstGeom prst="rect">
            <a:avLst/>
          </a:prstGeom>
        </p:spPr>
      </p:pic>
      <p:pic>
        <p:nvPicPr>
          <p:cNvPr id="13" name="Picture 12" descr="A table with plates and glasses on it&#10;&#10;AI-generated content may be incorrect.">
            <a:extLst>
              <a:ext uri="{FF2B5EF4-FFF2-40B4-BE49-F238E27FC236}">
                <a16:creationId xmlns:a16="http://schemas.microsoft.com/office/drawing/2014/main" id="{D37F120D-DA34-085C-B9F1-C500D116A7A9}"/>
              </a:ext>
            </a:extLst>
          </p:cNvPr>
          <p:cNvPicPr>
            <a:picLocks noChangeAspect="1"/>
          </p:cNvPicPr>
          <p:nvPr/>
        </p:nvPicPr>
        <p:blipFill>
          <a:blip r:embed="rId6"/>
          <a:srcRect l="11438" r="12974" b="6"/>
          <a:stretch/>
        </p:blipFill>
        <p:spPr>
          <a:xfrm>
            <a:off x="20" y="4629235"/>
            <a:ext cx="2260385" cy="1681992"/>
          </a:xfrm>
          <a:prstGeom prst="rect">
            <a:avLst/>
          </a:prstGeom>
        </p:spPr>
      </p:pic>
      <p:pic>
        <p:nvPicPr>
          <p:cNvPr id="15" name="Picture 14" descr="A table with wine glasses in a booth&#10;&#10;AI-generated content may be incorrect.">
            <a:extLst>
              <a:ext uri="{FF2B5EF4-FFF2-40B4-BE49-F238E27FC236}">
                <a16:creationId xmlns:a16="http://schemas.microsoft.com/office/drawing/2014/main" id="{F46F177F-6E81-17BC-538E-A77B121442F8}"/>
              </a:ext>
            </a:extLst>
          </p:cNvPr>
          <p:cNvPicPr>
            <a:picLocks noChangeAspect="1"/>
          </p:cNvPicPr>
          <p:nvPr/>
        </p:nvPicPr>
        <p:blipFill>
          <a:blip r:embed="rId7"/>
          <a:srcRect l="17998" r="6872" b="1"/>
          <a:stretch/>
        </p:blipFill>
        <p:spPr>
          <a:xfrm>
            <a:off x="2393131" y="4629235"/>
            <a:ext cx="2249067" cy="1681992"/>
          </a:xfrm>
          <a:prstGeom prst="rect">
            <a:avLst/>
          </a:prstGeom>
        </p:spPr>
      </p:pic>
      <p:sp>
        <p:nvSpPr>
          <p:cNvPr id="3" name="Content Placeholder 2">
            <a:extLst>
              <a:ext uri="{FF2B5EF4-FFF2-40B4-BE49-F238E27FC236}">
                <a16:creationId xmlns:a16="http://schemas.microsoft.com/office/drawing/2014/main" id="{C47F7D4E-76C5-166B-B1A1-8A497654F07B}"/>
              </a:ext>
            </a:extLst>
          </p:cNvPr>
          <p:cNvSpPr>
            <a:spLocks noGrp="1"/>
          </p:cNvSpPr>
          <p:nvPr>
            <p:ph idx="1"/>
          </p:nvPr>
        </p:nvSpPr>
        <p:spPr>
          <a:xfrm>
            <a:off x="4907649" y="1397856"/>
            <a:ext cx="4086721" cy="5102697"/>
          </a:xfrm>
        </p:spPr>
        <p:txBody>
          <a:bodyPr>
            <a:normAutofit/>
          </a:bodyPr>
          <a:lstStyle/>
          <a:p>
            <a:pPr marL="0" indent="0">
              <a:lnSpc>
                <a:spcPct val="90000"/>
              </a:lnSpc>
              <a:buNone/>
            </a:pPr>
            <a:r>
              <a:rPr lang="en-US" sz="1600" dirty="0"/>
              <a:t>HIDE provides exclusive hiring and a variety of private dining areas.</a:t>
            </a:r>
          </a:p>
          <a:p>
            <a:pPr marL="0" indent="0">
              <a:lnSpc>
                <a:spcPct val="90000"/>
              </a:lnSpc>
              <a:buNone/>
            </a:pPr>
            <a:endParaRPr lang="en-US" sz="1600" dirty="0"/>
          </a:p>
          <a:p>
            <a:pPr marL="0" indent="0">
              <a:lnSpc>
                <a:spcPct val="90000"/>
              </a:lnSpc>
              <a:buNone/>
            </a:pPr>
            <a:r>
              <a:rPr lang="en-US" sz="1600" dirty="0"/>
              <a:t>The Bar Below contains underground vaults that house The Broken Room, The Shadow Room, and The Reading Room. The rooms are ideal for smaller events because they may accommodate two to eight people. </a:t>
            </a:r>
          </a:p>
          <a:p>
            <a:pPr marL="0" indent="0">
              <a:lnSpc>
                <a:spcPct val="90000"/>
              </a:lnSpc>
              <a:buNone/>
            </a:pPr>
            <a:endParaRPr lang="en-US" sz="1600" dirty="0"/>
          </a:p>
          <a:p>
            <a:pPr marL="0" indent="0">
              <a:lnSpc>
                <a:spcPct val="90000"/>
              </a:lnSpc>
              <a:buNone/>
            </a:pPr>
            <a:r>
              <a:rPr lang="en-US" sz="1600" dirty="0"/>
              <a:t>The first-floor Hide &amp; Seek Rooms provide a private dining experience for up to 24 people or 12 people alone.</a:t>
            </a:r>
          </a:p>
          <a:p>
            <a:pPr marL="0" indent="0">
              <a:lnSpc>
                <a:spcPct val="90000"/>
              </a:lnSpc>
              <a:buNone/>
            </a:pPr>
            <a:endParaRPr lang="en-US" sz="1600" dirty="0"/>
          </a:p>
          <a:p>
            <a:pPr marL="0" indent="0">
              <a:lnSpc>
                <a:spcPct val="90000"/>
              </a:lnSpc>
              <a:buNone/>
            </a:pPr>
            <a:r>
              <a:rPr lang="en-US" sz="1600" dirty="0"/>
              <a:t>The mezzanine level can be rented out semi-exclusively or exclusively, providing expansive views of Green Park.</a:t>
            </a:r>
          </a:p>
          <a:p>
            <a:pPr marL="0" indent="0">
              <a:lnSpc>
                <a:spcPct val="90000"/>
              </a:lnSpc>
              <a:buNone/>
            </a:pPr>
            <a:endParaRPr lang="en-US" sz="1600" dirty="0"/>
          </a:p>
          <a:p>
            <a:pPr marL="0" indent="0">
              <a:lnSpc>
                <a:spcPct val="90000"/>
              </a:lnSpc>
              <a:buNone/>
            </a:pPr>
            <a:r>
              <a:rPr lang="en-US" sz="1600" dirty="0"/>
              <a:t>Numerous private dining menu selections can be </a:t>
            </a:r>
            <a:r>
              <a:rPr lang="en-US" sz="1600" dirty="0" err="1"/>
              <a:t>customised</a:t>
            </a:r>
            <a:r>
              <a:rPr lang="en-US" sz="1600" dirty="0"/>
              <a:t> to meet specific needs.(</a:t>
            </a:r>
            <a:r>
              <a:rPr lang="en-US" sz="1600" dirty="0" err="1"/>
              <a:t>hide.co.uk</a:t>
            </a:r>
            <a:r>
              <a:rPr lang="en-US" sz="1600" dirty="0"/>
              <a:t>)</a:t>
            </a:r>
          </a:p>
          <a:p>
            <a:pPr>
              <a:lnSpc>
                <a:spcPct val="90000"/>
              </a:lnSpc>
            </a:pPr>
            <a:endParaRPr lang="en-US" sz="1200" dirty="0"/>
          </a:p>
        </p:txBody>
      </p:sp>
    </p:spTree>
    <p:extLst>
      <p:ext uri="{BB962C8B-B14F-4D97-AF65-F5344CB8AC3E}">
        <p14:creationId xmlns:p14="http://schemas.microsoft.com/office/powerpoint/2010/main" val="2507915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7509" y="723898"/>
            <a:ext cx="4501582" cy="1495425"/>
          </a:xfrm>
        </p:spPr>
        <p:txBody>
          <a:bodyPr>
            <a:normAutofit/>
          </a:bodyPr>
          <a:lstStyle/>
          <a:p>
            <a:pPr>
              <a:lnSpc>
                <a:spcPct val="90000"/>
              </a:lnSpc>
            </a:pPr>
            <a:r>
              <a:rPr lang="en-GB" sz="3200"/>
              <a:t>Effective Team Communication &amp; Coordination</a:t>
            </a:r>
          </a:p>
        </p:txBody>
      </p:sp>
      <p:pic>
        <p:nvPicPr>
          <p:cNvPr id="6" name="Picture 5">
            <a:extLst>
              <a:ext uri="{FF2B5EF4-FFF2-40B4-BE49-F238E27FC236}">
                <a16:creationId xmlns:a16="http://schemas.microsoft.com/office/drawing/2014/main" id="{7D07EA64-9C41-9D3B-2E9C-2AFEACA55951}"/>
              </a:ext>
            </a:extLst>
          </p:cNvPr>
          <p:cNvPicPr>
            <a:picLocks noChangeAspect="1"/>
          </p:cNvPicPr>
          <p:nvPr/>
        </p:nvPicPr>
        <p:blipFill>
          <a:blip r:embed="rId2"/>
          <a:srcRect l="42607" r="26680"/>
          <a:stretch/>
        </p:blipFill>
        <p:spPr>
          <a:xfrm>
            <a:off x="5399580" y="10"/>
            <a:ext cx="3744420" cy="6857990"/>
          </a:xfrm>
          <a:prstGeom prst="rect">
            <a:avLst/>
          </a:prstGeom>
          <a:effectLst/>
        </p:spPr>
      </p:pic>
      <p:graphicFrame>
        <p:nvGraphicFramePr>
          <p:cNvPr id="5" name="Content Placeholder 2">
            <a:extLst>
              <a:ext uri="{FF2B5EF4-FFF2-40B4-BE49-F238E27FC236}">
                <a16:creationId xmlns:a16="http://schemas.microsoft.com/office/drawing/2014/main" id="{52A968B2-8677-C601-2AEC-8F7721A6E74A}"/>
              </a:ext>
            </a:extLst>
          </p:cNvPr>
          <p:cNvGraphicFramePr>
            <a:graphicFrameLocks noGrp="1"/>
          </p:cNvGraphicFramePr>
          <p:nvPr>
            <p:ph idx="1"/>
            <p:extLst>
              <p:ext uri="{D42A27DB-BD31-4B8C-83A1-F6EECF244321}">
                <p14:modId xmlns:p14="http://schemas.microsoft.com/office/powerpoint/2010/main" val="3277203554"/>
              </p:ext>
            </p:extLst>
          </p:nvPr>
        </p:nvGraphicFramePr>
        <p:xfrm>
          <a:off x="627510" y="2405067"/>
          <a:ext cx="4501582"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88DCC-BCEC-2601-32B6-3A69D75C972F}"/>
              </a:ext>
            </a:extLst>
          </p:cNvPr>
          <p:cNvSpPr>
            <a:spLocks noGrp="1"/>
          </p:cNvSpPr>
          <p:nvPr>
            <p:ph type="title"/>
          </p:nvPr>
        </p:nvSpPr>
        <p:spPr>
          <a:xfrm>
            <a:off x="446574" y="345810"/>
            <a:ext cx="3714750" cy="1018922"/>
          </a:xfrm>
        </p:spPr>
        <p:txBody>
          <a:bodyPr>
            <a:normAutofit fontScale="90000"/>
          </a:bodyPr>
          <a:lstStyle/>
          <a:p>
            <a:pPr>
              <a:lnSpc>
                <a:spcPct val="90000"/>
              </a:lnSpc>
            </a:pPr>
            <a:r>
              <a:rPr lang="en-US" sz="2800" dirty="0"/>
              <a:t>Effective communication is crucial in a busy restaurant.</a:t>
            </a:r>
          </a:p>
        </p:txBody>
      </p:sp>
      <p:sp>
        <p:nvSpPr>
          <p:cNvPr id="3" name="Content Placeholder 2">
            <a:extLst>
              <a:ext uri="{FF2B5EF4-FFF2-40B4-BE49-F238E27FC236}">
                <a16:creationId xmlns:a16="http://schemas.microsoft.com/office/drawing/2014/main" id="{66CF4EEF-E0EE-1476-45DD-FEB7E34A9E09}"/>
              </a:ext>
            </a:extLst>
          </p:cNvPr>
          <p:cNvSpPr>
            <a:spLocks noGrp="1"/>
          </p:cNvSpPr>
          <p:nvPr>
            <p:ph idx="1"/>
          </p:nvPr>
        </p:nvSpPr>
        <p:spPr>
          <a:xfrm>
            <a:off x="179952" y="1936734"/>
            <a:ext cx="3709003" cy="4758534"/>
          </a:xfrm>
        </p:spPr>
        <p:txBody>
          <a:bodyPr>
            <a:normAutofit lnSpcReduction="10000"/>
          </a:bodyPr>
          <a:lstStyle/>
          <a:p>
            <a:pPr>
              <a:lnSpc>
                <a:spcPct val="90000"/>
              </a:lnSpc>
            </a:pPr>
            <a:r>
              <a:rPr lang="en-GB" sz="1300" b="0" u="none" strike="noStrike" dirty="0">
                <a:effectLst/>
              </a:rPr>
              <a:t>A manager needs to be a good communicator since, without it, no organisation can advance, thrive, or establish a solid reputation.(</a:t>
            </a:r>
            <a:r>
              <a:rPr lang="en-GB" sz="1300" b="0" u="none" strike="noStrike" dirty="0" err="1">
                <a:effectLst/>
              </a:rPr>
              <a:t>Radovic</a:t>
            </a:r>
            <a:r>
              <a:rPr lang="en-GB" sz="1300" b="0" u="none" strike="noStrike" dirty="0">
                <a:effectLst/>
              </a:rPr>
              <a:t> Markovic, M., &amp; </a:t>
            </a:r>
            <a:r>
              <a:rPr lang="en-GB" sz="1300" b="0" u="none" strike="noStrike" dirty="0" err="1">
                <a:effectLst/>
              </a:rPr>
              <a:t>Salamzadeh</a:t>
            </a:r>
            <a:r>
              <a:rPr lang="en-GB" sz="1300" b="0" u="none" strike="noStrike" dirty="0">
                <a:effectLst/>
              </a:rPr>
              <a:t>, A. (2018))</a:t>
            </a:r>
          </a:p>
          <a:p>
            <a:pPr>
              <a:lnSpc>
                <a:spcPct val="90000"/>
              </a:lnSpc>
            </a:pPr>
            <a:endParaRPr lang="en-GB" sz="1300" b="0" u="none" strike="noStrike" dirty="0">
              <a:effectLst/>
            </a:endParaRPr>
          </a:p>
          <a:p>
            <a:pPr>
              <a:lnSpc>
                <a:spcPct val="90000"/>
              </a:lnSpc>
            </a:pPr>
            <a:r>
              <a:rPr lang="en-GB" sz="1300" b="0" u="none" strike="noStrike" dirty="0">
                <a:effectLst/>
              </a:rPr>
              <a:t>On my placement, I am always required to arrive 15  minutes before my shift, so the manager can communicate the duties and tasks.</a:t>
            </a:r>
          </a:p>
          <a:p>
            <a:pPr marL="0" indent="0">
              <a:lnSpc>
                <a:spcPct val="90000"/>
              </a:lnSpc>
              <a:buNone/>
            </a:pPr>
            <a:endParaRPr lang="en-GB" sz="1300" b="0" u="none" strike="noStrike" dirty="0">
              <a:effectLst/>
            </a:endParaRPr>
          </a:p>
          <a:p>
            <a:pPr>
              <a:lnSpc>
                <a:spcPct val="90000"/>
              </a:lnSpc>
            </a:pPr>
            <a:r>
              <a:rPr lang="en-GB" sz="1300" dirty="0"/>
              <a:t>The first thing I started on was to introduce myself to all the team members and start communicating about the flow of operations during breakfast service.</a:t>
            </a:r>
          </a:p>
          <a:p>
            <a:pPr marL="0" indent="0">
              <a:lnSpc>
                <a:spcPct val="90000"/>
              </a:lnSpc>
              <a:buNone/>
            </a:pPr>
            <a:endParaRPr lang="en-GB" sz="1300" b="0" u="none" strike="noStrike" dirty="0">
              <a:effectLst/>
            </a:endParaRPr>
          </a:p>
          <a:p>
            <a:pPr marL="0" indent="0">
              <a:lnSpc>
                <a:spcPct val="90000"/>
              </a:lnSpc>
              <a:buNone/>
            </a:pPr>
            <a:r>
              <a:rPr lang="en-US" sz="1300" dirty="0"/>
              <a:t>Example 1: </a:t>
            </a:r>
            <a:r>
              <a:rPr lang="en-US" sz="1300" dirty="0" err="1"/>
              <a:t>Organising</a:t>
            </a:r>
            <a:r>
              <a:rPr lang="en-US" sz="1300" dirty="0"/>
              <a:t> the Service and Setup for Breakfast:</a:t>
            </a:r>
          </a:p>
          <a:p>
            <a:pPr>
              <a:lnSpc>
                <a:spcPct val="90000"/>
              </a:lnSpc>
            </a:pPr>
            <a:r>
              <a:rPr lang="en-US" sz="1300" dirty="0"/>
              <a:t> I took the initiative from the first day, communicated with the Supervisor, and started helping with the service to become a part of the breakfast service operation.</a:t>
            </a:r>
          </a:p>
          <a:p>
            <a:pPr>
              <a:lnSpc>
                <a:spcPct val="90000"/>
              </a:lnSpc>
            </a:pPr>
            <a:r>
              <a:rPr lang="en-US" sz="1300" dirty="0"/>
              <a:t>. To make sure food was frequently and smoothly served to the guests, I started picking up the trays and taking took to the waiters..</a:t>
            </a:r>
          </a:p>
          <a:p>
            <a:pPr>
              <a:lnSpc>
                <a:spcPct val="90000"/>
              </a:lnSpc>
            </a:pPr>
            <a:r>
              <a:rPr lang="en-GB" sz="1400" dirty="0"/>
              <a:t>- Outcome: Faster service, increased efficiency</a:t>
            </a:r>
          </a:p>
          <a:p>
            <a:pPr>
              <a:lnSpc>
                <a:spcPct val="90000"/>
              </a:lnSpc>
            </a:pPr>
            <a:endParaRPr lang="en-US" sz="1300" dirty="0"/>
          </a:p>
          <a:p>
            <a:pPr>
              <a:lnSpc>
                <a:spcPct val="90000"/>
              </a:lnSpc>
            </a:pPr>
            <a:endParaRPr lang="en-US" sz="1300" dirty="0"/>
          </a:p>
          <a:p>
            <a:pPr>
              <a:lnSpc>
                <a:spcPct val="90000"/>
              </a:lnSpc>
            </a:pPr>
            <a:endParaRPr lang="en-US" sz="1300" dirty="0"/>
          </a:p>
        </p:txBody>
      </p:sp>
      <p:sp>
        <p:nvSpPr>
          <p:cNvPr id="45" name="Oval 4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5426" y="1364732"/>
            <a:ext cx="710616"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group of people in white coats&#10;&#10;AI-generated content may be incorrect.">
            <a:extLst>
              <a:ext uri="{FF2B5EF4-FFF2-40B4-BE49-F238E27FC236}">
                <a16:creationId xmlns:a16="http://schemas.microsoft.com/office/drawing/2014/main" id="{E8194CEF-9B34-0D5C-BB74-968240EDC11F}"/>
              </a:ext>
            </a:extLst>
          </p:cNvPr>
          <p:cNvPicPr>
            <a:picLocks noChangeAspect="1"/>
          </p:cNvPicPr>
          <p:nvPr/>
        </p:nvPicPr>
        <p:blipFill>
          <a:blip r:embed="rId2"/>
          <a:srcRect r="16339" b="-3"/>
          <a:stretch/>
        </p:blipFill>
        <p:spPr>
          <a:xfrm>
            <a:off x="5925944" y="2727729"/>
            <a:ext cx="3218056"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47" name="Arc 4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4022954" y="-170491"/>
            <a:ext cx="4021193" cy="3015895"/>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descr="A table with plates of food&#10;&#10;AI-generated content may be incorrect.">
            <a:extLst>
              <a:ext uri="{FF2B5EF4-FFF2-40B4-BE49-F238E27FC236}">
                <a16:creationId xmlns:a16="http://schemas.microsoft.com/office/drawing/2014/main" id="{F1FC79DB-176C-E1A1-6014-CD8223F0B983}"/>
              </a:ext>
            </a:extLst>
          </p:cNvPr>
          <p:cNvPicPr>
            <a:picLocks noChangeAspect="1"/>
          </p:cNvPicPr>
          <p:nvPr/>
        </p:nvPicPr>
        <p:blipFill>
          <a:blip r:embed="rId3"/>
          <a:srcRect t="3331" r="3" b="11313"/>
          <a:stretch/>
        </p:blipFill>
        <p:spPr>
          <a:xfrm>
            <a:off x="4720485" y="167418"/>
            <a:ext cx="2639484"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681573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27025"/>
            <a:ext cx="3993358" cy="1630363"/>
          </a:xfrm>
        </p:spPr>
        <p:txBody>
          <a:bodyPr anchor="b">
            <a:normAutofit/>
          </a:bodyPr>
          <a:lstStyle/>
          <a:p>
            <a:r>
              <a:rPr lang="en-GB" sz="3100" dirty="0"/>
              <a:t>Troubleshooting &amp; Problem-Solving</a:t>
            </a:r>
          </a:p>
        </p:txBody>
      </p:sp>
      <p:pic>
        <p:nvPicPr>
          <p:cNvPr id="6" name="Picture 5">
            <a:extLst>
              <a:ext uri="{FF2B5EF4-FFF2-40B4-BE49-F238E27FC236}">
                <a16:creationId xmlns:a16="http://schemas.microsoft.com/office/drawing/2014/main" id="{02254ECB-F8D7-BCEC-8D8A-7811EDC50776}"/>
              </a:ext>
            </a:extLst>
          </p:cNvPr>
          <p:cNvPicPr>
            <a:picLocks noChangeAspect="1"/>
          </p:cNvPicPr>
          <p:nvPr/>
        </p:nvPicPr>
        <p:blipFill>
          <a:blip r:embed="rId2"/>
          <a:srcRect l="43002" r="7115" b="1"/>
          <a:stretch/>
        </p:blipFill>
        <p:spPr>
          <a:xfrm>
            <a:off x="4474766" y="1"/>
            <a:ext cx="4669234"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1D41D9EB-CA18-2090-CD1E-B6E194056B74}"/>
              </a:ext>
            </a:extLst>
          </p:cNvPr>
          <p:cNvGraphicFramePr>
            <a:graphicFrameLocks noGrp="1"/>
          </p:cNvGraphicFramePr>
          <p:nvPr>
            <p:ph idx="1"/>
            <p:extLst>
              <p:ext uri="{D42A27DB-BD31-4B8C-83A1-F6EECF244321}">
                <p14:modId xmlns:p14="http://schemas.microsoft.com/office/powerpoint/2010/main" val="582683536"/>
              </p:ext>
            </p:extLst>
          </p:nvPr>
        </p:nvGraphicFramePr>
        <p:xfrm>
          <a:off x="360759" y="2286001"/>
          <a:ext cx="3993357"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people sitting around a table&#10;&#10;AI-generated content may be incorrect.">
            <a:extLst>
              <a:ext uri="{FF2B5EF4-FFF2-40B4-BE49-F238E27FC236}">
                <a16:creationId xmlns:a16="http://schemas.microsoft.com/office/drawing/2014/main" id="{7A3B6347-18E4-8574-59B0-A626FABD05DF}"/>
              </a:ext>
            </a:extLst>
          </p:cNvPr>
          <p:cNvPicPr>
            <a:picLocks noChangeAspect="1"/>
          </p:cNvPicPr>
          <p:nvPr/>
        </p:nvPicPr>
        <p:blipFill>
          <a:blip r:embed="rId2"/>
          <a:srcRect r="2" b="7756"/>
          <a:stretch/>
        </p:blipFill>
        <p:spPr>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8" name="Picture 7" descr="A waiter serving drinks at a table&#10;&#10;AI-generated content may be incorrect.">
            <a:extLst>
              <a:ext uri="{FF2B5EF4-FFF2-40B4-BE49-F238E27FC236}">
                <a16:creationId xmlns:a16="http://schemas.microsoft.com/office/drawing/2014/main" id="{521AF84D-76DA-B395-0D44-5646DFE898BD}"/>
              </a:ext>
            </a:extLst>
          </p:cNvPr>
          <p:cNvPicPr>
            <a:picLocks noChangeAspect="1"/>
          </p:cNvPicPr>
          <p:nvPr/>
        </p:nvPicPr>
        <p:blipFill>
          <a:blip r:embed="rId3"/>
          <a:srcRect r="6735" b="-2"/>
          <a:stretch/>
        </p:blipFill>
        <p:spPr>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7" name="Freeform: Shape 36">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9" name="Freeform: Shape 3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336042" y="859536"/>
            <a:ext cx="3624601" cy="1243584"/>
          </a:xfrm>
        </p:spPr>
        <p:txBody>
          <a:bodyPr>
            <a:normAutofit/>
          </a:bodyPr>
          <a:lstStyle/>
          <a:p>
            <a:pPr>
              <a:lnSpc>
                <a:spcPct val="90000"/>
              </a:lnSpc>
            </a:pPr>
            <a:r>
              <a:rPr lang="en-GB" sz="2100"/>
              <a:t>Reflection on Troubleshooting and problem-solving skills. </a:t>
            </a:r>
            <a:br>
              <a:rPr lang="en-GB" sz="2100"/>
            </a:br>
            <a:endParaRPr lang="en-GB" sz="2100"/>
          </a:p>
        </p:txBody>
      </p:sp>
      <p:sp>
        <p:nvSpPr>
          <p:cNvPr id="41" name="Rectangle 4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3" name="Rectangle 4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Content Placeholder 2"/>
          <p:cNvSpPr>
            <a:spLocks noGrp="1"/>
          </p:cNvSpPr>
          <p:nvPr>
            <p:ph idx="1"/>
          </p:nvPr>
        </p:nvSpPr>
        <p:spPr>
          <a:xfrm>
            <a:off x="96012" y="2001892"/>
            <a:ext cx="3864632" cy="4747725"/>
          </a:xfrm>
        </p:spPr>
        <p:txBody>
          <a:bodyPr>
            <a:normAutofit fontScale="85000" lnSpcReduction="20000"/>
          </a:bodyPr>
          <a:lstStyle/>
          <a:p>
            <a:pPr marL="0" indent="0">
              <a:lnSpc>
                <a:spcPct val="90000"/>
              </a:lnSpc>
              <a:buNone/>
            </a:pPr>
            <a:r>
              <a:rPr lang="en-GB" sz="1600" dirty="0"/>
              <a:t>The American term "trouble-shooting" refers to tackling operational issues head-on and reorganising everything in a single, decisive move. One such genius move can solve a lot of issues in the food and beverage sectors. (Mathew Bernatsky,1971)</a:t>
            </a:r>
          </a:p>
          <a:p>
            <a:pPr marL="0" indent="0">
              <a:lnSpc>
                <a:spcPct val="90000"/>
              </a:lnSpc>
              <a:buNone/>
            </a:pPr>
            <a:r>
              <a:rPr lang="en-GB" sz="1600" dirty="0"/>
              <a:t>Hide is a bustling restaurant and one single mistake can deteriorate the whole service operation.</a:t>
            </a:r>
          </a:p>
          <a:p>
            <a:pPr marL="0" indent="0">
              <a:lnSpc>
                <a:spcPct val="90000"/>
              </a:lnSpc>
              <a:buNone/>
            </a:pPr>
            <a:r>
              <a:rPr lang="en-GB" sz="1600" dirty="0"/>
              <a:t>Example 1: Service Disruption/quick decision making – During the busy breakfast service, guests with reservations wait in the queue to be seated at their designated table, and a few guests always request to change their seatings, I had a couple of experiences and without any fail I  requested the manager to change seats if possible. </a:t>
            </a:r>
          </a:p>
          <a:p>
            <a:pPr marL="0" indent="0">
              <a:lnSpc>
                <a:spcPct val="90000"/>
              </a:lnSpc>
              <a:buNone/>
            </a:pPr>
            <a:r>
              <a:rPr lang="en-GB" sz="1600" dirty="0"/>
              <a:t>Example 2: Guest Complaint –Another Example of troubleshooting was same-time bookings with the same surname but different tables while I took the guest to the designated seating so I quickly escalated the matter to the manager and got it resolved.</a:t>
            </a:r>
          </a:p>
          <a:p>
            <a:pPr marL="0" indent="0">
              <a:lnSpc>
                <a:spcPct val="90000"/>
              </a:lnSpc>
              <a:buNone/>
            </a:pPr>
            <a:r>
              <a:rPr lang="en-GB" sz="1600" dirty="0"/>
              <a:t>Example 3: While serving sparkling water to the guest, the bottle needed to be left on the table, I mistakenly took the half-filled bottle and thrown away after sudden realisation with the manager's permission,  I apologize the guest and  served the new bottle complementary. </a:t>
            </a:r>
          </a:p>
          <a:p>
            <a:pPr marL="0" indent="0">
              <a:lnSpc>
                <a:spcPct val="90000"/>
              </a:lnSpc>
              <a:buNone/>
            </a:pPr>
            <a:endParaRPr lang="en-GB"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screenshot of a computer&#10;&#10;AI-generated content may be incorrect.">
            <a:extLst>
              <a:ext uri="{FF2B5EF4-FFF2-40B4-BE49-F238E27FC236}">
                <a16:creationId xmlns:a16="http://schemas.microsoft.com/office/drawing/2014/main" id="{3A3A5978-4DB4-2961-BE0D-93662430C49B}"/>
              </a:ext>
            </a:extLst>
          </p:cNvPr>
          <p:cNvPicPr>
            <a:picLocks noChangeAspect="1"/>
          </p:cNvPicPr>
          <p:nvPr/>
        </p:nvPicPr>
        <p:blipFill>
          <a:blip r:embed="rId2"/>
          <a:srcRect t="7754" r="2" b="2"/>
          <a:stretch/>
        </p:blipFill>
        <p:spPr>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11" name="Picture 10" descr="A screen shot of a computer&#10;&#10;AI-generated content may be incorrect.">
            <a:extLst>
              <a:ext uri="{FF2B5EF4-FFF2-40B4-BE49-F238E27FC236}">
                <a16:creationId xmlns:a16="http://schemas.microsoft.com/office/drawing/2014/main" id="{9B37BD58-BC84-BCED-EA71-571D0617E060}"/>
              </a:ext>
            </a:extLst>
          </p:cNvPr>
          <p:cNvPicPr>
            <a:picLocks noChangeAspect="1"/>
          </p:cNvPicPr>
          <p:nvPr/>
        </p:nvPicPr>
        <p:blipFill>
          <a:blip r:embed="rId3"/>
          <a:srcRect t="7361" b="13582"/>
          <a:stretch/>
        </p:blipFill>
        <p:spPr>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3" name="Freeform: Shape 17">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8BAB72E-0E70-CA63-48F9-3FAB741F56A8}"/>
              </a:ext>
            </a:extLst>
          </p:cNvPr>
          <p:cNvSpPr>
            <a:spLocks noGrp="1"/>
          </p:cNvSpPr>
          <p:nvPr>
            <p:ph type="title"/>
          </p:nvPr>
        </p:nvSpPr>
        <p:spPr>
          <a:xfrm>
            <a:off x="336042" y="859536"/>
            <a:ext cx="3624601" cy="1243584"/>
          </a:xfrm>
        </p:spPr>
        <p:txBody>
          <a:bodyPr>
            <a:normAutofit/>
          </a:bodyPr>
          <a:lstStyle/>
          <a:p>
            <a:pPr>
              <a:lnSpc>
                <a:spcPct val="90000"/>
              </a:lnSpc>
            </a:pPr>
            <a:r>
              <a:rPr lang="en-GB" sz="2800" b="1" i="0" u="none" strike="noStrike">
                <a:effectLst/>
              </a:rPr>
              <a:t>Operational Systems &amp; Technical Skills</a:t>
            </a:r>
            <a:br>
              <a:rPr lang="en-GB" sz="2800" b="1" i="0" u="none" strike="noStrike">
                <a:effectLst/>
              </a:rPr>
            </a:br>
            <a:endParaRPr lang="en-US" sz="2800"/>
          </a:p>
        </p:txBody>
      </p:sp>
      <p:sp>
        <p:nvSpPr>
          <p:cNvPr id="22" name="Rectangle 21">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4" name="Rectangle 23">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Content Placeholder 6">
            <a:extLst>
              <a:ext uri="{FF2B5EF4-FFF2-40B4-BE49-F238E27FC236}">
                <a16:creationId xmlns:a16="http://schemas.microsoft.com/office/drawing/2014/main" id="{734D0FDF-241D-9A47-ACC1-CDA23B77A5AF}"/>
              </a:ext>
            </a:extLst>
          </p:cNvPr>
          <p:cNvSpPr>
            <a:spLocks noGrp="1"/>
          </p:cNvSpPr>
          <p:nvPr>
            <p:ph idx="1"/>
          </p:nvPr>
        </p:nvSpPr>
        <p:spPr>
          <a:xfrm>
            <a:off x="336042" y="2512611"/>
            <a:ext cx="3624602" cy="3664351"/>
          </a:xfrm>
        </p:spPr>
        <p:txBody>
          <a:bodyPr>
            <a:normAutofit/>
          </a:bodyPr>
          <a:lstStyle/>
          <a:p>
            <a:r>
              <a:rPr lang="en-US" sz="1700" dirty="0"/>
              <a:t>Understanding </a:t>
            </a:r>
            <a:r>
              <a:rPr lang="en-US" sz="1700" dirty="0" err="1"/>
              <a:t>SevenRooms</a:t>
            </a:r>
            <a:endParaRPr lang="en-US" sz="1700" dirty="0"/>
          </a:p>
          <a:p>
            <a:r>
              <a:rPr lang="en-US" sz="1700" dirty="0"/>
              <a:t>Understanding Horizon POS </a:t>
            </a:r>
          </a:p>
          <a:p>
            <a:r>
              <a:rPr lang="en-US" sz="1700" dirty="0"/>
              <a:t>Understanding White Horse reservation </a:t>
            </a:r>
          </a:p>
          <a:p>
            <a:r>
              <a:rPr lang="en-US" sz="1700" dirty="0"/>
              <a:t>Checking the floor planning </a:t>
            </a:r>
          </a:p>
          <a:p>
            <a:r>
              <a:rPr lang="en-US" sz="1700" dirty="0"/>
              <a:t>Stock management</a:t>
            </a:r>
          </a:p>
          <a:p>
            <a:r>
              <a:rPr lang="en-US" sz="1700" dirty="0"/>
              <a:t>Private Dining</a:t>
            </a:r>
          </a:p>
          <a:p>
            <a:pPr marL="0" indent="0">
              <a:buNone/>
            </a:pPr>
            <a:endParaRPr lang="en-US" sz="1700" dirty="0"/>
          </a:p>
        </p:txBody>
      </p:sp>
    </p:spTree>
    <p:extLst>
      <p:ext uri="{BB962C8B-B14F-4D97-AF65-F5344CB8AC3E}">
        <p14:creationId xmlns:p14="http://schemas.microsoft.com/office/powerpoint/2010/main" val="419823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FE6CFD5-509D-42EE-82A6-1E376C365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group of people in a kitchen&#10;&#10;AI-generated content may be incorrect.">
            <a:extLst>
              <a:ext uri="{FF2B5EF4-FFF2-40B4-BE49-F238E27FC236}">
                <a16:creationId xmlns:a16="http://schemas.microsoft.com/office/drawing/2014/main" id="{A47266D8-FEB7-DD4D-0D84-6E853938DFEE}"/>
              </a:ext>
            </a:extLst>
          </p:cNvPr>
          <p:cNvPicPr>
            <a:picLocks noChangeAspect="1"/>
          </p:cNvPicPr>
          <p:nvPr/>
        </p:nvPicPr>
        <p:blipFill>
          <a:blip r:embed="rId2"/>
          <a:srcRect t="4093" r="1" b="1"/>
          <a:stretch/>
        </p:blipFill>
        <p:spPr>
          <a:xfrm>
            <a:off x="20" y="-1"/>
            <a:ext cx="5034107" cy="2391331"/>
          </a:xfrm>
          <a:prstGeom prst="rect">
            <a:avLst/>
          </a:prstGeom>
        </p:spPr>
      </p:pic>
      <p:pic>
        <p:nvPicPr>
          <p:cNvPr id="5" name="Picture 4" descr="A person holding a plate of food&#10;&#10;AI-generated content may be incorrect.">
            <a:extLst>
              <a:ext uri="{FF2B5EF4-FFF2-40B4-BE49-F238E27FC236}">
                <a16:creationId xmlns:a16="http://schemas.microsoft.com/office/drawing/2014/main" id="{7091E5B6-4E53-5CC9-CF93-2C2A4472A41D}"/>
              </a:ext>
            </a:extLst>
          </p:cNvPr>
          <p:cNvPicPr>
            <a:picLocks noChangeAspect="1"/>
          </p:cNvPicPr>
          <p:nvPr/>
        </p:nvPicPr>
        <p:blipFill>
          <a:blip r:embed="rId3"/>
          <a:srcRect l="18716" r="14282" b="1"/>
          <a:stretch/>
        </p:blipFill>
        <p:spPr>
          <a:xfrm>
            <a:off x="20" y="2391337"/>
            <a:ext cx="5034107" cy="4466657"/>
          </a:xfrm>
          <a:prstGeom prst="rect">
            <a:avLst/>
          </a:prstGeom>
        </p:spPr>
      </p:pic>
      <p:sp>
        <p:nvSpPr>
          <p:cNvPr id="25" name="Rectangle 24">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4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9852D-84A9-4BF6-167E-1934F2C9526F}"/>
              </a:ext>
            </a:extLst>
          </p:cNvPr>
          <p:cNvSpPr>
            <a:spLocks noGrp="1"/>
          </p:cNvSpPr>
          <p:nvPr>
            <p:ph type="title"/>
          </p:nvPr>
        </p:nvSpPr>
        <p:spPr>
          <a:xfrm>
            <a:off x="5034127" y="910431"/>
            <a:ext cx="3219122" cy="1466455"/>
          </a:xfrm>
        </p:spPr>
        <p:txBody>
          <a:bodyPr anchor="b">
            <a:normAutofit/>
          </a:bodyPr>
          <a:lstStyle/>
          <a:p>
            <a:r>
              <a:rPr lang="en-US" dirty="0">
                <a:solidFill>
                  <a:schemeClr val="bg1"/>
                </a:solidFill>
              </a:rPr>
              <a:t>Reflection </a:t>
            </a:r>
          </a:p>
        </p:txBody>
      </p:sp>
      <p:cxnSp>
        <p:nvCxnSpPr>
          <p:cNvPr id="26" name="Straight Connector 25">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397906"/>
            <a:ext cx="825324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CADD33-6882-CFFD-D7B8-B093A3BC3DA3}"/>
              </a:ext>
            </a:extLst>
          </p:cNvPr>
          <p:cNvSpPr>
            <a:spLocks noGrp="1"/>
          </p:cNvSpPr>
          <p:nvPr>
            <p:ph idx="1"/>
          </p:nvPr>
        </p:nvSpPr>
        <p:spPr>
          <a:xfrm>
            <a:off x="5034126" y="2492080"/>
            <a:ext cx="4109853" cy="4386934"/>
          </a:xfrm>
        </p:spPr>
        <p:txBody>
          <a:bodyPr>
            <a:normAutofit/>
          </a:bodyPr>
          <a:lstStyle/>
          <a:p>
            <a:pPr>
              <a:lnSpc>
                <a:spcPct val="90000"/>
              </a:lnSpc>
            </a:pPr>
            <a:r>
              <a:rPr lang="en-US" sz="1400" dirty="0" err="1">
                <a:solidFill>
                  <a:schemeClr val="bg1"/>
                </a:solidFill>
              </a:rPr>
              <a:t>SevenRooms</a:t>
            </a:r>
            <a:r>
              <a:rPr lang="en-US" sz="1400" dirty="0">
                <a:solidFill>
                  <a:schemeClr val="bg1"/>
                </a:solidFill>
              </a:rPr>
              <a:t> Streamline front-of-house operations, create memorable guest experiences and keep customers coming back for more with marketing automation.</a:t>
            </a:r>
          </a:p>
          <a:p>
            <a:pPr>
              <a:lnSpc>
                <a:spcPct val="90000"/>
              </a:lnSpc>
            </a:pPr>
            <a:r>
              <a:rPr lang="en-US" sz="1400" dirty="0">
                <a:solidFill>
                  <a:schemeClr val="bg1"/>
                </a:solidFill>
              </a:rPr>
              <a:t>White Horse is the sister association that deals with all the reservations and group bookings.</a:t>
            </a:r>
          </a:p>
          <a:p>
            <a:pPr>
              <a:lnSpc>
                <a:spcPct val="90000"/>
              </a:lnSpc>
            </a:pPr>
            <a:r>
              <a:rPr lang="en-US" sz="1400" dirty="0">
                <a:solidFill>
                  <a:schemeClr val="bg1"/>
                </a:solidFill>
              </a:rPr>
              <a:t>Arrive half an hour before opening </a:t>
            </a:r>
          </a:p>
          <a:p>
            <a:pPr>
              <a:lnSpc>
                <a:spcPct val="90000"/>
              </a:lnSpc>
            </a:pPr>
            <a:r>
              <a:rPr lang="en-US" sz="1400" dirty="0">
                <a:solidFill>
                  <a:schemeClr val="bg1"/>
                </a:solidFill>
              </a:rPr>
              <a:t>Check with the bookings, deposits</a:t>
            </a:r>
          </a:p>
          <a:p>
            <a:pPr>
              <a:lnSpc>
                <a:spcPct val="90000"/>
              </a:lnSpc>
            </a:pPr>
            <a:r>
              <a:rPr lang="en-US" sz="1400" dirty="0">
                <a:solidFill>
                  <a:schemeClr val="bg1"/>
                </a:solidFill>
              </a:rPr>
              <a:t>Covers expected / reservation expected</a:t>
            </a:r>
          </a:p>
          <a:p>
            <a:pPr>
              <a:lnSpc>
                <a:spcPct val="90000"/>
              </a:lnSpc>
            </a:pPr>
            <a:r>
              <a:rPr lang="en-US" sz="1400" dirty="0">
                <a:solidFill>
                  <a:schemeClr val="bg1"/>
                </a:solidFill>
              </a:rPr>
              <a:t>Check with the special requirements related to diet, birthday requests, cake with candles, allergies, and allergy intolerances.</a:t>
            </a:r>
          </a:p>
          <a:p>
            <a:pPr>
              <a:lnSpc>
                <a:spcPct val="90000"/>
              </a:lnSpc>
            </a:pPr>
            <a:r>
              <a:rPr lang="en-US" sz="1400" dirty="0">
                <a:solidFill>
                  <a:schemeClr val="bg1"/>
                </a:solidFill>
              </a:rPr>
              <a:t>Check the notes with the reservations for any special requirements or requests with the view.</a:t>
            </a:r>
          </a:p>
          <a:p>
            <a:pPr>
              <a:lnSpc>
                <a:spcPct val="90000"/>
              </a:lnSpc>
            </a:pPr>
            <a:r>
              <a:rPr lang="en-US" sz="1400" dirty="0">
                <a:solidFill>
                  <a:schemeClr val="bg1"/>
                </a:solidFill>
              </a:rPr>
              <a:t>Check and communicate with the 3-kitchen and 1 manager.</a:t>
            </a:r>
          </a:p>
          <a:p>
            <a:pPr>
              <a:lnSpc>
                <a:spcPct val="90000"/>
              </a:lnSpc>
            </a:pPr>
            <a:r>
              <a:rPr lang="en-US" sz="1400" dirty="0">
                <a:solidFill>
                  <a:schemeClr val="bg1"/>
                </a:solidFill>
              </a:rPr>
              <a:t>Quiet table, welcome back  and PR Influencers/ VIPS</a:t>
            </a:r>
          </a:p>
          <a:p>
            <a:pPr>
              <a:lnSpc>
                <a:spcPct val="90000"/>
              </a:lnSpc>
            </a:pPr>
            <a:endParaRPr lang="en-US" sz="1400" dirty="0">
              <a:solidFill>
                <a:schemeClr val="bg1"/>
              </a:solidFill>
            </a:endParaRPr>
          </a:p>
          <a:p>
            <a:pPr>
              <a:lnSpc>
                <a:spcPct val="90000"/>
              </a:lnSpc>
            </a:pPr>
            <a:endParaRPr lang="en-US" sz="1400" dirty="0">
              <a:solidFill>
                <a:schemeClr val="bg1"/>
              </a:solidFill>
            </a:endParaRPr>
          </a:p>
        </p:txBody>
      </p:sp>
    </p:spTree>
    <p:extLst>
      <p:ext uri="{BB962C8B-B14F-4D97-AF65-F5344CB8AC3E}">
        <p14:creationId xmlns:p14="http://schemas.microsoft.com/office/powerpoint/2010/main" val="3325805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45794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64C1D-F07D-FF97-6412-05AC95133A55}"/>
              </a:ext>
            </a:extLst>
          </p:cNvPr>
          <p:cNvSpPr>
            <a:spLocks noGrp="1"/>
          </p:cNvSpPr>
          <p:nvPr>
            <p:ph type="title"/>
          </p:nvPr>
        </p:nvSpPr>
        <p:spPr>
          <a:xfrm>
            <a:off x="-883035" y="-222449"/>
            <a:ext cx="4584165" cy="1330839"/>
          </a:xfrm>
        </p:spPr>
        <p:txBody>
          <a:bodyPr>
            <a:normAutofit/>
          </a:bodyPr>
          <a:lstStyle/>
          <a:p>
            <a:r>
              <a:rPr lang="en-US" dirty="0">
                <a:solidFill>
                  <a:schemeClr val="tx1">
                    <a:lumMod val="85000"/>
                    <a:lumOff val="15000"/>
                  </a:schemeClr>
                </a:solidFill>
              </a:rPr>
              <a:t>Reflection</a:t>
            </a:r>
          </a:p>
        </p:txBody>
      </p:sp>
      <p:sp>
        <p:nvSpPr>
          <p:cNvPr id="3" name="Content Placeholder 2">
            <a:extLst>
              <a:ext uri="{FF2B5EF4-FFF2-40B4-BE49-F238E27FC236}">
                <a16:creationId xmlns:a16="http://schemas.microsoft.com/office/drawing/2014/main" id="{9A254C1D-0985-7930-31BF-04E382D235E3}"/>
              </a:ext>
            </a:extLst>
          </p:cNvPr>
          <p:cNvSpPr>
            <a:spLocks noGrp="1"/>
          </p:cNvSpPr>
          <p:nvPr>
            <p:ph idx="1"/>
          </p:nvPr>
        </p:nvSpPr>
        <p:spPr>
          <a:xfrm>
            <a:off x="0" y="1330838"/>
            <a:ext cx="5269423" cy="5527162"/>
          </a:xfrm>
        </p:spPr>
        <p:txBody>
          <a:bodyPr>
            <a:normAutofit/>
          </a:bodyPr>
          <a:lstStyle/>
          <a:p>
            <a:pPr>
              <a:lnSpc>
                <a:spcPct val="90000"/>
              </a:lnSpc>
            </a:pPr>
            <a:r>
              <a:rPr lang="en-US" sz="1300" dirty="0">
                <a:solidFill>
                  <a:schemeClr val="tx1">
                    <a:lumMod val="85000"/>
                    <a:lumOff val="15000"/>
                  </a:schemeClr>
                </a:solidFill>
              </a:rPr>
              <a:t>Horizon POS</a:t>
            </a:r>
          </a:p>
          <a:p>
            <a:pPr marL="0" indent="0">
              <a:lnSpc>
                <a:spcPct val="90000"/>
              </a:lnSpc>
              <a:buNone/>
            </a:pPr>
            <a:endParaRPr lang="en-US" sz="1300" dirty="0">
              <a:solidFill>
                <a:schemeClr val="tx1">
                  <a:lumMod val="85000"/>
                  <a:lumOff val="15000"/>
                </a:schemeClr>
              </a:solidFill>
            </a:endParaRPr>
          </a:p>
          <a:p>
            <a:pPr>
              <a:lnSpc>
                <a:spcPct val="90000"/>
              </a:lnSpc>
            </a:pPr>
            <a:r>
              <a:rPr lang="en-US" sz="1300" dirty="0">
                <a:solidFill>
                  <a:schemeClr val="tx1">
                    <a:lumMod val="85000"/>
                    <a:lumOff val="15000"/>
                  </a:schemeClr>
                </a:solidFill>
              </a:rPr>
              <a:t>Modern Restaurants have computerized operational systems that enhance restaurant service.(Rahmat , </a:t>
            </a:r>
            <a:r>
              <a:rPr lang="en-US" sz="1300" dirty="0" err="1">
                <a:solidFill>
                  <a:schemeClr val="tx1">
                    <a:lumMod val="85000"/>
                    <a:lumOff val="15000"/>
                  </a:schemeClr>
                </a:solidFill>
              </a:rPr>
              <a:t>Hidayat</a:t>
            </a:r>
            <a:r>
              <a:rPr lang="en-US" sz="1300" dirty="0">
                <a:solidFill>
                  <a:schemeClr val="tx1">
                    <a:lumMod val="85000"/>
                    <a:lumOff val="15000"/>
                  </a:schemeClr>
                </a:solidFill>
              </a:rPr>
              <a:t> 2019). </a:t>
            </a:r>
          </a:p>
          <a:p>
            <a:pPr>
              <a:lnSpc>
                <a:spcPct val="90000"/>
              </a:lnSpc>
            </a:pPr>
            <a:endParaRPr lang="en-US" sz="1300" dirty="0">
              <a:solidFill>
                <a:schemeClr val="tx1">
                  <a:lumMod val="85000"/>
                  <a:lumOff val="15000"/>
                </a:schemeClr>
              </a:solidFill>
            </a:endParaRPr>
          </a:p>
          <a:p>
            <a:pPr>
              <a:lnSpc>
                <a:spcPct val="90000"/>
              </a:lnSpc>
            </a:pPr>
            <a:r>
              <a:rPr lang="en-US" sz="1300" dirty="0">
                <a:solidFill>
                  <a:schemeClr val="tx1">
                    <a:lumMod val="85000"/>
                    <a:lumOff val="15000"/>
                  </a:schemeClr>
                </a:solidFill>
              </a:rPr>
              <a:t>In essence, Horizon EPOS is a digital till system that can be tailored for various retail settings, such as restaurants, bars, and shops. It is a cloud-based electronic point-of-sale (EPOS) system created by TISSL that supports businesses of all sizes and enables them to manage sales, inventory, and customer data efficiently through an intuitive interface on multiple devices.  </a:t>
            </a:r>
          </a:p>
          <a:p>
            <a:pPr>
              <a:lnSpc>
                <a:spcPct val="90000"/>
              </a:lnSpc>
            </a:pPr>
            <a:endParaRPr lang="en-US" sz="1300" dirty="0">
              <a:solidFill>
                <a:schemeClr val="tx1">
                  <a:lumMod val="85000"/>
                  <a:lumOff val="15000"/>
                </a:schemeClr>
              </a:solidFill>
            </a:endParaRPr>
          </a:p>
          <a:p>
            <a:pPr>
              <a:lnSpc>
                <a:spcPct val="90000"/>
              </a:lnSpc>
            </a:pPr>
            <a:r>
              <a:rPr lang="en-US" sz="1300" dirty="0">
                <a:solidFill>
                  <a:schemeClr val="tx1">
                    <a:lumMod val="85000"/>
                    <a:lumOff val="15000"/>
                  </a:schemeClr>
                </a:solidFill>
              </a:rPr>
              <a:t>EPOS system has increased cost efficiency for the restaurant.(</a:t>
            </a:r>
            <a:r>
              <a:rPr lang="en-GB" sz="1300" b="0" i="0" u="sng" dirty="0">
                <a:solidFill>
                  <a:schemeClr val="tx1">
                    <a:lumMod val="85000"/>
                    <a:lumOff val="15000"/>
                  </a:schemeClr>
                </a:solidFill>
                <a:effectLst/>
                <a:hlinkClick r:id="rId2"/>
              </a:rPr>
              <a:t>EBP Manurung</a:t>
            </a:r>
            <a:r>
              <a:rPr lang="en-GB" sz="1300" b="0" i="0" u="none" strike="noStrike" dirty="0">
                <a:solidFill>
                  <a:schemeClr val="tx1">
                    <a:lumMod val="85000"/>
                    <a:lumOff val="15000"/>
                  </a:schemeClr>
                </a:solidFill>
                <a:effectLst/>
              </a:rPr>
              <a:t>, </a:t>
            </a:r>
            <a:r>
              <a:rPr lang="en-GB" sz="1300" b="0" i="0" u="sng" dirty="0">
                <a:solidFill>
                  <a:schemeClr val="tx1">
                    <a:lumMod val="85000"/>
                    <a:lumOff val="15000"/>
                  </a:schemeClr>
                </a:solidFill>
                <a:effectLst/>
                <a:hlinkClick r:id="rId3"/>
              </a:rPr>
              <a:t>J Simanullang</a:t>
            </a:r>
            <a:r>
              <a:rPr lang="en-GB" sz="1300" b="0" i="0" u="none" strike="noStrike" dirty="0">
                <a:solidFill>
                  <a:schemeClr val="tx1">
                    <a:lumMod val="85000"/>
                    <a:lumOff val="15000"/>
                  </a:schemeClr>
                </a:solidFill>
                <a:effectLst/>
              </a:rPr>
              <a:t>… - </a:t>
            </a:r>
            <a:r>
              <a:rPr lang="en-GB" sz="1300" b="0" i="0" u="none" strike="noStrike" dirty="0" err="1">
                <a:solidFill>
                  <a:schemeClr val="tx1">
                    <a:lumMod val="85000"/>
                    <a:lumOff val="15000"/>
                  </a:schemeClr>
                </a:solidFill>
                <a:effectLst/>
              </a:rPr>
              <a:t>Jurnal</a:t>
            </a:r>
            <a:r>
              <a:rPr lang="en-GB" sz="1300" b="0" i="0" u="none" strike="noStrike" dirty="0">
                <a:solidFill>
                  <a:schemeClr val="tx1">
                    <a:lumMod val="85000"/>
                    <a:lumOff val="15000"/>
                  </a:schemeClr>
                </a:solidFill>
                <a:effectLst/>
              </a:rPr>
              <a:t> Kolaboratif2023).</a:t>
            </a:r>
          </a:p>
          <a:p>
            <a:pPr marL="0" indent="0">
              <a:lnSpc>
                <a:spcPct val="90000"/>
              </a:lnSpc>
              <a:buNone/>
            </a:pPr>
            <a:endParaRPr lang="en-GB" sz="1300" b="0" i="0" u="none" strike="noStrike" dirty="0">
              <a:solidFill>
                <a:schemeClr val="tx1">
                  <a:lumMod val="85000"/>
                  <a:lumOff val="15000"/>
                </a:schemeClr>
              </a:solidFill>
              <a:effectLst/>
            </a:endParaRPr>
          </a:p>
          <a:p>
            <a:pPr>
              <a:lnSpc>
                <a:spcPct val="90000"/>
              </a:lnSpc>
            </a:pPr>
            <a:r>
              <a:rPr lang="en-US" sz="1300" dirty="0">
                <a:solidFill>
                  <a:schemeClr val="tx1">
                    <a:lumMod val="85000"/>
                    <a:lumOff val="15000"/>
                  </a:schemeClr>
                </a:solidFill>
              </a:rPr>
              <a:t>Hide is divided into three major sections: Horizon POS, Restaurant, Bar, and  Private Dining. </a:t>
            </a:r>
          </a:p>
          <a:p>
            <a:pPr marL="0" indent="0">
              <a:lnSpc>
                <a:spcPct val="90000"/>
              </a:lnSpc>
              <a:buNone/>
            </a:pPr>
            <a:endParaRPr lang="en-US" sz="1300" dirty="0">
              <a:solidFill>
                <a:schemeClr val="tx1">
                  <a:lumMod val="85000"/>
                  <a:lumOff val="15000"/>
                </a:schemeClr>
              </a:solidFill>
            </a:endParaRPr>
          </a:p>
          <a:p>
            <a:pPr>
              <a:lnSpc>
                <a:spcPct val="90000"/>
              </a:lnSpc>
            </a:pPr>
            <a:r>
              <a:rPr lang="en-US" sz="1300" dirty="0">
                <a:solidFill>
                  <a:schemeClr val="tx1">
                    <a:lumMod val="85000"/>
                    <a:lumOff val="15000"/>
                  </a:schemeClr>
                </a:solidFill>
              </a:rPr>
              <a:t>The manager or waiter will call the order through the EPOS system and the ticket will be printed in the main kitchen within 10 minutes waiter will arrive with the food.</a:t>
            </a:r>
          </a:p>
          <a:p>
            <a:pPr>
              <a:lnSpc>
                <a:spcPct val="90000"/>
              </a:lnSpc>
            </a:pPr>
            <a:endParaRPr lang="en-US" sz="1300" dirty="0">
              <a:solidFill>
                <a:schemeClr val="tx1">
                  <a:lumMod val="85000"/>
                  <a:lumOff val="15000"/>
                </a:schemeClr>
              </a:solidFill>
            </a:endParaRPr>
          </a:p>
          <a:p>
            <a:pPr>
              <a:lnSpc>
                <a:spcPct val="90000"/>
              </a:lnSpc>
            </a:pPr>
            <a:r>
              <a:rPr lang="en-US" sz="1300" dirty="0">
                <a:solidFill>
                  <a:schemeClr val="tx1">
                    <a:lumMod val="85000"/>
                    <a:lumOff val="15000"/>
                  </a:schemeClr>
                </a:solidFill>
              </a:rPr>
              <a:t>This system allows managers to navigate the kitchen for all starters, mains, and desserts according to the customer requirements. </a:t>
            </a:r>
          </a:p>
          <a:p>
            <a:pPr>
              <a:lnSpc>
                <a:spcPct val="90000"/>
              </a:lnSpc>
            </a:pPr>
            <a:endParaRPr lang="en-US" sz="1300" dirty="0">
              <a:solidFill>
                <a:schemeClr val="tx1">
                  <a:lumMod val="85000"/>
                  <a:lumOff val="15000"/>
                </a:schemeClr>
              </a:solidFill>
            </a:endParaRPr>
          </a:p>
          <a:p>
            <a:pPr>
              <a:lnSpc>
                <a:spcPct val="90000"/>
              </a:lnSpc>
            </a:pPr>
            <a:r>
              <a:rPr lang="en-US" sz="1300" dirty="0">
                <a:solidFill>
                  <a:schemeClr val="tx1">
                    <a:lumMod val="85000"/>
                    <a:lumOff val="15000"/>
                  </a:schemeClr>
                </a:solidFill>
              </a:rPr>
              <a:t>This system also allows managers or waiters for any allergies and intolerances.</a:t>
            </a:r>
          </a:p>
          <a:p>
            <a:pPr>
              <a:lnSpc>
                <a:spcPct val="90000"/>
              </a:lnSpc>
            </a:pPr>
            <a:endParaRPr lang="en-US" sz="1300" dirty="0">
              <a:solidFill>
                <a:schemeClr val="tx1">
                  <a:lumMod val="85000"/>
                  <a:lumOff val="15000"/>
                </a:schemeClr>
              </a:solidFill>
            </a:endParaRPr>
          </a:p>
          <a:p>
            <a:pPr>
              <a:lnSpc>
                <a:spcPct val="90000"/>
              </a:lnSpc>
            </a:pPr>
            <a:endParaRPr lang="en-US" sz="1300" dirty="0">
              <a:solidFill>
                <a:schemeClr val="tx1">
                  <a:lumMod val="85000"/>
                  <a:lumOff val="15000"/>
                </a:schemeClr>
              </a:solidFill>
            </a:endParaRPr>
          </a:p>
          <a:p>
            <a:pPr>
              <a:lnSpc>
                <a:spcPct val="90000"/>
              </a:lnSpc>
            </a:pPr>
            <a:endParaRPr lang="en-US" sz="1300" dirty="0">
              <a:solidFill>
                <a:schemeClr val="tx1">
                  <a:lumMod val="85000"/>
                  <a:lumOff val="15000"/>
                </a:schemeClr>
              </a:solidFill>
            </a:endParaRPr>
          </a:p>
        </p:txBody>
      </p:sp>
      <p:pic>
        <p:nvPicPr>
          <p:cNvPr id="5" name="Picture 4" descr="Office with clear glass">
            <a:extLst>
              <a:ext uri="{FF2B5EF4-FFF2-40B4-BE49-F238E27FC236}">
                <a16:creationId xmlns:a16="http://schemas.microsoft.com/office/drawing/2014/main" id="{C3D07983-152E-7EA9-8DE7-95C8B1A49E4F}"/>
              </a:ext>
            </a:extLst>
          </p:cNvPr>
          <p:cNvPicPr>
            <a:picLocks noChangeAspect="1"/>
          </p:cNvPicPr>
          <p:nvPr/>
        </p:nvPicPr>
        <p:blipFill>
          <a:blip r:embed="rId4"/>
          <a:srcRect l="11363" r="24545" b="2"/>
          <a:stretch/>
        </p:blipFill>
        <p:spPr>
          <a:xfrm>
            <a:off x="5851473" y="3429000"/>
            <a:ext cx="3292527"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8" name="Picture 7" descr="A person pointing at a touch screen&#10;&#10;AI-generated content may be incorrect.">
            <a:extLst>
              <a:ext uri="{FF2B5EF4-FFF2-40B4-BE49-F238E27FC236}">
                <a16:creationId xmlns:a16="http://schemas.microsoft.com/office/drawing/2014/main" id="{13E8E8D3-3970-5E9F-EA4E-0E10746C97D1}"/>
              </a:ext>
            </a:extLst>
          </p:cNvPr>
          <p:cNvPicPr>
            <a:picLocks noChangeAspect="1"/>
          </p:cNvPicPr>
          <p:nvPr/>
        </p:nvPicPr>
        <p:blipFill>
          <a:blip r:embed="rId5"/>
          <a:srcRect l="4969" r="1" b="1"/>
          <a:stretch/>
        </p:blipFill>
        <p:spPr>
          <a:xfrm>
            <a:off x="5882199" y="-17"/>
            <a:ext cx="3261801"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spTree>
    <p:extLst>
      <p:ext uri="{BB962C8B-B14F-4D97-AF65-F5344CB8AC3E}">
        <p14:creationId xmlns:p14="http://schemas.microsoft.com/office/powerpoint/2010/main" val="219987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B1FC96-0749-41C9-BAED-E089E7714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087FF7-9D23-88E2-DA47-E06C8A29CF59}"/>
              </a:ext>
            </a:extLst>
          </p:cNvPr>
          <p:cNvSpPr>
            <a:spLocks noGrp="1"/>
          </p:cNvSpPr>
          <p:nvPr>
            <p:ph type="title"/>
          </p:nvPr>
        </p:nvSpPr>
        <p:spPr>
          <a:xfrm>
            <a:off x="473202" y="4562856"/>
            <a:ext cx="2564892" cy="1600200"/>
          </a:xfrm>
        </p:spPr>
        <p:txBody>
          <a:bodyPr vert="horz" lIns="91440" tIns="45720" rIns="91440" bIns="45720" rtlCol="0" anchor="ctr">
            <a:normAutofit/>
          </a:bodyPr>
          <a:lstStyle/>
          <a:p>
            <a:pPr algn="l" defTabSz="914400">
              <a:lnSpc>
                <a:spcPct val="90000"/>
              </a:lnSpc>
            </a:pPr>
            <a:r>
              <a:rPr lang="en-US" sz="3300" kern="1200" dirty="0">
                <a:solidFill>
                  <a:schemeClr val="tx1"/>
                </a:solidFill>
                <a:latin typeface="+mj-lt"/>
                <a:ea typeface="+mj-ea"/>
                <a:cs typeface="+mj-cs"/>
              </a:rPr>
              <a:t>Inventory Management</a:t>
            </a:r>
            <a:br>
              <a:rPr lang="en-US" sz="3300" kern="1200" dirty="0">
                <a:solidFill>
                  <a:schemeClr val="tx1"/>
                </a:solidFill>
                <a:latin typeface="+mj-lt"/>
                <a:ea typeface="+mj-ea"/>
                <a:cs typeface="+mj-cs"/>
              </a:rPr>
            </a:br>
            <a:endParaRPr lang="en-US" sz="3300" kern="1200" dirty="0">
              <a:solidFill>
                <a:schemeClr val="tx1"/>
              </a:solidFill>
              <a:latin typeface="+mj-lt"/>
              <a:ea typeface="+mj-ea"/>
              <a:cs typeface="+mj-cs"/>
            </a:endParaRPr>
          </a:p>
        </p:txBody>
      </p:sp>
      <p:pic>
        <p:nvPicPr>
          <p:cNvPr id="5" name="Content Placeholder 4" descr="A diagram of a restaurant inventory management&#10;&#10;AI-generated content may be incorrect.">
            <a:extLst>
              <a:ext uri="{FF2B5EF4-FFF2-40B4-BE49-F238E27FC236}">
                <a16:creationId xmlns:a16="http://schemas.microsoft.com/office/drawing/2014/main" id="{AD2CCD6B-E0C3-F1DA-D6C7-95D58AC5F595}"/>
              </a:ext>
            </a:extLst>
          </p:cNvPr>
          <p:cNvPicPr>
            <a:picLocks noGrp="1" noChangeAspect="1"/>
          </p:cNvPicPr>
          <p:nvPr>
            <p:ph idx="1"/>
          </p:nvPr>
        </p:nvPicPr>
        <p:blipFill>
          <a:blip r:embed="rId2"/>
          <a:srcRect r="11967" b="2"/>
          <a:stretch/>
        </p:blipFill>
        <p:spPr>
          <a:xfrm>
            <a:off x="3" y="10"/>
            <a:ext cx="4571997" cy="4196271"/>
          </a:xfrm>
          <a:custGeom>
            <a:avLst/>
            <a:gdLst/>
            <a:ahLst/>
            <a:cxnLst/>
            <a:rect l="l" t="t" r="r" b="b"/>
            <a:pathLst>
              <a:path w="6005375" h="4196281">
                <a:moveTo>
                  <a:pt x="0" y="0"/>
                </a:moveTo>
                <a:lnTo>
                  <a:pt x="6000672" y="0"/>
                </a:lnTo>
                <a:lnTo>
                  <a:pt x="5998730" y="19709"/>
                </a:lnTo>
                <a:cubicBezTo>
                  <a:pt x="6001245" y="280059"/>
                  <a:pt x="5986415" y="540409"/>
                  <a:pt x="5999656" y="800631"/>
                </a:cubicBezTo>
                <a:cubicBezTo>
                  <a:pt x="6009855"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3" y="3561638"/>
                  <a:pt x="5989197" y="3805463"/>
                </a:cubicBezTo>
                <a:cubicBezTo>
                  <a:pt x="5985594" y="3872508"/>
                  <a:pt x="5984647" y="3939633"/>
                  <a:pt x="5986348" y="4006695"/>
                </a:cubicBezTo>
                <a:lnTo>
                  <a:pt x="5997254" y="4174633"/>
                </a:lnTo>
                <a:lnTo>
                  <a:pt x="5951601" y="4176620"/>
                </a:lnTo>
                <a:cubicBezTo>
                  <a:pt x="5886702" y="4176651"/>
                  <a:pt x="5821788" y="4174749"/>
                  <a:pt x="5756905" y="4173480"/>
                </a:cubicBezTo>
                <a:cubicBezTo>
                  <a:pt x="5518559" y="4169040"/>
                  <a:pt x="5280086" y="4173480"/>
                  <a:pt x="5042247" y="4150774"/>
                </a:cubicBezTo>
                <a:cubicBezTo>
                  <a:pt x="4977618" y="4144622"/>
                  <a:pt x="4912546" y="4140690"/>
                  <a:pt x="4847600" y="4141467"/>
                </a:cubicBezTo>
                <a:cubicBezTo>
                  <a:pt x="4782655" y="4142244"/>
                  <a:pt x="4717835" y="4147730"/>
                  <a:pt x="4653713" y="4160414"/>
                </a:cubicBezTo>
                <a:cubicBezTo>
                  <a:pt x="4446571" y="4200625"/>
                  <a:pt x="4238796" y="4203162"/>
                  <a:pt x="4029497" y="4186925"/>
                </a:cubicBezTo>
                <a:cubicBezTo>
                  <a:pt x="3943621" y="4180203"/>
                  <a:pt x="3857746" y="4169040"/>
                  <a:pt x="3771489" y="4171196"/>
                </a:cubicBezTo>
                <a:cubicBezTo>
                  <a:pt x="3623585" y="4175129"/>
                  <a:pt x="3475554" y="4167137"/>
                  <a:pt x="3327523" y="4169167"/>
                </a:cubicBezTo>
                <a:cubicBezTo>
                  <a:pt x="3323528" y="4169738"/>
                  <a:pt x="3319443" y="4169205"/>
                  <a:pt x="3315727" y="4167645"/>
                </a:cubicBezTo>
                <a:cubicBezTo>
                  <a:pt x="3278941" y="4142402"/>
                  <a:pt x="3238603" y="4152169"/>
                  <a:pt x="3200549" y="4158765"/>
                </a:cubicBezTo>
                <a:cubicBezTo>
                  <a:pt x="3074082" y="4180710"/>
                  <a:pt x="2947742" y="4191492"/>
                  <a:pt x="2819246" y="4174494"/>
                </a:cubicBezTo>
                <a:cubicBezTo>
                  <a:pt x="2696546" y="4156698"/>
                  <a:pt x="2572096" y="4154478"/>
                  <a:pt x="2448851" y="4167898"/>
                </a:cubicBezTo>
                <a:cubicBezTo>
                  <a:pt x="2279383" y="4187687"/>
                  <a:pt x="2110549" y="4183501"/>
                  <a:pt x="1941462" y="4167898"/>
                </a:cubicBezTo>
                <a:cubicBezTo>
                  <a:pt x="1872837" y="4161556"/>
                  <a:pt x="1803198" y="4150774"/>
                  <a:pt x="1735208" y="4166630"/>
                </a:cubicBezTo>
                <a:cubicBezTo>
                  <a:pt x="1651489" y="4186038"/>
                  <a:pt x="1568023" y="4179695"/>
                  <a:pt x="1484050" y="4175382"/>
                </a:cubicBezTo>
                <a:cubicBezTo>
                  <a:pt x="1377752" y="4169801"/>
                  <a:pt x="1271708" y="4153692"/>
                  <a:pt x="1165029" y="4166376"/>
                </a:cubicBezTo>
                <a:cubicBezTo>
                  <a:pt x="1115685" y="4172211"/>
                  <a:pt x="1066722" y="4181471"/>
                  <a:pt x="1016744" y="4179061"/>
                </a:cubicBezTo>
                <a:cubicBezTo>
                  <a:pt x="878481" y="4172719"/>
                  <a:pt x="740344" y="4165235"/>
                  <a:pt x="601826" y="4166376"/>
                </a:cubicBezTo>
                <a:cubicBezTo>
                  <a:pt x="543857" y="4166757"/>
                  <a:pt x="486268" y="4168659"/>
                  <a:pt x="428553" y="4172845"/>
                </a:cubicBezTo>
                <a:cubicBezTo>
                  <a:pt x="320859" y="4180710"/>
                  <a:pt x="213546" y="4170055"/>
                  <a:pt x="106234" y="4166249"/>
                </a:cubicBezTo>
                <a:lnTo>
                  <a:pt x="0" y="4171008"/>
                </a:lnTo>
                <a:close/>
              </a:path>
            </a:pathLst>
          </a:custGeom>
        </p:spPr>
      </p:pic>
      <p:pic>
        <p:nvPicPr>
          <p:cNvPr id="8" name="Picture 7" descr="A person using a tablet in a warehouse&#10;&#10;AI-generated content may be incorrect.">
            <a:extLst>
              <a:ext uri="{FF2B5EF4-FFF2-40B4-BE49-F238E27FC236}">
                <a16:creationId xmlns:a16="http://schemas.microsoft.com/office/drawing/2014/main" id="{06348448-2010-441C-D88B-9A9A27954412}"/>
              </a:ext>
            </a:extLst>
          </p:cNvPr>
          <p:cNvPicPr>
            <a:picLocks noChangeAspect="1"/>
          </p:cNvPicPr>
          <p:nvPr/>
        </p:nvPicPr>
        <p:blipFill>
          <a:blip r:embed="rId3"/>
          <a:srcRect l="4710" r="12384" b="1"/>
          <a:stretch/>
        </p:blipFill>
        <p:spPr>
          <a:xfrm>
            <a:off x="4704412" y="10"/>
            <a:ext cx="4439583" cy="4016178"/>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p:spPr>
      </p:pic>
      <p:sp>
        <p:nvSpPr>
          <p:cNvPr id="22" name="sketch line">
            <a:extLst>
              <a:ext uri="{FF2B5EF4-FFF2-40B4-BE49-F238E27FC236}">
                <a16:creationId xmlns:a16="http://schemas.microsoft.com/office/drawing/2014/main" id="{63C1A86C-B1A8-4AEC-B001-595C91716E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97455" y="5406824"/>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336CC6A-CE84-0F52-336D-4B9818760726}"/>
              </a:ext>
            </a:extLst>
          </p:cNvPr>
          <p:cNvSpPr txBox="1"/>
          <p:nvPr/>
        </p:nvSpPr>
        <p:spPr>
          <a:xfrm>
            <a:off x="3490720" y="4562856"/>
            <a:ext cx="5177791" cy="1600200"/>
          </a:xfrm>
          <a:prstGeom prst="rect">
            <a:avLst/>
          </a:prstGeom>
        </p:spPr>
        <p:txBody>
          <a:bodyPr vert="horz" lIns="91440" tIns="45720" rIns="91440" bIns="45720" rtlCol="0" anchor="ctr">
            <a:normAutofit fontScale="92500" lnSpcReduction="20000"/>
          </a:bodyPr>
          <a:lstStyle/>
          <a:p>
            <a:pPr marL="342900" indent="-228600" defTabSz="914400">
              <a:lnSpc>
                <a:spcPct val="90000"/>
              </a:lnSpc>
              <a:spcBef>
                <a:spcPts val="1000"/>
              </a:spcBef>
              <a:buFont typeface="Arial" panose="020B0604020202020204" pitchFamily="34" charset="0"/>
              <a:buChar char="•"/>
            </a:pPr>
            <a:r>
              <a:rPr lang="en-US" sz="1300" dirty="0"/>
              <a:t>Hide Manages the stocks and inventory for efficient operations.</a:t>
            </a:r>
          </a:p>
          <a:p>
            <a:pPr marL="342900" indent="-228600" defTabSz="914400">
              <a:lnSpc>
                <a:spcPct val="90000"/>
              </a:lnSpc>
              <a:spcBef>
                <a:spcPts val="1000"/>
              </a:spcBef>
              <a:buFont typeface="Arial" panose="020B0604020202020204" pitchFamily="34" charset="0"/>
              <a:buChar char="•"/>
            </a:pPr>
            <a:r>
              <a:rPr lang="en-US" sz="1300" dirty="0"/>
              <a:t>Stock Managers keep regular checks on deliveries and stocks </a:t>
            </a:r>
          </a:p>
          <a:p>
            <a:pPr marL="342900" indent="-228600" defTabSz="914400">
              <a:lnSpc>
                <a:spcPct val="90000"/>
              </a:lnSpc>
              <a:spcBef>
                <a:spcPts val="1000"/>
              </a:spcBef>
              <a:buFont typeface="Arial" panose="020B0604020202020204" pitchFamily="34" charset="0"/>
              <a:buChar char="•"/>
            </a:pPr>
            <a:r>
              <a:rPr lang="en-US" sz="1300" dirty="0"/>
              <a:t>Keep maintaining the list of items </a:t>
            </a:r>
          </a:p>
          <a:p>
            <a:pPr marL="342900" indent="-228600" defTabSz="914400">
              <a:lnSpc>
                <a:spcPct val="90000"/>
              </a:lnSpc>
              <a:spcBef>
                <a:spcPts val="1000"/>
              </a:spcBef>
              <a:buFont typeface="Arial" panose="020B0604020202020204" pitchFamily="34" charset="0"/>
              <a:buChar char="•"/>
            </a:pPr>
            <a:r>
              <a:rPr lang="en-US" sz="1300" dirty="0"/>
              <a:t>Make sure the restaurant never runs out of any stock. </a:t>
            </a:r>
          </a:p>
          <a:p>
            <a:pPr marL="342900" indent="-228600" defTabSz="914400">
              <a:lnSpc>
                <a:spcPct val="90000"/>
              </a:lnSpc>
              <a:spcBef>
                <a:spcPts val="1000"/>
              </a:spcBef>
              <a:buFont typeface="Arial" panose="020B0604020202020204" pitchFamily="34" charset="0"/>
              <a:buChar char="•"/>
            </a:pPr>
            <a:r>
              <a:rPr lang="en-US" sz="1300" b="0" i="0" u="none" strike="noStrike" dirty="0">
                <a:effectLst/>
              </a:rPr>
              <a:t>Track stock levels, orders, sales, and delivery </a:t>
            </a:r>
          </a:p>
          <a:p>
            <a:pPr marL="342900" indent="-228600" defTabSz="914400">
              <a:lnSpc>
                <a:spcPct val="90000"/>
              </a:lnSpc>
              <a:spcBef>
                <a:spcPts val="1000"/>
              </a:spcBef>
              <a:buFont typeface="Arial" panose="020B0604020202020204" pitchFamily="34" charset="0"/>
              <a:buChar char="•"/>
            </a:pPr>
            <a:r>
              <a:rPr lang="en-US" sz="1300" dirty="0"/>
              <a:t>Always apply FIFO </a:t>
            </a:r>
          </a:p>
        </p:txBody>
      </p:sp>
    </p:spTree>
    <p:extLst>
      <p:ext uri="{BB962C8B-B14F-4D97-AF65-F5344CB8AC3E}">
        <p14:creationId xmlns:p14="http://schemas.microsoft.com/office/powerpoint/2010/main" val="779510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359545" y="1070800"/>
            <a:ext cx="2954766" cy="5583126"/>
          </a:xfrm>
        </p:spPr>
        <p:txBody>
          <a:bodyPr>
            <a:normAutofit/>
          </a:bodyPr>
          <a:lstStyle/>
          <a:p>
            <a:pPr algn="r"/>
            <a:r>
              <a:rPr lang="en-GB" sz="4900"/>
              <a:t>Conclusion &amp; Key Takeaways</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12685A8-34C3-5A81-A029-FEF9611F5347}"/>
              </a:ext>
            </a:extLst>
          </p:cNvPr>
          <p:cNvGraphicFramePr>
            <a:graphicFrameLocks noGrp="1"/>
          </p:cNvGraphicFramePr>
          <p:nvPr>
            <p:ph idx="1"/>
            <p:extLst>
              <p:ext uri="{D42A27DB-BD31-4B8C-83A1-F6EECF244321}">
                <p14:modId xmlns:p14="http://schemas.microsoft.com/office/powerpoint/2010/main" val="3046194561"/>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12C36-41DD-563A-41D9-AA3820F4692D}"/>
              </a:ext>
            </a:extLst>
          </p:cNvPr>
          <p:cNvSpPr>
            <a:spLocks noGrp="1"/>
          </p:cNvSpPr>
          <p:nvPr>
            <p:ph type="title"/>
          </p:nvPr>
        </p:nvSpPr>
        <p:spPr>
          <a:xfrm>
            <a:off x="0" y="-345294"/>
            <a:ext cx="8229600" cy="1143000"/>
          </a:xfrm>
        </p:spPr>
        <p:txBody>
          <a:bodyPr/>
          <a:lstStyle/>
          <a:p>
            <a:pPr algn="l"/>
            <a:r>
              <a:rPr lang="en-US"/>
              <a:t>Reference List </a:t>
            </a:r>
            <a:endParaRPr lang="en-US" dirty="0"/>
          </a:p>
        </p:txBody>
      </p:sp>
      <p:sp>
        <p:nvSpPr>
          <p:cNvPr id="3" name="Content Placeholder 2">
            <a:extLst>
              <a:ext uri="{FF2B5EF4-FFF2-40B4-BE49-F238E27FC236}">
                <a16:creationId xmlns:a16="http://schemas.microsoft.com/office/drawing/2014/main" id="{C78DA19C-5D14-5A22-2D31-63768C874A76}"/>
              </a:ext>
            </a:extLst>
          </p:cNvPr>
          <p:cNvSpPr>
            <a:spLocks noGrp="1"/>
          </p:cNvSpPr>
          <p:nvPr>
            <p:ph idx="1"/>
          </p:nvPr>
        </p:nvSpPr>
        <p:spPr>
          <a:xfrm>
            <a:off x="0" y="929898"/>
            <a:ext cx="8229600" cy="6800337"/>
          </a:xfrm>
        </p:spPr>
        <p:txBody>
          <a:bodyPr>
            <a:normAutofit/>
          </a:bodyPr>
          <a:lstStyle/>
          <a:p>
            <a:pPr>
              <a:buFont typeface="+mj-lt"/>
              <a:buAutoNum type="arabicPeriod"/>
            </a:pPr>
            <a:r>
              <a:rPr lang="en-US" sz="1400">
                <a:hlinkClick r:id="rId2"/>
              </a:rPr>
              <a:t>https://guide.michelin.com/gb/en/greater-london/london/restaurant/hide</a:t>
            </a:r>
            <a:endParaRPr lang="en-US" sz="1400"/>
          </a:p>
          <a:p>
            <a:pPr>
              <a:buFont typeface="+mj-lt"/>
              <a:buAutoNum type="arabicPeriod"/>
            </a:pPr>
            <a:r>
              <a:rPr lang="en-US" sz="1400">
                <a:hlinkClick r:id="rId3"/>
              </a:rPr>
              <a:t>https://hide.co.uk/home/private-dining</a:t>
            </a:r>
            <a:endParaRPr lang="en-US" sz="1400"/>
          </a:p>
          <a:p>
            <a:pPr>
              <a:buFont typeface="+mj-lt"/>
              <a:buAutoNum type="arabicPeriod"/>
            </a:pPr>
            <a:r>
              <a:rPr lang="en-GB" sz="1400" b="0" i="0" u="none" strike="noStrike">
                <a:solidFill>
                  <a:srgbClr val="222222"/>
                </a:solidFill>
                <a:effectLst/>
              </a:rPr>
              <a:t>Radovic Markovic, M. and Salamzadeh, A., 2018. The importance of communication in business management. In </a:t>
            </a:r>
            <a:r>
              <a:rPr lang="en-GB" sz="1400" b="0" i="1" u="none" strike="noStrike">
                <a:solidFill>
                  <a:srgbClr val="222222"/>
                </a:solidFill>
                <a:effectLst/>
              </a:rPr>
              <a:t>Radovic Markovic, M., &amp; Salamzadeh, A.(2018). The Importance of Communication in Business Management, The 7th International Scientific Conference on Employment, Education and Entrepreneurship, Belgrade, Serbia</a:t>
            </a:r>
            <a:r>
              <a:rPr lang="en-GB" sz="1400" b="0" i="0" u="none" strike="noStrike">
                <a:solidFill>
                  <a:srgbClr val="222222"/>
                </a:solidFill>
                <a:effectLst/>
              </a:rPr>
              <a:t>.</a:t>
            </a:r>
          </a:p>
          <a:p>
            <a:pPr>
              <a:buFont typeface="+mj-lt"/>
              <a:buAutoNum type="arabicPeriod"/>
            </a:pPr>
            <a:r>
              <a:rPr lang="en-GB" sz="1400" b="0" i="0" u="none" strike="noStrike">
                <a:solidFill>
                  <a:srgbClr val="222222"/>
                </a:solidFill>
                <a:effectLst/>
              </a:rPr>
              <a:t>Bernatsky, M., 1971. Trouble-Shooting Food and Beverage Operations. </a:t>
            </a:r>
            <a:r>
              <a:rPr lang="en-GB" sz="1400" b="0" i="1" u="none" strike="noStrike">
                <a:solidFill>
                  <a:srgbClr val="222222"/>
                </a:solidFill>
                <a:effectLst/>
              </a:rPr>
              <a:t>Cornell Hotel and Restaurant Administration Quarterly</a:t>
            </a:r>
            <a:r>
              <a:rPr lang="en-GB" sz="1400" b="0" i="0" u="none" strike="noStrike">
                <a:solidFill>
                  <a:srgbClr val="222222"/>
                </a:solidFill>
                <a:effectLst/>
              </a:rPr>
              <a:t>, </a:t>
            </a:r>
            <a:r>
              <a:rPr lang="en-GB" sz="1400" b="0" i="1" u="none" strike="noStrike">
                <a:solidFill>
                  <a:srgbClr val="222222"/>
                </a:solidFill>
                <a:effectLst/>
              </a:rPr>
              <a:t>12</a:t>
            </a:r>
            <a:r>
              <a:rPr lang="en-GB" sz="1400" b="0" i="0" u="none" strike="noStrike">
                <a:solidFill>
                  <a:srgbClr val="222222"/>
                </a:solidFill>
                <a:effectLst/>
              </a:rPr>
              <a:t>(1), pp.109-118.</a:t>
            </a:r>
          </a:p>
          <a:p>
            <a:pPr>
              <a:buFont typeface="+mj-lt"/>
              <a:buAutoNum type="arabicPeriod"/>
            </a:pPr>
            <a:r>
              <a:rPr lang="en-US" sz="1400">
                <a:hlinkClick r:id="rId4"/>
              </a:rPr>
              <a:t>https://www.servicethatsells.com/blog/proactive-guest-service/</a:t>
            </a:r>
            <a:endParaRPr lang="en-US" sz="1400"/>
          </a:p>
          <a:p>
            <a:pPr>
              <a:buFont typeface="+mj-lt"/>
              <a:buAutoNum type="arabicPeriod"/>
            </a:pPr>
            <a:r>
              <a:rPr lang="en-US" sz="1400">
                <a:hlinkClick r:id="rId5"/>
              </a:rPr>
              <a:t>https://www.hospitalitycourses.co.za/blog/10-steps-of-service</a:t>
            </a:r>
            <a:endParaRPr lang="en-US" sz="1400"/>
          </a:p>
          <a:p>
            <a:pPr>
              <a:buFont typeface="+mj-lt"/>
              <a:buAutoNum type="arabicPeriod"/>
            </a:pPr>
            <a:r>
              <a:rPr lang="en-US" sz="1400">
                <a:hlinkClick r:id="rId6"/>
              </a:rPr>
              <a:t>https://www.theaccessgroup.com/en-gb/hospitality/form/epos/brochure-restaurant</a:t>
            </a:r>
            <a:endParaRPr lang="en-US" sz="1400"/>
          </a:p>
          <a:p>
            <a:pPr>
              <a:buFont typeface="+mj-lt"/>
              <a:buAutoNum type="arabicPeriod"/>
            </a:pPr>
            <a:r>
              <a:rPr lang="en-US" sz="1400">
                <a:hlinkClick r:id="rId7"/>
              </a:rPr>
              <a:t>https://sevenrooms.com/guest-experience-platform-repeat-visits</a:t>
            </a:r>
            <a:endParaRPr lang="en-US" sz="1400"/>
          </a:p>
          <a:p>
            <a:pPr>
              <a:buFont typeface="+mj-lt"/>
              <a:buAutoNum type="arabicPeriod"/>
            </a:pPr>
            <a:r>
              <a:rPr lang="en-US" sz="1400">
                <a:hlinkClick r:id="rId8"/>
              </a:rPr>
              <a:t>https://blog.menuviel.com/restaurant-front-of-house-and-back-of-house-definition/</a:t>
            </a:r>
            <a:endParaRPr lang="en-US" sz="1400"/>
          </a:p>
          <a:p>
            <a:pPr>
              <a:buFont typeface="+mj-lt"/>
              <a:buAutoNum type="arabicPeriod"/>
            </a:pPr>
            <a:r>
              <a:rPr lang="en-US" sz="1400">
                <a:hlinkClick r:id="rId9"/>
              </a:rPr>
              <a:t>https://smartfoodsafe.com/foh-and-boh/</a:t>
            </a:r>
            <a:endParaRPr lang="en-US" sz="1400"/>
          </a:p>
          <a:p>
            <a:pPr>
              <a:buFont typeface="+mj-lt"/>
              <a:buAutoNum type="arabicPeriod"/>
            </a:pPr>
            <a:r>
              <a:rPr lang="en-US" sz="1400">
                <a:hlinkClick r:id="rId10"/>
              </a:rPr>
              <a:t>https://tissl.co.uk/horizon-cloud-based-epos-solution/</a:t>
            </a:r>
            <a:endParaRPr lang="en-US" sz="1400"/>
          </a:p>
          <a:p>
            <a:pPr>
              <a:buFont typeface="+mj-lt"/>
              <a:buAutoNum type="arabicPeriod"/>
            </a:pPr>
            <a:r>
              <a:rPr lang="en-GB" sz="1400" b="0" i="0" u="none" strike="noStrike">
                <a:solidFill>
                  <a:srgbClr val="222222"/>
                </a:solidFill>
                <a:effectLst/>
              </a:rPr>
              <a:t>Manurung, E.B.P., Simanullang, J. and Munthe, E.D., 2023. The Analysis of Epos (Electronic Point-of Sale) System in Posh Café &amp; Resto Medan. </a:t>
            </a:r>
            <a:r>
              <a:rPr lang="en-GB" sz="1400" b="0" i="1" u="none" strike="noStrike">
                <a:solidFill>
                  <a:srgbClr val="222222"/>
                </a:solidFill>
                <a:effectLst/>
              </a:rPr>
              <a:t>Jurnal Kolaboratif Sains</a:t>
            </a:r>
            <a:r>
              <a:rPr lang="en-GB" sz="1400" b="0" i="0" u="none" strike="noStrike">
                <a:solidFill>
                  <a:srgbClr val="222222"/>
                </a:solidFill>
                <a:effectLst/>
              </a:rPr>
              <a:t>, </a:t>
            </a:r>
            <a:r>
              <a:rPr lang="en-GB" sz="1400" b="0" i="1" u="none" strike="noStrike">
                <a:solidFill>
                  <a:srgbClr val="222222"/>
                </a:solidFill>
                <a:effectLst/>
              </a:rPr>
              <a:t>6</a:t>
            </a:r>
            <a:r>
              <a:rPr lang="en-GB" sz="1400" b="0" i="0" u="none" strike="noStrike">
                <a:solidFill>
                  <a:srgbClr val="222222"/>
                </a:solidFill>
                <a:effectLst/>
              </a:rPr>
              <a:t>(7), pp.880-886.</a:t>
            </a:r>
          </a:p>
          <a:p>
            <a:pPr>
              <a:buFont typeface="+mj-lt"/>
              <a:buAutoNum type="arabicPeriod"/>
            </a:pPr>
            <a:r>
              <a:rPr lang="en-GB" sz="1400" b="0" i="0" u="none" strike="noStrike">
                <a:solidFill>
                  <a:srgbClr val="222222"/>
                </a:solidFill>
                <a:effectLst/>
              </a:rPr>
              <a:t>Hidayat, R., 2019. </a:t>
            </a:r>
            <a:r>
              <a:rPr lang="en-GB" sz="1400" b="0" i="1" u="none" strike="noStrike">
                <a:solidFill>
                  <a:srgbClr val="222222"/>
                </a:solidFill>
                <a:effectLst/>
              </a:rPr>
              <a:t>RESTAURANT ORDERING MANAGEMENT SYSTEM</a:t>
            </a:r>
            <a:r>
              <a:rPr lang="en-GB" sz="1400" b="0" i="0" u="none" strike="noStrike">
                <a:solidFill>
                  <a:srgbClr val="222222"/>
                </a:solidFill>
                <a:effectLst/>
              </a:rPr>
              <a:t> (Doctoral dissertation, Program Studi Teknik Informatika S1 Fakultas Teknik Universitas Widyatama).</a:t>
            </a:r>
          </a:p>
          <a:p>
            <a:pPr>
              <a:buFont typeface="+mj-lt"/>
              <a:buAutoNum type="arabicPeriod"/>
            </a:pPr>
            <a:r>
              <a:rPr lang="en-US" sz="1400">
                <a:hlinkClick r:id="rId11"/>
              </a:rPr>
              <a:t>https://www.eposdirect.co.uk/epos-restaurant</a:t>
            </a:r>
            <a:endParaRPr lang="en-US" sz="1400"/>
          </a:p>
          <a:p>
            <a:pPr>
              <a:buFont typeface="+mj-lt"/>
              <a:buAutoNum type="arabicPeriod"/>
            </a:pPr>
            <a:r>
              <a:rPr lang="en-US" sz="1400">
                <a:hlinkClick r:id="rId12"/>
              </a:rPr>
              <a:t>https://alexandriacomputers.com/impact-of-restaurant-pos-systems/</a:t>
            </a:r>
            <a:endParaRPr lang="en-US" sz="1400"/>
          </a:p>
          <a:p>
            <a:pPr>
              <a:buFont typeface="+mj-lt"/>
              <a:buAutoNum type="arabicPeriod"/>
            </a:pPr>
            <a:r>
              <a:rPr lang="en-US" sz="1400">
                <a:hlinkClick r:id="rId13"/>
              </a:rPr>
              <a:t>https://www.ezeeoptimus.com/blog/best-practices-restaurant-inventory-management/</a:t>
            </a:r>
            <a:endParaRPr lang="en-US" sz="1400"/>
          </a:p>
          <a:p>
            <a:pPr>
              <a:buFont typeface="+mj-lt"/>
              <a:buAutoNum type="arabicPeriod"/>
            </a:pPr>
            <a:endParaRPr lang="en-US" sz="3200"/>
          </a:p>
          <a:p>
            <a:endParaRPr lang="en-US"/>
          </a:p>
          <a:p>
            <a:endParaRPr lang="en-US" dirty="0"/>
          </a:p>
        </p:txBody>
      </p:sp>
    </p:spTree>
    <p:extLst>
      <p:ext uri="{BB962C8B-B14F-4D97-AF65-F5344CB8AC3E}">
        <p14:creationId xmlns:p14="http://schemas.microsoft.com/office/powerpoint/2010/main" val="40506320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336</TotalTime>
  <Words>1376</Words>
  <Application>Microsoft Macintosh PowerPoint</Application>
  <PresentationFormat>On-screen Show (4:3)</PresentationFormat>
  <Paragraphs>116</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Arial</vt:lpstr>
      <vt:lpstr>Calibri</vt:lpstr>
      <vt:lpstr>Office Theme</vt:lpstr>
      <vt:lpstr>Developing Restaurant Management at Hide Restaurant, London</vt:lpstr>
      <vt:lpstr>Introduction</vt:lpstr>
      <vt:lpstr>Welcome to Hide </vt:lpstr>
      <vt:lpstr>Private Dining </vt:lpstr>
      <vt:lpstr>Effective Team Communication &amp; Coordination</vt:lpstr>
      <vt:lpstr>Effective communication is crucial in a busy restaurant.</vt:lpstr>
      <vt:lpstr>Troubleshooting &amp; Problem-Solving</vt:lpstr>
      <vt:lpstr>Reflection on Troubleshooting and problem-solving skills.  </vt:lpstr>
      <vt:lpstr>Operational Systems &amp; Technical Skills </vt:lpstr>
      <vt:lpstr>Reflection </vt:lpstr>
      <vt:lpstr>Reflection</vt:lpstr>
      <vt:lpstr>Inventory Management </vt:lpstr>
      <vt:lpstr>Conclusion &amp; Key Takeaways</vt:lpstr>
      <vt:lpstr>Reference List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Muhammad Naveed Jawed (2240728)</cp:lastModifiedBy>
  <cp:revision>16</cp:revision>
  <dcterms:created xsi:type="dcterms:W3CDTF">2013-01-27T09:14:16Z</dcterms:created>
  <dcterms:modified xsi:type="dcterms:W3CDTF">2025-02-14T16:55:25Z</dcterms:modified>
  <cp:category/>
</cp:coreProperties>
</file>