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sldIdLst>
    <p:sldId id="256" r:id="rId2"/>
    <p:sldId id="330" r:id="rId3"/>
    <p:sldId id="258" r:id="rId4"/>
    <p:sldId id="259" r:id="rId5"/>
    <p:sldId id="260" r:id="rId6"/>
    <p:sldId id="262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89" r:id="rId32"/>
    <p:sldId id="290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  <a:srgbClr val="FFCC00"/>
    <a:srgbClr val="99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C96249-A892-4059-803F-E44E6A48E4C1}" v="1" dt="2026-02-04T15:49:37.278"/>
  </p1510:revLst>
</p1510:revInfo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71"/>
  </p:normalViewPr>
  <p:slideViewPr>
    <p:cSldViewPr>
      <p:cViewPr varScale="1">
        <p:scale>
          <a:sx n="97" d="100"/>
          <a:sy n="97" d="100"/>
        </p:scale>
        <p:origin x="103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um Paracha" userId="013a7ff6-5a06-45bd-a89a-f74c5a3671ea" providerId="ADAL" clId="{DC4B95BA-7995-49B9-AAB6-92AF370E6C74}"/>
    <pc:docChg chg="addSld modSld">
      <pc:chgData name="Anum Paracha" userId="013a7ff6-5a06-45bd-a89a-f74c5a3671ea" providerId="ADAL" clId="{DC4B95BA-7995-49B9-AAB6-92AF370E6C74}" dt="2026-02-05T11:07:06.233" v="2" actId="208"/>
      <pc:docMkLst>
        <pc:docMk/>
      </pc:docMkLst>
      <pc:sldChg chg="modSp add mod">
        <pc:chgData name="Anum Paracha" userId="013a7ff6-5a06-45bd-a89a-f74c5a3671ea" providerId="ADAL" clId="{DC4B95BA-7995-49B9-AAB6-92AF370E6C74}" dt="2026-02-05T11:07:06.233" v="2" actId="208"/>
        <pc:sldMkLst>
          <pc:docMk/>
          <pc:sldMk cId="1471057221" sldId="330"/>
        </pc:sldMkLst>
        <pc:spChg chg="mod">
          <ac:chgData name="Anum Paracha" userId="013a7ff6-5a06-45bd-a89a-f74c5a3671ea" providerId="ADAL" clId="{DC4B95BA-7995-49B9-AAB6-92AF370E6C74}" dt="2026-02-05T11:07:06.233" v="2" actId="208"/>
          <ac:spMkLst>
            <pc:docMk/>
            <pc:sldMk cId="1471057221" sldId="330"/>
            <ac:spMk id="7" creationId="{9F96AC98-972E-9689-DCC2-05CFBBD7297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2BF271-DDCD-4A8F-9993-CA5C9EE05E03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548BC3-E7F4-4768-9C34-A1350AE3C0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156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/>
              <a:t>a conflict (two sheets define a style for the same HTML element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548BC3-E7F4-4768-9C34-A1350AE3C0D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5782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latin typeface="Courier New" pitchFamily="49" charset="0"/>
                <a:cs typeface="Courier New" pitchFamily="49" charset="0"/>
              </a:rPr>
              <a:t>justify </a:t>
            </a:r>
            <a:r>
              <a:rPr lang="en-US" sz="1200" dirty="0"/>
              <a:t>(which widens all full lines</a:t>
            </a:r>
          </a:p>
          <a:p>
            <a:r>
              <a:rPr lang="en-US" sz="1200" dirty="0"/>
              <a:t>of the element so that they occupy its entire width)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548BC3-E7F4-4768-9C34-A1350AE3C0DC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8217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548BC3-E7F4-4768-9C34-A1350AE3C0DC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8217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548BC3-E7F4-4768-9C34-A1350AE3C0DC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8217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548BC3-E7F4-4768-9C34-A1350AE3C0DC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8217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/>
              <a:t>not all properties are inherited (notice link's color above)</a:t>
            </a:r>
            <a:endParaRPr lang="en-US" sz="1200" dirty="0">
              <a:latin typeface="Courier New" pitchFamily="49" charset="0"/>
              <a:cs typeface="Courier New" pitchFamily="49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548BC3-E7F4-4768-9C34-A1350AE3C0DC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8217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(later we will learn about more specific styles that can override more general styles)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548BC3-E7F4-4768-9C34-A1350AE3C0DC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8217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/>
              <a:t>more picky than the web browser, which may render malformed CSS correctly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548BC3-E7F4-4768-9C34-A1350AE3C0DC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8217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548BC3-E7F4-4768-9C34-A1350AE3C0DC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8217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548BC3-E7F4-4768-9C34-A1350AE3C0DC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8217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548BC3-E7F4-4768-9C34-A1350AE3C0DC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8217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548BC3-E7F4-4768-9C34-A1350AE3C0DC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5782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 bwMode="white">
          <a:xfrm>
            <a:off x="0" y="5970588"/>
            <a:ext cx="9144000" cy="887412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9"/>
          <p:cNvSpPr/>
          <p:nvPr/>
        </p:nvSpPr>
        <p:spPr>
          <a:xfrm>
            <a:off x="-9525" y="6053138"/>
            <a:ext cx="2249488" cy="7127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10"/>
          <p:cNvSpPr/>
          <p:nvPr/>
        </p:nvSpPr>
        <p:spPr>
          <a:xfrm>
            <a:off x="2359025" y="6043613"/>
            <a:ext cx="6784975" cy="7143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9013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BC193921-F84E-439E-B46B-DB61D97E7DFC}" type="datetime1">
              <a:rPr lang="en-US" smtClean="0"/>
              <a:t>2/5/2026</a:t>
            </a:fld>
            <a:endParaRPr lang="en-US"/>
          </a:p>
        </p:txBody>
      </p:sp>
      <p:sp>
        <p:nvSpPr>
          <p:cNvPr id="10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975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CS380</a:t>
            </a:r>
          </a:p>
        </p:txBody>
      </p:sp>
      <p:sp>
        <p:nvSpPr>
          <p:cNvPr id="11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56B81A7-7EBE-4055-A988-4EA163496A0A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30D47AF-89C0-48CA-824F-ADDD7B01EE5E}" type="datetime1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CS380</a:t>
            </a: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6B81A7-7EBE-4055-A988-4EA163496A0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428347-ED47-47AA-9898-2D49B348C40D}" type="datetime1">
              <a:rPr lang="en-US" smtClean="0"/>
              <a:t>2/5/2026</a:t>
            </a:fld>
            <a:endParaRPr lang="en-US"/>
          </a:p>
        </p:txBody>
      </p:sp>
      <p:sp>
        <p:nvSpPr>
          <p:cNvPr id="8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5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F56B81A7-7EBE-4055-A988-4EA163496A0A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CS380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0D67355-D6E9-41E9-A701-C7483A6C9F14}" type="datetime1">
              <a:rPr lang="en-US" smtClean="0"/>
              <a:t>2/5/2026</a:t>
            </a:fld>
            <a:endParaRPr lang="en-US"/>
          </a:p>
        </p:txBody>
      </p:sp>
      <p:sp>
        <p:nvSpPr>
          <p:cNvPr id="6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fld id="{F56B81A7-7EBE-4055-A988-4EA163496A0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r>
              <a:rPr lang="en-US"/>
              <a:t>CS380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32B2286-9226-4041-9EA9-52AF1C99806A}" type="datetime1">
              <a:rPr lang="en-US" smtClean="0"/>
              <a:t>2/5/2026</a:t>
            </a:fld>
            <a:endParaRPr lang="en-US"/>
          </a:p>
        </p:txBody>
      </p:sp>
      <p:sp>
        <p:nvSpPr>
          <p:cNvPr id="8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fld id="{F56B81A7-7EBE-4055-A988-4EA163496A0A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r>
              <a:rPr lang="en-US"/>
              <a:t>CS380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9A9E3B4-C60B-4448-9541-A3A372E40858}" type="datetime1">
              <a:rPr lang="en-US" smtClean="0"/>
              <a:t>2/5/2026</a:t>
            </a:fld>
            <a:endParaRPr lang="en-US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CS380</a:t>
            </a:r>
          </a:p>
        </p:txBody>
      </p:sp>
      <p:sp>
        <p:nvSpPr>
          <p:cNvPr id="5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6B81A7-7EBE-4055-A988-4EA163496A0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F0ECC7C-FA33-4B46-B0E2-2C2D92E80238}" type="datetime1">
              <a:rPr lang="en-US" smtClean="0"/>
              <a:t>2/5/2026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CS380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56B81A7-7EBE-4055-A988-4EA163496A0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/>
          <a:lstStyle>
            <a:lvl1pPr algn="l">
              <a:buNone/>
              <a:defRPr sz="4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A6BBC48-6569-4B97-88AF-D0D0D2A921E7}" type="datetime1">
              <a:rPr lang="en-US" smtClean="0"/>
              <a:t>2/5/2026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CS380</a:t>
            </a:r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6B81A7-7EBE-4055-A988-4EA163496A0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 bwMode="white">
          <a:xfrm>
            <a:off x="-9525" y="4572000"/>
            <a:ext cx="9144000" cy="887413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-9525" y="4664075"/>
            <a:ext cx="1463675" cy="7127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Rectangle 9"/>
          <p:cNvSpPr/>
          <p:nvPr/>
        </p:nvSpPr>
        <p:spPr>
          <a:xfrm>
            <a:off x="1544638" y="4654550"/>
            <a:ext cx="7599362" cy="712788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Rectangle 10"/>
          <p:cNvSpPr/>
          <p:nvPr/>
        </p:nvSpPr>
        <p:spPr bwMode="white">
          <a:xfrm>
            <a:off x="1447800" y="0"/>
            <a:ext cx="100013" cy="6867525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9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>
            <a:lvl1pPr>
              <a:defRPr/>
            </a:lvl1pPr>
          </a:lstStyle>
          <a:p>
            <a:fld id="{CB89FE90-1C4A-48E6-A136-0B030992077A}" type="datetime1">
              <a:rPr lang="en-US" smtClean="0"/>
              <a:t>2/5/2026</a:t>
            </a:fld>
            <a:endParaRPr lang="en-US"/>
          </a:p>
        </p:txBody>
      </p:sp>
      <p:sp>
        <p:nvSpPr>
          <p:cNvPr id="10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50"/>
            <a:ext cx="1447800" cy="663575"/>
          </a:xfrm>
        </p:spPr>
        <p:txBody>
          <a:bodyPr rtlCol="0"/>
          <a:lstStyle>
            <a:lvl1pPr>
              <a:defRPr sz="2800"/>
            </a:lvl1pPr>
          </a:lstStyle>
          <a:p>
            <a:fld id="{F56B81A7-7EBE-4055-A988-4EA163496A0A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400"/>
            <a:ext cx="4572000" cy="365125"/>
          </a:xfrm>
        </p:spPr>
        <p:txBody>
          <a:bodyPr rtlCol="0"/>
          <a:lstStyle>
            <a:lvl1pPr>
              <a:defRPr/>
            </a:lvl1pPr>
          </a:lstStyle>
          <a:p>
            <a:r>
              <a:rPr lang="en-US"/>
              <a:t>CS380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34DFF5B-3307-489E-9EDF-9936DA106646}" type="datetime1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CS380</a:t>
            </a: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6B81A7-7EBE-4055-A988-4EA163496A0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 bwMode="white">
          <a:xfrm>
            <a:off x="6096000" y="0"/>
            <a:ext cx="320675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0"/>
            <a:ext cx="2209800" cy="365125"/>
          </a:xfrm>
        </p:spPr>
        <p:txBody>
          <a:bodyPr/>
          <a:lstStyle>
            <a:lvl1pPr>
              <a:defRPr/>
            </a:lvl1pPr>
          </a:lstStyle>
          <a:p>
            <a:fld id="{F426D0EE-D62E-453B-A5F4-24826C59CFE2}" type="datetime1">
              <a:rPr lang="en-US" smtClean="0"/>
              <a:t>2/5/2026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48400"/>
            <a:ext cx="5573713" cy="365125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CS380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5"/>
          </a:xfrm>
        </p:spPr>
        <p:txBody>
          <a:bodyPr/>
          <a:lstStyle>
            <a:lvl1pPr>
              <a:defRPr/>
            </a:lvl1pPr>
          </a:lstStyle>
          <a:p>
            <a:fld id="{F56B81A7-7EBE-4055-A988-4EA163496A0A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21"/>
          <p:cNvSpPr>
            <a:spLocks noGrp="1"/>
          </p:cNvSpPr>
          <p:nvPr>
            <p:ph type="title"/>
          </p:nvPr>
        </p:nvSpPr>
        <p:spPr bwMode="auto">
          <a:xfrm>
            <a:off x="609600" y="228600"/>
            <a:ext cx="81534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612775" y="1600200"/>
            <a:ext cx="81534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  <a:cs typeface="+mn-cs"/>
              </a:defRPr>
            </a:lvl1pPr>
          </a:lstStyle>
          <a:p>
            <a:fld id="{38DF3805-346E-40E4-8AD0-6D5FAFC1FCA3}" type="datetime1">
              <a:rPr lang="en-US" smtClean="0"/>
              <a:t>2/5/2026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400"/>
            <a:ext cx="542131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  <a:cs typeface="+mn-cs"/>
              </a:defRPr>
            </a:lvl1pPr>
          </a:lstStyle>
          <a:p>
            <a:r>
              <a:rPr lang="en-US"/>
              <a:t>CS380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235075"/>
            <a:ext cx="9144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1279525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79525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1588"/>
            <a:ext cx="533400" cy="244475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  <a:cs typeface="+mn-cs"/>
              </a:defRPr>
            </a:lvl1pPr>
          </a:lstStyle>
          <a:p>
            <a:fld id="{F56B81A7-7EBE-4055-A988-4EA163496A0A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9pPr>
    </p:titleStyle>
    <p:bodyStyle>
      <a:lvl1pPr marL="319088" indent="-319088" algn="l" rtl="0" eaLnBrk="1" fontAlgn="base" hangingPunct="1">
        <a:spcBef>
          <a:spcPts val="7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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1" fontAlgn="base" hangingPunct="1">
        <a:spcBef>
          <a:spcPts val="55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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fontAlgn="base" hangingPunct="1">
        <a:spcBef>
          <a:spcPts val="5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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fontAlgn="base" hangingPunct="1">
        <a:spcBef>
          <a:spcPts val="400"/>
        </a:spcBef>
        <a:spcAft>
          <a:spcPct val="0"/>
        </a:spcAft>
        <a:buClr>
          <a:srgbClr val="A04DA3"/>
        </a:buClr>
        <a:buSzPct val="7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fontAlgn="base" hangingPunct="1">
        <a:spcBef>
          <a:spcPts val="400"/>
        </a:spcBef>
        <a:spcAft>
          <a:spcPct val="0"/>
        </a:spcAft>
        <a:buClr>
          <a:srgbClr val="C4652D"/>
        </a:buClr>
        <a:buSzPct val="6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css/css_reference.asp#font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css/css_reference.asp#text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CSS for Styling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56B81A7-7EBE-4055-A988-4EA163496A0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3683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EACD965-756C-DC69-AB80-2244486A7C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548680"/>
            <a:ext cx="6105525" cy="56292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EED2285-DDC0-3A89-5685-E2E57E602768}"/>
              </a:ext>
            </a:extLst>
          </p:cNvPr>
          <p:cNvSpPr txBox="1"/>
          <p:nvPr/>
        </p:nvSpPr>
        <p:spPr>
          <a:xfrm>
            <a:off x="107504" y="764704"/>
            <a:ext cx="228910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Module Map</a:t>
            </a:r>
            <a:r>
              <a:rPr lang="en-GB" dirty="0"/>
              <a:t>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F96AC98-972E-9689-DCC2-05CFBBD7297E}"/>
              </a:ext>
            </a:extLst>
          </p:cNvPr>
          <p:cNvSpPr/>
          <p:nvPr/>
        </p:nvSpPr>
        <p:spPr>
          <a:xfrm>
            <a:off x="5032474" y="1676400"/>
            <a:ext cx="1440160" cy="770022"/>
          </a:xfrm>
          <a:prstGeom prst="rect">
            <a:avLst/>
          </a:prstGeom>
          <a:noFill/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0572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good, the bad and the… ugly!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4724400"/>
            <a:ext cx="8153400" cy="1524000"/>
          </a:xfrm>
        </p:spPr>
        <p:txBody>
          <a:bodyPr/>
          <a:lstStyle/>
          <a:p>
            <a:r>
              <a:rPr lang="en-US" dirty="0"/>
              <a:t>Tags such as b, i, u, and font are discouraged in strict XHTML</a:t>
            </a:r>
          </a:p>
          <a:p>
            <a:r>
              <a:rPr lang="en-US" dirty="0"/>
              <a:t>Why is this bad?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76F15A-3445-4ED0-A4DF-DE4BBF06AE1A}" type="slidenum">
              <a:rPr lang="en-US" smtClean="0"/>
              <a:t>3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609600" y="1524000"/>
            <a:ext cx="8153400" cy="175432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atin typeface="Courier New" pitchFamily="49" charset="0"/>
                <a:cs typeface="Courier New" pitchFamily="49" charset="0"/>
              </a:rPr>
              <a:t>&lt;p&gt;</a:t>
            </a:r>
          </a:p>
          <a:p>
            <a:r>
              <a:rPr lang="en-US" b="1" dirty="0">
                <a:latin typeface="Courier New" pitchFamily="49" charset="0"/>
                <a:cs typeface="Courier New" pitchFamily="49" charset="0"/>
              </a:rPr>
              <a:t>&lt;font face="Arial"&gt;</a:t>
            </a:r>
            <a:r>
              <a:rPr lang="en-US" dirty="0" err="1">
                <a:latin typeface="Courier New" pitchFamily="49" charset="0"/>
                <a:cs typeface="Courier New" pitchFamily="49" charset="0"/>
              </a:rPr>
              <a:t>Shashdot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.</a:t>
            </a:r>
            <a:r>
              <a:rPr lang="en-US" b="1" dirty="0">
                <a:latin typeface="Courier New" pitchFamily="49" charset="0"/>
                <a:cs typeface="Courier New" pitchFamily="49" charset="0"/>
              </a:rPr>
              <a:t>&lt;/font&gt;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News for </a:t>
            </a:r>
            <a:r>
              <a:rPr lang="en-US" b="1" dirty="0">
                <a:latin typeface="Courier New" pitchFamily="49" charset="0"/>
                <a:cs typeface="Courier New" pitchFamily="49" charset="0"/>
              </a:rPr>
              <a:t>&lt;b&gt;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nerds!!</a:t>
            </a:r>
            <a:r>
              <a:rPr lang="en-US" b="1" dirty="0">
                <a:latin typeface="Courier New" pitchFamily="49" charset="0"/>
                <a:cs typeface="Courier New" pitchFamily="49" charset="0"/>
              </a:rPr>
              <a:t>&lt;/b&gt;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 You will </a:t>
            </a:r>
            <a:r>
              <a:rPr lang="en-US" b="1" dirty="0">
                <a:latin typeface="Courier New" pitchFamily="49" charset="0"/>
                <a:cs typeface="Courier New" pitchFamily="49" charset="0"/>
              </a:rPr>
              <a:t>&lt;i&gt;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never</a:t>
            </a:r>
            <a:r>
              <a:rPr lang="en-US" b="1" dirty="0">
                <a:latin typeface="Courier New" pitchFamily="49" charset="0"/>
                <a:cs typeface="Courier New" pitchFamily="49" charset="0"/>
              </a:rPr>
              <a:t>&lt;/i&gt;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, </a:t>
            </a:r>
            <a:r>
              <a:rPr lang="en-US" b="1" dirty="0">
                <a:latin typeface="Courier New" pitchFamily="49" charset="0"/>
                <a:cs typeface="Courier New" pitchFamily="49" charset="0"/>
              </a:rPr>
              <a:t>&lt;u&gt;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EVER</a:t>
            </a:r>
            <a:r>
              <a:rPr lang="en-US" b="1" dirty="0">
                <a:latin typeface="Courier New" pitchFamily="49" charset="0"/>
                <a:cs typeface="Courier New" pitchFamily="49" charset="0"/>
              </a:rPr>
              <a:t>&lt;/u&gt; 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be</a:t>
            </a:r>
          </a:p>
          <a:p>
            <a:r>
              <a:rPr lang="en-US" b="1" dirty="0">
                <a:latin typeface="Courier New" pitchFamily="49" charset="0"/>
                <a:cs typeface="Courier New" pitchFamily="49" charset="0"/>
              </a:rPr>
              <a:t>&lt;font size="+4" color="red"&gt;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BORED</a:t>
            </a:r>
            <a:r>
              <a:rPr lang="en-US" b="1" dirty="0">
                <a:latin typeface="Courier New" pitchFamily="49" charset="0"/>
                <a:cs typeface="Courier New" pitchFamily="49" charset="0"/>
              </a:rPr>
              <a:t>&lt;/font&gt; 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here!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&lt;/p&gt;								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HTML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9600" y="3480137"/>
            <a:ext cx="8153400" cy="107721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itchFamily="34" charset="0"/>
                <a:cs typeface="Arial" pitchFamily="34" charset="0"/>
              </a:rPr>
              <a:t>Slashdot</a:t>
            </a:r>
            <a:r>
              <a:rPr lang="en-US" dirty="0">
                <a:latin typeface="Consolas" pitchFamily="49" charset="0"/>
                <a:cs typeface="Consolas" pitchFamily="49" charset="0"/>
              </a:rPr>
              <a:t>. News for </a:t>
            </a:r>
            <a:r>
              <a:rPr lang="en-US" b="1" dirty="0">
                <a:latin typeface="Consolas" pitchFamily="49" charset="0"/>
                <a:cs typeface="Consolas" pitchFamily="49" charset="0"/>
              </a:rPr>
              <a:t>nerds!! </a:t>
            </a:r>
            <a:r>
              <a:rPr lang="en-US" dirty="0">
                <a:latin typeface="Consolas" pitchFamily="49" charset="0"/>
                <a:cs typeface="Consolas" pitchFamily="49" charset="0"/>
              </a:rPr>
              <a:t>You will never, </a:t>
            </a:r>
            <a:r>
              <a:rPr lang="en-US" sz="2000" u="sng" dirty="0">
                <a:latin typeface="Consolas" pitchFamily="49" charset="0"/>
                <a:cs typeface="Consolas" pitchFamily="49" charset="0"/>
              </a:rPr>
              <a:t>EVER</a:t>
            </a:r>
            <a:r>
              <a:rPr lang="en-US" dirty="0">
                <a:latin typeface="Consolas" pitchFamily="49" charset="0"/>
                <a:cs typeface="Consolas" pitchFamily="49" charset="0"/>
              </a:rPr>
              <a:t> be </a:t>
            </a:r>
            <a:r>
              <a:rPr lang="en-US" sz="2800" dirty="0">
                <a:solidFill>
                  <a:srgbClr val="FF0000"/>
                </a:solidFill>
                <a:latin typeface="Consolas" pitchFamily="49" charset="0"/>
                <a:cs typeface="Consolas" pitchFamily="49" charset="0"/>
              </a:rPr>
              <a:t>BORED</a:t>
            </a:r>
            <a:r>
              <a:rPr lang="en-US" dirty="0">
                <a:latin typeface="Consolas" pitchFamily="49" charset="0"/>
                <a:cs typeface="Consolas" pitchFamily="49" charset="0"/>
              </a:rPr>
              <a:t> here!     </a:t>
            </a:r>
          </a:p>
          <a:p>
            <a:r>
              <a:rPr lang="en-US" dirty="0">
                <a:latin typeface="Consolas" pitchFamily="49" charset="0"/>
                <a:cs typeface="Consolas" pitchFamily="49" charset="0"/>
              </a:rPr>
              <a:t> 		                                        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output</a:t>
            </a:r>
          </a:p>
        </p:txBody>
      </p:sp>
    </p:spTree>
    <p:extLst>
      <p:ext uri="{BB962C8B-B14F-4D97-AF65-F5344CB8AC3E}">
        <p14:creationId xmlns:p14="http://schemas.microsoft.com/office/powerpoint/2010/main" val="17704297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Cascading Style Sheets (CSS)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Describes the appearance, layout, and presentation of information on a web page</a:t>
            </a:r>
          </a:p>
          <a:p>
            <a:pPr lvl="1"/>
            <a:r>
              <a:rPr lang="en-US" dirty="0"/>
              <a:t>HTML describes </a:t>
            </a:r>
            <a:r>
              <a:rPr lang="en-US" b="1" dirty="0"/>
              <a:t>the content </a:t>
            </a:r>
            <a:r>
              <a:rPr lang="en-US" dirty="0"/>
              <a:t>of the page</a:t>
            </a:r>
          </a:p>
          <a:p>
            <a:r>
              <a:rPr lang="en-US" dirty="0"/>
              <a:t>Describes </a:t>
            </a:r>
            <a:r>
              <a:rPr lang="en-US" i="1" dirty="0"/>
              <a:t>how </a:t>
            </a:r>
            <a:r>
              <a:rPr lang="en-US" dirty="0"/>
              <a:t>information is to be displayed, not </a:t>
            </a:r>
            <a:r>
              <a:rPr lang="en-US" i="1" dirty="0"/>
              <a:t>what </a:t>
            </a:r>
            <a:r>
              <a:rPr lang="en-US" dirty="0"/>
              <a:t>is being displayed</a:t>
            </a:r>
          </a:p>
          <a:p>
            <a:r>
              <a:rPr lang="en-US" dirty="0"/>
              <a:t>Can be embedded in HTML document or placed into separate .</a:t>
            </a:r>
            <a:r>
              <a:rPr lang="en-US" dirty="0" err="1"/>
              <a:t>css</a:t>
            </a:r>
            <a:r>
              <a:rPr lang="en-US" dirty="0"/>
              <a:t> file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66700" y="6446837"/>
            <a:ext cx="54213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F56B81A7-7EBE-4055-A988-4EA163496A0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6315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Basic CSS rule syntax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4724400"/>
            <a:ext cx="8153400" cy="1524000"/>
          </a:xfrm>
        </p:spPr>
        <p:txBody>
          <a:bodyPr/>
          <a:lstStyle/>
          <a:p>
            <a:r>
              <a:rPr lang="en-US" sz="2400" dirty="0"/>
              <a:t>A CSS file consists of one or more </a:t>
            </a:r>
            <a:r>
              <a:rPr lang="en-US" sz="2400" b="1" dirty="0"/>
              <a:t>rules</a:t>
            </a:r>
          </a:p>
          <a:p>
            <a:r>
              <a:rPr lang="en-US" sz="2400" dirty="0"/>
              <a:t>Each rule starts with a </a:t>
            </a:r>
            <a:r>
              <a:rPr lang="en-US" sz="2400" b="1" dirty="0"/>
              <a:t>selector </a:t>
            </a:r>
          </a:p>
          <a:p>
            <a:r>
              <a:rPr lang="en-US" sz="2400" dirty="0"/>
              <a:t>A selector specifies an HTML element(s) and then applies style </a:t>
            </a:r>
            <a:r>
              <a:rPr lang="en-US" sz="2400" b="1" dirty="0"/>
              <a:t>properties </a:t>
            </a:r>
            <a:r>
              <a:rPr lang="en-US" sz="2400" dirty="0"/>
              <a:t>to them</a:t>
            </a:r>
          </a:p>
          <a:p>
            <a:pPr lvl="1"/>
            <a:r>
              <a:rPr lang="en-US" sz="2000" dirty="0"/>
              <a:t>a selector of * selects all elements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76F15A-3445-4ED0-A4DF-DE4BBF06AE1A}" type="slidenum">
              <a:rPr lang="en-US" smtClean="0"/>
              <a:t>5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609600" y="1598474"/>
            <a:ext cx="8153400" cy="1754326"/>
          </a:xfrm>
          <a:prstGeom prst="rect">
            <a:avLst/>
          </a:prstGeom>
          <a:solidFill>
            <a:schemeClr val="bg1">
              <a:lumMod val="85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i="1" dirty="0">
                <a:latin typeface="Courier New" pitchFamily="49" charset="0"/>
                <a:cs typeface="Courier New" pitchFamily="49" charset="0"/>
              </a:rPr>
              <a:t>selector 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{</a:t>
            </a:r>
          </a:p>
          <a:p>
            <a:r>
              <a:rPr lang="en-US" i="1" dirty="0">
                <a:latin typeface="Courier New" pitchFamily="49" charset="0"/>
                <a:cs typeface="Courier New" pitchFamily="49" charset="0"/>
              </a:rPr>
              <a:t>property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: </a:t>
            </a:r>
            <a:r>
              <a:rPr lang="en-US" i="1" dirty="0">
                <a:latin typeface="Courier New" pitchFamily="49" charset="0"/>
                <a:cs typeface="Courier New" pitchFamily="49" charset="0"/>
              </a:rPr>
              <a:t>value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;</a:t>
            </a:r>
          </a:p>
          <a:p>
            <a:r>
              <a:rPr lang="en-US" i="1" dirty="0">
                <a:latin typeface="Courier New" pitchFamily="49" charset="0"/>
                <a:cs typeface="Courier New" pitchFamily="49" charset="0"/>
              </a:rPr>
              <a:t>property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: </a:t>
            </a:r>
            <a:r>
              <a:rPr lang="en-US" i="1" dirty="0">
                <a:latin typeface="Courier New" pitchFamily="49" charset="0"/>
                <a:cs typeface="Courier New" pitchFamily="49" charset="0"/>
              </a:rPr>
              <a:t>value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;</a:t>
            </a:r>
          </a:p>
          <a:p>
            <a:r>
              <a:rPr lang="en-US" i="1" dirty="0">
                <a:latin typeface="Courier New" pitchFamily="49" charset="0"/>
                <a:cs typeface="Courier New" pitchFamily="49" charset="0"/>
              </a:rPr>
              <a:t>...</a:t>
            </a:r>
          </a:p>
          <a:p>
            <a:r>
              <a:rPr lang="en-US" i="1" dirty="0">
                <a:latin typeface="Courier New" pitchFamily="49" charset="0"/>
                <a:cs typeface="Courier New" pitchFamily="49" charset="0"/>
              </a:rPr>
              <a:t>property: value;</a:t>
            </a:r>
          </a:p>
          <a:p>
            <a:r>
              <a:rPr lang="en-US" i="1" dirty="0">
                <a:latin typeface="Courier New" pitchFamily="49" charset="0"/>
                <a:cs typeface="Courier New" pitchFamily="49" charset="0"/>
              </a:rPr>
              <a:t>}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								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CSS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9600" y="3429000"/>
            <a:ext cx="8153400" cy="1200329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atin typeface="Courier New" pitchFamily="49" charset="0"/>
                <a:cs typeface="Courier New" pitchFamily="49" charset="0"/>
              </a:rPr>
              <a:t>p {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font-family: sans-serif;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color: red;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}								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CSS</a:t>
            </a:r>
          </a:p>
        </p:txBody>
      </p:sp>
    </p:spTree>
    <p:extLst>
      <p:ext uri="{BB962C8B-B14F-4D97-AF65-F5344CB8AC3E}">
        <p14:creationId xmlns:p14="http://schemas.microsoft.com/office/powerpoint/2010/main" val="29859655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Attaching a CSS file &lt;link&gt;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4724400"/>
            <a:ext cx="8153400" cy="1524000"/>
          </a:xfrm>
        </p:spPr>
        <p:txBody>
          <a:bodyPr/>
          <a:lstStyle/>
          <a:p>
            <a:r>
              <a:rPr lang="en-US" sz="2400" dirty="0"/>
              <a:t>A page can link to multiple style sheet files</a:t>
            </a:r>
          </a:p>
          <a:p>
            <a:pPr lvl="1"/>
            <a:r>
              <a:rPr lang="en-US" sz="2100" dirty="0"/>
              <a:t>In case of a conflict (two sheets define a style for the same HTML element), the latter sheet's properties will be used</a:t>
            </a:r>
            <a:endParaRPr lang="en-US" sz="17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76F15A-3445-4ED0-A4DF-DE4BBF06AE1A}" type="slidenum">
              <a:rPr lang="en-US" smtClean="0"/>
              <a:t>6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609600" y="1598474"/>
            <a:ext cx="8153400" cy="1477328"/>
          </a:xfrm>
          <a:prstGeom prst="rect">
            <a:avLst/>
          </a:prstGeom>
          <a:solidFill>
            <a:schemeClr val="bg1">
              <a:lumMod val="95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atin typeface="Courier New" pitchFamily="49" charset="0"/>
                <a:cs typeface="Courier New" pitchFamily="49" charset="0"/>
              </a:rPr>
              <a:t>&lt;head&gt;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...</a:t>
            </a:r>
          </a:p>
          <a:p>
            <a:r>
              <a:rPr lang="en-US" b="1" dirty="0">
                <a:latin typeface="Courier New" pitchFamily="49" charset="0"/>
                <a:cs typeface="Courier New" pitchFamily="49" charset="0"/>
              </a:rPr>
              <a:t>&lt;link </a:t>
            </a:r>
            <a:r>
              <a:rPr lang="en-US" b="1" dirty="0" err="1">
                <a:latin typeface="Courier New" pitchFamily="49" charset="0"/>
                <a:cs typeface="Courier New" pitchFamily="49" charset="0"/>
              </a:rPr>
              <a:t>href</a:t>
            </a:r>
            <a:r>
              <a:rPr lang="en-US" b="1" dirty="0">
                <a:latin typeface="Courier New" pitchFamily="49" charset="0"/>
                <a:cs typeface="Courier New" pitchFamily="49" charset="0"/>
              </a:rPr>
              <a:t>="</a:t>
            </a:r>
            <a:r>
              <a:rPr lang="en-US" i="1" dirty="0">
                <a:latin typeface="Courier New" pitchFamily="49" charset="0"/>
                <a:cs typeface="Courier New" pitchFamily="49" charset="0"/>
              </a:rPr>
              <a:t>filename</a:t>
            </a:r>
            <a:r>
              <a:rPr lang="en-US" b="1" dirty="0">
                <a:latin typeface="Courier New" pitchFamily="49" charset="0"/>
                <a:cs typeface="Courier New" pitchFamily="49" charset="0"/>
              </a:rPr>
              <a:t>" type="text/</a:t>
            </a:r>
            <a:r>
              <a:rPr lang="en-US" b="1" dirty="0" err="1">
                <a:latin typeface="Courier New" pitchFamily="49" charset="0"/>
                <a:cs typeface="Courier New" pitchFamily="49" charset="0"/>
              </a:rPr>
              <a:t>css</a:t>
            </a:r>
            <a:r>
              <a:rPr lang="en-US" b="1" dirty="0">
                <a:latin typeface="Courier New" pitchFamily="49" charset="0"/>
                <a:cs typeface="Courier New" pitchFamily="49" charset="0"/>
              </a:rPr>
              <a:t>" </a:t>
            </a:r>
            <a:r>
              <a:rPr lang="en-US" b="1" dirty="0" err="1">
                <a:latin typeface="Courier New" pitchFamily="49" charset="0"/>
                <a:cs typeface="Courier New" pitchFamily="49" charset="0"/>
              </a:rPr>
              <a:t>rel</a:t>
            </a:r>
            <a:r>
              <a:rPr lang="en-US" b="1" dirty="0">
                <a:latin typeface="Courier New" pitchFamily="49" charset="0"/>
                <a:cs typeface="Courier New" pitchFamily="49" charset="0"/>
              </a:rPr>
              <a:t>="</a:t>
            </a:r>
            <a:r>
              <a:rPr lang="en-US" b="1" dirty="0" err="1">
                <a:latin typeface="Courier New" pitchFamily="49" charset="0"/>
                <a:cs typeface="Courier New" pitchFamily="49" charset="0"/>
              </a:rPr>
              <a:t>stylesheet</a:t>
            </a:r>
            <a:r>
              <a:rPr lang="en-US" b="1" dirty="0">
                <a:latin typeface="Courier New" pitchFamily="49" charset="0"/>
                <a:cs typeface="Courier New" pitchFamily="49" charset="0"/>
              </a:rPr>
              <a:t>" /&gt;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...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&lt;/head&gt;						     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HTML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9600" y="3429000"/>
            <a:ext cx="8153400" cy="12003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atin typeface="Courier New" pitchFamily="49" charset="0"/>
                <a:cs typeface="Courier New" pitchFamily="49" charset="0"/>
              </a:rPr>
              <a:t>&lt;link </a:t>
            </a:r>
            <a:r>
              <a:rPr lang="en-US" dirty="0" err="1">
                <a:latin typeface="Courier New" pitchFamily="49" charset="0"/>
                <a:cs typeface="Courier New" pitchFamily="49" charset="0"/>
              </a:rPr>
              <a:t>href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="style.css" type="text/</a:t>
            </a:r>
            <a:r>
              <a:rPr lang="en-US" dirty="0" err="1">
                <a:latin typeface="Courier New" pitchFamily="49" charset="0"/>
                <a:cs typeface="Courier New" pitchFamily="49" charset="0"/>
              </a:rPr>
              <a:t>css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" </a:t>
            </a:r>
            <a:r>
              <a:rPr lang="en-US" dirty="0" err="1">
                <a:latin typeface="Courier New" pitchFamily="49" charset="0"/>
                <a:cs typeface="Courier New" pitchFamily="49" charset="0"/>
              </a:rPr>
              <a:t>rel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="</a:t>
            </a:r>
            <a:r>
              <a:rPr lang="en-US" dirty="0" err="1">
                <a:latin typeface="Courier New" pitchFamily="49" charset="0"/>
                <a:cs typeface="Courier New" pitchFamily="49" charset="0"/>
              </a:rPr>
              <a:t>stylesheet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" /&gt;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&lt;link </a:t>
            </a:r>
            <a:r>
              <a:rPr lang="en-US" dirty="0" err="1">
                <a:latin typeface="Courier New" pitchFamily="49" charset="0"/>
                <a:cs typeface="Courier New" pitchFamily="49" charset="0"/>
              </a:rPr>
              <a:t>href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="http://www.google.com/uds/css/gsearch.css"</a:t>
            </a:r>
          </a:p>
          <a:p>
            <a:r>
              <a:rPr lang="en-US" dirty="0" err="1">
                <a:latin typeface="Courier New" pitchFamily="49" charset="0"/>
                <a:cs typeface="Courier New" pitchFamily="49" charset="0"/>
              </a:rPr>
              <a:t>rel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="</a:t>
            </a:r>
            <a:r>
              <a:rPr lang="en-US" dirty="0" err="1">
                <a:latin typeface="Courier New" pitchFamily="49" charset="0"/>
                <a:cs typeface="Courier New" pitchFamily="49" charset="0"/>
              </a:rPr>
              <a:t>stylesheet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" type="text/</a:t>
            </a:r>
            <a:r>
              <a:rPr lang="en-US" dirty="0" err="1">
                <a:latin typeface="Courier New" pitchFamily="49" charset="0"/>
                <a:cs typeface="Courier New" pitchFamily="49" charset="0"/>
              </a:rPr>
              <a:t>css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" /&gt;			  								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HTML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CS380</a:t>
            </a:r>
          </a:p>
        </p:txBody>
      </p:sp>
    </p:spTree>
    <p:extLst>
      <p:ext uri="{BB962C8B-B14F-4D97-AF65-F5344CB8AC3E}">
        <p14:creationId xmlns:p14="http://schemas.microsoft.com/office/powerpoint/2010/main" val="1091641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Embedding style sheets: &lt;style&gt;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40976" y="4572000"/>
            <a:ext cx="8153400" cy="1524000"/>
          </a:xfrm>
        </p:spPr>
        <p:txBody>
          <a:bodyPr/>
          <a:lstStyle/>
          <a:p>
            <a:r>
              <a:rPr lang="en-US" sz="2400" dirty="0"/>
              <a:t>CSS code can be embedded within the head of an HTML page</a:t>
            </a:r>
          </a:p>
          <a:p>
            <a:r>
              <a:rPr lang="en-US" sz="2400" dirty="0"/>
              <a:t>B</a:t>
            </a:r>
            <a:r>
              <a:rPr lang="en-US" sz="2400" i="1" dirty="0"/>
              <a:t>ad style </a:t>
            </a:r>
            <a:r>
              <a:rPr lang="en-US" sz="2400" dirty="0"/>
              <a:t>and should be avoided when possible (why?)</a:t>
            </a:r>
            <a:endParaRPr lang="en-US" sz="20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76F15A-3445-4ED0-A4DF-DE4BBF06AE1A}" type="slidenum">
              <a:rPr lang="en-US" smtClean="0"/>
              <a:t>7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09600" y="1827074"/>
            <a:ext cx="8153400" cy="203132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atin typeface="Courier New" pitchFamily="49" charset="0"/>
                <a:cs typeface="Courier New" pitchFamily="49" charset="0"/>
              </a:rPr>
              <a:t>&lt;head&gt;</a:t>
            </a:r>
          </a:p>
          <a:p>
            <a:r>
              <a:rPr lang="en-US" b="1" dirty="0">
                <a:latin typeface="Courier New" pitchFamily="49" charset="0"/>
                <a:cs typeface="Courier New" pitchFamily="49" charset="0"/>
              </a:rPr>
              <a:t>&lt;style type="text/</a:t>
            </a:r>
            <a:r>
              <a:rPr lang="en-US" b="1" dirty="0" err="1">
                <a:latin typeface="Courier New" pitchFamily="49" charset="0"/>
                <a:cs typeface="Courier New" pitchFamily="49" charset="0"/>
              </a:rPr>
              <a:t>css</a:t>
            </a:r>
            <a:r>
              <a:rPr lang="en-US" b="1" dirty="0">
                <a:latin typeface="Courier New" pitchFamily="49" charset="0"/>
                <a:cs typeface="Courier New" pitchFamily="49" charset="0"/>
              </a:rPr>
              <a:t>"&gt;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p { font-family: sans-serif; color: red; }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h2 { background-color: yellow; }</a:t>
            </a:r>
          </a:p>
          <a:p>
            <a:r>
              <a:rPr lang="en-US" b="1" dirty="0">
                <a:latin typeface="Courier New" pitchFamily="49" charset="0"/>
                <a:cs typeface="Courier New" pitchFamily="49" charset="0"/>
              </a:rPr>
              <a:t>&lt;/style&gt;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&lt;/head&gt; 							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								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HTML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CS380</a:t>
            </a:r>
          </a:p>
        </p:txBody>
      </p:sp>
    </p:spTree>
    <p:extLst>
      <p:ext uri="{BB962C8B-B14F-4D97-AF65-F5344CB8AC3E}">
        <p14:creationId xmlns:p14="http://schemas.microsoft.com/office/powerpoint/2010/main" val="16211643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Inline styles: the style attribute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40976" y="4572000"/>
            <a:ext cx="8153400" cy="1524000"/>
          </a:xfrm>
        </p:spPr>
        <p:txBody>
          <a:bodyPr/>
          <a:lstStyle/>
          <a:p>
            <a:r>
              <a:rPr lang="en-US" sz="2400" dirty="0"/>
              <a:t>Higher precedence than embedded or linked styles</a:t>
            </a:r>
          </a:p>
          <a:p>
            <a:r>
              <a:rPr lang="en-US" sz="2400" dirty="0"/>
              <a:t>Used for one-time overrides and styling a particular element</a:t>
            </a:r>
          </a:p>
          <a:p>
            <a:r>
              <a:rPr lang="en-US" sz="2400" dirty="0"/>
              <a:t>B</a:t>
            </a:r>
            <a:r>
              <a:rPr lang="en-US" sz="2400" i="1" dirty="0"/>
              <a:t>ad style </a:t>
            </a:r>
            <a:r>
              <a:rPr lang="en-US" sz="2400" dirty="0"/>
              <a:t>and should be avoided when possible (why?)</a:t>
            </a:r>
            <a:endParaRPr lang="en-US" sz="20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76F15A-3445-4ED0-A4DF-DE4BBF06AE1A}" type="slidenum">
              <a:rPr lang="en-US" smtClean="0"/>
              <a:t>8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09600" y="1827074"/>
            <a:ext cx="8153400" cy="12003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atin typeface="Courier New" pitchFamily="49" charset="0"/>
                <a:cs typeface="Courier New" pitchFamily="49" charset="0"/>
              </a:rPr>
              <a:t>&lt;p </a:t>
            </a:r>
            <a:r>
              <a:rPr lang="en-US" b="1" dirty="0">
                <a:latin typeface="Courier New" pitchFamily="49" charset="0"/>
                <a:cs typeface="Courier New" pitchFamily="49" charset="0"/>
              </a:rPr>
              <a:t>style="font-family: sans-serif; color: red;"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&gt;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This is a paragraph&lt;/p&gt; 							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								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HTML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CS380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9600" y="3143071"/>
            <a:ext cx="8153400" cy="95410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This is a paragraph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							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							   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output</a:t>
            </a:r>
          </a:p>
        </p:txBody>
      </p:sp>
    </p:spTree>
    <p:extLst>
      <p:ext uri="{BB962C8B-B14F-4D97-AF65-F5344CB8AC3E}">
        <p14:creationId xmlns:p14="http://schemas.microsoft.com/office/powerpoint/2010/main" val="22942626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CSS properties for colors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76F15A-3445-4ED0-A4DF-DE4BBF06AE1A}" type="slidenum">
              <a:rPr lang="en-US" smtClean="0"/>
              <a:t>9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09600" y="1600200"/>
            <a:ext cx="8153400" cy="147732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atin typeface="Courier New" pitchFamily="49" charset="0"/>
                <a:cs typeface="Courier New" pitchFamily="49" charset="0"/>
              </a:rPr>
              <a:t>p {</a:t>
            </a:r>
          </a:p>
          <a:p>
            <a:r>
              <a:rPr lang="en-US" b="1" dirty="0">
                <a:latin typeface="Courier New" pitchFamily="49" charset="0"/>
                <a:cs typeface="Courier New" pitchFamily="49" charset="0"/>
              </a:rPr>
              <a:t>color: red;</a:t>
            </a:r>
          </a:p>
          <a:p>
            <a:r>
              <a:rPr lang="en-US" b="1" dirty="0">
                <a:latin typeface="Courier New" pitchFamily="49" charset="0"/>
                <a:cs typeface="Courier New" pitchFamily="49" charset="0"/>
              </a:rPr>
              <a:t>background-color: yellow;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}							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								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CSS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CS380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9600" y="3143071"/>
            <a:ext cx="8153400" cy="40011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This paragraph uses the style above                                                      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output</a:t>
            </a:r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1174878"/>
              </p:ext>
            </p:extLst>
          </p:nvPr>
        </p:nvGraphicFramePr>
        <p:xfrm>
          <a:off x="762000" y="4236720"/>
          <a:ext cx="8153400" cy="1493520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000" dirty="0"/>
                        <a:t>property 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description </a:t>
                      </a:r>
                      <a:endParaRPr lang="en-US" sz="20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000" dirty="0"/>
                        <a:t>color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color of the element's text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000" dirty="0"/>
                        <a:t>background-color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color that will appear behind the element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48042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Specifying colors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76F15A-3445-4ED0-A4DF-DE4BBF06AE1A}" type="slidenum">
              <a:rPr lang="en-US" smtClean="0"/>
              <a:t>10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09600" y="1600200"/>
            <a:ext cx="8153400" cy="120032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atin typeface="Courier New" pitchFamily="49" charset="0"/>
                <a:cs typeface="Courier New" pitchFamily="49" charset="0"/>
              </a:rPr>
              <a:t>p { color: </a:t>
            </a:r>
            <a:r>
              <a:rPr lang="en-US" b="1" dirty="0">
                <a:latin typeface="Courier New" pitchFamily="49" charset="0"/>
                <a:cs typeface="Courier New" pitchFamily="49" charset="0"/>
              </a:rPr>
              <a:t>red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; }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h2 { color: </a:t>
            </a:r>
            <a:r>
              <a:rPr lang="en-US" b="1" dirty="0" err="1">
                <a:latin typeface="Courier New" pitchFamily="49" charset="0"/>
                <a:cs typeface="Courier New" pitchFamily="49" charset="0"/>
              </a:rPr>
              <a:t>rgb</a:t>
            </a:r>
            <a:r>
              <a:rPr lang="en-US" b="1" dirty="0">
                <a:latin typeface="Courier New" pitchFamily="49" charset="0"/>
                <a:cs typeface="Courier New" pitchFamily="49" charset="0"/>
              </a:rPr>
              <a:t>(128, 0, 196)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; }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h4 { color: </a:t>
            </a:r>
            <a:r>
              <a:rPr lang="en-US" b="1" dirty="0">
                <a:latin typeface="Courier New" pitchFamily="49" charset="0"/>
                <a:cs typeface="Courier New" pitchFamily="49" charset="0"/>
              </a:rPr>
              <a:t>#FF8800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; }								 				      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CSS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87188" y="2895600"/>
            <a:ext cx="8153400" cy="2246769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This paragraph uses the first style above   </a:t>
            </a:r>
          </a:p>
          <a:p>
            <a:r>
              <a:rPr lang="en-US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</a:p>
          <a:p>
            <a:r>
              <a:rPr lang="en-US" sz="2800" b="1" dirty="0">
                <a:solidFill>
                  <a:srgbClr val="9900CC"/>
                </a:solidFill>
                <a:latin typeface="Times New Roman" pitchFamily="18" charset="0"/>
                <a:cs typeface="Times New Roman" pitchFamily="18" charset="0"/>
              </a:rPr>
              <a:t>This h2 uses the second style above.</a:t>
            </a:r>
          </a:p>
          <a:p>
            <a:endParaRPr lang="en-US" sz="2800" b="1" dirty="0">
              <a:solidFill>
                <a:srgbClr val="9900CC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b="1" dirty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This h4 uses the third style above.</a:t>
            </a:r>
            <a:endParaRPr lang="en-US" sz="2400" dirty="0">
              <a:solidFill>
                <a:srgbClr val="FF9933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				          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output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40976" y="5181600"/>
            <a:ext cx="8153400" cy="1524000"/>
          </a:xfrm>
        </p:spPr>
        <p:txBody>
          <a:bodyPr/>
          <a:lstStyle/>
          <a:p>
            <a:r>
              <a:rPr lang="en-US" sz="2200" dirty="0"/>
              <a:t>color names: aqua, black, blue, fuchsia, gray, green, lime, maroon, navy, olive, purple, red, silver, teal, white (white), yellow</a:t>
            </a:r>
          </a:p>
          <a:p>
            <a:r>
              <a:rPr lang="en-US" sz="2200" dirty="0"/>
              <a:t>RGB codes: red, green, and blue values from 0 (none) to 255 (full)</a:t>
            </a:r>
          </a:p>
          <a:p>
            <a:r>
              <a:rPr lang="en-US" sz="2200" dirty="0"/>
              <a:t>hex codes: RGB values in base-16 from 00 (0, none) to FF (255, full)</a:t>
            </a:r>
          </a:p>
        </p:txBody>
      </p:sp>
    </p:spTree>
    <p:extLst>
      <p:ext uri="{BB962C8B-B14F-4D97-AF65-F5344CB8AC3E}">
        <p14:creationId xmlns:p14="http://schemas.microsoft.com/office/powerpoint/2010/main" val="37132571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Grouping styles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76F15A-3445-4ED0-A4DF-DE4BBF06AE1A}" type="slidenum">
              <a:rPr lang="en-US" smtClean="0"/>
              <a:t>11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09600" y="1600200"/>
            <a:ext cx="8153400" cy="175432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atin typeface="Courier New" pitchFamily="49" charset="0"/>
                <a:cs typeface="Courier New" pitchFamily="49" charset="0"/>
              </a:rPr>
              <a:t>p</a:t>
            </a:r>
            <a:r>
              <a:rPr lang="en-US" b="1" dirty="0">
                <a:latin typeface="Courier New" pitchFamily="49" charset="0"/>
                <a:cs typeface="Courier New" pitchFamily="49" charset="0"/>
              </a:rPr>
              <a:t>, h1, h2 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{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color: green;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}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h2 {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background-color: yellow;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}							      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CSS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87188" y="3505200"/>
            <a:ext cx="8153400" cy="1261884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This paragraph uses the above style.</a:t>
            </a:r>
          </a:p>
          <a:p>
            <a:endParaRPr lang="en-US" sz="2000" dirty="0"/>
          </a:p>
          <a:p>
            <a:endParaRPr lang="en-US" i="1" dirty="0">
              <a:solidFill>
                <a:schemeClr val="tx1">
                  <a:lumMod val="50000"/>
                  <a:lumOff val="50000"/>
                </a:schemeClr>
              </a:solidFill>
              <a:latin typeface="Consolas" pitchFamily="49" charset="0"/>
              <a:cs typeface="Consolas" pitchFamily="49" charset="0"/>
            </a:endParaRPr>
          </a:p>
          <a:p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							      output</a:t>
            </a:r>
          </a:p>
        </p:txBody>
      </p:sp>
      <p:sp>
        <p:nvSpPr>
          <p:cNvPr id="3" name="Rectangle 2"/>
          <p:cNvSpPr/>
          <p:nvPr/>
        </p:nvSpPr>
        <p:spPr>
          <a:xfrm>
            <a:off x="609600" y="3962400"/>
            <a:ext cx="8130988" cy="33855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This h2 uses the above styles.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40976" y="5029200"/>
            <a:ext cx="8153400" cy="1524000"/>
          </a:xfrm>
        </p:spPr>
        <p:txBody>
          <a:bodyPr/>
          <a:lstStyle/>
          <a:p>
            <a:r>
              <a:rPr lang="en-US" sz="2400" dirty="0"/>
              <a:t>A style can select multiple elements separated by commas</a:t>
            </a:r>
          </a:p>
          <a:p>
            <a:r>
              <a:rPr lang="en-US" sz="2400" dirty="0"/>
              <a:t>The individual elements can also have their own styles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CS380</a:t>
            </a:r>
          </a:p>
        </p:txBody>
      </p:sp>
    </p:spTree>
    <p:extLst>
      <p:ext uri="{BB962C8B-B14F-4D97-AF65-F5344CB8AC3E}">
        <p14:creationId xmlns:p14="http://schemas.microsoft.com/office/powerpoint/2010/main" val="41603145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CSS comments /*…*/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76F15A-3445-4ED0-A4DF-DE4BBF06AE1A}" type="slidenum">
              <a:rPr lang="en-US" smtClean="0"/>
              <a:t>12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09600" y="1600200"/>
            <a:ext cx="8153400" cy="147732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>
                <a:latin typeface="Courier New" pitchFamily="49" charset="0"/>
                <a:cs typeface="Courier New" pitchFamily="49" charset="0"/>
              </a:rPr>
              <a:t>/* This is a comment.</a:t>
            </a:r>
          </a:p>
          <a:p>
            <a:r>
              <a:rPr lang="en-US" b="1" dirty="0">
                <a:latin typeface="Courier New" pitchFamily="49" charset="0"/>
                <a:cs typeface="Courier New" pitchFamily="49" charset="0"/>
              </a:rPr>
              <a:t>It can span many lines in the CSS file. */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p {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color: red; background-color: aqua;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} 							      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CSS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40976" y="3657600"/>
            <a:ext cx="8153400" cy="1524000"/>
          </a:xfrm>
        </p:spPr>
        <p:txBody>
          <a:bodyPr/>
          <a:lstStyle/>
          <a:p>
            <a:r>
              <a:rPr lang="en-US" sz="2400" dirty="0"/>
              <a:t>CSS (like HTML) is usually not commented as rigorously as programming languages such as Java</a:t>
            </a:r>
          </a:p>
          <a:p>
            <a:r>
              <a:rPr lang="en-US" sz="2400" dirty="0"/>
              <a:t>The // single-line comment style is NOT supported in CSS</a:t>
            </a:r>
          </a:p>
          <a:p>
            <a:r>
              <a:rPr lang="en-US" sz="2400" dirty="0"/>
              <a:t>The &lt;!-- ... --&gt; HTML comment style is also NOT supported in CSS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CS380</a:t>
            </a:r>
          </a:p>
        </p:txBody>
      </p:sp>
    </p:spTree>
    <p:extLst>
      <p:ext uri="{BB962C8B-B14F-4D97-AF65-F5344CB8AC3E}">
        <p14:creationId xmlns:p14="http://schemas.microsoft.com/office/powerpoint/2010/main" val="1815673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CSS properties for fonts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043903592"/>
              </p:ext>
            </p:extLst>
          </p:nvPr>
        </p:nvGraphicFramePr>
        <p:xfrm>
          <a:off x="609600" y="1752600"/>
          <a:ext cx="8153400" cy="1981200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000" dirty="0"/>
                        <a:t>property 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description </a:t>
                      </a:r>
                      <a:endParaRPr lang="en-US" sz="20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000" dirty="0"/>
                        <a:t>font-family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which font will be used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000" dirty="0"/>
                        <a:t>font-size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how large the letters will be drawn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000" dirty="0"/>
                        <a:t>font-style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used to enable/disable italic style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000" dirty="0"/>
                        <a:t>font-weight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used to enable/disable bold style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CS380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F56B81A7-7EBE-4055-A988-4EA163496A0A}" type="slidenum">
              <a:rPr lang="en-US" smtClean="0"/>
              <a:t>13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09600" y="4431268"/>
            <a:ext cx="82988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hlinkClick r:id="rId2"/>
              </a:rPr>
              <a:t>Complete list of font properties</a:t>
            </a:r>
            <a:r>
              <a:rPr lang="en-US" dirty="0"/>
              <a:t> (http://www.w3schools.com/css/css_reference.asp#font)</a:t>
            </a:r>
          </a:p>
        </p:txBody>
      </p:sp>
    </p:spTree>
    <p:extLst>
      <p:ext uri="{BB962C8B-B14F-4D97-AF65-F5344CB8AC3E}">
        <p14:creationId xmlns:p14="http://schemas.microsoft.com/office/powerpoint/2010/main" val="1205934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font-family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76F15A-3445-4ED0-A4DF-DE4BBF06AE1A}" type="slidenum">
              <a:rPr lang="en-US" smtClean="0"/>
              <a:t>14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09600" y="1600200"/>
            <a:ext cx="8153400" cy="175432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atin typeface="Courier New" pitchFamily="49" charset="0"/>
                <a:cs typeface="Courier New" pitchFamily="49" charset="0"/>
              </a:rPr>
              <a:t>p {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font-family: Georgia;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}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h2 {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font-family: "Courier New";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}							      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CSS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87188" y="3505200"/>
            <a:ext cx="8153400" cy="135421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Georgia" pitchFamily="18" charset="0"/>
              </a:rPr>
              <a:t>This paragraph uses the first style above.</a:t>
            </a:r>
          </a:p>
          <a:p>
            <a:endParaRPr lang="en-US" sz="2000" dirty="0">
              <a:latin typeface="Georgia" pitchFamily="18" charset="0"/>
            </a:endParaRPr>
          </a:p>
          <a:p>
            <a:r>
              <a:rPr lang="en-US" sz="2400" b="1" dirty="0">
                <a:latin typeface="Courier New" pitchFamily="49" charset="0"/>
                <a:cs typeface="Courier New" pitchFamily="49" charset="0"/>
              </a:rPr>
              <a:t>This h2 uses the second style above.</a:t>
            </a:r>
            <a:endParaRPr lang="en-US" sz="2000" b="1" i="1" dirty="0">
              <a:solidFill>
                <a:schemeClr val="tx1">
                  <a:lumMod val="50000"/>
                  <a:lumOff val="50000"/>
                </a:schemeClr>
              </a:solidFill>
              <a:latin typeface="Courier New" pitchFamily="49" charset="0"/>
              <a:cs typeface="Courier New" pitchFamily="49" charset="0"/>
            </a:endParaRPr>
          </a:p>
          <a:p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							      output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40976" y="5029200"/>
            <a:ext cx="8153400" cy="1524000"/>
          </a:xfrm>
        </p:spPr>
        <p:txBody>
          <a:bodyPr/>
          <a:lstStyle/>
          <a:p>
            <a:r>
              <a:rPr lang="en-US" sz="2400" dirty="0"/>
              <a:t>Enclose multi-word font names in quotes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CS380</a:t>
            </a:r>
          </a:p>
        </p:txBody>
      </p:sp>
    </p:spTree>
    <p:extLst>
      <p:ext uri="{BB962C8B-B14F-4D97-AF65-F5344CB8AC3E}">
        <p14:creationId xmlns:p14="http://schemas.microsoft.com/office/powerpoint/2010/main" val="5707217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More about font-family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76F15A-3445-4ED0-A4DF-DE4BBF06AE1A}" type="slidenum">
              <a:rPr lang="en-US" smtClean="0"/>
              <a:t>15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09600" y="1600200"/>
            <a:ext cx="8153400" cy="92333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atin typeface="Courier New" pitchFamily="49" charset="0"/>
                <a:cs typeface="Courier New" pitchFamily="49" charset="0"/>
              </a:rPr>
              <a:t>p {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font-family: Garamond, "Times New Roman", serif;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}							      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CSS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87188" y="2667000"/>
            <a:ext cx="8153400" cy="67710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Garamond" pitchFamily="18" charset="0"/>
              </a:rPr>
              <a:t>This paragraph uses the above style.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							      				             output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40976" y="3352800"/>
            <a:ext cx="8153400" cy="1524000"/>
          </a:xfrm>
        </p:spPr>
        <p:txBody>
          <a:bodyPr/>
          <a:lstStyle/>
          <a:p>
            <a:r>
              <a:rPr lang="en-US" sz="2400" dirty="0"/>
              <a:t>We can specify multiple fonts from highest to lowest priority</a:t>
            </a:r>
          </a:p>
          <a:p>
            <a:r>
              <a:rPr lang="en-US" sz="2400" dirty="0"/>
              <a:t>Generic font names:</a:t>
            </a:r>
          </a:p>
          <a:p>
            <a:pPr lvl="1"/>
            <a:r>
              <a:rPr lang="en-US" sz="2400" dirty="0">
                <a:latin typeface="Times New Roman"/>
              </a:rPr>
              <a:t>serif</a:t>
            </a:r>
            <a:r>
              <a:rPr lang="en-US" sz="2400" dirty="0"/>
              <a:t>, </a:t>
            </a:r>
            <a:r>
              <a:rPr lang="en-US" sz="2400" dirty="0">
                <a:latin typeface="Arial"/>
              </a:rPr>
              <a:t>sans-serif</a:t>
            </a:r>
            <a:r>
              <a:rPr lang="en-US" sz="2400" dirty="0"/>
              <a:t>, </a:t>
            </a:r>
            <a:r>
              <a:rPr lang="en-US" sz="2400" dirty="0">
                <a:latin typeface="Comic Sans MS"/>
              </a:rPr>
              <a:t>cursive</a:t>
            </a:r>
            <a:r>
              <a:rPr lang="en-US" sz="2400" dirty="0"/>
              <a:t>, </a:t>
            </a:r>
            <a:r>
              <a:rPr lang="en-US" sz="2400" dirty="0">
                <a:latin typeface="Algerian"/>
              </a:rPr>
              <a:t>fantasy</a:t>
            </a:r>
            <a:r>
              <a:rPr lang="en-US" sz="2400" dirty="0"/>
              <a:t>, </a:t>
            </a:r>
            <a:r>
              <a:rPr lang="en-US" sz="2400" dirty="0" err="1">
                <a:latin typeface="Courier New"/>
              </a:rPr>
              <a:t>monospace</a:t>
            </a:r>
            <a:endParaRPr lang="en-US" sz="2400" dirty="0">
              <a:latin typeface="Courier New"/>
            </a:endParaRPr>
          </a:p>
          <a:p>
            <a:r>
              <a:rPr lang="en-US" sz="2700" dirty="0"/>
              <a:t>If the first font is not found on the user's computer, the next is tried</a:t>
            </a:r>
          </a:p>
          <a:p>
            <a:r>
              <a:rPr lang="en-US" sz="2400" dirty="0"/>
              <a:t>Placing a generic font name at the end of your font-family value, ensures that every computer will use a valid font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CS380</a:t>
            </a:r>
          </a:p>
        </p:txBody>
      </p:sp>
    </p:spTree>
    <p:extLst>
      <p:ext uri="{BB962C8B-B14F-4D97-AF65-F5344CB8AC3E}">
        <p14:creationId xmlns:p14="http://schemas.microsoft.com/office/powerpoint/2010/main" val="9316198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font-size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76F15A-3445-4ED0-A4DF-DE4BBF06AE1A}" type="slidenum">
              <a:rPr lang="en-US" smtClean="0"/>
              <a:t>16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09600" y="1600200"/>
            <a:ext cx="8153400" cy="92333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atin typeface="Courier New" pitchFamily="49" charset="0"/>
                <a:cs typeface="Courier New" pitchFamily="49" charset="0"/>
              </a:rPr>
              <a:t>p {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	font-size: 24pt;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}							      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CSS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87188" y="2667000"/>
            <a:ext cx="8153400" cy="738664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This paragraph uses the style above.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					         				             output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40976" y="3352800"/>
            <a:ext cx="8153400" cy="1524000"/>
          </a:xfrm>
        </p:spPr>
        <p:txBody>
          <a:bodyPr/>
          <a:lstStyle/>
          <a:p>
            <a:r>
              <a:rPr lang="en-US" sz="2400" dirty="0">
                <a:solidFill>
                  <a:srgbClr val="00009A"/>
                </a:solidFill>
                <a:latin typeface="Garamond"/>
              </a:rPr>
              <a:t>units: pixels (</a:t>
            </a:r>
            <a:r>
              <a:rPr lang="en-US" sz="2400" dirty="0" err="1">
                <a:solidFill>
                  <a:srgbClr val="00009A"/>
                </a:solidFill>
                <a:latin typeface="CourierNew"/>
              </a:rPr>
              <a:t>px</a:t>
            </a:r>
            <a:r>
              <a:rPr lang="en-US" sz="2400" dirty="0">
                <a:solidFill>
                  <a:srgbClr val="00009A"/>
                </a:solidFill>
                <a:latin typeface="Garamond"/>
              </a:rPr>
              <a:t>) vs. point (</a:t>
            </a:r>
            <a:r>
              <a:rPr lang="en-US" sz="2400" dirty="0" err="1">
                <a:solidFill>
                  <a:srgbClr val="00009A"/>
                </a:solidFill>
                <a:latin typeface="CourierNew"/>
              </a:rPr>
              <a:t>pt</a:t>
            </a:r>
            <a:r>
              <a:rPr lang="en-US" sz="2400" dirty="0">
                <a:solidFill>
                  <a:srgbClr val="00009A"/>
                </a:solidFill>
                <a:latin typeface="Garamond"/>
              </a:rPr>
              <a:t>) vs. m-size (</a:t>
            </a:r>
            <a:r>
              <a:rPr lang="en-US" sz="2400" dirty="0" err="1">
                <a:solidFill>
                  <a:srgbClr val="00009A"/>
                </a:solidFill>
                <a:latin typeface="CourierNew"/>
              </a:rPr>
              <a:t>em</a:t>
            </a:r>
            <a:r>
              <a:rPr lang="en-US" sz="2400" dirty="0">
                <a:solidFill>
                  <a:srgbClr val="00009A"/>
                </a:solidFill>
                <a:latin typeface="Garamond"/>
              </a:rPr>
              <a:t>)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  <a:latin typeface="CourierNew"/>
              </a:rPr>
              <a:t>16px</a:t>
            </a:r>
            <a:r>
              <a:rPr lang="en-US" sz="2400" dirty="0">
                <a:solidFill>
                  <a:srgbClr val="000000"/>
                </a:solidFill>
                <a:latin typeface="Garamond"/>
              </a:rPr>
              <a:t>, </a:t>
            </a:r>
            <a:r>
              <a:rPr lang="en-US" sz="2800" dirty="0">
                <a:solidFill>
                  <a:srgbClr val="000000"/>
                </a:solidFill>
                <a:latin typeface="CourierNew"/>
              </a:rPr>
              <a:t>16pt</a:t>
            </a:r>
            <a:r>
              <a:rPr lang="en-US" sz="2400" dirty="0">
                <a:solidFill>
                  <a:srgbClr val="000000"/>
                </a:solidFill>
                <a:latin typeface="Garamond"/>
              </a:rPr>
              <a:t>, </a:t>
            </a:r>
            <a:r>
              <a:rPr lang="en-US" sz="2800" dirty="0">
                <a:solidFill>
                  <a:srgbClr val="000000"/>
                </a:solidFill>
                <a:latin typeface="CourierNew"/>
              </a:rPr>
              <a:t>1.16em</a:t>
            </a:r>
          </a:p>
          <a:p>
            <a:r>
              <a:rPr lang="en-US" sz="2400" dirty="0">
                <a:solidFill>
                  <a:srgbClr val="000000"/>
                </a:solidFill>
                <a:latin typeface="Garamond"/>
              </a:rPr>
              <a:t>vague font sizes: </a:t>
            </a:r>
            <a:r>
              <a:rPr lang="en-US" sz="800" dirty="0">
                <a:solidFill>
                  <a:srgbClr val="000000"/>
                </a:solidFill>
                <a:latin typeface="CourierNew"/>
              </a:rPr>
              <a:t>xx-small</a:t>
            </a:r>
            <a:r>
              <a:rPr lang="en-US" sz="2400" dirty="0">
                <a:solidFill>
                  <a:srgbClr val="000000"/>
                </a:solidFill>
                <a:latin typeface="Garamond"/>
              </a:rPr>
              <a:t>, </a:t>
            </a:r>
            <a:r>
              <a:rPr lang="en-US" sz="800" dirty="0">
                <a:solidFill>
                  <a:srgbClr val="000000"/>
                </a:solidFill>
                <a:latin typeface="CourierNew"/>
              </a:rPr>
              <a:t>x-small</a:t>
            </a:r>
            <a:r>
              <a:rPr lang="en-US" sz="2400" dirty="0">
                <a:solidFill>
                  <a:srgbClr val="000000"/>
                </a:solidFill>
                <a:latin typeface="Garamond"/>
              </a:rPr>
              <a:t>, </a:t>
            </a:r>
            <a:r>
              <a:rPr lang="en-US" sz="800" dirty="0">
                <a:solidFill>
                  <a:srgbClr val="000000"/>
                </a:solidFill>
                <a:latin typeface="CourierNew"/>
              </a:rPr>
              <a:t>small</a:t>
            </a:r>
            <a:r>
              <a:rPr lang="en-US" sz="2400" dirty="0">
                <a:solidFill>
                  <a:srgbClr val="000000"/>
                </a:solidFill>
                <a:latin typeface="Garamond"/>
              </a:rPr>
              <a:t>, </a:t>
            </a:r>
            <a:r>
              <a:rPr lang="en-US" sz="1200" dirty="0">
                <a:solidFill>
                  <a:srgbClr val="000000"/>
                </a:solidFill>
                <a:latin typeface="CourierNew"/>
              </a:rPr>
              <a:t>medium</a:t>
            </a:r>
            <a:r>
              <a:rPr lang="en-US" sz="2400" dirty="0">
                <a:solidFill>
                  <a:srgbClr val="000000"/>
                </a:solidFill>
                <a:latin typeface="Garamond"/>
              </a:rPr>
              <a:t>, </a:t>
            </a:r>
            <a:r>
              <a:rPr lang="en-US" sz="1400" dirty="0">
                <a:solidFill>
                  <a:srgbClr val="000000"/>
                </a:solidFill>
                <a:latin typeface="CourierNew"/>
              </a:rPr>
              <a:t>large</a:t>
            </a:r>
            <a:r>
              <a:rPr lang="en-US" sz="2400" dirty="0">
                <a:solidFill>
                  <a:srgbClr val="000000"/>
                </a:solidFill>
                <a:latin typeface="Garamond"/>
              </a:rPr>
              <a:t>, </a:t>
            </a:r>
            <a:r>
              <a:rPr lang="en-US" sz="2400" dirty="0">
                <a:solidFill>
                  <a:srgbClr val="000000"/>
                </a:solidFill>
                <a:latin typeface="CourierNew"/>
              </a:rPr>
              <a:t>x-large</a:t>
            </a:r>
            <a:r>
              <a:rPr lang="en-US" sz="2400" dirty="0">
                <a:solidFill>
                  <a:srgbClr val="000000"/>
                </a:solidFill>
                <a:latin typeface="Garamond"/>
              </a:rPr>
              <a:t>, </a:t>
            </a:r>
            <a:r>
              <a:rPr lang="en-US" sz="3200" dirty="0">
                <a:solidFill>
                  <a:srgbClr val="000000"/>
                </a:solidFill>
                <a:latin typeface="CourierNew"/>
              </a:rPr>
              <a:t>xx-large</a:t>
            </a:r>
            <a:r>
              <a:rPr lang="en-US" sz="2400" dirty="0">
                <a:solidFill>
                  <a:srgbClr val="000000"/>
                </a:solidFill>
                <a:latin typeface="Garamond"/>
              </a:rPr>
              <a:t>, </a:t>
            </a:r>
            <a:r>
              <a:rPr lang="en-US" sz="1800" dirty="0">
                <a:solidFill>
                  <a:srgbClr val="000000"/>
                </a:solidFill>
                <a:latin typeface="CourierNew"/>
              </a:rPr>
              <a:t>smaller</a:t>
            </a:r>
            <a:r>
              <a:rPr lang="en-US" sz="2400" dirty="0">
                <a:solidFill>
                  <a:srgbClr val="000000"/>
                </a:solidFill>
                <a:latin typeface="Garamond"/>
              </a:rPr>
              <a:t>, </a:t>
            </a:r>
            <a:r>
              <a:rPr lang="en-US" sz="3600" dirty="0">
                <a:solidFill>
                  <a:srgbClr val="000000"/>
                </a:solidFill>
                <a:latin typeface="CourierNew"/>
              </a:rPr>
              <a:t>larger</a:t>
            </a:r>
          </a:p>
          <a:p>
            <a:r>
              <a:rPr lang="fr-FR" sz="2400" dirty="0" err="1">
                <a:solidFill>
                  <a:srgbClr val="000000"/>
                </a:solidFill>
                <a:latin typeface="Garamond"/>
              </a:rPr>
              <a:t>percentage</a:t>
            </a:r>
            <a:r>
              <a:rPr lang="fr-FR" sz="2400" dirty="0">
                <a:solidFill>
                  <a:srgbClr val="000000"/>
                </a:solidFill>
                <a:latin typeface="Garamond"/>
              </a:rPr>
              <a:t> font sizes, </a:t>
            </a:r>
            <a:r>
              <a:rPr lang="fr-FR" sz="2400" dirty="0" err="1">
                <a:solidFill>
                  <a:srgbClr val="000000"/>
                </a:solidFill>
                <a:latin typeface="Garamond"/>
              </a:rPr>
              <a:t>e.g</a:t>
            </a:r>
            <a:r>
              <a:rPr lang="fr-FR" sz="2400" dirty="0">
                <a:solidFill>
                  <a:srgbClr val="000000"/>
                </a:solidFill>
                <a:latin typeface="Garamond"/>
              </a:rPr>
              <a:t>.: </a:t>
            </a:r>
            <a:r>
              <a:rPr lang="fr-FR" sz="2000" dirty="0">
                <a:solidFill>
                  <a:srgbClr val="000000"/>
                </a:solidFill>
                <a:latin typeface="CourierNew"/>
              </a:rPr>
              <a:t>90%</a:t>
            </a:r>
            <a:r>
              <a:rPr lang="fr-FR" sz="2400" dirty="0">
                <a:solidFill>
                  <a:srgbClr val="000000"/>
                </a:solidFill>
                <a:latin typeface="Garamond"/>
              </a:rPr>
              <a:t>, </a:t>
            </a:r>
            <a:r>
              <a:rPr lang="fr-FR" sz="3200" dirty="0">
                <a:solidFill>
                  <a:srgbClr val="000000"/>
                </a:solidFill>
                <a:latin typeface="CourierNew"/>
              </a:rPr>
              <a:t>120%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CS380</a:t>
            </a:r>
          </a:p>
        </p:txBody>
      </p:sp>
    </p:spTree>
    <p:extLst>
      <p:ext uri="{BB962C8B-B14F-4D97-AF65-F5344CB8AC3E}">
        <p14:creationId xmlns:p14="http://schemas.microsoft.com/office/powerpoint/2010/main" val="31066683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font-size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76F15A-3445-4ED0-A4DF-DE4BBF06AE1A}" type="slidenum">
              <a:rPr lang="en-US" smtClean="0"/>
              <a:t>17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09600" y="1600200"/>
            <a:ext cx="8153400" cy="92333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atin typeface="Courier New" pitchFamily="49" charset="0"/>
                <a:cs typeface="Courier New" pitchFamily="49" charset="0"/>
              </a:rPr>
              <a:t>p {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	font-size: 24pt;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}							      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CSS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87188" y="2667000"/>
            <a:ext cx="8153400" cy="738664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This paragraph uses the style above.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					         				             output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40976" y="3352800"/>
            <a:ext cx="8153400" cy="1524000"/>
          </a:xfrm>
        </p:spPr>
        <p:txBody>
          <a:bodyPr/>
          <a:lstStyle/>
          <a:p>
            <a:r>
              <a:rPr lang="en-US" sz="2400" dirty="0" err="1">
                <a:solidFill>
                  <a:srgbClr val="000000"/>
                </a:solidFill>
                <a:latin typeface="CourierNew"/>
              </a:rPr>
              <a:t>pt</a:t>
            </a:r>
            <a:r>
              <a:rPr lang="en-US" sz="2400" dirty="0">
                <a:solidFill>
                  <a:srgbClr val="000000"/>
                </a:solidFill>
                <a:latin typeface="CourierNew"/>
              </a:rPr>
              <a:t> </a:t>
            </a:r>
            <a:r>
              <a:rPr lang="en-US" sz="2400" dirty="0">
                <a:solidFill>
                  <a:srgbClr val="000000"/>
                </a:solidFill>
                <a:latin typeface="Garamond"/>
              </a:rPr>
              <a:t>specifies number of point, where a point is 1/72 of an inch onscreen</a:t>
            </a:r>
          </a:p>
          <a:p>
            <a:r>
              <a:rPr lang="en-US" sz="2400" dirty="0" err="1">
                <a:solidFill>
                  <a:srgbClr val="000000"/>
                </a:solidFill>
                <a:latin typeface="CourierNew"/>
              </a:rPr>
              <a:t>px</a:t>
            </a:r>
            <a:r>
              <a:rPr lang="en-US" sz="2400" dirty="0">
                <a:solidFill>
                  <a:srgbClr val="000000"/>
                </a:solidFill>
                <a:latin typeface="CourierNew"/>
              </a:rPr>
              <a:t> </a:t>
            </a:r>
            <a:r>
              <a:rPr lang="en-US" sz="2400" dirty="0">
                <a:solidFill>
                  <a:srgbClr val="000000"/>
                </a:solidFill>
                <a:latin typeface="Garamond"/>
              </a:rPr>
              <a:t>specifies a number of pixels on the screen</a:t>
            </a:r>
          </a:p>
          <a:p>
            <a:r>
              <a:rPr lang="en-US" sz="2400" dirty="0" err="1">
                <a:solidFill>
                  <a:srgbClr val="000000"/>
                </a:solidFill>
                <a:latin typeface="CourierNew"/>
              </a:rPr>
              <a:t>em</a:t>
            </a:r>
            <a:r>
              <a:rPr lang="en-US" sz="2400" dirty="0">
                <a:solidFill>
                  <a:srgbClr val="000000"/>
                </a:solidFill>
                <a:latin typeface="CourierNew"/>
              </a:rPr>
              <a:t> </a:t>
            </a:r>
            <a:r>
              <a:rPr lang="en-US" sz="2400" dirty="0">
                <a:solidFill>
                  <a:srgbClr val="000000"/>
                </a:solidFill>
                <a:latin typeface="Garamond"/>
              </a:rPr>
              <a:t>specifies number of m-widths, where 1 </a:t>
            </a:r>
            <a:r>
              <a:rPr lang="en-US" sz="2400" dirty="0" err="1">
                <a:solidFill>
                  <a:srgbClr val="000000"/>
                </a:solidFill>
                <a:latin typeface="Garamond"/>
              </a:rPr>
              <a:t>em</a:t>
            </a:r>
            <a:r>
              <a:rPr lang="en-US" sz="2400" dirty="0">
                <a:solidFill>
                  <a:srgbClr val="000000"/>
                </a:solidFill>
                <a:latin typeface="Garamond"/>
              </a:rPr>
              <a:t> is equal to the font's current size</a:t>
            </a:r>
            <a:endParaRPr lang="en-US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CS380</a:t>
            </a:r>
          </a:p>
        </p:txBody>
      </p:sp>
    </p:spTree>
    <p:extLst>
      <p:ext uri="{BB962C8B-B14F-4D97-AF65-F5344CB8AC3E}">
        <p14:creationId xmlns:p14="http://schemas.microsoft.com/office/powerpoint/2010/main" val="15518967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font-weight, font-style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76F15A-3445-4ED0-A4DF-DE4BBF06AE1A}" type="slidenum">
              <a:rPr lang="en-US" smtClean="0"/>
              <a:t>18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09600" y="1600200"/>
            <a:ext cx="8153400" cy="120032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atin typeface="Courier New" pitchFamily="49" charset="0"/>
                <a:cs typeface="Courier New" pitchFamily="49" charset="0"/>
              </a:rPr>
              <a:t>p {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font-weight: bold;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font-style: italic;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}  						             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CSS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9600" y="2918936"/>
            <a:ext cx="8153400" cy="67710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b="1" i="1" dirty="0">
                <a:latin typeface="Times New Roman" pitchFamily="18" charset="0"/>
                <a:cs typeface="Times New Roman" pitchFamily="18" charset="0"/>
              </a:rPr>
              <a:t>This paragraph uses the style above.</a:t>
            </a:r>
            <a:r>
              <a:rPr lang="en-US" sz="2000" b="1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	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				         				             output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40976" y="3886200"/>
            <a:ext cx="8153400" cy="1524000"/>
          </a:xfrm>
        </p:spPr>
        <p:txBody>
          <a:bodyPr/>
          <a:lstStyle/>
          <a:p>
            <a:r>
              <a:rPr lang="en-US" sz="2400" dirty="0"/>
              <a:t>Either of the above can be set to normal to turn them off (e.g. headings)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CS380</a:t>
            </a:r>
          </a:p>
        </p:txBody>
      </p:sp>
    </p:spTree>
    <p:extLst>
      <p:ext uri="{BB962C8B-B14F-4D97-AF65-F5344CB8AC3E}">
        <p14:creationId xmlns:p14="http://schemas.microsoft.com/office/powerpoint/2010/main" val="18453723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CSS properties for text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730913648"/>
              </p:ext>
            </p:extLst>
          </p:nvPr>
        </p:nvGraphicFramePr>
        <p:xfrm>
          <a:off x="609600" y="1828800"/>
          <a:ext cx="8153400" cy="2895600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000" b="1" dirty="0"/>
                        <a:t>property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description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000" dirty="0"/>
                        <a:t>text-align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alignment of text within its element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000" dirty="0"/>
                        <a:t>text-decoration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decorations such as underlining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000" dirty="0"/>
                        <a:t>line-height, </a:t>
                      </a:r>
                      <a:br>
                        <a:rPr lang="en-US" sz="2000" dirty="0"/>
                      </a:br>
                      <a:r>
                        <a:rPr lang="en-US" sz="2000" dirty="0"/>
                        <a:t>word-spacing, </a:t>
                      </a:r>
                      <a:br>
                        <a:rPr lang="en-US" sz="2000" dirty="0"/>
                      </a:br>
                      <a:r>
                        <a:rPr lang="en-US" sz="2000" dirty="0"/>
                        <a:t>letter-spacing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gaps between the various portions of the text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000" dirty="0"/>
                        <a:t>text-indent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indents the first letter of each paragraph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CS380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F56B81A7-7EBE-4055-A988-4EA163496A0A}" type="slidenum">
              <a:rPr lang="en-US" smtClean="0"/>
              <a:t>19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09600" y="5040868"/>
            <a:ext cx="82943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hlinkClick r:id="rId2"/>
              </a:rPr>
              <a:t>Complete list of text properties</a:t>
            </a:r>
            <a:r>
              <a:rPr lang="en-US" dirty="0"/>
              <a:t> (http://www.w3schools.com/css/css_reference.asp#text)</a:t>
            </a:r>
          </a:p>
        </p:txBody>
      </p:sp>
    </p:spTree>
    <p:extLst>
      <p:ext uri="{BB962C8B-B14F-4D97-AF65-F5344CB8AC3E}">
        <p14:creationId xmlns:p14="http://schemas.microsoft.com/office/powerpoint/2010/main" val="30764923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text-align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76F15A-3445-4ED0-A4DF-DE4BBF06AE1A}" type="slidenum">
              <a:rPr lang="en-US" smtClean="0"/>
              <a:t>20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09600" y="1600200"/>
            <a:ext cx="8153400" cy="92333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urier New" pitchFamily="49" charset="0"/>
                <a:cs typeface="Courier New" pitchFamily="49" charset="0"/>
              </a:rPr>
              <a:t>blockquote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 { </a:t>
            </a:r>
            <a:r>
              <a:rPr lang="en-US" b="1" dirty="0">
                <a:latin typeface="Courier New" pitchFamily="49" charset="0"/>
                <a:cs typeface="Courier New" pitchFamily="49" charset="0"/>
              </a:rPr>
              <a:t>text-align: justify; 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}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h2 { </a:t>
            </a:r>
            <a:r>
              <a:rPr lang="en-US" b="1" dirty="0">
                <a:latin typeface="Courier New" pitchFamily="49" charset="0"/>
                <a:cs typeface="Courier New" pitchFamily="49" charset="0"/>
              </a:rPr>
              <a:t>text-align: center; 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}						                                              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CSS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9600" y="2667000"/>
            <a:ext cx="8153400" cy="1661993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The Gollum’s Quote</a:t>
            </a:r>
          </a:p>
          <a:p>
            <a:pPr algn="just"/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We wants it, we needs it. Must have the precious. They stole it from us. Sneaky little 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hobbitses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. Wicked, 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tricksy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, false!</a:t>
            </a:r>
            <a:r>
              <a:rPr lang="en-US" sz="2000" b="1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	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		  	         				             output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40976" y="4419600"/>
            <a:ext cx="8153400" cy="1524000"/>
          </a:xfrm>
        </p:spPr>
        <p:txBody>
          <a:bodyPr/>
          <a:lstStyle/>
          <a:p>
            <a:r>
              <a:rPr lang="en-US" sz="2400" dirty="0"/>
              <a:t>text-align can be </a:t>
            </a:r>
            <a:r>
              <a:rPr lang="en-US" sz="2400" dirty="0">
                <a:latin typeface="Courier New" pitchFamily="49" charset="0"/>
                <a:cs typeface="Courier New" pitchFamily="49" charset="0"/>
              </a:rPr>
              <a:t>left, right, center, or justify</a:t>
            </a:r>
            <a:endParaRPr lang="en-US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CS380</a:t>
            </a:r>
          </a:p>
        </p:txBody>
      </p:sp>
      <p:pic>
        <p:nvPicPr>
          <p:cNvPr id="20481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00" y="4894648"/>
            <a:ext cx="1981200" cy="1963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26496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text-decoration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76F15A-3445-4ED0-A4DF-DE4BBF06AE1A}" type="slidenum">
              <a:rPr lang="en-US" smtClean="0"/>
              <a:t>21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09600" y="1600200"/>
            <a:ext cx="8153400" cy="92333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atin typeface="Courier New" pitchFamily="49" charset="0"/>
                <a:cs typeface="Courier New" pitchFamily="49" charset="0"/>
              </a:rPr>
              <a:t>p {</a:t>
            </a:r>
          </a:p>
          <a:p>
            <a:r>
              <a:rPr lang="en-US" b="1" dirty="0">
                <a:latin typeface="Courier New" pitchFamily="49" charset="0"/>
                <a:cs typeface="Courier New" pitchFamily="49" charset="0"/>
              </a:rPr>
              <a:t>text-decoration: underline;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}		                                        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CSS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9600" y="2667000"/>
            <a:ext cx="8153400" cy="67710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u="sng" dirty="0">
                <a:latin typeface="Times New Roman" pitchFamily="18" charset="0"/>
                <a:cs typeface="Times New Roman" pitchFamily="18" charset="0"/>
              </a:rPr>
              <a:t>This paragraph uses the style above.</a:t>
            </a:r>
            <a:r>
              <a:rPr lang="en-US" sz="2000" b="1" dirty="0">
                <a:latin typeface="Consolas" pitchFamily="49" charset="0"/>
                <a:cs typeface="Consolas" pitchFamily="49" charset="0"/>
              </a:rPr>
              <a:t>	</a:t>
            </a:r>
            <a:r>
              <a:rPr lang="en-US" dirty="0">
                <a:latin typeface="Consolas" pitchFamily="49" charset="0"/>
                <a:cs typeface="Consolas" pitchFamily="49" charset="0"/>
              </a:rPr>
              <a:t>	 	  	         				                            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output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40976" y="3505200"/>
            <a:ext cx="8153400" cy="1524000"/>
          </a:xfrm>
        </p:spPr>
        <p:txBody>
          <a:bodyPr/>
          <a:lstStyle/>
          <a:p>
            <a:r>
              <a:rPr lang="en-US" sz="2400" dirty="0"/>
              <a:t>can also be </a:t>
            </a:r>
            <a:r>
              <a:rPr lang="en-US" sz="2400" dirty="0" err="1">
                <a:latin typeface="Courier New" pitchFamily="49" charset="0"/>
                <a:cs typeface="Courier New" pitchFamily="49" charset="0"/>
              </a:rPr>
              <a:t>overline</a:t>
            </a:r>
            <a:r>
              <a:rPr lang="en-US" sz="2400" dirty="0">
                <a:latin typeface="Courier New" pitchFamily="49" charset="0"/>
                <a:cs typeface="Courier New" pitchFamily="49" charset="0"/>
              </a:rPr>
              <a:t>, </a:t>
            </a:r>
            <a:r>
              <a:rPr lang="en-US" sz="2400" strike="sngStrike" dirty="0">
                <a:latin typeface="Courier New" pitchFamily="49" charset="0"/>
                <a:cs typeface="Courier New" pitchFamily="49" charset="0"/>
              </a:rPr>
              <a:t>line-through</a:t>
            </a:r>
            <a:r>
              <a:rPr lang="en-US" sz="2400" dirty="0">
                <a:latin typeface="Courier New" pitchFamily="49" charset="0"/>
                <a:cs typeface="Courier New" pitchFamily="49" charset="0"/>
              </a:rPr>
              <a:t>, blink, or none</a:t>
            </a:r>
          </a:p>
          <a:p>
            <a:r>
              <a:rPr lang="en-US" sz="2400" dirty="0"/>
              <a:t>effects can be combined:</a:t>
            </a:r>
          </a:p>
          <a:p>
            <a:pPr marL="0" indent="0">
              <a:buNone/>
            </a:pPr>
            <a:r>
              <a:rPr lang="en-US" sz="2400" dirty="0">
                <a:latin typeface="Courier New" pitchFamily="49" charset="0"/>
                <a:cs typeface="Courier New" pitchFamily="49" charset="0"/>
              </a:rPr>
              <a:t>text-decoration: </a:t>
            </a:r>
            <a:r>
              <a:rPr lang="en-US" sz="2400" dirty="0" err="1">
                <a:latin typeface="Courier New" pitchFamily="49" charset="0"/>
                <a:cs typeface="Courier New" pitchFamily="49" charset="0"/>
              </a:rPr>
              <a:t>overline</a:t>
            </a:r>
            <a:r>
              <a:rPr lang="en-US" sz="2400" dirty="0">
                <a:latin typeface="Courier New" pitchFamily="49" charset="0"/>
                <a:cs typeface="Courier New" pitchFamily="49" charset="0"/>
              </a:rPr>
              <a:t> underline;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CS380</a:t>
            </a:r>
          </a:p>
        </p:txBody>
      </p:sp>
    </p:spTree>
    <p:extLst>
      <p:ext uri="{BB962C8B-B14F-4D97-AF65-F5344CB8AC3E}">
        <p14:creationId xmlns:p14="http://schemas.microsoft.com/office/powerpoint/2010/main" val="36301345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list-style-type property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76F15A-3445-4ED0-A4DF-DE4BBF06AE1A}" type="slidenum">
              <a:rPr lang="en-US" smtClean="0"/>
              <a:t>22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09600" y="1600200"/>
            <a:ext cx="8153400" cy="64633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urier New" pitchFamily="49" charset="0"/>
                <a:cs typeface="Courier New" pitchFamily="49" charset="0"/>
              </a:rPr>
              <a:t>ol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 { </a:t>
            </a:r>
            <a:r>
              <a:rPr lang="en-US" b="1" dirty="0">
                <a:latin typeface="Courier New" pitchFamily="49" charset="0"/>
                <a:cs typeface="Courier New" pitchFamily="49" charset="0"/>
              </a:rPr>
              <a:t>list-style-type: lower-roman; 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}		                                          								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CSS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40976" y="2286000"/>
            <a:ext cx="8153400" cy="1524000"/>
          </a:xfrm>
        </p:spPr>
        <p:txBody>
          <a:bodyPr/>
          <a:lstStyle/>
          <a:p>
            <a:r>
              <a:rPr lang="en-US" sz="2400" dirty="0"/>
              <a:t>Possible values:</a:t>
            </a:r>
          </a:p>
          <a:p>
            <a:pPr marL="0" indent="0">
              <a:buNone/>
            </a:pPr>
            <a:r>
              <a:rPr lang="en-US" sz="2400" dirty="0"/>
              <a:t>	</a:t>
            </a:r>
            <a:r>
              <a:rPr lang="en-US" sz="2000" dirty="0"/>
              <a:t>i. </a:t>
            </a:r>
            <a:r>
              <a:rPr lang="en-US" sz="2000" dirty="0">
                <a:latin typeface="Courier New" pitchFamily="49" charset="0"/>
                <a:cs typeface="Courier New" pitchFamily="49" charset="0"/>
              </a:rPr>
              <a:t>none</a:t>
            </a:r>
            <a:r>
              <a:rPr lang="en-US" sz="2000" dirty="0"/>
              <a:t> : No marker</a:t>
            </a:r>
          </a:p>
          <a:p>
            <a:pPr marL="0" indent="0">
              <a:buNone/>
            </a:pPr>
            <a:r>
              <a:rPr lang="it-IT" sz="2000" dirty="0"/>
              <a:t>	ii. </a:t>
            </a:r>
            <a:r>
              <a:rPr lang="it-IT" sz="2000" dirty="0">
                <a:latin typeface="Courier New" pitchFamily="49" charset="0"/>
                <a:cs typeface="Courier New" pitchFamily="49" charset="0"/>
              </a:rPr>
              <a:t>disc</a:t>
            </a:r>
            <a:r>
              <a:rPr lang="it-IT" sz="2000" dirty="0"/>
              <a:t> (default), </a:t>
            </a:r>
            <a:r>
              <a:rPr lang="it-IT" sz="2000" dirty="0">
                <a:latin typeface="Courier New" pitchFamily="49" charset="0"/>
                <a:cs typeface="Courier New" pitchFamily="49" charset="0"/>
              </a:rPr>
              <a:t>circle, square</a:t>
            </a:r>
          </a:p>
          <a:p>
            <a:pPr marL="0" indent="0">
              <a:buNone/>
            </a:pPr>
            <a:r>
              <a:rPr lang="en-US" sz="2000" dirty="0"/>
              <a:t>	iii. </a:t>
            </a:r>
            <a:r>
              <a:rPr lang="en-US" sz="1800" dirty="0">
                <a:latin typeface="Courier New" pitchFamily="49" charset="0"/>
                <a:cs typeface="Courier New" pitchFamily="49" charset="0"/>
              </a:rPr>
              <a:t>Decimal</a:t>
            </a:r>
            <a:r>
              <a:rPr lang="en-US" sz="2000" dirty="0"/>
              <a:t>: 1, 2, 3, etc.</a:t>
            </a:r>
          </a:p>
          <a:p>
            <a:pPr marL="0" indent="0">
              <a:buNone/>
            </a:pPr>
            <a:r>
              <a:rPr lang="en-US" sz="2000" dirty="0"/>
              <a:t>	iv. </a:t>
            </a:r>
            <a:r>
              <a:rPr lang="en-US" sz="1800" dirty="0">
                <a:latin typeface="Courier New" pitchFamily="49" charset="0"/>
                <a:cs typeface="Courier New" pitchFamily="49" charset="0"/>
              </a:rPr>
              <a:t>decimal-leading-zero</a:t>
            </a:r>
            <a:r>
              <a:rPr lang="en-US" sz="2000" dirty="0"/>
              <a:t>: 01, 02, 03, etc.</a:t>
            </a:r>
          </a:p>
          <a:p>
            <a:pPr marL="0" indent="0">
              <a:buNone/>
            </a:pPr>
            <a:r>
              <a:rPr lang="en-US" sz="2000" dirty="0"/>
              <a:t>	v. </a:t>
            </a:r>
            <a:r>
              <a:rPr lang="en-US" sz="1800" dirty="0">
                <a:latin typeface="Courier New" pitchFamily="49" charset="0"/>
                <a:cs typeface="Courier New" pitchFamily="49" charset="0"/>
              </a:rPr>
              <a:t>lower-roman</a:t>
            </a:r>
            <a:r>
              <a:rPr lang="en-US" sz="2000" dirty="0"/>
              <a:t>: i, ii, iii, iv, v, etc.</a:t>
            </a:r>
          </a:p>
          <a:p>
            <a:pPr marL="0" indent="0">
              <a:buNone/>
            </a:pPr>
            <a:r>
              <a:rPr lang="en-US" sz="2000" dirty="0"/>
              <a:t>	vi. </a:t>
            </a:r>
            <a:r>
              <a:rPr lang="en-US" sz="1800" dirty="0">
                <a:latin typeface="Courier New" pitchFamily="49" charset="0"/>
                <a:cs typeface="Courier New" pitchFamily="49" charset="0"/>
              </a:rPr>
              <a:t>upper-roman</a:t>
            </a:r>
            <a:r>
              <a:rPr lang="en-US" sz="2000" dirty="0"/>
              <a:t>: I, II, III, IV, V, etc.</a:t>
            </a:r>
          </a:p>
          <a:p>
            <a:pPr marL="0" indent="0">
              <a:buNone/>
            </a:pPr>
            <a:r>
              <a:rPr lang="pt-BR" sz="2000" dirty="0"/>
              <a:t>	vii. </a:t>
            </a:r>
            <a:r>
              <a:rPr lang="pt-BR" sz="1800" dirty="0">
                <a:latin typeface="Courier New" pitchFamily="49" charset="0"/>
                <a:cs typeface="Courier New" pitchFamily="49" charset="0"/>
              </a:rPr>
              <a:t>lower-alpha</a:t>
            </a:r>
            <a:r>
              <a:rPr lang="pt-BR" sz="2000" dirty="0"/>
              <a:t>: a, b, c, d, e, etc.</a:t>
            </a:r>
          </a:p>
          <a:p>
            <a:pPr marL="0" indent="0">
              <a:buNone/>
            </a:pPr>
            <a:r>
              <a:rPr lang="pt-BR" sz="2000" dirty="0"/>
              <a:t>	viii. </a:t>
            </a:r>
            <a:r>
              <a:rPr lang="pt-BR" sz="1800" dirty="0">
                <a:latin typeface="Courier New" pitchFamily="49" charset="0"/>
                <a:cs typeface="Courier New" pitchFamily="49" charset="0"/>
              </a:rPr>
              <a:t>upper-alpha</a:t>
            </a:r>
            <a:r>
              <a:rPr lang="pt-BR" sz="2000" dirty="0"/>
              <a:t>: A, B, C, D, E, etc.</a:t>
            </a:r>
          </a:p>
          <a:p>
            <a:pPr marL="0" indent="0">
              <a:buNone/>
            </a:pPr>
            <a:r>
              <a:rPr lang="sv-SE" sz="2000" dirty="0"/>
              <a:t>	x. </a:t>
            </a:r>
            <a:r>
              <a:rPr lang="sv-SE" sz="1800" dirty="0">
                <a:latin typeface="Courier New" pitchFamily="49" charset="0"/>
                <a:cs typeface="Courier New" pitchFamily="49" charset="0"/>
              </a:rPr>
              <a:t>lower-greek</a:t>
            </a:r>
            <a:r>
              <a:rPr lang="sv-SE" sz="2000" dirty="0"/>
              <a:t>: alpha, beta, gamma, etc.</a:t>
            </a:r>
          </a:p>
          <a:p>
            <a:pPr marL="0" indent="0">
              <a:buNone/>
            </a:pPr>
            <a:r>
              <a:rPr lang="en-US" sz="2000" dirty="0"/>
              <a:t>	others: </a:t>
            </a:r>
            <a:r>
              <a:rPr lang="en-US" sz="2000" dirty="0" err="1"/>
              <a:t>hebrew</a:t>
            </a:r>
            <a:r>
              <a:rPr lang="en-US" sz="2000" dirty="0"/>
              <a:t>, </a:t>
            </a:r>
            <a:r>
              <a:rPr lang="en-US" sz="2000" dirty="0" err="1"/>
              <a:t>armenian</a:t>
            </a:r>
            <a:r>
              <a:rPr lang="en-US" sz="2000" dirty="0"/>
              <a:t>, </a:t>
            </a:r>
            <a:r>
              <a:rPr lang="en-US" sz="2000" dirty="0" err="1"/>
              <a:t>georgian</a:t>
            </a:r>
            <a:r>
              <a:rPr lang="en-US" sz="2000" dirty="0"/>
              <a:t>, </a:t>
            </a:r>
            <a:r>
              <a:rPr lang="en-US" sz="2000" dirty="0" err="1"/>
              <a:t>cjk</a:t>
            </a:r>
            <a:r>
              <a:rPr lang="en-US" sz="2000" dirty="0"/>
              <a:t>-ideographic, hiragana…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CS380</a:t>
            </a:r>
          </a:p>
        </p:txBody>
      </p:sp>
    </p:spTree>
    <p:extLst>
      <p:ext uri="{BB962C8B-B14F-4D97-AF65-F5344CB8AC3E}">
        <p14:creationId xmlns:p14="http://schemas.microsoft.com/office/powerpoint/2010/main" val="19393787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Body styles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76F15A-3445-4ED0-A4DF-DE4BBF06AE1A}" type="slidenum">
              <a:rPr lang="en-US" smtClean="0"/>
              <a:t>23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09600" y="1600200"/>
            <a:ext cx="8153400" cy="120032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atin typeface="Courier New" pitchFamily="49" charset="0"/>
                <a:cs typeface="Courier New" pitchFamily="49" charset="0"/>
              </a:rPr>
              <a:t>body {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font-size: 16px;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}		                                          								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CSS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40976" y="3352800"/>
            <a:ext cx="8153400" cy="1524000"/>
          </a:xfrm>
        </p:spPr>
        <p:txBody>
          <a:bodyPr/>
          <a:lstStyle/>
          <a:p>
            <a:r>
              <a:rPr lang="en-US" sz="2400" dirty="0"/>
              <a:t>Applies a style to the entire body of your page</a:t>
            </a:r>
          </a:p>
          <a:p>
            <a:r>
              <a:rPr lang="en-US" sz="2400" dirty="0"/>
              <a:t>Saves you from manually applying a style to each element</a:t>
            </a:r>
            <a:endParaRPr lang="en-US" sz="2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CS380</a:t>
            </a:r>
          </a:p>
        </p:txBody>
      </p:sp>
    </p:spTree>
    <p:extLst>
      <p:ext uri="{BB962C8B-B14F-4D97-AF65-F5344CB8AC3E}">
        <p14:creationId xmlns:p14="http://schemas.microsoft.com/office/powerpoint/2010/main" val="2160091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/>
              <a:t>Cascading</a:t>
            </a:r>
            <a:r>
              <a:rPr lang="en-US" dirty="0"/>
              <a:t> Style Sheets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Properties of an element </a:t>
            </a:r>
            <a:r>
              <a:rPr lang="en-US" i="1" dirty="0"/>
              <a:t>cascade</a:t>
            </a:r>
            <a:r>
              <a:rPr lang="en-US" dirty="0"/>
              <a:t> together in this order:</a:t>
            </a:r>
          </a:p>
          <a:p>
            <a:pPr lvl="1"/>
            <a:r>
              <a:rPr lang="en-US" dirty="0"/>
              <a:t>browser's default styles</a:t>
            </a:r>
          </a:p>
          <a:p>
            <a:pPr lvl="1"/>
            <a:r>
              <a:rPr lang="en-US" dirty="0"/>
              <a:t>external style sheet files (in a &lt;link&gt; tag)</a:t>
            </a:r>
          </a:p>
          <a:p>
            <a:pPr lvl="1"/>
            <a:r>
              <a:rPr lang="en-US" dirty="0"/>
              <a:t>internal style sheets (inside a &lt;style&gt; tag in the page's header)</a:t>
            </a:r>
          </a:p>
          <a:p>
            <a:pPr lvl="1"/>
            <a:r>
              <a:rPr lang="en-US" dirty="0"/>
              <a:t>inline style (the style attribute of the HTML element)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CS380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F56B81A7-7EBE-4055-A988-4EA163496A0A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5388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Inheriting styles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76F15A-3445-4ED0-A4DF-DE4BBF06AE1A}" type="slidenum">
              <a:rPr lang="en-US" smtClean="0"/>
              <a:t>25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09600" y="1600200"/>
            <a:ext cx="8153400" cy="175432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atin typeface="Courier New" pitchFamily="49" charset="0"/>
                <a:cs typeface="Courier New" pitchFamily="49" charset="0"/>
              </a:rPr>
              <a:t>body { font-family: sans-serif; background-color: yellow; }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p { color: red; background-color: aqua; }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a { text-decoration: underline; }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h2 { font-weight: bold; text-align: center; }	                                          								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CSS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9600" y="3581400"/>
            <a:ext cx="8153400" cy="1384995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This is a heading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A bulleted list						            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output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40976" y="5105400"/>
            <a:ext cx="8153400" cy="1524000"/>
          </a:xfrm>
        </p:spPr>
        <p:txBody>
          <a:bodyPr/>
          <a:lstStyle/>
          <a:p>
            <a:r>
              <a:rPr lang="en-US" sz="2400" dirty="0"/>
              <a:t>when multiple styles apply to an element, they are inherited</a:t>
            </a:r>
          </a:p>
          <a:p>
            <a:r>
              <a:rPr lang="en-US" sz="2400" dirty="0"/>
              <a:t>a more tightly matching rule can override a more general inherited rule</a:t>
            </a:r>
          </a:p>
        </p:txBody>
      </p:sp>
      <p:sp>
        <p:nvSpPr>
          <p:cNvPr id="3" name="Rectangle 2"/>
          <p:cNvSpPr/>
          <p:nvPr/>
        </p:nvSpPr>
        <p:spPr>
          <a:xfrm>
            <a:off x="609600" y="4038600"/>
            <a:ext cx="8153400" cy="4572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styled paragraph. </a:t>
            </a:r>
            <a:r>
              <a:rPr lang="en-US" u="sng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Previous slides</a:t>
            </a:r>
            <a:r>
              <a:rPr lang="en-US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are available on the website.</a:t>
            </a:r>
          </a:p>
          <a:p>
            <a:pPr algn="ctr"/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CS380</a:t>
            </a:r>
          </a:p>
        </p:txBody>
      </p:sp>
    </p:spTree>
    <p:extLst>
      <p:ext uri="{BB962C8B-B14F-4D97-AF65-F5344CB8AC3E}">
        <p14:creationId xmlns:p14="http://schemas.microsoft.com/office/powerpoint/2010/main" val="14294718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Styles that conflict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76F15A-3445-4ED0-A4DF-DE4BBF06AE1A}" type="slidenum">
              <a:rPr lang="en-US" smtClean="0"/>
              <a:t>26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09600" y="1600200"/>
            <a:ext cx="8153400" cy="92333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atin typeface="Courier New" pitchFamily="49" charset="0"/>
                <a:cs typeface="Courier New" pitchFamily="49" charset="0"/>
              </a:rPr>
              <a:t>p, h1, h2 { color: blue; font-style: italic; }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h2 { color: red; background-color: yellow; }                                          								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CSS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9600" y="2743200"/>
            <a:ext cx="8153400" cy="1323439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i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This paragraph uses the first style above.</a:t>
            </a:r>
          </a:p>
          <a:p>
            <a:endParaRPr lang="en-US" sz="2000" i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US" sz="2000" i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 algn="r"/>
            <a:r>
              <a:rPr lang="en-US" sz="2000" i="1" dirty="0">
                <a:solidFill>
                  <a:schemeClr val="bg1">
                    <a:lumMod val="75000"/>
                  </a:schemeClr>
                </a:solidFill>
              </a:rPr>
              <a:t>output</a:t>
            </a:r>
            <a:endParaRPr lang="en-US" sz="2000" i="1" dirty="0">
              <a:solidFill>
                <a:schemeClr val="bg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40976" y="4419600"/>
            <a:ext cx="8153400" cy="1524000"/>
          </a:xfrm>
        </p:spPr>
        <p:txBody>
          <a:bodyPr/>
          <a:lstStyle/>
          <a:p>
            <a:r>
              <a:rPr lang="en-US" sz="2400" dirty="0"/>
              <a:t>when two styles set conflicting values for the same property, the latter style takes precedence</a:t>
            </a:r>
          </a:p>
        </p:txBody>
      </p:sp>
      <p:sp>
        <p:nvSpPr>
          <p:cNvPr id="4" name="Rectangle 3"/>
          <p:cNvSpPr/>
          <p:nvPr/>
        </p:nvSpPr>
        <p:spPr>
          <a:xfrm>
            <a:off x="609600" y="3124200"/>
            <a:ext cx="8153400" cy="48276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b="1" i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This heading uses both styles above.</a:t>
            </a:r>
          </a:p>
          <a:p>
            <a:pPr algn="ctr"/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CS380</a:t>
            </a:r>
          </a:p>
        </p:txBody>
      </p:sp>
    </p:spTree>
    <p:extLst>
      <p:ext uri="{BB962C8B-B14F-4D97-AF65-F5344CB8AC3E}">
        <p14:creationId xmlns:p14="http://schemas.microsoft.com/office/powerpoint/2010/main" val="28757878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W3C CSS Validator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76F15A-3445-4ED0-A4DF-DE4BBF06AE1A}" type="slidenum">
              <a:rPr lang="en-US" smtClean="0"/>
              <a:t>27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09600" y="1600200"/>
            <a:ext cx="8153400" cy="175432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atin typeface="Courier New" pitchFamily="49" charset="0"/>
                <a:cs typeface="Courier New" pitchFamily="49" charset="0"/>
              </a:rPr>
              <a:t>&lt;p&gt;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&lt;a </a:t>
            </a:r>
            <a:r>
              <a:rPr lang="en-US" dirty="0" err="1">
                <a:latin typeface="Courier New" pitchFamily="49" charset="0"/>
                <a:cs typeface="Courier New" pitchFamily="49" charset="0"/>
              </a:rPr>
              <a:t>href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="http://jigsaw.w3.org/</a:t>
            </a:r>
            <a:r>
              <a:rPr lang="en-US" dirty="0" err="1">
                <a:latin typeface="Courier New" pitchFamily="49" charset="0"/>
                <a:cs typeface="Courier New" pitchFamily="49" charset="0"/>
              </a:rPr>
              <a:t>css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-validator/check/</a:t>
            </a:r>
            <a:r>
              <a:rPr lang="en-US" dirty="0" err="1">
                <a:latin typeface="Courier New" pitchFamily="49" charset="0"/>
                <a:cs typeface="Courier New" pitchFamily="49" charset="0"/>
              </a:rPr>
              <a:t>referer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"&gt;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&lt;</a:t>
            </a:r>
            <a:r>
              <a:rPr lang="en-US" dirty="0" err="1">
                <a:latin typeface="Courier New" pitchFamily="49" charset="0"/>
                <a:cs typeface="Courier New" pitchFamily="49" charset="0"/>
              </a:rPr>
              <a:t>img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 </a:t>
            </a:r>
            <a:r>
              <a:rPr lang="en-US" dirty="0" err="1">
                <a:latin typeface="Courier New" pitchFamily="49" charset="0"/>
                <a:cs typeface="Courier New" pitchFamily="49" charset="0"/>
              </a:rPr>
              <a:t>src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="http://jigsaw.w3.org/</a:t>
            </a:r>
            <a:r>
              <a:rPr lang="en-US" dirty="0" err="1">
                <a:latin typeface="Courier New" pitchFamily="49" charset="0"/>
                <a:cs typeface="Courier New" pitchFamily="49" charset="0"/>
              </a:rPr>
              <a:t>css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-validator/images/</a:t>
            </a:r>
            <a:r>
              <a:rPr lang="en-US" dirty="0" err="1">
                <a:latin typeface="Courier New" pitchFamily="49" charset="0"/>
                <a:cs typeface="Courier New" pitchFamily="49" charset="0"/>
              </a:rPr>
              <a:t>vcss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"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alt="Valid CSS!" /&gt;&lt;/a&gt;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&lt;/p&gt;                                          	      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CSS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9600" y="3553361"/>
            <a:ext cx="8153400" cy="1015663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2000" i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US" sz="2000" i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 algn="r"/>
            <a:r>
              <a:rPr lang="en-US" sz="2000" i="1" dirty="0">
                <a:solidFill>
                  <a:schemeClr val="bg1">
                    <a:lumMod val="75000"/>
                  </a:schemeClr>
                </a:solidFill>
              </a:rPr>
              <a:t>output</a:t>
            </a:r>
            <a:endParaRPr lang="en-US" sz="2000" i="1" dirty="0">
              <a:solidFill>
                <a:schemeClr val="bg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40976" y="4876800"/>
            <a:ext cx="8153400" cy="1524000"/>
          </a:xfrm>
        </p:spPr>
        <p:txBody>
          <a:bodyPr/>
          <a:lstStyle/>
          <a:p>
            <a:r>
              <a:rPr lang="en-US" sz="2400" dirty="0"/>
              <a:t>jigsaw.w3.org/</a:t>
            </a:r>
            <a:r>
              <a:rPr lang="en-US" sz="2400" dirty="0" err="1"/>
              <a:t>css</a:t>
            </a:r>
            <a:r>
              <a:rPr lang="en-US" sz="2400" dirty="0"/>
              <a:t>-validator/</a:t>
            </a:r>
          </a:p>
          <a:p>
            <a:r>
              <a:rPr lang="en-US" sz="2400" dirty="0"/>
              <a:t>checks your CSS to make sure it meets the official CSS specifications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CS380</a:t>
            </a: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999" y="3636172"/>
            <a:ext cx="1791305" cy="631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344129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CSS properties for backgrounds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4165643865"/>
              </p:ext>
            </p:extLst>
          </p:nvPr>
        </p:nvGraphicFramePr>
        <p:xfrm>
          <a:off x="609600" y="1676400"/>
          <a:ext cx="8153400" cy="3383280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000" b="1" dirty="0"/>
                        <a:t>property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description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000" dirty="0"/>
                        <a:t>background-color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color to fill background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000" dirty="0"/>
                        <a:t>background-image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image to place in background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000" dirty="0"/>
                        <a:t>background-position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placement of bg image within element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000" dirty="0"/>
                        <a:t>background-repeat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whether/how </a:t>
                      </a:r>
                      <a:r>
                        <a:rPr lang="en-US" sz="2000" dirty="0" err="1"/>
                        <a:t>bg</a:t>
                      </a:r>
                      <a:r>
                        <a:rPr lang="en-US" sz="2000" dirty="0"/>
                        <a:t> image should be repeated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000" dirty="0"/>
                        <a:t>background-attachment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whether </a:t>
                      </a:r>
                      <a:r>
                        <a:rPr lang="en-US" sz="2000" dirty="0" err="1"/>
                        <a:t>bg</a:t>
                      </a:r>
                      <a:r>
                        <a:rPr lang="en-US" sz="2000" dirty="0"/>
                        <a:t> image scrolls with page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000" dirty="0"/>
                        <a:t>background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shorthand to set all background properties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CS380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F56B81A7-7EBE-4055-A988-4EA163496A0A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5141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background-image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76F15A-3445-4ED0-A4DF-DE4BBF06AE1A}" type="slidenum">
              <a:rPr lang="en-US" smtClean="0"/>
              <a:t>29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45710" y="1600200"/>
            <a:ext cx="8153400" cy="120032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atin typeface="Courier New" pitchFamily="49" charset="0"/>
                <a:cs typeface="Courier New" pitchFamily="49" charset="0"/>
              </a:rPr>
              <a:t>body {</a:t>
            </a:r>
          </a:p>
          <a:p>
            <a:r>
              <a:rPr lang="en-US" b="1" dirty="0">
                <a:latin typeface="Courier New" pitchFamily="49" charset="0"/>
                <a:cs typeface="Courier New" pitchFamily="49" charset="0"/>
              </a:rPr>
              <a:t>background-image: </a:t>
            </a:r>
            <a:r>
              <a:rPr lang="en-US" b="1" dirty="0" err="1">
                <a:latin typeface="Courier New" pitchFamily="49" charset="0"/>
                <a:cs typeface="Courier New" pitchFamily="49" charset="0"/>
              </a:rPr>
              <a:t>url</a:t>
            </a:r>
            <a:r>
              <a:rPr lang="en-US" b="1" dirty="0">
                <a:latin typeface="Courier New" pitchFamily="49" charset="0"/>
                <a:cs typeface="Courier New" pitchFamily="49" charset="0"/>
              </a:rPr>
              <a:t>("images/draft.jpg");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}            	                              </a:t>
            </a:r>
          </a:p>
          <a:p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urier New" pitchFamily="49" charset="0"/>
                <a:cs typeface="Courier New" pitchFamily="49" charset="0"/>
              </a:rPr>
              <a:t>                                                     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CSS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40976" y="4876800"/>
            <a:ext cx="8153400" cy="1524000"/>
          </a:xfrm>
        </p:spPr>
        <p:txBody>
          <a:bodyPr/>
          <a:lstStyle/>
          <a:p>
            <a:r>
              <a:rPr lang="en-US" sz="2400" dirty="0"/>
              <a:t>background image/color fills the element's content area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CS380</a:t>
            </a:r>
          </a:p>
        </p:txBody>
      </p:sp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2933700"/>
            <a:ext cx="8248650" cy="1409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668059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background-repeat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76F15A-3445-4ED0-A4DF-DE4BBF06AE1A}" type="slidenum">
              <a:rPr lang="en-US" smtClean="0"/>
              <a:t>30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45710" y="1600200"/>
            <a:ext cx="8153400" cy="147732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atin typeface="Courier New" pitchFamily="49" charset="0"/>
                <a:cs typeface="Courier New" pitchFamily="49" charset="0"/>
              </a:rPr>
              <a:t>body {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background-image: </a:t>
            </a:r>
            <a:r>
              <a:rPr lang="en-US" dirty="0" err="1">
                <a:latin typeface="Courier New" pitchFamily="49" charset="0"/>
                <a:cs typeface="Courier New" pitchFamily="49" charset="0"/>
              </a:rPr>
              <a:t>url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("images/draft.jpg");</a:t>
            </a:r>
          </a:p>
          <a:p>
            <a:r>
              <a:rPr lang="en-US" b="1" dirty="0">
                <a:latin typeface="Courier New" pitchFamily="49" charset="0"/>
                <a:cs typeface="Courier New" pitchFamily="49" charset="0"/>
              </a:rPr>
              <a:t>background-repeat: repeat-x;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}	                              </a:t>
            </a:r>
          </a:p>
          <a:p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urier New" pitchFamily="49" charset="0"/>
                <a:cs typeface="Courier New" pitchFamily="49" charset="0"/>
              </a:rPr>
              <a:t>                                                     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CSS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40976" y="4876800"/>
            <a:ext cx="8153400" cy="1524000"/>
          </a:xfrm>
        </p:spPr>
        <p:txBody>
          <a:bodyPr/>
          <a:lstStyle/>
          <a:p>
            <a:r>
              <a:rPr lang="en-US" sz="2400" dirty="0"/>
              <a:t>can be repeat (default), repeat-x, repeat-y, or no-repeat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CS380</a:t>
            </a:r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463" y="3295650"/>
            <a:ext cx="70770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335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background-position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76F15A-3445-4ED0-A4DF-DE4BBF06AE1A}" type="slidenum">
              <a:rPr lang="en-US" smtClean="0"/>
              <a:t>31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45710" y="1600200"/>
            <a:ext cx="8153400" cy="147732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atin typeface="Courier New" pitchFamily="49" charset="0"/>
                <a:cs typeface="Courier New" pitchFamily="49" charset="0"/>
              </a:rPr>
              <a:t>body {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background-image: </a:t>
            </a:r>
            <a:r>
              <a:rPr lang="en-US" dirty="0" err="1">
                <a:latin typeface="Courier New" pitchFamily="49" charset="0"/>
                <a:cs typeface="Courier New" pitchFamily="49" charset="0"/>
              </a:rPr>
              <a:t>url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("images/draft.jpg");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background-repeat: no-repeat;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background-position: 370px 20px;</a:t>
            </a:r>
          </a:p>
          <a:p>
            <a:r>
              <a:rPr lang="en-US" dirty="0">
                <a:latin typeface="Courier New" pitchFamily="49" charset="0"/>
                <a:cs typeface="Courier New" pitchFamily="49" charset="0"/>
              </a:rPr>
              <a:t>}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urier New" pitchFamily="49" charset="0"/>
                <a:cs typeface="Courier New" pitchFamily="49" charset="0"/>
              </a:rPr>
              <a:t>                                                    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CSS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09600" y="4724400"/>
            <a:ext cx="8153400" cy="1524000"/>
          </a:xfrm>
        </p:spPr>
        <p:txBody>
          <a:bodyPr/>
          <a:lstStyle/>
          <a:p>
            <a:r>
              <a:rPr lang="en-US" sz="2400" dirty="0"/>
              <a:t>value consists of two tokens, each of which can be top, left, right, bottom, center, a percentage, or a length value in </a:t>
            </a:r>
            <a:r>
              <a:rPr lang="en-US" sz="2400" dirty="0" err="1"/>
              <a:t>px</a:t>
            </a:r>
            <a:r>
              <a:rPr lang="en-US" sz="2400" dirty="0"/>
              <a:t>, </a:t>
            </a:r>
            <a:r>
              <a:rPr lang="en-US" sz="2400" dirty="0" err="1"/>
              <a:t>pt</a:t>
            </a:r>
            <a:r>
              <a:rPr lang="en-US" sz="2400" dirty="0"/>
              <a:t>, etc.</a:t>
            </a:r>
          </a:p>
          <a:p>
            <a:r>
              <a:rPr lang="en-US" sz="2400" dirty="0"/>
              <a:t>value can be negative to shift left/up by a given amount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CS380</a:t>
            </a: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3324225"/>
            <a:ext cx="71723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999594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Aside: Favorites icon ("favicon")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4953000"/>
            <a:ext cx="8153400" cy="1524000"/>
          </a:xfrm>
        </p:spPr>
        <p:txBody>
          <a:bodyPr/>
          <a:lstStyle/>
          <a:p>
            <a:r>
              <a:rPr lang="en-US" sz="2400" dirty="0"/>
              <a:t>The link tag, placed in the HTML page's head section, can specify an icon</a:t>
            </a:r>
          </a:p>
          <a:p>
            <a:pPr lvl="1"/>
            <a:r>
              <a:rPr lang="en-US" sz="2000" dirty="0"/>
              <a:t>this icon will be placed in the browser title bar and bookmark/favorite</a:t>
            </a:r>
            <a:endParaRPr lang="en-US" sz="105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76F15A-3445-4ED0-A4DF-DE4BBF06AE1A}" type="slidenum">
              <a:rPr lang="en-US" smtClean="0"/>
              <a:t>32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609600" y="1598474"/>
            <a:ext cx="8153400" cy="646331"/>
          </a:xfrm>
          <a:prstGeom prst="rect">
            <a:avLst/>
          </a:prstGeom>
          <a:solidFill>
            <a:schemeClr val="bg1">
              <a:lumMod val="95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atin typeface="Courier New" pitchFamily="49" charset="0"/>
                <a:cs typeface="Courier New" pitchFamily="49" charset="0"/>
              </a:rPr>
              <a:t>&lt;link </a:t>
            </a:r>
            <a:r>
              <a:rPr lang="en-US" dirty="0" err="1">
                <a:latin typeface="Courier New" pitchFamily="49" charset="0"/>
                <a:cs typeface="Courier New" pitchFamily="49" charset="0"/>
              </a:rPr>
              <a:t>href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="</a:t>
            </a:r>
            <a:r>
              <a:rPr lang="en-US" i="1" dirty="0">
                <a:latin typeface="Courier New" pitchFamily="49" charset="0"/>
                <a:cs typeface="Courier New" pitchFamily="49" charset="0"/>
              </a:rPr>
              <a:t>filename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" type="</a:t>
            </a:r>
            <a:r>
              <a:rPr lang="en-US" i="1" dirty="0">
                <a:latin typeface="Courier New" pitchFamily="49" charset="0"/>
                <a:cs typeface="Courier New" pitchFamily="49" charset="0"/>
              </a:rPr>
              <a:t>MIME type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" </a:t>
            </a:r>
            <a:r>
              <a:rPr lang="en-US" dirty="0" err="1">
                <a:latin typeface="Courier New" pitchFamily="49" charset="0"/>
                <a:cs typeface="Courier New" pitchFamily="49" charset="0"/>
              </a:rPr>
              <a:t>rel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="shortcut icon" /&gt; 						             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HTML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9600" y="2362200"/>
            <a:ext cx="8229600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atin typeface="Courier New" pitchFamily="49" charset="0"/>
                <a:cs typeface="Courier New" pitchFamily="49" charset="0"/>
              </a:rPr>
              <a:t>&lt;link </a:t>
            </a:r>
            <a:r>
              <a:rPr lang="en-US" dirty="0" err="1">
                <a:latin typeface="Courier New" pitchFamily="49" charset="0"/>
                <a:cs typeface="Courier New" pitchFamily="49" charset="0"/>
              </a:rPr>
              <a:t>href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="yahoo.gif" type="image/gif" </a:t>
            </a:r>
            <a:r>
              <a:rPr lang="en-US" dirty="0" err="1">
                <a:latin typeface="Courier New" pitchFamily="49" charset="0"/>
                <a:cs typeface="Courier New" pitchFamily="49" charset="0"/>
              </a:rPr>
              <a:t>rel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="shortcut icon" /&gt; 			  								 				 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  <a:latin typeface="Consolas" pitchFamily="49" charset="0"/>
                <a:cs typeface="Consolas" pitchFamily="49" charset="0"/>
              </a:rPr>
              <a:t>HTML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CS380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706" y="3352800"/>
            <a:ext cx="4567237" cy="1506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78900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2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Theme2</Template>
  <TotalTime>3187</TotalTime>
  <Words>2515</Words>
  <Application>Microsoft Office PowerPoint</Application>
  <PresentationFormat>On-screen Show (4:3)</PresentationFormat>
  <Paragraphs>371</Paragraphs>
  <Slides>32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6" baseType="lpstr">
      <vt:lpstr>CourierNew</vt:lpstr>
      <vt:lpstr>Algerian</vt:lpstr>
      <vt:lpstr>Arial</vt:lpstr>
      <vt:lpstr>Calibri</vt:lpstr>
      <vt:lpstr>Comic Sans MS</vt:lpstr>
      <vt:lpstr>Consolas</vt:lpstr>
      <vt:lpstr>Courier New</vt:lpstr>
      <vt:lpstr>Garamond</vt:lpstr>
      <vt:lpstr>Georgia</vt:lpstr>
      <vt:lpstr>Times New Roman</vt:lpstr>
      <vt:lpstr>Tw Cen MT</vt:lpstr>
      <vt:lpstr>Wingdings</vt:lpstr>
      <vt:lpstr>Wingdings 2</vt:lpstr>
      <vt:lpstr>Theme2</vt:lpstr>
      <vt:lpstr>CSS for Styling</vt:lpstr>
      <vt:lpstr>PowerPoint Presentation</vt:lpstr>
      <vt:lpstr>The good, the bad and the… ugly!</vt:lpstr>
      <vt:lpstr>Cascading Style Sheets (CSS)</vt:lpstr>
      <vt:lpstr>Basic CSS rule syntax</vt:lpstr>
      <vt:lpstr>Attaching a CSS file &lt;link&gt;</vt:lpstr>
      <vt:lpstr>Embedding style sheets: &lt;style&gt;</vt:lpstr>
      <vt:lpstr>Inline styles: the style attribute</vt:lpstr>
      <vt:lpstr>CSS properties for colors</vt:lpstr>
      <vt:lpstr>Specifying colors</vt:lpstr>
      <vt:lpstr>Grouping styles</vt:lpstr>
      <vt:lpstr>CSS comments /*…*/</vt:lpstr>
      <vt:lpstr>CSS properties for fonts</vt:lpstr>
      <vt:lpstr>font-family</vt:lpstr>
      <vt:lpstr>More about font-family</vt:lpstr>
      <vt:lpstr>font-size</vt:lpstr>
      <vt:lpstr>font-size</vt:lpstr>
      <vt:lpstr>font-weight, font-style</vt:lpstr>
      <vt:lpstr>CSS properties for text</vt:lpstr>
      <vt:lpstr>text-align</vt:lpstr>
      <vt:lpstr>text-decoration</vt:lpstr>
      <vt:lpstr>The list-style-type property</vt:lpstr>
      <vt:lpstr>Body styles</vt:lpstr>
      <vt:lpstr>Cascading Style Sheets</vt:lpstr>
      <vt:lpstr>Inheriting styles</vt:lpstr>
      <vt:lpstr>Styles that conflict</vt:lpstr>
      <vt:lpstr>W3C CSS Validator</vt:lpstr>
      <vt:lpstr>CSS properties for backgrounds</vt:lpstr>
      <vt:lpstr>background-image </vt:lpstr>
      <vt:lpstr>background-repeat </vt:lpstr>
      <vt:lpstr>background-position </vt:lpstr>
      <vt:lpstr>Aside: Favorites icon ("favicon")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CSS for Styling</dc:title>
  <dc:creator>Xenia Mountrouidou</dc:creator>
  <cp:lastModifiedBy>Anum Paracha</cp:lastModifiedBy>
  <cp:revision>97</cp:revision>
  <dcterms:created xsi:type="dcterms:W3CDTF">2011-07-18T18:55:42Z</dcterms:created>
  <dcterms:modified xsi:type="dcterms:W3CDTF">2026-02-05T11:07:08Z</dcterms:modified>
</cp:coreProperties>
</file>