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3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50E30-AC63-4BDF-90BA-00CA5B58B8E7}" type="datetimeFigureOut">
              <a:rPr lang="en-GB" smtClean="0"/>
              <a:pPr/>
              <a:t>13/09/2015</a:t>
            </a:fld>
            <a:endParaRPr lang="en-GB" dirty="0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3AE13C-65E7-4869-A7CC-9601E4CB796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50E30-AC63-4BDF-90BA-00CA5B58B8E7}" type="datetimeFigureOut">
              <a:rPr lang="en-GB" smtClean="0"/>
              <a:pPr/>
              <a:t>13/09/2015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3AE13C-65E7-4869-A7CC-9601E4CB796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50E30-AC63-4BDF-90BA-00CA5B58B8E7}" type="datetimeFigureOut">
              <a:rPr lang="en-GB" smtClean="0"/>
              <a:pPr/>
              <a:t>13/09/2015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3AE13C-65E7-4869-A7CC-9601E4CB796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50E30-AC63-4BDF-90BA-00CA5B58B8E7}" type="datetimeFigureOut">
              <a:rPr lang="en-GB" smtClean="0"/>
              <a:pPr/>
              <a:t>13/09/2015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3AE13C-65E7-4869-A7CC-9601E4CB796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50E30-AC63-4BDF-90BA-00CA5B58B8E7}" type="datetimeFigureOut">
              <a:rPr lang="en-GB" smtClean="0"/>
              <a:pPr/>
              <a:t>13/09/2015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3AE13C-65E7-4869-A7CC-9601E4CB796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50E30-AC63-4BDF-90BA-00CA5B58B8E7}" type="datetimeFigureOut">
              <a:rPr lang="en-GB" smtClean="0"/>
              <a:pPr/>
              <a:t>13/09/2015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3AE13C-65E7-4869-A7CC-9601E4CB796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50E30-AC63-4BDF-90BA-00CA5B58B8E7}" type="datetimeFigureOut">
              <a:rPr lang="en-GB" smtClean="0"/>
              <a:pPr/>
              <a:t>13/09/2015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3AE13C-65E7-4869-A7CC-9601E4CB796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50E30-AC63-4BDF-90BA-00CA5B58B8E7}" type="datetimeFigureOut">
              <a:rPr lang="en-GB" smtClean="0"/>
              <a:pPr/>
              <a:t>13/09/2015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3AE13C-65E7-4869-A7CC-9601E4CB796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50E30-AC63-4BDF-90BA-00CA5B58B8E7}" type="datetimeFigureOut">
              <a:rPr lang="en-GB" smtClean="0"/>
              <a:pPr/>
              <a:t>13/09/2015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3AE13C-65E7-4869-A7CC-9601E4CB796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50E30-AC63-4BDF-90BA-00CA5B58B8E7}" type="datetimeFigureOut">
              <a:rPr lang="en-GB" smtClean="0"/>
              <a:pPr/>
              <a:t>13/09/2015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3AE13C-65E7-4869-A7CC-9601E4CB796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AE50E30-AC63-4BDF-90BA-00CA5B58B8E7}" type="datetimeFigureOut">
              <a:rPr lang="en-GB" smtClean="0"/>
              <a:pPr/>
              <a:t>13/09/2015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3AE13C-65E7-4869-A7CC-9601E4CB796A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AE50E30-AC63-4BDF-90BA-00CA5B58B8E7}" type="datetimeFigureOut">
              <a:rPr lang="en-GB" smtClean="0"/>
              <a:pPr/>
              <a:t>13/09/2015</a:t>
            </a:fld>
            <a:endParaRPr lang="en-GB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E3AE13C-65E7-4869-A7CC-9601E4CB796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b="1" dirty="0" smtClean="0"/>
              <a:t>Reflective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2492896"/>
            <a:ext cx="7406640" cy="28803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smtClean="0"/>
              <a:t>‘The unexamined life is not worth living.</a:t>
            </a:r>
            <a:r>
              <a:rPr lang="en-GB" sz="4000" dirty="0" smtClean="0"/>
              <a:t>’ </a:t>
            </a:r>
          </a:p>
          <a:p>
            <a:pPr algn="ctr"/>
            <a:endParaRPr lang="en-GB" sz="4000" dirty="0" smtClean="0"/>
          </a:p>
          <a:p>
            <a:pPr algn="ctr"/>
            <a:r>
              <a:rPr lang="en-GB" sz="4000" dirty="0" smtClean="0"/>
              <a:t>(</a:t>
            </a:r>
            <a:r>
              <a:rPr lang="en-GB" sz="3500" dirty="0" smtClean="0"/>
              <a:t>Socrates, 469 – 399 BC)</a:t>
            </a:r>
            <a:endParaRPr lang="en-GB" sz="3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499176" cy="850106"/>
          </a:xfrm>
        </p:spPr>
        <p:txBody>
          <a:bodyPr/>
          <a:lstStyle/>
          <a:p>
            <a:r>
              <a:rPr lang="en-GB" b="1" dirty="0" smtClean="0"/>
              <a:t>What it is and what it isn’t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340768"/>
            <a:ext cx="7499176" cy="4785395"/>
          </a:xfrm>
        </p:spPr>
        <p:txBody>
          <a:bodyPr>
            <a:normAutofit lnSpcReduction="10000"/>
          </a:bodyPr>
          <a:lstStyle/>
          <a:p>
            <a:r>
              <a:rPr lang="en-GB" b="1" u="sng" dirty="0" smtClean="0"/>
              <a:t>It isn’t</a:t>
            </a:r>
          </a:p>
          <a:p>
            <a:pPr lvl="1"/>
            <a:r>
              <a:rPr lang="en-GB" dirty="0" smtClean="0"/>
              <a:t>A simple recall of past events</a:t>
            </a:r>
          </a:p>
          <a:p>
            <a:pPr lvl="1"/>
            <a:r>
              <a:rPr lang="en-GB" dirty="0" smtClean="0"/>
              <a:t>A description of events and feelings</a:t>
            </a:r>
          </a:p>
          <a:p>
            <a:r>
              <a:rPr lang="en-GB" b="1" u="sng" dirty="0" smtClean="0"/>
              <a:t>It is:</a:t>
            </a:r>
          </a:p>
          <a:p>
            <a:pPr lvl="1"/>
            <a:r>
              <a:rPr lang="en-GB" dirty="0" smtClean="0"/>
              <a:t>A purposeful activity – i.e. to learn and apply something new</a:t>
            </a:r>
          </a:p>
          <a:p>
            <a:pPr lvl="1"/>
            <a:r>
              <a:rPr lang="en-GB" dirty="0" smtClean="0"/>
              <a:t>An active process of exploration, questioning and self-discovery</a:t>
            </a:r>
          </a:p>
          <a:p>
            <a:pPr lvl="1"/>
            <a:r>
              <a:rPr lang="en-GB" dirty="0" smtClean="0"/>
              <a:t>Evidence of outcomes, enhanced learning and improved teaching.</a:t>
            </a:r>
          </a:p>
          <a:p>
            <a:pPr lvl="1">
              <a:buNone/>
            </a:pPr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 it should contain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412776"/>
            <a:ext cx="7498080" cy="4800600"/>
          </a:xfrm>
        </p:spPr>
        <p:txBody>
          <a:bodyPr/>
          <a:lstStyle/>
          <a:p>
            <a:r>
              <a:rPr lang="en-GB" dirty="0" smtClean="0"/>
              <a:t>What you </a:t>
            </a:r>
            <a:r>
              <a:rPr lang="en-GB" b="1" dirty="0" smtClean="0"/>
              <a:t>learned</a:t>
            </a:r>
            <a:r>
              <a:rPr lang="en-GB" dirty="0" smtClean="0"/>
              <a:t> and how you could put the </a:t>
            </a:r>
            <a:r>
              <a:rPr lang="en-GB" b="1" dirty="0" smtClean="0"/>
              <a:t>theory into practice</a:t>
            </a:r>
          </a:p>
          <a:p>
            <a:r>
              <a:rPr lang="en-GB" dirty="0" smtClean="0"/>
              <a:t>Some </a:t>
            </a:r>
            <a:r>
              <a:rPr lang="en-GB" b="1" dirty="0" smtClean="0"/>
              <a:t>citations</a:t>
            </a:r>
            <a:r>
              <a:rPr lang="en-GB" dirty="0" smtClean="0"/>
              <a:t> and </a:t>
            </a:r>
            <a:r>
              <a:rPr lang="en-GB" b="1" dirty="0" smtClean="0"/>
              <a:t>quotations</a:t>
            </a:r>
            <a:r>
              <a:rPr lang="en-GB" dirty="0" smtClean="0"/>
              <a:t>, appropriately referenced</a:t>
            </a:r>
          </a:p>
          <a:p>
            <a:r>
              <a:rPr lang="en-GB" b="1" dirty="0" smtClean="0"/>
              <a:t>Experimentation</a:t>
            </a:r>
            <a:r>
              <a:rPr lang="en-GB" dirty="0" smtClean="0"/>
              <a:t> - vary your style and the information provided</a:t>
            </a:r>
          </a:p>
          <a:p>
            <a:r>
              <a:rPr lang="en-GB" b="1" dirty="0" smtClean="0"/>
              <a:t>Effective use of ICT </a:t>
            </a:r>
            <a:r>
              <a:rPr lang="en-GB" dirty="0" smtClean="0"/>
              <a:t>- feel free to scan in documents, images and sound files.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427168" cy="778098"/>
          </a:xfrm>
        </p:spPr>
        <p:txBody>
          <a:bodyPr>
            <a:normAutofit/>
          </a:bodyPr>
          <a:lstStyle/>
          <a:p>
            <a:r>
              <a:rPr lang="en-GB" b="1" dirty="0" smtClean="0"/>
              <a:t>The Reflective Cycle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555776" y="1340768"/>
            <a:ext cx="20162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AutoNum type="arabicPeriod"/>
            </a:pPr>
            <a:r>
              <a:rPr lang="en-GB" b="1" dirty="0" smtClean="0"/>
              <a:t>Describe</a:t>
            </a:r>
            <a:endParaRPr lang="en-GB" dirty="0" smtClean="0"/>
          </a:p>
          <a:p>
            <a:pPr marL="342900" indent="-342900" algn="ctr"/>
            <a:r>
              <a:rPr lang="en-GB" dirty="0"/>
              <a:t>h</a:t>
            </a:r>
            <a:r>
              <a:rPr lang="en-GB" dirty="0" smtClean="0"/>
              <a:t>ow and why you</a:t>
            </a:r>
          </a:p>
          <a:p>
            <a:pPr marL="342900" indent="-342900" algn="ctr"/>
            <a:r>
              <a:rPr lang="en-GB" dirty="0" smtClean="0"/>
              <a:t>did what you did</a:t>
            </a:r>
          </a:p>
          <a:p>
            <a:pPr marL="342900" indent="-342900" algn="ctr"/>
            <a:r>
              <a:rPr lang="en-GB" dirty="0" smtClean="0"/>
              <a:t>or what happened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652120" y="1340768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2. Distinguish</a:t>
            </a:r>
          </a:p>
          <a:p>
            <a:pPr algn="ctr"/>
            <a:r>
              <a:rPr lang="en-GB" dirty="0"/>
              <a:t>t</a:t>
            </a:r>
            <a:r>
              <a:rPr lang="en-GB" dirty="0" smtClean="0"/>
              <a:t>he most useful</a:t>
            </a:r>
          </a:p>
          <a:p>
            <a:pPr algn="ctr"/>
            <a:r>
              <a:rPr lang="en-GB" dirty="0"/>
              <a:t>o</a:t>
            </a:r>
            <a:r>
              <a:rPr lang="en-GB" dirty="0" smtClean="0"/>
              <a:t>r significant</a:t>
            </a:r>
          </a:p>
          <a:p>
            <a:pPr algn="ctr"/>
            <a:r>
              <a:rPr lang="en-GB" dirty="0"/>
              <a:t>l</a:t>
            </a:r>
            <a:r>
              <a:rPr lang="en-GB" dirty="0" smtClean="0"/>
              <a:t>earning point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043608" y="2564904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7. Decide</a:t>
            </a:r>
          </a:p>
          <a:p>
            <a:pPr algn="ctr"/>
            <a:r>
              <a:rPr lang="en-GB" dirty="0" smtClean="0"/>
              <a:t>if it happens again, what to keep and what to change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691680" y="4149080"/>
            <a:ext cx="14401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6. Debate</a:t>
            </a:r>
          </a:p>
          <a:p>
            <a:pPr algn="ctr"/>
            <a:r>
              <a:rPr lang="en-GB" dirty="0"/>
              <a:t>h</a:t>
            </a:r>
            <a:r>
              <a:rPr lang="en-GB" dirty="0" smtClean="0"/>
              <a:t>ow it might have been managed differently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347864" y="5229200"/>
            <a:ext cx="2088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5. Dissect</a:t>
            </a:r>
          </a:p>
          <a:p>
            <a:pPr algn="ctr"/>
            <a:r>
              <a:rPr lang="en-GB" dirty="0"/>
              <a:t>i</a:t>
            </a:r>
            <a:r>
              <a:rPr lang="en-GB" dirty="0" smtClean="0"/>
              <a:t>nto key points the make sense of the situation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020272" y="2636912"/>
            <a:ext cx="19442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3. Determine</a:t>
            </a:r>
          </a:p>
          <a:p>
            <a:pPr algn="ctr"/>
            <a:r>
              <a:rPr lang="en-GB" dirty="0"/>
              <a:t>y</a:t>
            </a:r>
            <a:r>
              <a:rPr lang="en-GB" dirty="0" smtClean="0"/>
              <a:t>our thoughts and feelings and those of others when it occurred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940152" y="4653136"/>
            <a:ext cx="20162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4. Discriminate</a:t>
            </a:r>
          </a:p>
          <a:p>
            <a:pPr algn="ctr"/>
            <a:r>
              <a:rPr lang="en-GB" dirty="0"/>
              <a:t>p</a:t>
            </a:r>
            <a:r>
              <a:rPr lang="en-GB" dirty="0" smtClean="0"/>
              <a:t>ositive and negative elements from differing viewpoints</a:t>
            </a:r>
            <a:endParaRPr lang="en-GB" dirty="0"/>
          </a:p>
        </p:txBody>
      </p:sp>
      <p:sp>
        <p:nvSpPr>
          <p:cNvPr id="11" name="Circular Arrow 10"/>
          <p:cNvSpPr/>
          <p:nvPr/>
        </p:nvSpPr>
        <p:spPr>
          <a:xfrm>
            <a:off x="4572000" y="1340768"/>
            <a:ext cx="1008112" cy="360040"/>
          </a:xfrm>
          <a:prstGeom prst="circularArrow">
            <a:avLst>
              <a:gd name="adj1" fmla="val 12500"/>
              <a:gd name="adj2" fmla="val 627604"/>
              <a:gd name="adj3" fmla="val 20457681"/>
              <a:gd name="adj4" fmla="val 11605658"/>
              <a:gd name="adj5" fmla="val 1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Circular Arrow 11"/>
          <p:cNvSpPr/>
          <p:nvPr/>
        </p:nvSpPr>
        <p:spPr>
          <a:xfrm rot="1941033">
            <a:off x="7254389" y="1942586"/>
            <a:ext cx="1008112" cy="360040"/>
          </a:xfrm>
          <a:prstGeom prst="circularArrow">
            <a:avLst>
              <a:gd name="adj1" fmla="val 12500"/>
              <a:gd name="adj2" fmla="val 895491"/>
              <a:gd name="adj3" fmla="val 20457681"/>
              <a:gd name="adj4" fmla="val 11605658"/>
              <a:gd name="adj5" fmla="val 1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Circular Arrow 13"/>
          <p:cNvSpPr/>
          <p:nvPr/>
        </p:nvSpPr>
        <p:spPr>
          <a:xfrm rot="11572195">
            <a:off x="2439195" y="5624983"/>
            <a:ext cx="1008112" cy="360040"/>
          </a:xfrm>
          <a:prstGeom prst="circularArrow">
            <a:avLst>
              <a:gd name="adj1" fmla="val 12500"/>
              <a:gd name="adj2" fmla="val 883621"/>
              <a:gd name="adj3" fmla="val 20457681"/>
              <a:gd name="adj4" fmla="val 11605658"/>
              <a:gd name="adj5" fmla="val 1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Circular Arrow 14"/>
          <p:cNvSpPr/>
          <p:nvPr/>
        </p:nvSpPr>
        <p:spPr>
          <a:xfrm rot="10430449">
            <a:off x="5308786" y="5878733"/>
            <a:ext cx="1390308" cy="386199"/>
          </a:xfrm>
          <a:prstGeom prst="circularArrow">
            <a:avLst>
              <a:gd name="adj1" fmla="val 11927"/>
              <a:gd name="adj2" fmla="val 394224"/>
              <a:gd name="adj3" fmla="val 21148970"/>
              <a:gd name="adj4" fmla="val 12024945"/>
              <a:gd name="adj5" fmla="val 188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Circular Arrow 15"/>
          <p:cNvSpPr/>
          <p:nvPr/>
        </p:nvSpPr>
        <p:spPr>
          <a:xfrm rot="6414748">
            <a:off x="7555164" y="4287662"/>
            <a:ext cx="1008112" cy="360040"/>
          </a:xfrm>
          <a:prstGeom prst="circularArrow">
            <a:avLst>
              <a:gd name="adj1" fmla="val 12500"/>
              <a:gd name="adj2" fmla="val 895491"/>
              <a:gd name="adj3" fmla="val 20457681"/>
              <a:gd name="adj4" fmla="val 11605658"/>
              <a:gd name="adj5" fmla="val 1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7" name="Circular Arrow 16"/>
          <p:cNvSpPr/>
          <p:nvPr/>
        </p:nvSpPr>
        <p:spPr>
          <a:xfrm rot="15317863">
            <a:off x="964890" y="3840379"/>
            <a:ext cx="914194" cy="514039"/>
          </a:xfrm>
          <a:prstGeom prst="circularArrow">
            <a:avLst>
              <a:gd name="adj1" fmla="val 12500"/>
              <a:gd name="adj2" fmla="val 404202"/>
              <a:gd name="adj3" fmla="val 20457681"/>
              <a:gd name="adj4" fmla="val 10729000"/>
              <a:gd name="adj5" fmla="val 1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Circular Arrow 17"/>
          <p:cNvSpPr/>
          <p:nvPr/>
        </p:nvSpPr>
        <p:spPr>
          <a:xfrm rot="19195970">
            <a:off x="1749835" y="1862701"/>
            <a:ext cx="914194" cy="514039"/>
          </a:xfrm>
          <a:prstGeom prst="circularArrow">
            <a:avLst>
              <a:gd name="adj1" fmla="val 12500"/>
              <a:gd name="adj2" fmla="val 128886"/>
              <a:gd name="adj3" fmla="val 20457681"/>
              <a:gd name="adj4" fmla="val 11605658"/>
              <a:gd name="adj5" fmla="val 12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188640"/>
            <a:ext cx="7499176" cy="864096"/>
          </a:xfrm>
        </p:spPr>
        <p:txBody>
          <a:bodyPr/>
          <a:lstStyle/>
          <a:p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124744"/>
            <a:ext cx="7632848" cy="5544616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Reflect </a:t>
            </a:r>
            <a:r>
              <a:rPr lang="en-GB" dirty="0" smtClean="0"/>
              <a:t>on </a:t>
            </a:r>
            <a:r>
              <a:rPr lang="en-GB" dirty="0" smtClean="0"/>
              <a:t>two learning experiences </a:t>
            </a:r>
            <a:r>
              <a:rPr lang="en-GB" dirty="0" smtClean="0"/>
              <a:t>that you have </a:t>
            </a:r>
            <a:r>
              <a:rPr lang="en-GB" dirty="0" smtClean="0"/>
              <a:t>had, one positive and one negative</a:t>
            </a:r>
          </a:p>
          <a:p>
            <a:pPr algn="ctr">
              <a:buFont typeface="Wingdings" panose="05000000000000000000" pitchFamily="2" charset="2"/>
              <a:buChar char="q"/>
            </a:pPr>
            <a:endParaRPr lang="en-GB" dirty="0"/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/>
              <a:t>From your learning experiences, are you able to identify/list the </a:t>
            </a:r>
            <a:r>
              <a:rPr lang="en-GB" b="1" dirty="0"/>
              <a:t>Hindering/Helping </a:t>
            </a:r>
            <a:r>
              <a:rPr lang="en-GB" b="1" dirty="0"/>
              <a:t>F</a:t>
            </a:r>
            <a:r>
              <a:rPr lang="en-GB" b="1" dirty="0" smtClean="0"/>
              <a:t>orces</a:t>
            </a:r>
            <a:r>
              <a:rPr lang="en-GB" dirty="0" smtClean="0"/>
              <a:t> </a:t>
            </a:r>
            <a:r>
              <a:rPr lang="en-GB" dirty="0"/>
              <a:t>involved?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/>
              <a:t>How much are the </a:t>
            </a:r>
            <a:r>
              <a:rPr lang="en-GB" b="1" dirty="0"/>
              <a:t>Helping /Hindering </a:t>
            </a:r>
            <a:r>
              <a:rPr lang="en-GB" b="1" dirty="0" smtClean="0"/>
              <a:t>Forces</a:t>
            </a:r>
            <a:r>
              <a:rPr lang="en-GB" dirty="0" smtClean="0"/>
              <a:t> </a:t>
            </a:r>
            <a:r>
              <a:rPr lang="en-GB" u="sng" dirty="0"/>
              <a:t>linked</a:t>
            </a:r>
            <a:r>
              <a:rPr lang="en-GB" dirty="0"/>
              <a:t> to ATTITUDE/SITUATION?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/>
              <a:t>What are your </a:t>
            </a:r>
            <a:r>
              <a:rPr lang="en-GB" b="1" dirty="0"/>
              <a:t>self defeating beliefs</a:t>
            </a:r>
            <a:r>
              <a:rPr lang="en-GB" dirty="0"/>
              <a:t>-what positive beliefs can you put in </a:t>
            </a:r>
            <a:r>
              <a:rPr lang="en-GB" dirty="0" smtClean="0"/>
              <a:t>their </a:t>
            </a:r>
            <a:r>
              <a:rPr lang="en-GB" dirty="0"/>
              <a:t>place</a:t>
            </a:r>
            <a:r>
              <a:rPr lang="en-GB" dirty="0" smtClean="0"/>
              <a:t>?</a:t>
            </a:r>
          </a:p>
          <a:p>
            <a:pPr marL="82296" lvl="0" indent="0">
              <a:buNone/>
            </a:pPr>
            <a:endParaRPr lang="en-GB" dirty="0" smtClean="0"/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 smtClean="0"/>
              <a:t>How could this reflection you have just undertaken help you as a teacher?</a:t>
            </a:r>
            <a:endParaRPr lang="en-GB" dirty="0"/>
          </a:p>
          <a:p>
            <a:pPr algn="ctr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116632"/>
            <a:ext cx="7499176" cy="720080"/>
          </a:xfrm>
        </p:spPr>
        <p:txBody>
          <a:bodyPr>
            <a:normAutofit fontScale="90000"/>
          </a:bodyPr>
          <a:lstStyle/>
          <a:p>
            <a:r>
              <a:rPr lang="en-GB" b="1" u="sng" dirty="0" smtClean="0"/>
              <a:t>Benefits of Reflection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980728"/>
            <a:ext cx="7704856" cy="5472608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It is </a:t>
            </a:r>
            <a:r>
              <a:rPr lang="en-GB" sz="2800" b="1" dirty="0" smtClean="0"/>
              <a:t>motivational </a:t>
            </a:r>
            <a:r>
              <a:rPr lang="en-GB" sz="2800" dirty="0" smtClean="0"/>
              <a:t>as we know what we are trying to achieve and why</a:t>
            </a:r>
          </a:p>
          <a:p>
            <a:r>
              <a:rPr lang="en-GB" sz="2800" dirty="0" smtClean="0"/>
              <a:t>It uses our existing knowledge and experience to </a:t>
            </a:r>
            <a:r>
              <a:rPr lang="en-GB" sz="2800" b="1" dirty="0" smtClean="0"/>
              <a:t>help us to understand </a:t>
            </a:r>
            <a:r>
              <a:rPr lang="en-GB" sz="2800" dirty="0" smtClean="0"/>
              <a:t>new concepts</a:t>
            </a:r>
          </a:p>
          <a:p>
            <a:r>
              <a:rPr lang="en-GB" sz="2800" dirty="0" smtClean="0"/>
              <a:t>It builds and strengthens our current learning through critical </a:t>
            </a:r>
            <a:r>
              <a:rPr lang="en-GB" sz="2800" b="1" dirty="0" smtClean="0"/>
              <a:t>evaluation </a:t>
            </a:r>
            <a:r>
              <a:rPr lang="en-GB" sz="2800" dirty="0" smtClean="0"/>
              <a:t>of previous experiences</a:t>
            </a:r>
          </a:p>
          <a:p>
            <a:r>
              <a:rPr lang="en-GB" sz="2800" dirty="0" smtClean="0"/>
              <a:t>It allows us to be </a:t>
            </a:r>
            <a:r>
              <a:rPr lang="en-GB" sz="2800" b="1" dirty="0" smtClean="0"/>
              <a:t>self-directed</a:t>
            </a:r>
            <a:r>
              <a:rPr lang="en-GB" sz="2800" dirty="0" smtClean="0"/>
              <a:t> and </a:t>
            </a:r>
            <a:r>
              <a:rPr lang="en-GB" sz="2800" b="1" dirty="0" smtClean="0"/>
              <a:t>self-aware</a:t>
            </a:r>
            <a:r>
              <a:rPr lang="en-GB" sz="2800" dirty="0" smtClean="0"/>
              <a:t> and helps us to identify and address our own </a:t>
            </a:r>
            <a:r>
              <a:rPr lang="en-GB" sz="2800" b="1" dirty="0" smtClean="0"/>
              <a:t>strengths and areas for improvement</a:t>
            </a:r>
            <a:endParaRPr lang="en-GB" sz="2800" dirty="0"/>
          </a:p>
          <a:p>
            <a:r>
              <a:rPr lang="en-GB" sz="2800" dirty="0" smtClean="0"/>
              <a:t>It provides a record of our </a:t>
            </a:r>
            <a:r>
              <a:rPr lang="en-GB" sz="2800" b="1" dirty="0" smtClean="0"/>
              <a:t>growing understanding of the teaching process</a:t>
            </a:r>
            <a:r>
              <a:rPr lang="en-GB" sz="2800" dirty="0" smtClean="0"/>
              <a:t>, and developing thoughts and ideas so that we can look back later and see the distance we have travelled.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692696"/>
            <a:ext cx="7704856" cy="5832648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Writing something down often </a:t>
            </a:r>
            <a:r>
              <a:rPr lang="en-GB" sz="2800" b="1" dirty="0" smtClean="0"/>
              <a:t>helps to bring it to life </a:t>
            </a:r>
            <a:r>
              <a:rPr lang="en-GB" sz="2800" dirty="0" smtClean="0"/>
              <a:t>and </a:t>
            </a:r>
            <a:r>
              <a:rPr lang="en-GB" sz="2800" b="1" dirty="0" smtClean="0"/>
              <a:t>helps to clarify thoughts</a:t>
            </a:r>
          </a:p>
          <a:p>
            <a:r>
              <a:rPr lang="en-GB" sz="2800" dirty="0" smtClean="0"/>
              <a:t>Making associations and links between different aspects and subject helps us to </a:t>
            </a:r>
            <a:r>
              <a:rPr lang="en-GB" sz="2800" b="1" dirty="0" smtClean="0"/>
              <a:t>remember </a:t>
            </a:r>
            <a:r>
              <a:rPr lang="en-GB" sz="2800" dirty="0" smtClean="0"/>
              <a:t>more easily</a:t>
            </a:r>
          </a:p>
          <a:p>
            <a:r>
              <a:rPr lang="en-GB" sz="2800" dirty="0" smtClean="0"/>
              <a:t>It will help us to </a:t>
            </a:r>
            <a:r>
              <a:rPr lang="en-GB" sz="2800" b="1" dirty="0" smtClean="0"/>
              <a:t>identify </a:t>
            </a:r>
            <a:r>
              <a:rPr lang="en-GB" sz="2800" dirty="0" smtClean="0"/>
              <a:t>our </a:t>
            </a:r>
            <a:r>
              <a:rPr lang="en-GB" sz="2800" b="1" dirty="0" smtClean="0"/>
              <a:t>preferred </a:t>
            </a:r>
            <a:r>
              <a:rPr lang="en-GB" sz="2800" b="1" u="sng" dirty="0" smtClean="0"/>
              <a:t>learning and teaching</a:t>
            </a:r>
            <a:r>
              <a:rPr lang="en-GB" sz="2800" b="1" dirty="0" smtClean="0"/>
              <a:t> </a:t>
            </a:r>
            <a:r>
              <a:rPr lang="en-GB" sz="2800" b="1" dirty="0" smtClean="0"/>
              <a:t>styles</a:t>
            </a:r>
          </a:p>
          <a:p>
            <a:pPr marL="82296" indent="0">
              <a:buNone/>
            </a:pPr>
            <a:endParaRPr lang="en-GB" sz="2800" dirty="0"/>
          </a:p>
          <a:p>
            <a:r>
              <a:rPr lang="en-GB" b="1" dirty="0" smtClean="0"/>
              <a:t>It helps us to be better teachers!!</a:t>
            </a:r>
            <a:endParaRPr lang="en-GB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84</TotalTime>
  <Words>430</Words>
  <Application>Microsoft Office PowerPoint</Application>
  <PresentationFormat>On-screen Show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Solstice</vt:lpstr>
      <vt:lpstr>Reflective Practice</vt:lpstr>
      <vt:lpstr>What it is and what it isn’t</vt:lpstr>
      <vt:lpstr>What it should contain</vt:lpstr>
      <vt:lpstr>The Reflective Cycle</vt:lpstr>
      <vt:lpstr>Activity</vt:lpstr>
      <vt:lpstr>Benefits of Reflection</vt:lpstr>
      <vt:lpstr>PowerPoint Presentation</vt:lpstr>
    </vt:vector>
  </TitlesOfParts>
  <Company>SIHE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Practice</dc:title>
  <dc:creator>edu-cu</dc:creator>
  <cp:lastModifiedBy>SMU</cp:lastModifiedBy>
  <cp:revision>25</cp:revision>
  <dcterms:created xsi:type="dcterms:W3CDTF">2012-09-27T12:55:53Z</dcterms:created>
  <dcterms:modified xsi:type="dcterms:W3CDTF">2015-09-13T21:49:46Z</dcterms:modified>
</cp:coreProperties>
</file>