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9144000" cy="6858000" type="screen4x3"/>
  <p:notesSz cx="7559675" cy="106918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90" d="100"/>
          <a:sy n="90" d="100"/>
        </p:scale>
        <p:origin x="-1234" y="-5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8" name="PlaceHolder 1"/>
          <p:cNvSpPr>
            <a:spLocks noGrp="1"/>
          </p:cNvSpPr>
          <p:nvPr>
            <p:ph type="title"/>
          </p:nvPr>
        </p:nvSpPr>
        <p:spPr>
          <a:xfrm>
            <a:off x="1183320" y="1680840"/>
            <a:ext cx="6776640" cy="1145160"/>
          </a:xfrm>
          <a:prstGeom prst="rect">
            <a:avLst/>
          </a:prstGeom>
        </p:spPr>
        <p:txBody>
          <a:bodyPr lIns="0" tIns="0" rIns="0" bIns="0" anchor="ctr">
            <a:spAutoFit/>
          </a:bodyPr>
          <a:lstStyle/>
          <a:p>
            <a:pPr algn="ctr"/>
            <a:endParaRPr lang="x-none" sz="4400" b="0" strike="noStrike" spc="-1">
              <a:latin typeface="Arial"/>
            </a:endParaRPr>
          </a:p>
        </p:txBody>
      </p:sp>
      <p:sp>
        <p:nvSpPr>
          <p:cNvPr id="9" name="PlaceHolder 2"/>
          <p:cNvSpPr>
            <a:spLocks noGrp="1"/>
          </p:cNvSpPr>
          <p:nvPr>
            <p:ph type="subTitle"/>
          </p:nvPr>
        </p:nvSpPr>
        <p:spPr>
          <a:xfrm>
            <a:off x="457200" y="1604520"/>
            <a:ext cx="8229240" cy="3977280"/>
          </a:xfrm>
          <a:prstGeom prst="rect">
            <a:avLst/>
          </a:prstGeom>
        </p:spPr>
        <p:txBody>
          <a:bodyPr lIns="0" tIns="0" rIns="0" bIns="0" anchor="ctr">
            <a:spAutoFit/>
          </a:bodyPr>
          <a:lstStyle/>
          <a:p>
            <a:pPr algn="ctr"/>
            <a:endParaRPr lang="x-none" sz="3200" b="0" strike="noStrike" spc="-1">
              <a:latin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10" name="PlaceHolder 1"/>
          <p:cNvSpPr>
            <a:spLocks noGrp="1"/>
          </p:cNvSpPr>
          <p:nvPr>
            <p:ph type="title"/>
          </p:nvPr>
        </p:nvSpPr>
        <p:spPr>
          <a:xfrm>
            <a:off x="1183320" y="1680840"/>
            <a:ext cx="6776640" cy="1145160"/>
          </a:xfrm>
          <a:prstGeom prst="rect">
            <a:avLst/>
          </a:prstGeom>
        </p:spPr>
        <p:txBody>
          <a:bodyPr lIns="0" tIns="0" rIns="0" bIns="0" anchor="ctr">
            <a:spAutoFit/>
          </a:bodyPr>
          <a:lstStyle/>
          <a:p>
            <a:pPr algn="ctr"/>
            <a:endParaRPr lang="x-none" sz="4400" b="0" strike="noStrike" spc="-1">
              <a:latin typeface="Arial"/>
            </a:endParaRPr>
          </a:p>
        </p:txBody>
      </p:sp>
      <p:sp>
        <p:nvSpPr>
          <p:cNvPr id="11" name="PlaceHolder 2"/>
          <p:cNvSpPr>
            <a:spLocks noGrp="1"/>
          </p:cNvSpPr>
          <p:nvPr>
            <p:ph type="body"/>
          </p:nvPr>
        </p:nvSpPr>
        <p:spPr>
          <a:xfrm>
            <a:off x="457200" y="1604520"/>
            <a:ext cx="8229240" cy="3977280"/>
          </a:xfrm>
          <a:prstGeom prst="rect">
            <a:avLst/>
          </a:prstGeom>
        </p:spPr>
        <p:txBody>
          <a:bodyPr lIns="0" tIns="0" rIns="0" bIns="0">
            <a:normAutofit/>
          </a:bodyPr>
          <a:lstStyle/>
          <a:p>
            <a:endParaRPr lang="x-none" sz="3200" b="0" strike="noStrike" spc="-1">
              <a:latin typeface="Aria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12" name="PlaceHolder 1"/>
          <p:cNvSpPr>
            <a:spLocks noGrp="1"/>
          </p:cNvSpPr>
          <p:nvPr>
            <p:ph type="title"/>
          </p:nvPr>
        </p:nvSpPr>
        <p:spPr>
          <a:xfrm>
            <a:off x="1183320" y="1680840"/>
            <a:ext cx="6776640" cy="1145160"/>
          </a:xfrm>
          <a:prstGeom prst="rect">
            <a:avLst/>
          </a:prstGeom>
        </p:spPr>
        <p:txBody>
          <a:bodyPr lIns="0" tIns="0" rIns="0" bIns="0" anchor="ctr">
            <a:spAutoFit/>
          </a:bodyPr>
          <a:lstStyle/>
          <a:p>
            <a:pPr algn="ctr"/>
            <a:endParaRPr lang="x-none" sz="4400" b="0" strike="noStrike" spc="-1">
              <a:latin typeface="Arial"/>
            </a:endParaRPr>
          </a:p>
        </p:txBody>
      </p:sp>
      <p:sp>
        <p:nvSpPr>
          <p:cNvPr id="13"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x-none" sz="3200" b="0" strike="noStrike" spc="-1">
              <a:latin typeface="Arial"/>
            </a:endParaRPr>
          </a:p>
        </p:txBody>
      </p:sp>
      <p:sp>
        <p:nvSpPr>
          <p:cNvPr id="14"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x-none" sz="3200" b="0" strike="noStrike" spc="-1">
              <a:latin typeface="Aria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5" name="PlaceHolder 1"/>
          <p:cNvSpPr>
            <a:spLocks noGrp="1"/>
          </p:cNvSpPr>
          <p:nvPr>
            <p:ph type="title"/>
          </p:nvPr>
        </p:nvSpPr>
        <p:spPr>
          <a:xfrm>
            <a:off x="1183320" y="1680840"/>
            <a:ext cx="6776640" cy="1145160"/>
          </a:xfrm>
          <a:prstGeom prst="rect">
            <a:avLst/>
          </a:prstGeom>
        </p:spPr>
        <p:txBody>
          <a:bodyPr lIns="0" tIns="0" rIns="0" bIns="0" anchor="ctr">
            <a:spAutoFit/>
          </a:bodyPr>
          <a:lstStyle/>
          <a:p>
            <a:pPr algn="ctr"/>
            <a:endParaRPr lang="x-none" sz="4400" b="0" strike="noStrike" spc="-1">
              <a:latin typeface="Aria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6" name="PlaceHolder 1"/>
          <p:cNvSpPr>
            <a:spLocks noGrp="1"/>
          </p:cNvSpPr>
          <p:nvPr>
            <p:ph type="subTitle"/>
          </p:nvPr>
        </p:nvSpPr>
        <p:spPr>
          <a:xfrm>
            <a:off x="1183320" y="1680840"/>
            <a:ext cx="6776640" cy="5309640"/>
          </a:xfrm>
          <a:prstGeom prst="rect">
            <a:avLst/>
          </a:prstGeom>
        </p:spPr>
        <p:txBody>
          <a:bodyPr lIns="0" tIns="0" rIns="0" bIns="0" anchor="ctr">
            <a:spAutoFit/>
          </a:bodyPr>
          <a:lstStyle/>
          <a:p>
            <a:pPr algn="ctr"/>
            <a:endParaRPr lang="x-none" sz="3200" b="0" strike="noStrike" spc="-1">
              <a:latin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7" name="PlaceHolder 1"/>
          <p:cNvSpPr>
            <a:spLocks noGrp="1"/>
          </p:cNvSpPr>
          <p:nvPr>
            <p:ph type="title"/>
          </p:nvPr>
        </p:nvSpPr>
        <p:spPr>
          <a:xfrm>
            <a:off x="1183320" y="1680840"/>
            <a:ext cx="6776640" cy="1145160"/>
          </a:xfrm>
          <a:prstGeom prst="rect">
            <a:avLst/>
          </a:prstGeom>
        </p:spPr>
        <p:txBody>
          <a:bodyPr lIns="0" tIns="0" rIns="0" bIns="0" anchor="ctr">
            <a:spAutoFit/>
          </a:bodyPr>
          <a:lstStyle/>
          <a:p>
            <a:pPr algn="ctr"/>
            <a:endParaRPr lang="x-none" sz="4400" b="0" strike="noStrike" spc="-1">
              <a:latin typeface="Arial"/>
            </a:endParaRPr>
          </a:p>
        </p:txBody>
      </p:sp>
      <p:sp>
        <p:nvSpPr>
          <p:cNvPr id="18"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x-none" sz="3200" b="0" strike="noStrike" spc="-1">
              <a:latin typeface="Arial"/>
            </a:endParaRPr>
          </a:p>
        </p:txBody>
      </p:sp>
      <p:sp>
        <p:nvSpPr>
          <p:cNvPr id="19"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x-none" sz="3200" b="0" strike="noStrike" spc="-1">
              <a:latin typeface="Arial"/>
            </a:endParaRPr>
          </a:p>
        </p:txBody>
      </p:sp>
      <p:sp>
        <p:nvSpPr>
          <p:cNvPr id="20"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x-none" sz="3200" b="0" strike="noStrike" spc="-1">
              <a:latin typeface="Aria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1" name="PlaceHolder 1"/>
          <p:cNvSpPr>
            <a:spLocks noGrp="1"/>
          </p:cNvSpPr>
          <p:nvPr>
            <p:ph type="title"/>
          </p:nvPr>
        </p:nvSpPr>
        <p:spPr>
          <a:xfrm>
            <a:off x="1183320" y="1680840"/>
            <a:ext cx="6776640" cy="1145160"/>
          </a:xfrm>
          <a:prstGeom prst="rect">
            <a:avLst/>
          </a:prstGeom>
        </p:spPr>
        <p:txBody>
          <a:bodyPr lIns="0" tIns="0" rIns="0" bIns="0" anchor="ctr">
            <a:spAutoFit/>
          </a:bodyPr>
          <a:lstStyle/>
          <a:p>
            <a:pPr algn="ctr"/>
            <a:endParaRPr lang="x-none" sz="4400" b="0" strike="noStrike" spc="-1">
              <a:latin typeface="Arial"/>
            </a:endParaRPr>
          </a:p>
        </p:txBody>
      </p:sp>
      <p:sp>
        <p:nvSpPr>
          <p:cNvPr id="22"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x-none" sz="3200" b="0" strike="noStrike" spc="-1">
              <a:latin typeface="Arial"/>
            </a:endParaRPr>
          </a:p>
        </p:txBody>
      </p:sp>
      <p:sp>
        <p:nvSpPr>
          <p:cNvPr id="23"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x-none" sz="3200" b="0" strike="noStrike" spc="-1">
              <a:latin typeface="Arial"/>
            </a:endParaRPr>
          </a:p>
        </p:txBody>
      </p:sp>
      <p:sp>
        <p:nvSpPr>
          <p:cNvPr id="24" name="PlaceHolder 4"/>
          <p:cNvSpPr>
            <a:spLocks noGrp="1"/>
          </p:cNvSpPr>
          <p:nvPr>
            <p:ph type="body"/>
          </p:nvPr>
        </p:nvSpPr>
        <p:spPr>
          <a:xfrm>
            <a:off x="4674240" y="3682080"/>
            <a:ext cx="4015800" cy="1896840"/>
          </a:xfrm>
          <a:prstGeom prst="rect">
            <a:avLst/>
          </a:prstGeom>
        </p:spPr>
        <p:txBody>
          <a:bodyPr lIns="0" tIns="0" rIns="0" bIns="0">
            <a:normAutofit/>
          </a:bodyPr>
          <a:lstStyle/>
          <a:p>
            <a:endParaRPr lang="x-none" sz="3200" b="0" strike="noStrike" spc="-1">
              <a:latin typeface="Aria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25" name="PlaceHolder 1"/>
          <p:cNvSpPr>
            <a:spLocks noGrp="1"/>
          </p:cNvSpPr>
          <p:nvPr>
            <p:ph type="title"/>
          </p:nvPr>
        </p:nvSpPr>
        <p:spPr>
          <a:xfrm>
            <a:off x="1183320" y="1680840"/>
            <a:ext cx="6776640" cy="1145160"/>
          </a:xfrm>
          <a:prstGeom prst="rect">
            <a:avLst/>
          </a:prstGeom>
        </p:spPr>
        <p:txBody>
          <a:bodyPr lIns="0" tIns="0" rIns="0" bIns="0" anchor="ctr">
            <a:spAutoFit/>
          </a:bodyPr>
          <a:lstStyle/>
          <a:p>
            <a:pPr algn="ctr"/>
            <a:endParaRPr lang="x-none" sz="4400" b="0" strike="noStrike" spc="-1">
              <a:latin typeface="Arial"/>
            </a:endParaRPr>
          </a:p>
        </p:txBody>
      </p:sp>
      <p:sp>
        <p:nvSpPr>
          <p:cNvPr id="26"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x-none" sz="3200" b="0" strike="noStrike" spc="-1">
              <a:latin typeface="Arial"/>
            </a:endParaRPr>
          </a:p>
        </p:txBody>
      </p:sp>
      <p:sp>
        <p:nvSpPr>
          <p:cNvPr id="27"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x-none" sz="3200" b="0" strike="noStrike" spc="-1">
              <a:latin typeface="Arial"/>
            </a:endParaRPr>
          </a:p>
        </p:txBody>
      </p:sp>
      <p:sp>
        <p:nvSpPr>
          <p:cNvPr id="28" name="PlaceHolder 4"/>
          <p:cNvSpPr>
            <a:spLocks noGrp="1"/>
          </p:cNvSpPr>
          <p:nvPr>
            <p:ph type="body"/>
          </p:nvPr>
        </p:nvSpPr>
        <p:spPr>
          <a:xfrm>
            <a:off x="457200" y="3682080"/>
            <a:ext cx="8229240" cy="1896840"/>
          </a:xfrm>
          <a:prstGeom prst="rect">
            <a:avLst/>
          </a:prstGeom>
        </p:spPr>
        <p:txBody>
          <a:bodyPr lIns="0" tIns="0" rIns="0" bIns="0">
            <a:normAutofit/>
          </a:bodyPr>
          <a:lstStyle/>
          <a:p>
            <a:endParaRPr lang="x-none" sz="3200" b="0" strike="noStrike" spc="-1">
              <a:latin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29" name="PlaceHolder 1"/>
          <p:cNvSpPr>
            <a:spLocks noGrp="1"/>
          </p:cNvSpPr>
          <p:nvPr>
            <p:ph type="title"/>
          </p:nvPr>
        </p:nvSpPr>
        <p:spPr>
          <a:xfrm>
            <a:off x="1183320" y="1680840"/>
            <a:ext cx="6776640" cy="1145160"/>
          </a:xfrm>
          <a:prstGeom prst="rect">
            <a:avLst/>
          </a:prstGeom>
        </p:spPr>
        <p:txBody>
          <a:bodyPr lIns="0" tIns="0" rIns="0" bIns="0" anchor="ctr">
            <a:spAutoFit/>
          </a:bodyPr>
          <a:lstStyle/>
          <a:p>
            <a:pPr algn="ctr"/>
            <a:endParaRPr lang="x-none" sz="4400" b="0" strike="noStrike" spc="-1">
              <a:latin typeface="Arial"/>
            </a:endParaRPr>
          </a:p>
        </p:txBody>
      </p:sp>
      <p:sp>
        <p:nvSpPr>
          <p:cNvPr id="30" name="PlaceHolder 2"/>
          <p:cNvSpPr>
            <a:spLocks noGrp="1"/>
          </p:cNvSpPr>
          <p:nvPr>
            <p:ph type="body"/>
          </p:nvPr>
        </p:nvSpPr>
        <p:spPr>
          <a:xfrm>
            <a:off x="457200" y="1604520"/>
            <a:ext cx="8229240" cy="1896840"/>
          </a:xfrm>
          <a:prstGeom prst="rect">
            <a:avLst/>
          </a:prstGeom>
        </p:spPr>
        <p:txBody>
          <a:bodyPr lIns="0" tIns="0" rIns="0" bIns="0">
            <a:normAutofit/>
          </a:bodyPr>
          <a:lstStyle/>
          <a:p>
            <a:endParaRPr lang="x-none" sz="3200" b="0" strike="noStrike" spc="-1">
              <a:latin typeface="Arial"/>
            </a:endParaRPr>
          </a:p>
        </p:txBody>
      </p:sp>
      <p:sp>
        <p:nvSpPr>
          <p:cNvPr id="31" name="PlaceHolder 3"/>
          <p:cNvSpPr>
            <a:spLocks noGrp="1"/>
          </p:cNvSpPr>
          <p:nvPr>
            <p:ph type="body"/>
          </p:nvPr>
        </p:nvSpPr>
        <p:spPr>
          <a:xfrm>
            <a:off x="457200" y="3682080"/>
            <a:ext cx="8229240" cy="1896840"/>
          </a:xfrm>
          <a:prstGeom prst="rect">
            <a:avLst/>
          </a:prstGeom>
        </p:spPr>
        <p:txBody>
          <a:bodyPr lIns="0" tIns="0" rIns="0" bIns="0">
            <a:normAutofit/>
          </a:bodyPr>
          <a:lstStyle/>
          <a:p>
            <a:endParaRPr lang="x-none" sz="3200" b="0" strike="noStrike" spc="-1">
              <a:latin typeface="Aria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32" name="PlaceHolder 1"/>
          <p:cNvSpPr>
            <a:spLocks noGrp="1"/>
          </p:cNvSpPr>
          <p:nvPr>
            <p:ph type="title"/>
          </p:nvPr>
        </p:nvSpPr>
        <p:spPr>
          <a:xfrm>
            <a:off x="1183320" y="1680840"/>
            <a:ext cx="6776640" cy="1145160"/>
          </a:xfrm>
          <a:prstGeom prst="rect">
            <a:avLst/>
          </a:prstGeom>
        </p:spPr>
        <p:txBody>
          <a:bodyPr lIns="0" tIns="0" rIns="0" bIns="0" anchor="ctr">
            <a:spAutoFit/>
          </a:bodyPr>
          <a:lstStyle/>
          <a:p>
            <a:pPr algn="ctr"/>
            <a:endParaRPr lang="x-none" sz="4400" b="0" strike="noStrike" spc="-1">
              <a:latin typeface="Arial"/>
            </a:endParaRPr>
          </a:p>
        </p:txBody>
      </p:sp>
      <p:sp>
        <p:nvSpPr>
          <p:cNvPr id="33"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x-none" sz="3200" b="0" strike="noStrike" spc="-1">
              <a:latin typeface="Arial"/>
            </a:endParaRPr>
          </a:p>
        </p:txBody>
      </p:sp>
      <p:sp>
        <p:nvSpPr>
          <p:cNvPr id="34"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x-none" sz="3200" b="0" strike="noStrike" spc="-1">
              <a:latin typeface="Arial"/>
            </a:endParaRPr>
          </a:p>
        </p:txBody>
      </p:sp>
      <p:sp>
        <p:nvSpPr>
          <p:cNvPr id="35"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x-none" sz="3200" b="0" strike="noStrike" spc="-1">
              <a:latin typeface="Arial"/>
            </a:endParaRPr>
          </a:p>
        </p:txBody>
      </p:sp>
      <p:sp>
        <p:nvSpPr>
          <p:cNvPr id="36" name="PlaceHolder 5"/>
          <p:cNvSpPr>
            <a:spLocks noGrp="1"/>
          </p:cNvSpPr>
          <p:nvPr>
            <p:ph type="body"/>
          </p:nvPr>
        </p:nvSpPr>
        <p:spPr>
          <a:xfrm>
            <a:off x="4674240" y="3682080"/>
            <a:ext cx="4015800" cy="1896840"/>
          </a:xfrm>
          <a:prstGeom prst="rect">
            <a:avLst/>
          </a:prstGeom>
        </p:spPr>
        <p:txBody>
          <a:bodyPr lIns="0" tIns="0" rIns="0" bIns="0">
            <a:normAutofit/>
          </a:bodyPr>
          <a:lstStyle/>
          <a:p>
            <a:endParaRPr lang="x-none" sz="3200" b="0" strike="noStrike" spc="-1">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37" name="PlaceHolder 1"/>
          <p:cNvSpPr>
            <a:spLocks noGrp="1"/>
          </p:cNvSpPr>
          <p:nvPr>
            <p:ph type="title"/>
          </p:nvPr>
        </p:nvSpPr>
        <p:spPr>
          <a:xfrm>
            <a:off x="1183320" y="1680840"/>
            <a:ext cx="6776640" cy="1145160"/>
          </a:xfrm>
          <a:prstGeom prst="rect">
            <a:avLst/>
          </a:prstGeom>
        </p:spPr>
        <p:txBody>
          <a:bodyPr lIns="0" tIns="0" rIns="0" bIns="0" anchor="ctr">
            <a:spAutoFit/>
          </a:bodyPr>
          <a:lstStyle/>
          <a:p>
            <a:pPr algn="ctr"/>
            <a:endParaRPr lang="x-none" sz="4400" b="0" strike="noStrike" spc="-1">
              <a:latin typeface="Arial"/>
            </a:endParaRPr>
          </a:p>
        </p:txBody>
      </p:sp>
      <p:sp>
        <p:nvSpPr>
          <p:cNvPr id="38" name="PlaceHolder 2"/>
          <p:cNvSpPr>
            <a:spLocks noGrp="1"/>
          </p:cNvSpPr>
          <p:nvPr>
            <p:ph type="body"/>
          </p:nvPr>
        </p:nvSpPr>
        <p:spPr>
          <a:xfrm>
            <a:off x="457200" y="1604520"/>
            <a:ext cx="2649600" cy="1896840"/>
          </a:xfrm>
          <a:prstGeom prst="rect">
            <a:avLst/>
          </a:prstGeom>
        </p:spPr>
        <p:txBody>
          <a:bodyPr lIns="0" tIns="0" rIns="0" bIns="0">
            <a:normAutofit/>
          </a:bodyPr>
          <a:lstStyle/>
          <a:p>
            <a:endParaRPr lang="x-none" sz="3200" b="0" strike="noStrike" spc="-1">
              <a:latin typeface="Arial"/>
            </a:endParaRPr>
          </a:p>
        </p:txBody>
      </p:sp>
      <p:sp>
        <p:nvSpPr>
          <p:cNvPr id="39" name="PlaceHolder 3"/>
          <p:cNvSpPr>
            <a:spLocks noGrp="1"/>
          </p:cNvSpPr>
          <p:nvPr>
            <p:ph type="body"/>
          </p:nvPr>
        </p:nvSpPr>
        <p:spPr>
          <a:xfrm>
            <a:off x="3239640" y="1604520"/>
            <a:ext cx="2649600" cy="1896840"/>
          </a:xfrm>
          <a:prstGeom prst="rect">
            <a:avLst/>
          </a:prstGeom>
        </p:spPr>
        <p:txBody>
          <a:bodyPr lIns="0" tIns="0" rIns="0" bIns="0">
            <a:normAutofit/>
          </a:bodyPr>
          <a:lstStyle/>
          <a:p>
            <a:endParaRPr lang="x-none" sz="3200" b="0" strike="noStrike" spc="-1">
              <a:latin typeface="Arial"/>
            </a:endParaRPr>
          </a:p>
        </p:txBody>
      </p:sp>
      <p:sp>
        <p:nvSpPr>
          <p:cNvPr id="40" name="PlaceHolder 4"/>
          <p:cNvSpPr>
            <a:spLocks noGrp="1"/>
          </p:cNvSpPr>
          <p:nvPr>
            <p:ph type="body"/>
          </p:nvPr>
        </p:nvSpPr>
        <p:spPr>
          <a:xfrm>
            <a:off x="6022080" y="1604520"/>
            <a:ext cx="2649600" cy="1896840"/>
          </a:xfrm>
          <a:prstGeom prst="rect">
            <a:avLst/>
          </a:prstGeom>
        </p:spPr>
        <p:txBody>
          <a:bodyPr lIns="0" tIns="0" rIns="0" bIns="0">
            <a:normAutofit/>
          </a:bodyPr>
          <a:lstStyle/>
          <a:p>
            <a:endParaRPr lang="x-none" sz="3200" b="0" strike="noStrike" spc="-1">
              <a:latin typeface="Arial"/>
            </a:endParaRPr>
          </a:p>
        </p:txBody>
      </p:sp>
      <p:sp>
        <p:nvSpPr>
          <p:cNvPr id="41" name="PlaceHolder 5"/>
          <p:cNvSpPr>
            <a:spLocks noGrp="1"/>
          </p:cNvSpPr>
          <p:nvPr>
            <p:ph type="body"/>
          </p:nvPr>
        </p:nvSpPr>
        <p:spPr>
          <a:xfrm>
            <a:off x="457200" y="3682080"/>
            <a:ext cx="2649600" cy="1896840"/>
          </a:xfrm>
          <a:prstGeom prst="rect">
            <a:avLst/>
          </a:prstGeom>
        </p:spPr>
        <p:txBody>
          <a:bodyPr lIns="0" tIns="0" rIns="0" bIns="0">
            <a:normAutofit/>
          </a:bodyPr>
          <a:lstStyle/>
          <a:p>
            <a:endParaRPr lang="x-none" sz="3200" b="0" strike="noStrike" spc="-1">
              <a:latin typeface="Arial"/>
            </a:endParaRPr>
          </a:p>
        </p:txBody>
      </p:sp>
      <p:sp>
        <p:nvSpPr>
          <p:cNvPr id="42" name="PlaceHolder 6"/>
          <p:cNvSpPr>
            <a:spLocks noGrp="1"/>
          </p:cNvSpPr>
          <p:nvPr>
            <p:ph type="body"/>
          </p:nvPr>
        </p:nvSpPr>
        <p:spPr>
          <a:xfrm>
            <a:off x="3239640" y="3682080"/>
            <a:ext cx="2649600" cy="1896840"/>
          </a:xfrm>
          <a:prstGeom prst="rect">
            <a:avLst/>
          </a:prstGeom>
        </p:spPr>
        <p:txBody>
          <a:bodyPr lIns="0" tIns="0" rIns="0" bIns="0">
            <a:normAutofit/>
          </a:bodyPr>
          <a:lstStyle/>
          <a:p>
            <a:endParaRPr lang="x-none" sz="3200" b="0" strike="noStrike" spc="-1">
              <a:latin typeface="Arial"/>
            </a:endParaRPr>
          </a:p>
        </p:txBody>
      </p:sp>
      <p:sp>
        <p:nvSpPr>
          <p:cNvPr id="43" name="PlaceHolder 7"/>
          <p:cNvSpPr>
            <a:spLocks noGrp="1"/>
          </p:cNvSpPr>
          <p:nvPr>
            <p:ph type="body"/>
          </p:nvPr>
        </p:nvSpPr>
        <p:spPr>
          <a:xfrm>
            <a:off x="6022080" y="3682080"/>
            <a:ext cx="2649600" cy="1896840"/>
          </a:xfrm>
          <a:prstGeom prst="rect">
            <a:avLst/>
          </a:prstGeom>
        </p:spPr>
        <p:txBody>
          <a:bodyPr lIns="0" tIns="0" rIns="0" bIns="0">
            <a:normAutofit/>
          </a:bodyPr>
          <a:lstStyle/>
          <a:p>
            <a:endParaRPr lang="x-none" sz="3200" b="0" strike="noStrike" spc="-1">
              <a:latin typeface="Aria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0">
          <a:blip r:embed="rId14"/>
          <a:stretch>
            <a:fillRect/>
          </a:stretch>
        </a:blipFill>
        <a:effectLst/>
      </p:bgPr>
    </p:bg>
    <p:spTree>
      <p:nvGrpSpPr>
        <p:cNvPr id="1" name=""/>
        <p:cNvGrpSpPr/>
        <p:nvPr/>
      </p:nvGrpSpPr>
      <p:grpSpPr>
        <a:xfrm>
          <a:off x="0" y="0"/>
          <a:ext cx="0" cy="0"/>
          <a:chOff x="0" y="0"/>
          <a:chExt cx="0" cy="0"/>
        </a:xfrm>
      </p:grpSpPr>
      <p:sp>
        <p:nvSpPr>
          <p:cNvPr id="8" name="CustomShape 1" hidden="1"/>
          <p:cNvSpPr/>
          <p:nvPr/>
        </p:nvSpPr>
        <p:spPr>
          <a:xfrm>
            <a:off x="0" y="0"/>
            <a:ext cx="9143280" cy="6857280"/>
          </a:xfrm>
          <a:prstGeom prst="rect">
            <a:avLst/>
          </a:prstGeom>
          <a:gradFill rotWithShape="0">
            <a:gsLst>
              <a:gs pos="0">
                <a:srgbClr val="000000"/>
              </a:gs>
              <a:gs pos="100000">
                <a:srgbClr val="674616"/>
              </a:gs>
            </a:gsLst>
            <a:path path="rect"/>
          </a:gradFill>
          <a:ln>
            <a:noFill/>
          </a:ln>
        </p:spPr>
        <p:style>
          <a:lnRef idx="2">
            <a:schemeClr val="accent1">
              <a:shade val="50000"/>
            </a:schemeClr>
          </a:lnRef>
          <a:fillRef idx="1">
            <a:schemeClr val="accent1"/>
          </a:fillRef>
          <a:effectRef idx="0">
            <a:schemeClr val="accent1"/>
          </a:effectRef>
          <a:fontRef idx="minor"/>
        </p:style>
      </p:sp>
      <p:pic>
        <p:nvPicPr>
          <p:cNvPr id="9" name="Picture 6"/>
          <p:cNvPicPr/>
          <p:nvPr/>
        </p:nvPicPr>
        <p:blipFill>
          <a:blip r:embed="rId15"/>
          <a:stretch/>
        </p:blipFill>
        <p:spPr>
          <a:xfrm>
            <a:off x="0" y="0"/>
            <a:ext cx="9143280" cy="6857280"/>
          </a:xfrm>
          <a:prstGeom prst="rect">
            <a:avLst/>
          </a:prstGeom>
          <a:ln>
            <a:noFill/>
          </a:ln>
        </p:spPr>
      </p:pic>
      <p:grpSp>
        <p:nvGrpSpPr>
          <p:cNvPr id="2" name="Group 2"/>
          <p:cNvGrpSpPr/>
          <p:nvPr/>
        </p:nvGrpSpPr>
        <p:grpSpPr>
          <a:xfrm>
            <a:off x="1193760" y="2887560"/>
            <a:ext cx="6779160" cy="912960"/>
            <a:chOff x="1193760" y="2887560"/>
            <a:chExt cx="6779160" cy="912960"/>
          </a:xfrm>
        </p:grpSpPr>
        <p:sp>
          <p:nvSpPr>
            <p:cNvPr id="3" name="CustomShape 3"/>
            <p:cNvSpPr/>
            <p:nvPr/>
          </p:nvSpPr>
          <p:spPr>
            <a:xfrm>
              <a:off x="4173480" y="2887560"/>
              <a:ext cx="866520" cy="912960"/>
            </a:xfrm>
            <a:prstGeom prst="rect">
              <a:avLst/>
            </a:prstGeom>
            <a:noFill/>
            <a:ln>
              <a:noFill/>
            </a:ln>
          </p:spPr>
          <p:style>
            <a:lnRef idx="0">
              <a:scrgbClr r="0" g="0" b="0"/>
            </a:lnRef>
            <a:fillRef idx="0">
              <a:scrgbClr r="0" g="0" b="0"/>
            </a:fillRef>
            <a:effectRef idx="0">
              <a:scrgbClr r="0" g="0" b="0"/>
            </a:effectRef>
            <a:fontRef idx="minor"/>
          </p:style>
          <p:txBody>
            <a:bodyPr wrap="none" lIns="90000" tIns="45000" rIns="90000" bIns="45000">
              <a:spAutoFit/>
            </a:bodyPr>
            <a:lstStyle/>
            <a:p>
              <a:pPr>
                <a:lnSpc>
                  <a:spcPct val="100000"/>
                </a:lnSpc>
              </a:pPr>
              <a:r>
                <a:rPr lang="x-none" sz="5400" b="0" strike="noStrike" spc="-1">
                  <a:solidFill>
                    <a:srgbClr val="E1DCA5"/>
                  </a:solidFill>
                  <a:latin typeface="Wingdings"/>
                  <a:ea typeface="DejaVu Sans"/>
                </a:rPr>
                <a:t></a:t>
              </a:r>
              <a:endParaRPr lang="x-none" sz="5400" b="0" strike="noStrike" spc="-1">
                <a:latin typeface="Arial"/>
              </a:endParaRPr>
            </a:p>
          </p:txBody>
        </p:sp>
        <p:sp>
          <p:nvSpPr>
            <p:cNvPr id="4" name="Line 4"/>
            <p:cNvSpPr/>
            <p:nvPr/>
          </p:nvSpPr>
          <p:spPr>
            <a:xfrm flipH="1" flipV="1">
              <a:off x="1193760" y="3431520"/>
              <a:ext cx="3119760" cy="1440"/>
            </a:xfrm>
            <a:prstGeom prst="line">
              <a:avLst/>
            </a:prstGeom>
            <a:ln>
              <a:solidFill>
                <a:schemeClr val="tx2">
                  <a:lumMod val="90000"/>
                </a:schemeClr>
              </a:solidFill>
              <a:round/>
            </a:ln>
          </p:spPr>
          <p:style>
            <a:lnRef idx="1">
              <a:schemeClr val="accent1"/>
            </a:lnRef>
            <a:fillRef idx="0">
              <a:schemeClr val="accent1"/>
            </a:fillRef>
            <a:effectRef idx="0">
              <a:schemeClr val="accent1"/>
            </a:effectRef>
            <a:fontRef idx="minor"/>
          </p:style>
        </p:sp>
        <p:sp>
          <p:nvSpPr>
            <p:cNvPr id="5" name="Line 5"/>
            <p:cNvSpPr/>
            <p:nvPr/>
          </p:nvSpPr>
          <p:spPr>
            <a:xfrm flipH="1" flipV="1">
              <a:off x="4853160" y="3429000"/>
              <a:ext cx="3119760" cy="1440"/>
            </a:xfrm>
            <a:prstGeom prst="line">
              <a:avLst/>
            </a:prstGeom>
            <a:ln>
              <a:solidFill>
                <a:schemeClr val="tx2">
                  <a:lumMod val="90000"/>
                </a:schemeClr>
              </a:solidFill>
              <a:round/>
            </a:ln>
          </p:spPr>
          <p:style>
            <a:lnRef idx="1">
              <a:schemeClr val="accent1"/>
            </a:lnRef>
            <a:fillRef idx="0">
              <a:schemeClr val="accent1"/>
            </a:fillRef>
            <a:effectRef idx="0">
              <a:schemeClr val="accent1"/>
            </a:effectRef>
            <a:fontRef idx="minor"/>
          </p:style>
        </p:sp>
      </p:grpSp>
      <p:sp>
        <p:nvSpPr>
          <p:cNvPr id="6" name="PlaceHolder 6"/>
          <p:cNvSpPr>
            <a:spLocks noGrp="1"/>
          </p:cNvSpPr>
          <p:nvPr>
            <p:ph type="title"/>
          </p:nvPr>
        </p:nvSpPr>
        <p:spPr>
          <a:xfrm>
            <a:off x="1183320" y="1680840"/>
            <a:ext cx="6776640" cy="1145160"/>
          </a:xfrm>
          <a:prstGeom prst="rect">
            <a:avLst/>
          </a:prstGeom>
        </p:spPr>
        <p:txBody>
          <a:bodyPr lIns="0" tIns="0" rIns="0" bIns="0" anchor="ctr">
            <a:spAutoFit/>
          </a:bodyPr>
          <a:lstStyle/>
          <a:p>
            <a:r>
              <a:rPr lang="x-none" sz="1800" b="0" strike="noStrike" spc="-1">
                <a:latin typeface="Arial"/>
              </a:rPr>
              <a:t>Apasă pentru editare format text titlu</a:t>
            </a:r>
          </a:p>
        </p:txBody>
      </p:sp>
      <p:sp>
        <p:nvSpPr>
          <p:cNvPr id="7" name="PlaceHolder 7"/>
          <p:cNvSpPr>
            <a:spLocks noGrp="1"/>
          </p:cNvSpPr>
          <p:nvPr>
            <p:ph type="body"/>
          </p:nvPr>
        </p:nvSpPr>
        <p:spPr>
          <a:xfrm>
            <a:off x="457200" y="1604520"/>
            <a:ext cx="8229240" cy="397728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x-none" sz="3200" b="0" strike="noStrike" spc="-1">
                <a:latin typeface="Arial"/>
              </a:rPr>
              <a:t>Apasă pentru editare format text contur</a:t>
            </a:r>
          </a:p>
          <a:p>
            <a:pPr marL="864000" lvl="1" indent="-324000">
              <a:spcBef>
                <a:spcPts val="1134"/>
              </a:spcBef>
              <a:buClr>
                <a:srgbClr val="000000"/>
              </a:buClr>
              <a:buSzPct val="75000"/>
              <a:buFont typeface="Symbol" charset="2"/>
              <a:buChar char=""/>
            </a:pPr>
            <a:r>
              <a:rPr lang="x-none" sz="2800" b="0" strike="noStrike" spc="-1">
                <a:latin typeface="Arial"/>
              </a:rPr>
              <a:t>Al doilea nivel de schițare</a:t>
            </a:r>
          </a:p>
          <a:p>
            <a:pPr marL="1296000" lvl="2" indent="-288000">
              <a:spcBef>
                <a:spcPts val="850"/>
              </a:spcBef>
              <a:buClr>
                <a:srgbClr val="000000"/>
              </a:buClr>
              <a:buSzPct val="45000"/>
              <a:buFont typeface="Wingdings" charset="2"/>
              <a:buChar char=""/>
            </a:pPr>
            <a:r>
              <a:rPr lang="x-none" sz="2400" b="0" strike="noStrike" spc="-1">
                <a:latin typeface="Arial"/>
              </a:rPr>
              <a:t>Al treilea nivel de schițare</a:t>
            </a:r>
          </a:p>
          <a:p>
            <a:pPr marL="1728000" lvl="3" indent="-216000">
              <a:spcBef>
                <a:spcPts val="567"/>
              </a:spcBef>
              <a:buClr>
                <a:srgbClr val="000000"/>
              </a:buClr>
              <a:buSzPct val="75000"/>
              <a:buFont typeface="Symbol" charset="2"/>
              <a:buChar char=""/>
            </a:pPr>
            <a:r>
              <a:rPr lang="x-none" sz="2000" b="0" strike="noStrike" spc="-1">
                <a:latin typeface="Arial"/>
              </a:rPr>
              <a:t>Al patrules nivel de schițare</a:t>
            </a:r>
          </a:p>
          <a:p>
            <a:pPr marL="2160000" lvl="4" indent="-216000">
              <a:spcBef>
                <a:spcPts val="283"/>
              </a:spcBef>
              <a:buClr>
                <a:srgbClr val="000000"/>
              </a:buClr>
              <a:buSzPct val="45000"/>
              <a:buFont typeface="Wingdings" charset="2"/>
              <a:buChar char=""/>
            </a:pPr>
            <a:r>
              <a:rPr lang="x-none" sz="2000" b="0" strike="noStrike" spc="-1">
                <a:latin typeface="Arial"/>
              </a:rPr>
              <a:t>Al cincilea nivel de schițare</a:t>
            </a:r>
          </a:p>
          <a:p>
            <a:pPr marL="2592000" lvl="5" indent="-216000">
              <a:spcBef>
                <a:spcPts val="283"/>
              </a:spcBef>
              <a:buClr>
                <a:srgbClr val="000000"/>
              </a:buClr>
              <a:buSzPct val="45000"/>
              <a:buFont typeface="Wingdings" charset="2"/>
              <a:buChar char=""/>
            </a:pPr>
            <a:r>
              <a:rPr lang="x-none" sz="2000" b="0" strike="noStrike" spc="-1">
                <a:latin typeface="Arial"/>
              </a:rPr>
              <a:t>Al șaselea nivel de schițare</a:t>
            </a:r>
          </a:p>
          <a:p>
            <a:pPr marL="3024000" lvl="6" indent="-216000">
              <a:spcBef>
                <a:spcPts val="283"/>
              </a:spcBef>
              <a:buClr>
                <a:srgbClr val="000000"/>
              </a:buClr>
              <a:buSzPct val="45000"/>
              <a:buFont typeface="Wingdings" charset="2"/>
              <a:buChar char=""/>
            </a:pPr>
            <a:r>
              <a:rPr lang="x-none" sz="2000" b="0" strike="noStrike" spc="-1">
                <a:latin typeface="Arial"/>
              </a:rPr>
              <a:t>Al șaptelea nivel de schițare</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p:bodyStyle/>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 name="CustomShape 1"/>
          <p:cNvSpPr/>
          <p:nvPr/>
        </p:nvSpPr>
        <p:spPr>
          <a:xfrm>
            <a:off x="1043690" y="620688"/>
            <a:ext cx="7344733" cy="5544616"/>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chor="b">
            <a:normAutofit/>
          </a:bodyPr>
          <a:lstStyle/>
          <a:p>
            <a:pPr algn="ctr">
              <a:lnSpc>
                <a:spcPct val="100000"/>
              </a:lnSpc>
            </a:pPr>
            <a:endParaRPr lang="en-GB" sz="2800" spc="-1" dirty="0" smtClean="0">
              <a:solidFill>
                <a:srgbClr val="FFFFFF"/>
              </a:solidFill>
              <a:latin typeface="Book Antiqua"/>
            </a:endParaRPr>
          </a:p>
          <a:p>
            <a:pPr algn="ctr">
              <a:lnSpc>
                <a:spcPct val="100000"/>
              </a:lnSpc>
            </a:pPr>
            <a:r>
              <a:rPr lang="en-GB" sz="2800" spc="-1" dirty="0" smtClean="0">
                <a:solidFill>
                  <a:srgbClr val="FFFFFF"/>
                </a:solidFill>
                <a:latin typeface="Book Antiqua"/>
              </a:rPr>
              <a:t>BMSW4004</a:t>
            </a:r>
          </a:p>
          <a:p>
            <a:pPr algn="ctr">
              <a:lnSpc>
                <a:spcPct val="100000"/>
              </a:lnSpc>
            </a:pPr>
            <a:r>
              <a:rPr lang="en-GB" sz="2800" spc="-1" dirty="0" smtClean="0">
                <a:solidFill>
                  <a:srgbClr val="FFFFFF"/>
                </a:solidFill>
                <a:latin typeface="Book Antiqua"/>
              </a:rPr>
              <a:t>ALEXANDRU MIHAI NETOI</a:t>
            </a:r>
          </a:p>
          <a:p>
            <a:pPr algn="ctr">
              <a:lnSpc>
                <a:spcPct val="100000"/>
              </a:lnSpc>
            </a:pPr>
            <a:r>
              <a:rPr lang="en-GB" sz="2800" spc="-1" dirty="0" smtClean="0">
                <a:solidFill>
                  <a:srgbClr val="FFFFFF"/>
                </a:solidFill>
                <a:latin typeface="Book Antiqua"/>
              </a:rPr>
              <a:t>2026780</a:t>
            </a:r>
          </a:p>
          <a:p>
            <a:pPr algn="ctr">
              <a:lnSpc>
                <a:spcPct val="100000"/>
              </a:lnSpc>
            </a:pPr>
            <a:r>
              <a:rPr lang="en-GB" sz="2800" spc="-1" dirty="0" smtClean="0">
                <a:solidFill>
                  <a:srgbClr val="FFFFFF"/>
                </a:solidFill>
                <a:latin typeface="Book Antiqua"/>
              </a:rPr>
              <a:t>CHARLES NIMOH</a:t>
            </a:r>
          </a:p>
          <a:p>
            <a:pPr algn="ctr">
              <a:lnSpc>
                <a:spcPct val="100000"/>
              </a:lnSpc>
            </a:pPr>
            <a:endParaRPr lang="en-GB" sz="2800" spc="-1" dirty="0">
              <a:solidFill>
                <a:srgbClr val="FFFFFF"/>
              </a:solidFill>
              <a:latin typeface="Book Antiqua"/>
            </a:endParaRPr>
          </a:p>
          <a:p>
            <a:pPr algn="ctr">
              <a:lnSpc>
                <a:spcPct val="100000"/>
              </a:lnSpc>
            </a:pPr>
            <a:endParaRPr lang="en-GB" sz="2800" spc="-1" dirty="0" smtClean="0">
              <a:solidFill>
                <a:srgbClr val="FFFFFF"/>
              </a:solidFill>
              <a:latin typeface="Book Antiqua"/>
            </a:endParaRPr>
          </a:p>
          <a:p>
            <a:pPr algn="ctr">
              <a:lnSpc>
                <a:spcPct val="100000"/>
              </a:lnSpc>
            </a:pPr>
            <a:endParaRPr lang="en-GB" sz="2800" spc="-1" dirty="0">
              <a:solidFill>
                <a:srgbClr val="FFFFFF"/>
              </a:solidFill>
              <a:latin typeface="Book Antiqua"/>
            </a:endParaRPr>
          </a:p>
          <a:p>
            <a:pPr algn="ctr">
              <a:lnSpc>
                <a:spcPct val="100000"/>
              </a:lnSpc>
            </a:pPr>
            <a:endParaRPr lang="en-GB" sz="2800" spc="-1" dirty="0" smtClean="0">
              <a:solidFill>
                <a:srgbClr val="FFFFFF"/>
              </a:solidFill>
              <a:latin typeface="Book Antiqua"/>
            </a:endParaRPr>
          </a:p>
          <a:p>
            <a:pPr algn="ctr"/>
            <a:r>
              <a:rPr lang="x-none" sz="3600" b="0" strike="noStrike" spc="-1" smtClean="0">
                <a:solidFill>
                  <a:srgbClr val="FFFFFF"/>
                </a:solidFill>
                <a:latin typeface="Book Antiqua"/>
              </a:rPr>
              <a:t>Stress in the UK - statistics &amp; facts</a:t>
            </a:r>
            <a:endParaRPr lang="en-GB" sz="3600" b="0" strike="noStrike" spc="-1" dirty="0" smtClean="0">
              <a:solidFill>
                <a:srgbClr val="FFFFFF"/>
              </a:solidFill>
              <a:latin typeface="Book Antiqua"/>
            </a:endParaRPr>
          </a:p>
          <a:p>
            <a:pPr algn="ctr">
              <a:lnSpc>
                <a:spcPct val="100000"/>
              </a:lnSpc>
            </a:pPr>
            <a:endParaRPr lang="en-GB" sz="2800" spc="-1" dirty="0">
              <a:solidFill>
                <a:srgbClr val="FFFFFF"/>
              </a:solidFill>
              <a:latin typeface="Book Antiqua"/>
            </a:endParaRPr>
          </a:p>
          <a:p>
            <a:pPr algn="ctr">
              <a:lnSpc>
                <a:spcPct val="100000"/>
              </a:lnSpc>
            </a:pPr>
            <a:endParaRPr lang="x-none" sz="5400" b="0" strike="noStrike" spc="-1">
              <a:latin typeface="Aria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p15="http://schemas.microsoft.com/office/powerpoint/2012/main" xmlns="">
      <p:transition spd="slow"/>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 name="CustomShape 1"/>
          <p:cNvSpPr/>
          <p:nvPr/>
        </p:nvSpPr>
        <p:spPr>
          <a:xfrm>
            <a:off x="1259640" y="908640"/>
            <a:ext cx="6776640" cy="98604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chor="b">
            <a:noAutofit/>
          </a:bodyPr>
          <a:lstStyle/>
          <a:p>
            <a:pPr algn="ctr">
              <a:lnSpc>
                <a:spcPct val="100000"/>
              </a:lnSpc>
            </a:pPr>
            <a:r>
              <a:rPr lang="x-none" sz="5400" b="0" strike="noStrike" spc="-1">
                <a:solidFill>
                  <a:srgbClr val="FFFFFF"/>
                </a:solidFill>
                <a:latin typeface="Book Antiqua"/>
              </a:rPr>
              <a:t>Work-related stress</a:t>
            </a:r>
            <a:endParaRPr lang="x-none" sz="5400" b="0" strike="noStrike" spc="-1">
              <a:latin typeface="Arial"/>
            </a:endParaRPr>
          </a:p>
        </p:txBody>
      </p:sp>
      <p:sp>
        <p:nvSpPr>
          <p:cNvPr id="46" name="CustomShape 2"/>
          <p:cNvSpPr/>
          <p:nvPr/>
        </p:nvSpPr>
        <p:spPr>
          <a:xfrm>
            <a:off x="1371600" y="3767760"/>
            <a:ext cx="6400080" cy="196452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ormAutofit fontScale="65000" lnSpcReduction="10000"/>
          </a:bodyPr>
          <a:lstStyle/>
          <a:p>
            <a:pPr algn="ctr">
              <a:lnSpc>
                <a:spcPct val="100000"/>
              </a:lnSpc>
              <a:spcBef>
                <a:spcPts val="479"/>
              </a:spcBef>
            </a:pPr>
            <a:r>
              <a:rPr lang="x-none" sz="2400" b="0" strike="noStrike" spc="-1">
                <a:solidFill>
                  <a:srgbClr val="FFFFFF"/>
                </a:solidFill>
                <a:latin typeface="Book Antiqua"/>
                <a:ea typeface="Microsoft YaHei"/>
              </a:rPr>
              <a:t>Scholars say that work related stress has been an issue of increasing focus in recent years. How and why this may vary between different health care systems remains little understood. This study analyses levels of work stress in three different health care systems, the United States, the United Kingdom and Germany. Differences between professional autonomy and specific features of the work medium are associated with work stress and account for possible country are examined.</a:t>
            </a:r>
            <a:endParaRPr lang="x-none" sz="2400" b="0" strike="noStrike" spc="-1">
              <a:latin typeface="Aria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p15="http://schemas.microsoft.com/office/powerpoint/2012/main" xmlns="">
      <p:transitio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 name="CustomShape 1"/>
          <p:cNvSpPr/>
          <p:nvPr/>
        </p:nvSpPr>
        <p:spPr>
          <a:xfrm>
            <a:off x="1403640" y="476640"/>
            <a:ext cx="6400080" cy="273564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ormAutofit fontScale="74500" lnSpcReduction="10000"/>
          </a:bodyPr>
          <a:lstStyle/>
          <a:p>
            <a:pPr algn="ctr">
              <a:lnSpc>
                <a:spcPct val="100000"/>
              </a:lnSpc>
              <a:spcBef>
                <a:spcPts val="479"/>
              </a:spcBef>
            </a:pPr>
            <a:r>
              <a:rPr lang="x-none" sz="2400" b="0" strike="noStrike" spc="-1">
                <a:solidFill>
                  <a:srgbClr val="FFFFFF"/>
                </a:solidFill>
                <a:latin typeface="Book Antiqua"/>
              </a:rPr>
              <a:t>Facts are obtained from surveys implemented to 640 doctors. They were drafted for an world wide comparative research of medical decision making deployed from 2005 to 2007. findings prove country-specific variations in work stress. Germany has the deepest order. Second place is held by US and lowest level is found among UK physicians. A negative correlation between professional autonomy and work stress is found in all three countries. Neither this association nor features of the work environment account for the observed country differences.</a:t>
            </a:r>
            <a:endParaRPr lang="x-none" sz="2400" b="0" strike="noStrike" spc="-1">
              <a:latin typeface="Aria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p15="http://schemas.microsoft.com/office/powerpoint/2012/main" xmlns="">
      <p:transitio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 name="CustomShape 1"/>
          <p:cNvSpPr/>
          <p:nvPr/>
        </p:nvSpPr>
        <p:spPr>
          <a:xfrm>
            <a:off x="2483640" y="548640"/>
            <a:ext cx="4467960" cy="88848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chor="b">
            <a:noAutofit/>
          </a:bodyPr>
          <a:lstStyle/>
          <a:p>
            <a:pPr algn="ctr">
              <a:lnSpc>
                <a:spcPct val="100000"/>
              </a:lnSpc>
            </a:pPr>
            <a:r>
              <a:rPr lang="x-none" sz="2400" b="0" strike="noStrike" spc="-1">
                <a:solidFill>
                  <a:srgbClr val="FFFFFF"/>
                </a:solidFill>
                <a:latin typeface="Book Antiqua"/>
              </a:rPr>
              <a:t>Work-related stress – causes </a:t>
            </a:r>
            <a:r>
              <a:t/>
            </a:r>
            <a:br/>
            <a:endParaRPr lang="x-none" sz="2400" b="0" strike="noStrike" spc="-1">
              <a:latin typeface="Arial"/>
            </a:endParaRPr>
          </a:p>
        </p:txBody>
      </p:sp>
      <p:sp>
        <p:nvSpPr>
          <p:cNvPr id="49" name="CustomShape 2"/>
          <p:cNvSpPr/>
          <p:nvPr/>
        </p:nvSpPr>
        <p:spPr>
          <a:xfrm>
            <a:off x="539640" y="1772640"/>
            <a:ext cx="8136360" cy="254088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oAutofit/>
          </a:bodyPr>
          <a:lstStyle/>
          <a:p>
            <a:pPr algn="ctr">
              <a:lnSpc>
                <a:spcPct val="100000"/>
              </a:lnSpc>
              <a:spcBef>
                <a:spcPts val="281"/>
              </a:spcBef>
            </a:pPr>
            <a:r>
              <a:rPr lang="x-none" sz="1400" b="0" strike="noStrike" spc="-1">
                <a:solidFill>
                  <a:srgbClr val="FFFFFF"/>
                </a:solidFill>
                <a:latin typeface="Book Antiqua"/>
              </a:rPr>
              <a:t>Work gives most people get satisfaction, both financial and social. A particular quantity of strain at work is typically a good thing. It can aid your achievement much better and train you for issues. But if the strain and requests become too much, they can lead to work-related stress.</a:t>
            </a:r>
            <a:endParaRPr lang="x-none" sz="1400" b="0" strike="noStrike" spc="-1">
              <a:latin typeface="Arial"/>
            </a:endParaRPr>
          </a:p>
          <a:p>
            <a:pPr algn="ctr">
              <a:lnSpc>
                <a:spcPct val="100000"/>
              </a:lnSpc>
              <a:spcBef>
                <a:spcPts val="281"/>
              </a:spcBef>
            </a:pPr>
            <a:r>
              <a:rPr lang="x-none" sz="1400" b="0" strike="noStrike" spc="-1">
                <a:solidFill>
                  <a:srgbClr val="FFFFFF"/>
                </a:solidFill>
                <a:latin typeface="Book Antiqua"/>
              </a:rPr>
              <a:t>Work-related stress can be inflicted by several things, as:</a:t>
            </a:r>
            <a:endParaRPr lang="x-none" sz="1400" b="0" strike="noStrike" spc="-1">
              <a:latin typeface="Arial"/>
            </a:endParaRPr>
          </a:p>
          <a:p>
            <a:pPr algn="ctr">
              <a:lnSpc>
                <a:spcPct val="100000"/>
              </a:lnSpc>
              <a:spcBef>
                <a:spcPts val="281"/>
              </a:spcBef>
            </a:pPr>
            <a:r>
              <a:rPr lang="x-none" sz="1400" b="0" strike="noStrike" spc="-1">
                <a:solidFill>
                  <a:srgbClr val="FFFFFF"/>
                </a:solidFill>
                <a:latin typeface="Book Antiqua"/>
              </a:rPr>
              <a:t>1. excessive workload or not realistic cut-off date</a:t>
            </a:r>
            <a:endParaRPr lang="x-none" sz="1400" b="0" strike="noStrike" spc="-1">
              <a:latin typeface="Arial"/>
            </a:endParaRPr>
          </a:p>
          <a:p>
            <a:pPr algn="ctr">
              <a:lnSpc>
                <a:spcPct val="100000"/>
              </a:lnSpc>
              <a:spcBef>
                <a:spcPts val="281"/>
              </a:spcBef>
            </a:pPr>
            <a:r>
              <a:rPr lang="x-none" sz="1400" b="0" strike="noStrike" spc="-1">
                <a:solidFill>
                  <a:srgbClr val="FFFFFF"/>
                </a:solidFill>
                <a:latin typeface="Book Antiqua"/>
              </a:rPr>
              <a:t>2. often being under duress to meet marks s or cut-off dates</a:t>
            </a:r>
            <a:endParaRPr lang="x-none" sz="1400" b="0" strike="noStrike" spc="-1">
              <a:latin typeface="Arial"/>
            </a:endParaRPr>
          </a:p>
          <a:p>
            <a:pPr algn="ctr">
              <a:lnSpc>
                <a:spcPct val="100000"/>
              </a:lnSpc>
              <a:spcBef>
                <a:spcPts val="281"/>
              </a:spcBef>
            </a:pPr>
            <a:r>
              <a:rPr lang="x-none" sz="1400" b="0" strike="noStrike" spc="-1">
                <a:solidFill>
                  <a:srgbClr val="FFFFFF"/>
                </a:solidFill>
                <a:latin typeface="Book Antiqua"/>
              </a:rPr>
              <a:t>3. tough connections with coworkers, or foul play at work</a:t>
            </a:r>
            <a:endParaRPr lang="x-none" sz="1400" b="0" strike="noStrike" spc="-1">
              <a:latin typeface="Arial"/>
            </a:endParaRPr>
          </a:p>
          <a:p>
            <a:pPr algn="ctr">
              <a:lnSpc>
                <a:spcPct val="100000"/>
              </a:lnSpc>
              <a:spcBef>
                <a:spcPts val="281"/>
              </a:spcBef>
            </a:pPr>
            <a:r>
              <a:rPr lang="x-none" sz="1400" b="0" strike="noStrike" spc="-1">
                <a:solidFill>
                  <a:srgbClr val="FFFFFF"/>
                </a:solidFill>
                <a:latin typeface="Book Antiqua"/>
              </a:rPr>
              <a:t>4. a shortage in control over the way you do your job</a:t>
            </a:r>
            <a:endParaRPr lang="x-none" sz="1400" b="0" strike="noStrike" spc="-1">
              <a:latin typeface="Arial"/>
            </a:endParaRPr>
          </a:p>
          <a:p>
            <a:pPr algn="ctr">
              <a:lnSpc>
                <a:spcPct val="100000"/>
              </a:lnSpc>
              <a:spcBef>
                <a:spcPts val="281"/>
              </a:spcBef>
            </a:pPr>
            <a:r>
              <a:rPr lang="x-none" sz="1400" b="0" strike="noStrike" spc="-1">
                <a:solidFill>
                  <a:srgbClr val="FFFFFF"/>
                </a:solidFill>
                <a:latin typeface="Book Antiqua"/>
              </a:rPr>
              <a:t>5. being vague regarding your part at work and what you must do at work</a:t>
            </a:r>
            <a:endParaRPr lang="x-none" sz="1400" b="0" strike="noStrike" spc="-1">
              <a:latin typeface="Arial"/>
            </a:endParaRPr>
          </a:p>
          <a:p>
            <a:pPr algn="ctr">
              <a:lnSpc>
                <a:spcPct val="100000"/>
              </a:lnSpc>
              <a:spcBef>
                <a:spcPts val="281"/>
              </a:spcBef>
            </a:pPr>
            <a:r>
              <a:rPr lang="x-none" sz="1400" b="0" strike="noStrike" spc="-1">
                <a:solidFill>
                  <a:srgbClr val="FFFFFF"/>
                </a:solidFill>
                <a:latin typeface="Book Antiqua"/>
              </a:rPr>
              <a:t>6. getting the wrong job for your capabilities, powers and expectations</a:t>
            </a:r>
            <a:endParaRPr lang="x-none" sz="1400" b="0" strike="noStrike" spc="-1">
              <a:latin typeface="Arial"/>
            </a:endParaRPr>
          </a:p>
          <a:p>
            <a:pPr algn="ctr">
              <a:lnSpc>
                <a:spcPct val="100000"/>
              </a:lnSpc>
              <a:spcBef>
                <a:spcPts val="281"/>
              </a:spcBef>
            </a:pPr>
            <a:r>
              <a:t/>
            </a:r>
            <a:br/>
            <a:r>
              <a:rPr lang="x-none" sz="1400" b="0" strike="noStrike" spc="-1">
                <a:solidFill>
                  <a:srgbClr val="FFFFFF"/>
                </a:solidFill>
                <a:latin typeface="Book Antiqua"/>
              </a:rPr>
              <a:t>There is not just one reason for work-related stress. In this area we can talk about various reasons which lead to stress relatet to our work place and co workers.</a:t>
            </a:r>
            <a:endParaRPr lang="x-none" sz="1400" b="0" strike="noStrike" spc="-1">
              <a:latin typeface="Arial"/>
            </a:endParaRPr>
          </a:p>
          <a:p>
            <a:pPr algn="ctr">
              <a:lnSpc>
                <a:spcPct val="100000"/>
              </a:lnSpc>
              <a:spcBef>
                <a:spcPts val="281"/>
              </a:spcBef>
            </a:pPr>
            <a:endParaRPr lang="x-none" sz="1400" b="0" strike="noStrike" spc="-1">
              <a:latin typeface="Aria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p15="http://schemas.microsoft.com/office/powerpoint/2012/main" xmlns="">
      <p:transition spd="slow"/>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 name="CustomShape 1"/>
          <p:cNvSpPr/>
          <p:nvPr/>
        </p:nvSpPr>
        <p:spPr>
          <a:xfrm>
            <a:off x="1187640" y="620640"/>
            <a:ext cx="6776640" cy="98604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chor="b">
            <a:noAutofit/>
          </a:bodyPr>
          <a:lstStyle/>
          <a:p>
            <a:pPr algn="ctr">
              <a:lnSpc>
                <a:spcPct val="100000"/>
              </a:lnSpc>
            </a:pPr>
            <a:r>
              <a:rPr lang="x-none" sz="2400" b="0" strike="noStrike" spc="-1">
                <a:solidFill>
                  <a:srgbClr val="FFFFFF"/>
                </a:solidFill>
                <a:latin typeface="Book Antiqua"/>
                <a:ea typeface="Microsoft YaHei"/>
              </a:rPr>
              <a:t>Work-connected pressure - symptoms</a:t>
            </a:r>
            <a:r>
              <a:t/>
            </a:r>
            <a:br/>
            <a:endParaRPr lang="x-none" sz="2400" b="0" strike="noStrike" spc="-1">
              <a:latin typeface="Arial"/>
            </a:endParaRPr>
          </a:p>
        </p:txBody>
      </p:sp>
      <p:sp>
        <p:nvSpPr>
          <p:cNvPr id="51" name="CustomShape 2"/>
          <p:cNvSpPr/>
          <p:nvPr/>
        </p:nvSpPr>
        <p:spPr>
          <a:xfrm>
            <a:off x="611640" y="1340640"/>
            <a:ext cx="7920000" cy="131976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oAutofit/>
          </a:bodyPr>
          <a:lstStyle/>
          <a:p>
            <a:pPr algn="ctr">
              <a:lnSpc>
                <a:spcPct val="100000"/>
              </a:lnSpc>
              <a:spcBef>
                <a:spcPts val="320"/>
              </a:spcBef>
            </a:pPr>
            <a:r>
              <a:rPr lang="x-none" sz="1600" b="0" strike="noStrike" spc="-1">
                <a:solidFill>
                  <a:srgbClr val="FFFFFF"/>
                </a:solidFill>
                <a:latin typeface="Book Antiqua"/>
              </a:rPr>
              <a:t>Work-connected pressure can have a mental and also a physical impact. People react to pressure in various modes so the effects and marks of work-related pressure can range. It is related with your personality and how you respond to stress.</a:t>
            </a:r>
            <a:endParaRPr lang="x-none" sz="1600" b="0" strike="noStrike" spc="-1">
              <a:latin typeface="Arial"/>
            </a:endParaRPr>
          </a:p>
          <a:p>
            <a:pPr algn="ctr">
              <a:lnSpc>
                <a:spcPct val="100000"/>
              </a:lnSpc>
              <a:spcBef>
                <a:spcPts val="320"/>
              </a:spcBef>
            </a:pPr>
            <a:r>
              <a:rPr lang="x-none" sz="1600" b="0" strike="noStrike" spc="-1">
                <a:solidFill>
                  <a:srgbClr val="FFFFFF"/>
                </a:solidFill>
                <a:latin typeface="Book Antiqua"/>
              </a:rPr>
              <a:t>Some of the most seen soulful outcome or signs of work-related stress include:</a:t>
            </a:r>
            <a:endParaRPr lang="x-none" sz="1600" b="0" strike="noStrike" spc="-1">
              <a:latin typeface="Arial"/>
            </a:endParaRPr>
          </a:p>
          <a:p>
            <a:pPr algn="ctr">
              <a:lnSpc>
                <a:spcPct val="100000"/>
              </a:lnSpc>
              <a:spcBef>
                <a:spcPts val="320"/>
              </a:spcBef>
            </a:pPr>
            <a:r>
              <a:rPr lang="x-none" sz="1600" b="0" strike="noStrike" spc="-1">
                <a:solidFill>
                  <a:srgbClr val="FFFFFF"/>
                </a:solidFill>
                <a:latin typeface="Book Antiqua"/>
              </a:rPr>
              <a:t>1. sensing that you can't deal with your amount of work</a:t>
            </a:r>
            <a:endParaRPr lang="x-none" sz="1600" b="0" strike="noStrike" spc="-1">
              <a:latin typeface="Arial"/>
            </a:endParaRPr>
          </a:p>
          <a:p>
            <a:pPr algn="ctr">
              <a:lnSpc>
                <a:spcPct val="100000"/>
              </a:lnSpc>
              <a:spcBef>
                <a:spcPts val="320"/>
              </a:spcBef>
            </a:pPr>
            <a:r>
              <a:rPr lang="x-none" sz="1600" b="0" strike="noStrike" spc="-1">
                <a:solidFill>
                  <a:srgbClr val="FFFFFF"/>
                </a:solidFill>
                <a:latin typeface="Book Antiqua"/>
              </a:rPr>
              <a:t>2. may find it tough to focus on the work you have to do</a:t>
            </a:r>
            <a:endParaRPr lang="x-none" sz="1600" b="0" strike="noStrike" spc="-1">
              <a:latin typeface="Arial"/>
            </a:endParaRPr>
          </a:p>
          <a:p>
            <a:pPr algn="ctr">
              <a:lnSpc>
                <a:spcPct val="100000"/>
              </a:lnSpc>
              <a:spcBef>
                <a:spcPts val="320"/>
              </a:spcBef>
            </a:pPr>
            <a:r>
              <a:rPr lang="x-none" sz="1600" b="0" strike="noStrike" spc="-1">
                <a:solidFill>
                  <a:srgbClr val="FFFFFF"/>
                </a:solidFill>
                <a:latin typeface="Book Antiqua"/>
              </a:rPr>
              <a:t>3. lacking belief in the place you do your work</a:t>
            </a:r>
            <a:endParaRPr lang="x-none" sz="1600" b="0" strike="noStrike" spc="-1">
              <a:latin typeface="Arial"/>
            </a:endParaRPr>
          </a:p>
          <a:p>
            <a:pPr algn="ctr">
              <a:lnSpc>
                <a:spcPct val="100000"/>
              </a:lnSpc>
              <a:spcBef>
                <a:spcPts val="320"/>
              </a:spcBef>
            </a:pPr>
            <a:r>
              <a:rPr lang="x-none" sz="1600" b="0" strike="noStrike" spc="-1">
                <a:solidFill>
                  <a:srgbClr val="FFFFFF"/>
                </a:solidFill>
                <a:latin typeface="Book Antiqua"/>
              </a:rPr>
              <a:t>4. less motivation or committment to the job that you do</a:t>
            </a:r>
            <a:endParaRPr lang="x-none" sz="1600" b="0" strike="noStrike" spc="-1">
              <a:latin typeface="Arial"/>
            </a:endParaRPr>
          </a:p>
          <a:p>
            <a:pPr algn="ctr">
              <a:lnSpc>
                <a:spcPct val="100000"/>
              </a:lnSpc>
              <a:spcBef>
                <a:spcPts val="320"/>
              </a:spcBef>
            </a:pPr>
            <a:r>
              <a:rPr lang="x-none" sz="1600" b="0" strike="noStrike" spc="-1">
                <a:solidFill>
                  <a:srgbClr val="FFFFFF"/>
                </a:solidFill>
                <a:latin typeface="Book Antiqua"/>
              </a:rPr>
              <a:t>5. feeling as a flop at your job</a:t>
            </a:r>
            <a:endParaRPr lang="x-none" sz="1600" b="0" strike="noStrike" spc="-1">
              <a:latin typeface="Arial"/>
            </a:endParaRPr>
          </a:p>
          <a:p>
            <a:pPr algn="ctr">
              <a:lnSpc>
                <a:spcPct val="100000"/>
              </a:lnSpc>
              <a:spcBef>
                <a:spcPts val="320"/>
              </a:spcBef>
            </a:pPr>
            <a:r>
              <a:rPr lang="x-none" sz="1600" b="0" strike="noStrike" spc="-1">
                <a:solidFill>
                  <a:srgbClr val="FFFFFF"/>
                </a:solidFill>
                <a:latin typeface="Book Antiqua"/>
              </a:rPr>
              <a:t>6. becoming torn at your job</a:t>
            </a:r>
            <a:endParaRPr lang="x-none" sz="1600" b="0" strike="noStrike" spc="-1">
              <a:latin typeface="Arial"/>
            </a:endParaRPr>
          </a:p>
          <a:p>
            <a:pPr algn="ctr">
              <a:lnSpc>
                <a:spcPct val="100000"/>
              </a:lnSpc>
              <a:spcBef>
                <a:spcPts val="320"/>
              </a:spcBef>
            </a:pPr>
            <a:r>
              <a:rPr lang="x-none" sz="1600" b="0" strike="noStrike" spc="-1">
                <a:solidFill>
                  <a:srgbClr val="FFFFFF"/>
                </a:solidFill>
                <a:latin typeface="Book Antiqua"/>
              </a:rPr>
              <a:t>7. feeling depressed</a:t>
            </a:r>
            <a:endParaRPr lang="x-none" sz="1600" b="0" strike="noStrike" spc="-1">
              <a:latin typeface="Arial"/>
            </a:endParaRPr>
          </a:p>
          <a:p>
            <a:pPr algn="ctr">
              <a:lnSpc>
                <a:spcPct val="100000"/>
              </a:lnSpc>
              <a:spcBef>
                <a:spcPts val="320"/>
              </a:spcBef>
            </a:pPr>
            <a:r>
              <a:rPr lang="x-none" sz="1600" b="0" strike="noStrike" spc="-1">
                <a:solidFill>
                  <a:srgbClr val="FFFFFF"/>
                </a:solidFill>
                <a:latin typeface="Book Antiqua"/>
              </a:rPr>
              <a:t>8. feeling anxious </a:t>
            </a:r>
            <a:endParaRPr lang="x-none" sz="1600" b="0" strike="noStrike" spc="-1">
              <a:latin typeface="Arial"/>
            </a:endParaRPr>
          </a:p>
          <a:p>
            <a:pPr algn="ctr">
              <a:lnSpc>
                <a:spcPct val="100000"/>
              </a:lnSpc>
              <a:spcBef>
                <a:spcPts val="320"/>
              </a:spcBef>
            </a:pPr>
            <a:r>
              <a:rPr lang="x-none" sz="1600" b="0" strike="noStrike" spc="-1">
                <a:solidFill>
                  <a:srgbClr val="FFFFFF"/>
                </a:solidFill>
                <a:latin typeface="Book Antiqua"/>
              </a:rPr>
              <a:t>9. being more emotional </a:t>
            </a:r>
            <a:endParaRPr lang="x-none" sz="1600" b="0" strike="noStrike" spc="-1">
              <a:latin typeface="Aria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p15="http://schemas.microsoft.com/office/powerpoint/2012/main" xmlns="">
      <p:transitio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 name="CustomShape 1"/>
          <p:cNvSpPr/>
          <p:nvPr/>
        </p:nvSpPr>
        <p:spPr>
          <a:xfrm>
            <a:off x="1187640" y="620640"/>
            <a:ext cx="6776640" cy="50724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chor="b">
            <a:noAutofit/>
          </a:bodyPr>
          <a:lstStyle/>
          <a:p>
            <a:pPr algn="ctr">
              <a:lnSpc>
                <a:spcPct val="100000"/>
              </a:lnSpc>
            </a:pPr>
            <a:r>
              <a:rPr lang="x-none" sz="2800" b="0" strike="noStrike" spc="-1">
                <a:solidFill>
                  <a:srgbClr val="FFFFFF"/>
                </a:solidFill>
                <a:latin typeface="Book Antiqua"/>
              </a:rPr>
              <a:t>Work stress - options</a:t>
            </a:r>
            <a:endParaRPr lang="x-none" sz="2800" b="0" strike="noStrike" spc="-1">
              <a:latin typeface="Arial"/>
            </a:endParaRPr>
          </a:p>
        </p:txBody>
      </p:sp>
      <p:sp>
        <p:nvSpPr>
          <p:cNvPr id="53" name="CustomShape 2"/>
          <p:cNvSpPr/>
          <p:nvPr/>
        </p:nvSpPr>
        <p:spPr>
          <a:xfrm>
            <a:off x="1371600" y="3767760"/>
            <a:ext cx="6400080" cy="175176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ormAutofit fontScale="81000" lnSpcReduction="10000"/>
          </a:bodyPr>
          <a:lstStyle/>
          <a:p>
            <a:pPr algn="ctr">
              <a:lnSpc>
                <a:spcPct val="100000"/>
              </a:lnSpc>
              <a:spcBef>
                <a:spcPts val="479"/>
              </a:spcBef>
            </a:pPr>
            <a:r>
              <a:rPr lang="x-none" sz="2400" b="0" strike="noStrike" spc="-1">
                <a:solidFill>
                  <a:srgbClr val="FFFFFF"/>
                </a:solidFill>
                <a:latin typeface="Book Antiqua"/>
              </a:rPr>
              <a:t>The expansion of actions to approach the reasons of work related pressure is the key outcome from the Management Standards point of view. All actions will be targeted on sealing the void between the company’s actual sclae of achievement and that depicted by the Management Standards.</a:t>
            </a:r>
            <a:endParaRPr lang="x-none" sz="2400" b="0" strike="noStrike" spc="-1">
              <a:latin typeface="Aria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p15="http://schemas.microsoft.com/office/powerpoint/2012/main" xmlns="">
      <p:transition spd="slow"/>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 name="CustomShape 1"/>
          <p:cNvSpPr/>
          <p:nvPr/>
        </p:nvSpPr>
        <p:spPr>
          <a:xfrm>
            <a:off x="1259640" y="1556640"/>
            <a:ext cx="6776640" cy="81648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chor="b">
            <a:noAutofit/>
          </a:bodyPr>
          <a:lstStyle/>
          <a:p>
            <a:pPr algn="ctr">
              <a:lnSpc>
                <a:spcPct val="100000"/>
              </a:lnSpc>
            </a:pPr>
            <a:r>
              <a:rPr lang="x-none" sz="2800" b="1" strike="noStrike" spc="-1">
                <a:solidFill>
                  <a:srgbClr val="FFFFFF"/>
                </a:solidFill>
                <a:latin typeface="Book Antiqua"/>
              </a:rPr>
              <a:t>Intervention </a:t>
            </a:r>
            <a:endParaRPr lang="x-none" sz="2800" b="0" strike="noStrike" spc="-1">
              <a:latin typeface="Arial"/>
            </a:endParaRPr>
          </a:p>
        </p:txBody>
      </p:sp>
      <p:sp>
        <p:nvSpPr>
          <p:cNvPr id="55" name="CustomShape 2"/>
          <p:cNvSpPr/>
          <p:nvPr/>
        </p:nvSpPr>
        <p:spPr>
          <a:xfrm>
            <a:off x="1371600" y="3767760"/>
            <a:ext cx="6400080" cy="175176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oAutofit/>
          </a:bodyPr>
          <a:lstStyle/>
          <a:p>
            <a:pPr algn="ctr">
              <a:lnSpc>
                <a:spcPct val="100000"/>
              </a:lnSpc>
              <a:spcBef>
                <a:spcPts val="320"/>
              </a:spcBef>
            </a:pPr>
            <a:r>
              <a:rPr lang="x-none" sz="1600" b="1" strike="noStrike" spc="-1">
                <a:solidFill>
                  <a:srgbClr val="FFFFFF"/>
                </a:solidFill>
                <a:latin typeface="Book Antiqua"/>
              </a:rPr>
              <a:t>First :</a:t>
            </a:r>
            <a:r>
              <a:rPr lang="x-none" sz="1600" b="0" strike="noStrike" spc="-1">
                <a:solidFill>
                  <a:srgbClr val="FFFFFF"/>
                </a:solidFill>
                <a:latin typeface="Book Antiqua"/>
              </a:rPr>
              <a:t> these are centered on approaching the problems first-hand, avoiding the issue from going on and having an opposit impact on staff health. These are the optimal kind of actions and are typically the most cost reliable.</a:t>
            </a:r>
            <a:endParaRPr lang="x-none" sz="1600" b="0" strike="noStrike" spc="-1">
              <a:latin typeface="Arial"/>
            </a:endParaRPr>
          </a:p>
          <a:p>
            <a:pPr algn="ctr">
              <a:lnSpc>
                <a:spcPct val="100000"/>
              </a:lnSpc>
              <a:spcBef>
                <a:spcPts val="320"/>
              </a:spcBef>
            </a:pPr>
            <a:r>
              <a:rPr lang="x-none" sz="1600" b="1" strike="noStrike" spc="-1">
                <a:solidFill>
                  <a:srgbClr val="FFFFFF"/>
                </a:solidFill>
                <a:latin typeface="Book Antiqua"/>
              </a:rPr>
              <a:t>Second:</a:t>
            </a:r>
            <a:r>
              <a:rPr lang="x-none" sz="1600" b="0" strike="noStrike" spc="-1">
                <a:solidFill>
                  <a:srgbClr val="FFFFFF"/>
                </a:solidFill>
                <a:latin typeface="Book Antiqua"/>
              </a:rPr>
              <a:t> those aimed on aiding the staff to deal with the problem. Nevertheless, they do not aim the deep reason of the matter.</a:t>
            </a:r>
            <a:endParaRPr lang="x-none" sz="1600" b="0" strike="noStrike" spc="-1">
              <a:latin typeface="Arial"/>
            </a:endParaRPr>
          </a:p>
          <a:p>
            <a:pPr algn="ctr">
              <a:lnSpc>
                <a:spcPct val="100000"/>
              </a:lnSpc>
              <a:spcBef>
                <a:spcPts val="320"/>
              </a:spcBef>
            </a:pPr>
            <a:r>
              <a:rPr lang="x-none" sz="1600" b="1" strike="noStrike" spc="-1">
                <a:solidFill>
                  <a:srgbClr val="FFFFFF"/>
                </a:solidFill>
                <a:latin typeface="Book Antiqua"/>
              </a:rPr>
              <a:t>Third :</a:t>
            </a:r>
            <a:r>
              <a:rPr lang="x-none" sz="1600" b="0" strike="noStrike" spc="-1">
                <a:solidFill>
                  <a:srgbClr val="FFFFFF"/>
                </a:solidFill>
                <a:latin typeface="Book Antiqua"/>
              </a:rPr>
              <a:t> those actions are targeted to enhance the well-being of workers who have been made sick by their work.</a:t>
            </a:r>
            <a:endParaRPr lang="x-none" sz="1600" b="0" strike="noStrike" spc="-1">
              <a:latin typeface="Arial"/>
            </a:endParaRPr>
          </a:p>
          <a:p>
            <a:pPr algn="ctr">
              <a:lnSpc>
                <a:spcPct val="100000"/>
              </a:lnSpc>
              <a:spcBef>
                <a:spcPts val="320"/>
              </a:spcBef>
            </a:pPr>
            <a:endParaRPr lang="x-none" sz="1600" b="0" strike="noStrike" spc="-1">
              <a:latin typeface="Aria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p15="http://schemas.microsoft.com/office/powerpoint/2012/main" xmlns="">
      <p:transition spd="slow"/>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 name="CustomShape 1"/>
          <p:cNvSpPr/>
          <p:nvPr/>
        </p:nvSpPr>
        <p:spPr>
          <a:xfrm>
            <a:off x="1187640" y="1412640"/>
            <a:ext cx="6776640" cy="48204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chor="b">
            <a:noAutofit/>
          </a:bodyPr>
          <a:lstStyle/>
          <a:p>
            <a:pPr algn="ctr">
              <a:lnSpc>
                <a:spcPct val="100000"/>
              </a:lnSpc>
            </a:pPr>
            <a:r>
              <a:rPr lang="x-none" sz="2800" b="1" strike="noStrike" spc="-1">
                <a:solidFill>
                  <a:srgbClr val="FFFFFF"/>
                </a:solidFill>
                <a:latin typeface="Book Antiqua"/>
              </a:rPr>
              <a:t>Scale  of holding</a:t>
            </a:r>
            <a:endParaRPr lang="x-none" sz="2800" b="0" strike="noStrike" spc="-1">
              <a:latin typeface="Arial"/>
            </a:endParaRPr>
          </a:p>
        </p:txBody>
      </p:sp>
      <p:sp>
        <p:nvSpPr>
          <p:cNvPr id="57" name="CustomShape 2"/>
          <p:cNvSpPr/>
          <p:nvPr/>
        </p:nvSpPr>
        <p:spPr>
          <a:xfrm>
            <a:off x="1403640" y="3501000"/>
            <a:ext cx="6400080" cy="175176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oAutofit/>
          </a:bodyPr>
          <a:lstStyle/>
          <a:p>
            <a:pPr algn="ctr">
              <a:lnSpc>
                <a:spcPct val="100000"/>
              </a:lnSpc>
              <a:spcBef>
                <a:spcPts val="320"/>
              </a:spcBef>
            </a:pPr>
            <a:r>
              <a:rPr lang="x-none" sz="1600" b="1" strike="noStrike" spc="-1">
                <a:solidFill>
                  <a:srgbClr val="FFFFFF"/>
                </a:solidFill>
                <a:latin typeface="Book Antiqua"/>
              </a:rPr>
              <a:t>Holding (tactical):</a:t>
            </a:r>
            <a:r>
              <a:rPr lang="x-none" sz="1600" b="0" strike="noStrike" spc="-1">
                <a:solidFill>
                  <a:srgbClr val="FFFFFF"/>
                </a:solidFill>
                <a:latin typeface="Book Antiqua"/>
              </a:rPr>
              <a:t> this is where the matter makes a harmful effect on the achievemnt of staff along the the company.</a:t>
            </a:r>
            <a:endParaRPr lang="x-none" sz="1600" b="0" strike="noStrike" spc="-1">
              <a:latin typeface="Arial"/>
            </a:endParaRPr>
          </a:p>
          <a:p>
            <a:pPr algn="ctr">
              <a:lnSpc>
                <a:spcPct val="100000"/>
              </a:lnSpc>
              <a:spcBef>
                <a:spcPts val="320"/>
              </a:spcBef>
            </a:pPr>
            <a:r>
              <a:rPr lang="x-none" sz="1600" b="1" strike="noStrike" spc="-1">
                <a:solidFill>
                  <a:srgbClr val="FFFFFF"/>
                </a:solidFill>
                <a:latin typeface="Book Antiqua"/>
              </a:rPr>
              <a:t>Unit or crowd (macro):</a:t>
            </a:r>
            <a:r>
              <a:rPr lang="x-none" sz="1600" b="0" strike="noStrike" spc="-1">
                <a:solidFill>
                  <a:srgbClr val="FFFFFF"/>
                </a:solidFill>
                <a:latin typeface="Book Antiqua"/>
              </a:rPr>
              <a:t> where a situation is altering a number of dissimilar units. That means the action is beyond the scrutiny of a single unit.</a:t>
            </a:r>
            <a:endParaRPr lang="x-none" sz="1600" b="0" strike="noStrike" spc="-1">
              <a:latin typeface="Arial"/>
            </a:endParaRPr>
          </a:p>
          <a:p>
            <a:pPr algn="ctr">
              <a:lnSpc>
                <a:spcPct val="100000"/>
              </a:lnSpc>
              <a:spcBef>
                <a:spcPts val="320"/>
              </a:spcBef>
            </a:pPr>
            <a:r>
              <a:rPr lang="x-none" sz="1600" b="1" strike="noStrike" spc="-1">
                <a:solidFill>
                  <a:srgbClr val="FFFFFF"/>
                </a:solidFill>
                <a:latin typeface="Book Antiqua"/>
              </a:rPr>
              <a:t>Single (micro):</a:t>
            </a:r>
            <a:r>
              <a:rPr lang="x-none" sz="1600" b="0" strike="noStrike" spc="-1">
                <a:solidFill>
                  <a:srgbClr val="FFFFFF"/>
                </a:solidFill>
                <a:latin typeface="Book Antiqua"/>
              </a:rPr>
              <a:t> usually actions at this scale would centre on a local concern who has an impact on a small number of persons. These actions can be substantial as they prove that the company is listening to their pursuits and is taking action to handle them.</a:t>
            </a:r>
            <a:endParaRPr lang="x-none" sz="1600" b="0" strike="noStrike" spc="-1">
              <a:latin typeface="Arial"/>
            </a:endParaRPr>
          </a:p>
          <a:p>
            <a:pPr algn="ctr">
              <a:lnSpc>
                <a:spcPct val="100000"/>
              </a:lnSpc>
              <a:spcBef>
                <a:spcPts val="320"/>
              </a:spcBef>
            </a:pPr>
            <a:endParaRPr lang="x-none" sz="1600" b="0" strike="noStrike" spc="-1">
              <a:latin typeface="Aria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p15="http://schemas.microsoft.com/office/powerpoint/2012/main" xmlns="">
      <p:transition spd="slow"/>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 name="CustomShape 1"/>
          <p:cNvSpPr/>
          <p:nvPr/>
        </p:nvSpPr>
        <p:spPr>
          <a:xfrm>
            <a:off x="1259640" y="1412640"/>
            <a:ext cx="6776640" cy="48204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chor="b">
            <a:noAutofit/>
          </a:bodyPr>
          <a:lstStyle/>
          <a:p>
            <a:pPr algn="ctr">
              <a:lnSpc>
                <a:spcPct val="100000"/>
              </a:lnSpc>
            </a:pPr>
            <a:r>
              <a:rPr lang="x-none" sz="2800" b="1" strike="noStrike" spc="-1">
                <a:solidFill>
                  <a:srgbClr val="FFFFFF"/>
                </a:solidFill>
                <a:latin typeface="Book Antiqua"/>
              </a:rPr>
              <a:t>Timeframe</a:t>
            </a:r>
            <a:endParaRPr lang="x-none" sz="2800" b="0" strike="noStrike" spc="-1">
              <a:latin typeface="Arial"/>
            </a:endParaRPr>
          </a:p>
        </p:txBody>
      </p:sp>
      <p:sp>
        <p:nvSpPr>
          <p:cNvPr id="59" name="CustomShape 2"/>
          <p:cNvSpPr/>
          <p:nvPr/>
        </p:nvSpPr>
        <p:spPr>
          <a:xfrm>
            <a:off x="1331640" y="2925000"/>
            <a:ext cx="6400080" cy="175176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noAutofit/>
          </a:bodyPr>
          <a:lstStyle/>
          <a:p>
            <a:pPr algn="ctr">
              <a:lnSpc>
                <a:spcPct val="100000"/>
              </a:lnSpc>
              <a:spcBef>
                <a:spcPts val="320"/>
              </a:spcBef>
            </a:pPr>
            <a:r>
              <a:rPr lang="x-none" sz="1600" b="1" strike="noStrike" spc="-1">
                <a:solidFill>
                  <a:srgbClr val="FFFFFF"/>
                </a:solidFill>
                <a:latin typeface="Book Antiqua"/>
              </a:rPr>
              <a:t>Brief:</a:t>
            </a:r>
            <a:r>
              <a:rPr lang="x-none" sz="1600" b="0" strike="noStrike" spc="-1">
                <a:solidFill>
                  <a:srgbClr val="FFFFFF"/>
                </a:solidFill>
                <a:latin typeface="Book Antiqua"/>
              </a:rPr>
              <a:t> if a contingency can be appointed to give a favourable  denouement in a short time era then this chance for a rapid win should be taken.</a:t>
            </a:r>
            <a:endParaRPr lang="x-none" sz="1600" b="0" strike="noStrike" spc="-1">
              <a:latin typeface="Arial"/>
            </a:endParaRPr>
          </a:p>
          <a:p>
            <a:pPr algn="ctr">
              <a:lnSpc>
                <a:spcPct val="100000"/>
              </a:lnSpc>
              <a:spcBef>
                <a:spcPts val="320"/>
              </a:spcBef>
            </a:pPr>
            <a:r>
              <a:rPr lang="x-none" sz="1600" b="1" strike="noStrike" spc="-1">
                <a:solidFill>
                  <a:srgbClr val="FFFFFF"/>
                </a:solidFill>
                <a:latin typeface="Book Antiqua"/>
              </a:rPr>
              <a:t>Average :</a:t>
            </a:r>
            <a:r>
              <a:rPr lang="x-none" sz="1600" b="0" strike="noStrike" spc="-1">
                <a:solidFill>
                  <a:srgbClr val="FFFFFF"/>
                </a:solidFill>
                <a:latin typeface="Book Antiqua"/>
              </a:rPr>
              <a:t> actions that are awaited to provide their outcomes in months rather than days or weeks. In this case it is crucial to think how workers will be made aware of development?</a:t>
            </a:r>
            <a:endParaRPr lang="x-none" sz="1600" b="0" strike="noStrike" spc="-1">
              <a:latin typeface="Arial"/>
            </a:endParaRPr>
          </a:p>
          <a:p>
            <a:pPr algn="ctr">
              <a:lnSpc>
                <a:spcPct val="100000"/>
              </a:lnSpc>
              <a:spcBef>
                <a:spcPts val="320"/>
              </a:spcBef>
            </a:pPr>
            <a:r>
              <a:rPr lang="x-none" sz="1600" b="1" strike="noStrike" spc="-1">
                <a:solidFill>
                  <a:srgbClr val="FFFFFF"/>
                </a:solidFill>
                <a:latin typeface="Book Antiqua"/>
                <a:ea typeface="Microsoft YaHei"/>
              </a:rPr>
              <a:t>Lenghty:</a:t>
            </a:r>
            <a:r>
              <a:rPr lang="x-none" sz="1600" b="0" strike="noStrike" spc="-1">
                <a:solidFill>
                  <a:srgbClr val="FFFFFF"/>
                </a:solidFill>
                <a:latin typeface="Book Antiqua"/>
                <a:ea typeface="Microsoft YaHei"/>
              </a:rPr>
              <a:t> where an action will not provide a favourable consequence for an amount of months or even years. In this case as well is crucial to think how staff will made aware of development?</a:t>
            </a:r>
            <a:endParaRPr lang="x-none" sz="1600" b="0" strike="noStrike" spc="-1">
              <a:latin typeface="Arial"/>
            </a:endParaRPr>
          </a:p>
          <a:p>
            <a:pPr algn="ctr">
              <a:lnSpc>
                <a:spcPct val="100000"/>
              </a:lnSpc>
              <a:spcBef>
                <a:spcPts val="320"/>
              </a:spcBef>
            </a:pPr>
            <a:r>
              <a:rPr lang="x-none" sz="1600" b="0" strike="noStrike" spc="-1">
                <a:solidFill>
                  <a:srgbClr val="FFFFFF"/>
                </a:solidFill>
                <a:latin typeface="Book Antiqua"/>
                <a:ea typeface="Microsoft YaHei"/>
              </a:rPr>
              <a:t>We offered several hints for action for each of the Management Standards. They are not aimed to offer pre-packaged 'off-the-shelf measures but instead an asset to use whenever you are in need at work or with you work pertners.</a:t>
            </a:r>
            <a:endParaRPr lang="x-none" sz="1600" b="0" strike="noStrike" spc="-1">
              <a:latin typeface="Arial"/>
            </a:endParaRPr>
          </a:p>
          <a:p>
            <a:pPr algn="ctr">
              <a:lnSpc>
                <a:spcPct val="100000"/>
              </a:lnSpc>
              <a:spcBef>
                <a:spcPts val="320"/>
              </a:spcBef>
            </a:pPr>
            <a:endParaRPr lang="x-none" sz="1600" b="0" strike="noStrike" spc="-1">
              <a:latin typeface="Aria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p15="http://schemas.microsoft.com/office/powerpoint/2012/main" xmlns="">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895D1D"/>
      </a:dk2>
      <a:lt2>
        <a:srgbClr val="ECE9C6"/>
      </a:lt2>
      <a:accent1>
        <a:srgbClr val="873624"/>
      </a:accent1>
      <a:accent2>
        <a:srgbClr val="D6862D"/>
      </a:accent2>
      <a:accent3>
        <a:srgbClr val="D0BE40"/>
      </a:accent3>
      <a:accent4>
        <a:srgbClr val="877F6C"/>
      </a:accent4>
      <a:accent5>
        <a:srgbClr val="972109"/>
      </a:accent5>
      <a:accent6>
        <a:srgbClr val="AEB795"/>
      </a:accent6>
      <a:hlink>
        <a:srgbClr val="CC9900"/>
      </a:hlink>
      <a:folHlink>
        <a:srgbClr val="B2B2B2"/>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Hardcover</Template>
  <TotalTime>113</TotalTime>
  <Words>458</Words>
  <Application>Microsoft Office PowerPoint</Application>
  <PresentationFormat>Expunere pe ecran (4:3)</PresentationFormat>
  <Paragraphs>50</Paragraphs>
  <Slides>9</Slides>
  <Notes>0</Notes>
  <HiddenSlides>0</HiddenSlides>
  <MMClips>0</MMClips>
  <ScaleCrop>false</ScaleCrop>
  <HeadingPairs>
    <vt:vector size="4" baseType="variant">
      <vt:variant>
        <vt:lpstr>Temă</vt:lpstr>
      </vt:variant>
      <vt:variant>
        <vt:i4>1</vt:i4>
      </vt:variant>
      <vt:variant>
        <vt:lpstr>Titluri diapozitive</vt:lpstr>
      </vt:variant>
      <vt:variant>
        <vt:i4>9</vt:i4>
      </vt:variant>
    </vt:vector>
  </HeadingPairs>
  <TitlesOfParts>
    <vt:vector size="10" baseType="lpstr">
      <vt:lpstr>Office Theme</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Stress in the UK - statistics &amp; facts</dc:title>
  <dc:subject/>
  <dc:creator>Alexandru</dc:creator>
  <dc:description/>
  <cp:lastModifiedBy>Alexandru</cp:lastModifiedBy>
  <cp:revision>31</cp:revision>
  <dcterms:created xsi:type="dcterms:W3CDTF">2021-11-06T21:49:03Z</dcterms:created>
  <dcterms:modified xsi:type="dcterms:W3CDTF">2021-11-09T13:54:21Z</dcterms:modified>
  <dc:language>ro-MD</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ppVersion">
    <vt:lpwstr>14.0000</vt:lpwstr>
  </property>
  <property fmtid="{D5CDD505-2E9C-101B-9397-08002B2CF9AE}" pid="3" name="HiddenSlides">
    <vt:i4>0</vt:i4>
  </property>
  <property fmtid="{D5CDD505-2E9C-101B-9397-08002B2CF9AE}" pid="4" name="HyperlinksChanged">
    <vt:bool>false</vt:bool>
  </property>
  <property fmtid="{D5CDD505-2E9C-101B-9397-08002B2CF9AE}" pid="5" name="LinksUpToDate">
    <vt:bool>false</vt:bool>
  </property>
  <property fmtid="{D5CDD505-2E9C-101B-9397-08002B2CF9AE}" pid="6" name="MMClips">
    <vt:i4>0</vt:i4>
  </property>
  <property fmtid="{D5CDD505-2E9C-101B-9397-08002B2CF9AE}" pid="7" name="Notes">
    <vt:i4>0</vt:i4>
  </property>
  <property fmtid="{D5CDD505-2E9C-101B-9397-08002B2CF9AE}" pid="8" name="PresentationFormat">
    <vt:lpwstr>Expunere pe ecran (4:3)</vt:lpwstr>
  </property>
  <property fmtid="{D5CDD505-2E9C-101B-9397-08002B2CF9AE}" pid="9" name="ScaleCrop">
    <vt:bool>false</vt:bool>
  </property>
  <property fmtid="{D5CDD505-2E9C-101B-9397-08002B2CF9AE}" pid="10" name="ShareDoc">
    <vt:bool>false</vt:bool>
  </property>
  <property fmtid="{D5CDD505-2E9C-101B-9397-08002B2CF9AE}" pid="11" name="Slides">
    <vt:i4>9</vt:i4>
  </property>
</Properties>
</file>