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04" autoAdjust="0"/>
  </p:normalViewPr>
  <p:slideViewPr>
    <p:cSldViewPr snapToGrid="0">
      <p:cViewPr varScale="1">
        <p:scale>
          <a:sx n="106" d="100"/>
          <a:sy n="106" d="100"/>
        </p:scale>
        <p:origin x="792" y="9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37D11E-9F1E-40F1-893B-31B6D569982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164C3E6-CD47-4AFC-977F-370372D5234C}">
      <dgm:prSet/>
      <dgm:spPr/>
      <dgm:t>
        <a:bodyPr/>
        <a:lstStyle/>
        <a:p>
          <a:r>
            <a:rPr lang="en-GB"/>
            <a:t>A method for identifying, analysing and reporting themes (or patterns) within data</a:t>
          </a:r>
          <a:endParaRPr lang="en-US"/>
        </a:p>
      </dgm:t>
    </dgm:pt>
    <dgm:pt modelId="{E399D186-817A-4179-8C24-7CE0D4FFA865}" type="parTrans" cxnId="{97649504-B859-4858-8AF9-CF0537DEEDDD}">
      <dgm:prSet/>
      <dgm:spPr/>
      <dgm:t>
        <a:bodyPr/>
        <a:lstStyle/>
        <a:p>
          <a:endParaRPr lang="en-US"/>
        </a:p>
      </dgm:t>
    </dgm:pt>
    <dgm:pt modelId="{62784FFF-20CC-4006-BAD7-75DB9971EE87}" type="sibTrans" cxnId="{97649504-B859-4858-8AF9-CF0537DEEDDD}">
      <dgm:prSet/>
      <dgm:spPr/>
      <dgm:t>
        <a:bodyPr/>
        <a:lstStyle/>
        <a:p>
          <a:endParaRPr lang="en-US"/>
        </a:p>
      </dgm:t>
    </dgm:pt>
    <dgm:pt modelId="{7D51FFC6-144B-4863-9093-FFB0EFBD7EAB}">
      <dgm:prSet/>
      <dgm:spPr/>
      <dgm:t>
        <a:bodyPr/>
        <a:lstStyle/>
        <a:p>
          <a:r>
            <a:rPr lang="en-GB"/>
            <a:t>It organises and describes data in rich detail and can interpret various levels of meaning</a:t>
          </a:r>
          <a:endParaRPr lang="en-US"/>
        </a:p>
      </dgm:t>
    </dgm:pt>
    <dgm:pt modelId="{01037E0B-A6A8-44CF-A017-D8C708AA9F3F}" type="parTrans" cxnId="{13B692E2-BEFE-4DC0-85EA-F93D3DB1429B}">
      <dgm:prSet/>
      <dgm:spPr/>
      <dgm:t>
        <a:bodyPr/>
        <a:lstStyle/>
        <a:p>
          <a:endParaRPr lang="en-US"/>
        </a:p>
      </dgm:t>
    </dgm:pt>
    <dgm:pt modelId="{A116DB39-E99C-47AE-87E3-AE2DF0D4D7B4}" type="sibTrans" cxnId="{13B692E2-BEFE-4DC0-85EA-F93D3DB1429B}">
      <dgm:prSet/>
      <dgm:spPr/>
      <dgm:t>
        <a:bodyPr/>
        <a:lstStyle/>
        <a:p>
          <a:endParaRPr lang="en-US"/>
        </a:p>
      </dgm:t>
    </dgm:pt>
    <dgm:pt modelId="{06BECF18-9B6C-4CEE-BC94-C235D611FA07}">
      <dgm:prSet/>
      <dgm:spPr/>
      <dgm:t>
        <a:bodyPr/>
        <a:lstStyle/>
        <a:p>
          <a:r>
            <a:rPr lang="en-GB"/>
            <a:t>It should be selected when your question asks </a:t>
          </a:r>
          <a:r>
            <a:rPr lang="en-GB" b="1"/>
            <a:t>what</a:t>
          </a:r>
          <a:r>
            <a:rPr lang="en-GB"/>
            <a:t> patterns of meaning exist across a dataset and you need a transparent, flexible method to produce themes that can be linked to theory or practice</a:t>
          </a:r>
          <a:endParaRPr lang="en-US"/>
        </a:p>
      </dgm:t>
    </dgm:pt>
    <dgm:pt modelId="{0424BF66-CFC7-45F3-AC31-6D38802C32DB}" type="parTrans" cxnId="{29EE6D24-0DAC-41F4-8280-440B8688C45F}">
      <dgm:prSet/>
      <dgm:spPr/>
      <dgm:t>
        <a:bodyPr/>
        <a:lstStyle/>
        <a:p>
          <a:endParaRPr lang="en-US"/>
        </a:p>
      </dgm:t>
    </dgm:pt>
    <dgm:pt modelId="{5FB0FD9F-E3E9-49D9-8FD8-5AEBE9DBD8EB}" type="sibTrans" cxnId="{29EE6D24-0DAC-41F4-8280-440B8688C45F}">
      <dgm:prSet/>
      <dgm:spPr/>
      <dgm:t>
        <a:bodyPr/>
        <a:lstStyle/>
        <a:p>
          <a:endParaRPr lang="en-US"/>
        </a:p>
      </dgm:t>
    </dgm:pt>
    <dgm:pt modelId="{A0126C2D-601C-47E4-B888-671195D705A4}" type="pres">
      <dgm:prSet presAssocID="{8137D11E-9F1E-40F1-893B-31B6D5699826}" presName="linear" presStyleCnt="0">
        <dgm:presLayoutVars>
          <dgm:animLvl val="lvl"/>
          <dgm:resizeHandles val="exact"/>
        </dgm:presLayoutVars>
      </dgm:prSet>
      <dgm:spPr/>
    </dgm:pt>
    <dgm:pt modelId="{E168463D-5DEB-4888-A4CA-EA4D12880721}" type="pres">
      <dgm:prSet presAssocID="{2164C3E6-CD47-4AFC-977F-370372D5234C}" presName="parentText" presStyleLbl="node1" presStyleIdx="0" presStyleCnt="3">
        <dgm:presLayoutVars>
          <dgm:chMax val="0"/>
          <dgm:bulletEnabled val="1"/>
        </dgm:presLayoutVars>
      </dgm:prSet>
      <dgm:spPr/>
    </dgm:pt>
    <dgm:pt modelId="{B28EB807-7CE9-4832-AC1B-5707179F586C}" type="pres">
      <dgm:prSet presAssocID="{62784FFF-20CC-4006-BAD7-75DB9971EE87}" presName="spacer" presStyleCnt="0"/>
      <dgm:spPr/>
    </dgm:pt>
    <dgm:pt modelId="{5D6002E2-0487-4CA8-8A8C-E9DD28AD57D0}" type="pres">
      <dgm:prSet presAssocID="{7D51FFC6-144B-4863-9093-FFB0EFBD7EAB}" presName="parentText" presStyleLbl="node1" presStyleIdx="1" presStyleCnt="3">
        <dgm:presLayoutVars>
          <dgm:chMax val="0"/>
          <dgm:bulletEnabled val="1"/>
        </dgm:presLayoutVars>
      </dgm:prSet>
      <dgm:spPr/>
    </dgm:pt>
    <dgm:pt modelId="{ECE86E51-E94B-4E24-B857-A58CFE462FFF}" type="pres">
      <dgm:prSet presAssocID="{A116DB39-E99C-47AE-87E3-AE2DF0D4D7B4}" presName="spacer" presStyleCnt="0"/>
      <dgm:spPr/>
    </dgm:pt>
    <dgm:pt modelId="{0203E520-0984-45A9-B81D-A9B37F66E734}" type="pres">
      <dgm:prSet presAssocID="{06BECF18-9B6C-4CEE-BC94-C235D611FA07}" presName="parentText" presStyleLbl="node1" presStyleIdx="2" presStyleCnt="3">
        <dgm:presLayoutVars>
          <dgm:chMax val="0"/>
          <dgm:bulletEnabled val="1"/>
        </dgm:presLayoutVars>
      </dgm:prSet>
      <dgm:spPr/>
    </dgm:pt>
  </dgm:ptLst>
  <dgm:cxnLst>
    <dgm:cxn modelId="{97649504-B859-4858-8AF9-CF0537DEEDDD}" srcId="{8137D11E-9F1E-40F1-893B-31B6D5699826}" destId="{2164C3E6-CD47-4AFC-977F-370372D5234C}" srcOrd="0" destOrd="0" parTransId="{E399D186-817A-4179-8C24-7CE0D4FFA865}" sibTransId="{62784FFF-20CC-4006-BAD7-75DB9971EE87}"/>
    <dgm:cxn modelId="{29EE6D24-0DAC-41F4-8280-440B8688C45F}" srcId="{8137D11E-9F1E-40F1-893B-31B6D5699826}" destId="{06BECF18-9B6C-4CEE-BC94-C235D611FA07}" srcOrd="2" destOrd="0" parTransId="{0424BF66-CFC7-45F3-AC31-6D38802C32DB}" sibTransId="{5FB0FD9F-E3E9-49D9-8FD8-5AEBE9DBD8EB}"/>
    <dgm:cxn modelId="{590F67A9-02FF-46DC-80DB-B1B2986EFF17}" type="presOf" srcId="{06BECF18-9B6C-4CEE-BC94-C235D611FA07}" destId="{0203E520-0984-45A9-B81D-A9B37F66E734}" srcOrd="0" destOrd="0" presId="urn:microsoft.com/office/officeart/2005/8/layout/vList2"/>
    <dgm:cxn modelId="{695162AF-1749-491E-A249-E8576727CB6B}" type="presOf" srcId="{8137D11E-9F1E-40F1-893B-31B6D5699826}" destId="{A0126C2D-601C-47E4-B888-671195D705A4}" srcOrd="0" destOrd="0" presId="urn:microsoft.com/office/officeart/2005/8/layout/vList2"/>
    <dgm:cxn modelId="{5EE074B5-33FB-488C-8715-EC70C87DDF5B}" type="presOf" srcId="{7D51FFC6-144B-4863-9093-FFB0EFBD7EAB}" destId="{5D6002E2-0487-4CA8-8A8C-E9DD28AD57D0}" srcOrd="0" destOrd="0" presId="urn:microsoft.com/office/officeart/2005/8/layout/vList2"/>
    <dgm:cxn modelId="{13B692E2-BEFE-4DC0-85EA-F93D3DB1429B}" srcId="{8137D11E-9F1E-40F1-893B-31B6D5699826}" destId="{7D51FFC6-144B-4863-9093-FFB0EFBD7EAB}" srcOrd="1" destOrd="0" parTransId="{01037E0B-A6A8-44CF-A017-D8C708AA9F3F}" sibTransId="{A116DB39-E99C-47AE-87E3-AE2DF0D4D7B4}"/>
    <dgm:cxn modelId="{A023CAE7-729D-4BD6-B6C5-8DCC714D2D62}" type="presOf" srcId="{2164C3E6-CD47-4AFC-977F-370372D5234C}" destId="{E168463D-5DEB-4888-A4CA-EA4D12880721}" srcOrd="0" destOrd="0" presId="urn:microsoft.com/office/officeart/2005/8/layout/vList2"/>
    <dgm:cxn modelId="{659D574E-29BE-40C9-9C9D-3EEAD0D39DD6}" type="presParOf" srcId="{A0126C2D-601C-47E4-B888-671195D705A4}" destId="{E168463D-5DEB-4888-A4CA-EA4D12880721}" srcOrd="0" destOrd="0" presId="urn:microsoft.com/office/officeart/2005/8/layout/vList2"/>
    <dgm:cxn modelId="{34D1342F-3006-4502-8BCC-A0B3F8EB6C02}" type="presParOf" srcId="{A0126C2D-601C-47E4-B888-671195D705A4}" destId="{B28EB807-7CE9-4832-AC1B-5707179F586C}" srcOrd="1" destOrd="0" presId="urn:microsoft.com/office/officeart/2005/8/layout/vList2"/>
    <dgm:cxn modelId="{633D4466-04E0-4C09-8F60-6C7284752789}" type="presParOf" srcId="{A0126C2D-601C-47E4-B888-671195D705A4}" destId="{5D6002E2-0487-4CA8-8A8C-E9DD28AD57D0}" srcOrd="2" destOrd="0" presId="urn:microsoft.com/office/officeart/2005/8/layout/vList2"/>
    <dgm:cxn modelId="{DAC53FB4-98D4-400D-9B20-7CD4D56747B8}" type="presParOf" srcId="{A0126C2D-601C-47E4-B888-671195D705A4}" destId="{ECE86E51-E94B-4E24-B857-A58CFE462FFF}" srcOrd="3" destOrd="0" presId="urn:microsoft.com/office/officeart/2005/8/layout/vList2"/>
    <dgm:cxn modelId="{DCDEE6E3-81CF-4864-B387-745AA74DF298}" type="presParOf" srcId="{A0126C2D-601C-47E4-B888-671195D705A4}" destId="{0203E520-0984-45A9-B81D-A9B37F66E73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204DB5-A16F-4C12-96CA-B3F97CAFE9FA}"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GB"/>
        </a:p>
      </dgm:t>
    </dgm:pt>
    <dgm:pt modelId="{89CEA0FA-8257-4681-80E4-6EDADB1F1807}">
      <dgm:prSet phldrT="[Text]" phldr="0"/>
      <dgm:spPr/>
      <dgm:t>
        <a:bodyPr/>
        <a:lstStyle/>
        <a:p>
          <a:r>
            <a:rPr lang="en-GB" dirty="0"/>
            <a:t>Familiarisation</a:t>
          </a:r>
        </a:p>
      </dgm:t>
    </dgm:pt>
    <dgm:pt modelId="{9A3CF749-0529-40D6-80B1-E7070371E10F}" type="parTrans" cxnId="{5F96247D-40C1-4F92-886C-9F93511AF4CA}">
      <dgm:prSet/>
      <dgm:spPr/>
      <dgm:t>
        <a:bodyPr/>
        <a:lstStyle/>
        <a:p>
          <a:endParaRPr lang="en-GB"/>
        </a:p>
      </dgm:t>
    </dgm:pt>
    <dgm:pt modelId="{7A673383-08A6-4A03-97AC-15A7C8E24AFB}" type="sibTrans" cxnId="{5F96247D-40C1-4F92-886C-9F93511AF4CA}">
      <dgm:prSet/>
      <dgm:spPr/>
      <dgm:t>
        <a:bodyPr/>
        <a:lstStyle/>
        <a:p>
          <a:endParaRPr lang="en-GB"/>
        </a:p>
      </dgm:t>
    </dgm:pt>
    <dgm:pt modelId="{91A7C6C9-5BFB-4576-9DFE-DE93DDA40ED2}">
      <dgm:prSet phldrT="[Text]" phldr="0"/>
      <dgm:spPr/>
      <dgm:t>
        <a:bodyPr/>
        <a:lstStyle/>
        <a:p>
          <a:r>
            <a:rPr lang="en-GB" dirty="0"/>
            <a:t>Generating initial codes</a:t>
          </a:r>
        </a:p>
      </dgm:t>
    </dgm:pt>
    <dgm:pt modelId="{49016F7A-0F32-4FDD-8032-01521B36E324}" type="parTrans" cxnId="{1124EA2A-2866-41C7-9921-F7E893AD9525}">
      <dgm:prSet/>
      <dgm:spPr/>
      <dgm:t>
        <a:bodyPr/>
        <a:lstStyle/>
        <a:p>
          <a:endParaRPr lang="en-GB"/>
        </a:p>
      </dgm:t>
    </dgm:pt>
    <dgm:pt modelId="{2FDC528E-AC5C-4CA0-9340-B7859902C769}" type="sibTrans" cxnId="{1124EA2A-2866-41C7-9921-F7E893AD9525}">
      <dgm:prSet/>
      <dgm:spPr/>
      <dgm:t>
        <a:bodyPr/>
        <a:lstStyle/>
        <a:p>
          <a:endParaRPr lang="en-GB"/>
        </a:p>
      </dgm:t>
    </dgm:pt>
    <dgm:pt modelId="{0FE2840E-EB5F-480A-B1C8-43ACC1EDD9AF}">
      <dgm:prSet phldrT="[Text]" phldr="0"/>
      <dgm:spPr/>
      <dgm:t>
        <a:bodyPr/>
        <a:lstStyle/>
        <a:p>
          <a:r>
            <a:rPr lang="en-GB" dirty="0"/>
            <a:t>Searching for themes</a:t>
          </a:r>
        </a:p>
      </dgm:t>
    </dgm:pt>
    <dgm:pt modelId="{82918FD9-344D-4C2B-BB4C-EA56E8FEF242}" type="parTrans" cxnId="{4AF1F17C-F7A8-4E38-8584-750B4A50D254}">
      <dgm:prSet/>
      <dgm:spPr/>
      <dgm:t>
        <a:bodyPr/>
        <a:lstStyle/>
        <a:p>
          <a:endParaRPr lang="en-GB"/>
        </a:p>
      </dgm:t>
    </dgm:pt>
    <dgm:pt modelId="{3F7A1093-A68F-4BF0-970C-4946EFBC1596}" type="sibTrans" cxnId="{4AF1F17C-F7A8-4E38-8584-750B4A50D254}">
      <dgm:prSet/>
      <dgm:spPr/>
      <dgm:t>
        <a:bodyPr/>
        <a:lstStyle/>
        <a:p>
          <a:endParaRPr lang="en-GB"/>
        </a:p>
      </dgm:t>
    </dgm:pt>
    <dgm:pt modelId="{35FAC1D9-DB10-4426-9FD0-909E984FE554}">
      <dgm:prSet/>
      <dgm:spPr/>
      <dgm:t>
        <a:bodyPr/>
        <a:lstStyle/>
        <a:p>
          <a:r>
            <a:rPr lang="en-GB" dirty="0"/>
            <a:t>Reviewing themes</a:t>
          </a:r>
        </a:p>
      </dgm:t>
    </dgm:pt>
    <dgm:pt modelId="{9BE6FD20-FA01-42BF-A540-93D54D656BA4}" type="parTrans" cxnId="{587902F2-3045-4261-BDE2-24E8E3FF9649}">
      <dgm:prSet/>
      <dgm:spPr/>
      <dgm:t>
        <a:bodyPr/>
        <a:lstStyle/>
        <a:p>
          <a:endParaRPr lang="en-GB"/>
        </a:p>
      </dgm:t>
    </dgm:pt>
    <dgm:pt modelId="{40BB21E8-AD9B-447C-BD58-0220A040D3E2}" type="sibTrans" cxnId="{587902F2-3045-4261-BDE2-24E8E3FF9649}">
      <dgm:prSet/>
      <dgm:spPr/>
      <dgm:t>
        <a:bodyPr/>
        <a:lstStyle/>
        <a:p>
          <a:endParaRPr lang="en-GB"/>
        </a:p>
      </dgm:t>
    </dgm:pt>
    <dgm:pt modelId="{9D12DFB6-2514-4DE8-AB67-476FF3A659AF}">
      <dgm:prSet/>
      <dgm:spPr/>
      <dgm:t>
        <a:bodyPr/>
        <a:lstStyle/>
        <a:p>
          <a:r>
            <a:rPr lang="en-GB" dirty="0"/>
            <a:t>Defining and naming themes</a:t>
          </a:r>
        </a:p>
      </dgm:t>
    </dgm:pt>
    <dgm:pt modelId="{743B51BB-9C58-4C98-88B8-0424EB813539}" type="parTrans" cxnId="{67FB216F-21F1-410A-9919-CFEB5E6260FE}">
      <dgm:prSet/>
      <dgm:spPr/>
      <dgm:t>
        <a:bodyPr/>
        <a:lstStyle/>
        <a:p>
          <a:endParaRPr lang="en-GB"/>
        </a:p>
      </dgm:t>
    </dgm:pt>
    <dgm:pt modelId="{9C12D8AD-1020-483B-80EC-C97C85922205}" type="sibTrans" cxnId="{67FB216F-21F1-410A-9919-CFEB5E6260FE}">
      <dgm:prSet/>
      <dgm:spPr/>
      <dgm:t>
        <a:bodyPr/>
        <a:lstStyle/>
        <a:p>
          <a:endParaRPr lang="en-GB"/>
        </a:p>
      </dgm:t>
    </dgm:pt>
    <dgm:pt modelId="{12567A1B-11FA-4BD0-8551-5EE2875AF75C}">
      <dgm:prSet/>
      <dgm:spPr/>
      <dgm:t>
        <a:bodyPr/>
        <a:lstStyle/>
        <a:p>
          <a:r>
            <a:rPr lang="en-GB" dirty="0"/>
            <a:t>Producing the report</a:t>
          </a:r>
        </a:p>
      </dgm:t>
    </dgm:pt>
    <dgm:pt modelId="{86B9C04A-46C7-4710-B628-D575FECB029F}" type="parTrans" cxnId="{BA8D34CF-D428-4862-9CA3-B4652B4D236F}">
      <dgm:prSet/>
      <dgm:spPr/>
      <dgm:t>
        <a:bodyPr/>
        <a:lstStyle/>
        <a:p>
          <a:endParaRPr lang="en-GB"/>
        </a:p>
      </dgm:t>
    </dgm:pt>
    <dgm:pt modelId="{292FE1D7-2356-415B-A213-C7BB3C30B6F3}" type="sibTrans" cxnId="{BA8D34CF-D428-4862-9CA3-B4652B4D236F}">
      <dgm:prSet/>
      <dgm:spPr/>
      <dgm:t>
        <a:bodyPr/>
        <a:lstStyle/>
        <a:p>
          <a:endParaRPr lang="en-GB"/>
        </a:p>
      </dgm:t>
    </dgm:pt>
    <dgm:pt modelId="{807BE688-8D4B-4227-B36A-FB42523C9182}" type="pres">
      <dgm:prSet presAssocID="{98204DB5-A16F-4C12-96CA-B3F97CAFE9FA}" presName="diagram" presStyleCnt="0">
        <dgm:presLayoutVars>
          <dgm:dir/>
          <dgm:resizeHandles val="exact"/>
        </dgm:presLayoutVars>
      </dgm:prSet>
      <dgm:spPr/>
    </dgm:pt>
    <dgm:pt modelId="{F8CEB377-FA46-4139-BF49-FDB332A21CFD}" type="pres">
      <dgm:prSet presAssocID="{89CEA0FA-8257-4681-80E4-6EDADB1F1807}" presName="node" presStyleLbl="node1" presStyleIdx="0" presStyleCnt="6">
        <dgm:presLayoutVars>
          <dgm:bulletEnabled val="1"/>
        </dgm:presLayoutVars>
      </dgm:prSet>
      <dgm:spPr/>
    </dgm:pt>
    <dgm:pt modelId="{5C3ECA88-424F-4E80-AEF0-1974D61BEE6E}" type="pres">
      <dgm:prSet presAssocID="{7A673383-08A6-4A03-97AC-15A7C8E24AFB}" presName="sibTrans" presStyleLbl="sibTrans2D1" presStyleIdx="0" presStyleCnt="5"/>
      <dgm:spPr/>
    </dgm:pt>
    <dgm:pt modelId="{B4DC6AE1-C1B3-45E4-8360-214447FE08DD}" type="pres">
      <dgm:prSet presAssocID="{7A673383-08A6-4A03-97AC-15A7C8E24AFB}" presName="connectorText" presStyleLbl="sibTrans2D1" presStyleIdx="0" presStyleCnt="5"/>
      <dgm:spPr/>
    </dgm:pt>
    <dgm:pt modelId="{D19D8365-5FDE-4AC6-B460-EB5C5F39FC61}" type="pres">
      <dgm:prSet presAssocID="{91A7C6C9-5BFB-4576-9DFE-DE93DDA40ED2}" presName="node" presStyleLbl="node1" presStyleIdx="1" presStyleCnt="6">
        <dgm:presLayoutVars>
          <dgm:bulletEnabled val="1"/>
        </dgm:presLayoutVars>
      </dgm:prSet>
      <dgm:spPr/>
    </dgm:pt>
    <dgm:pt modelId="{04A034B8-5665-4694-A0ED-1F4200517F7C}" type="pres">
      <dgm:prSet presAssocID="{2FDC528E-AC5C-4CA0-9340-B7859902C769}" presName="sibTrans" presStyleLbl="sibTrans2D1" presStyleIdx="1" presStyleCnt="5"/>
      <dgm:spPr/>
    </dgm:pt>
    <dgm:pt modelId="{E6C8137E-898E-4E22-AFFE-616C29E1B32A}" type="pres">
      <dgm:prSet presAssocID="{2FDC528E-AC5C-4CA0-9340-B7859902C769}" presName="connectorText" presStyleLbl="sibTrans2D1" presStyleIdx="1" presStyleCnt="5"/>
      <dgm:spPr/>
    </dgm:pt>
    <dgm:pt modelId="{46AEFF7D-C012-42F7-8193-C9CBE0018A39}" type="pres">
      <dgm:prSet presAssocID="{0FE2840E-EB5F-480A-B1C8-43ACC1EDD9AF}" presName="node" presStyleLbl="node1" presStyleIdx="2" presStyleCnt="6">
        <dgm:presLayoutVars>
          <dgm:bulletEnabled val="1"/>
        </dgm:presLayoutVars>
      </dgm:prSet>
      <dgm:spPr/>
    </dgm:pt>
    <dgm:pt modelId="{A4B91113-9165-46FD-AEF5-CB2284870DDE}" type="pres">
      <dgm:prSet presAssocID="{3F7A1093-A68F-4BF0-970C-4946EFBC1596}" presName="sibTrans" presStyleLbl="sibTrans2D1" presStyleIdx="2" presStyleCnt="5"/>
      <dgm:spPr/>
    </dgm:pt>
    <dgm:pt modelId="{518FD466-EC0F-4F9D-ADF3-E95DE58890C5}" type="pres">
      <dgm:prSet presAssocID="{3F7A1093-A68F-4BF0-970C-4946EFBC1596}" presName="connectorText" presStyleLbl="sibTrans2D1" presStyleIdx="2" presStyleCnt="5"/>
      <dgm:spPr/>
    </dgm:pt>
    <dgm:pt modelId="{6F4D64E6-E2F3-4E59-8EB2-CD31E79965CA}" type="pres">
      <dgm:prSet presAssocID="{35FAC1D9-DB10-4426-9FD0-909E984FE554}" presName="node" presStyleLbl="node1" presStyleIdx="3" presStyleCnt="6">
        <dgm:presLayoutVars>
          <dgm:bulletEnabled val="1"/>
        </dgm:presLayoutVars>
      </dgm:prSet>
      <dgm:spPr/>
    </dgm:pt>
    <dgm:pt modelId="{B81513AA-7105-4647-B2B4-1D7DB37F15CD}" type="pres">
      <dgm:prSet presAssocID="{40BB21E8-AD9B-447C-BD58-0220A040D3E2}" presName="sibTrans" presStyleLbl="sibTrans2D1" presStyleIdx="3" presStyleCnt="5"/>
      <dgm:spPr/>
    </dgm:pt>
    <dgm:pt modelId="{85A93C40-7270-470F-BD48-07249EEDC693}" type="pres">
      <dgm:prSet presAssocID="{40BB21E8-AD9B-447C-BD58-0220A040D3E2}" presName="connectorText" presStyleLbl="sibTrans2D1" presStyleIdx="3" presStyleCnt="5"/>
      <dgm:spPr/>
    </dgm:pt>
    <dgm:pt modelId="{0870D625-7B72-4135-A0A6-F8808ABEC017}" type="pres">
      <dgm:prSet presAssocID="{9D12DFB6-2514-4DE8-AB67-476FF3A659AF}" presName="node" presStyleLbl="node1" presStyleIdx="4" presStyleCnt="6">
        <dgm:presLayoutVars>
          <dgm:bulletEnabled val="1"/>
        </dgm:presLayoutVars>
      </dgm:prSet>
      <dgm:spPr/>
    </dgm:pt>
    <dgm:pt modelId="{41C1DE8D-C914-440A-A2D6-1576F9F72460}" type="pres">
      <dgm:prSet presAssocID="{9C12D8AD-1020-483B-80EC-C97C85922205}" presName="sibTrans" presStyleLbl="sibTrans2D1" presStyleIdx="4" presStyleCnt="5"/>
      <dgm:spPr/>
    </dgm:pt>
    <dgm:pt modelId="{50982232-B5B9-4EE8-B251-7795E6597300}" type="pres">
      <dgm:prSet presAssocID="{9C12D8AD-1020-483B-80EC-C97C85922205}" presName="connectorText" presStyleLbl="sibTrans2D1" presStyleIdx="4" presStyleCnt="5"/>
      <dgm:spPr/>
    </dgm:pt>
    <dgm:pt modelId="{0E255A39-DD96-4200-AD63-D073E5B21150}" type="pres">
      <dgm:prSet presAssocID="{12567A1B-11FA-4BD0-8551-5EE2875AF75C}" presName="node" presStyleLbl="node1" presStyleIdx="5" presStyleCnt="6">
        <dgm:presLayoutVars>
          <dgm:bulletEnabled val="1"/>
        </dgm:presLayoutVars>
      </dgm:prSet>
      <dgm:spPr/>
    </dgm:pt>
  </dgm:ptLst>
  <dgm:cxnLst>
    <dgm:cxn modelId="{4324280E-BF58-4449-A13A-B8EADA66674E}" type="presOf" srcId="{35FAC1D9-DB10-4426-9FD0-909E984FE554}" destId="{6F4D64E6-E2F3-4E59-8EB2-CD31E79965CA}" srcOrd="0" destOrd="0" presId="urn:microsoft.com/office/officeart/2005/8/layout/process5"/>
    <dgm:cxn modelId="{050EBD15-C186-47E2-BCA9-1D6CBCA3F36D}" type="presOf" srcId="{0FE2840E-EB5F-480A-B1C8-43ACC1EDD9AF}" destId="{46AEFF7D-C012-42F7-8193-C9CBE0018A39}" srcOrd="0" destOrd="0" presId="urn:microsoft.com/office/officeart/2005/8/layout/process5"/>
    <dgm:cxn modelId="{AC90B41B-C291-43F8-8911-759134958226}" type="presOf" srcId="{3F7A1093-A68F-4BF0-970C-4946EFBC1596}" destId="{518FD466-EC0F-4F9D-ADF3-E95DE58890C5}" srcOrd="1" destOrd="0" presId="urn:microsoft.com/office/officeart/2005/8/layout/process5"/>
    <dgm:cxn modelId="{1124EA2A-2866-41C7-9921-F7E893AD9525}" srcId="{98204DB5-A16F-4C12-96CA-B3F97CAFE9FA}" destId="{91A7C6C9-5BFB-4576-9DFE-DE93DDA40ED2}" srcOrd="1" destOrd="0" parTransId="{49016F7A-0F32-4FDD-8032-01521B36E324}" sibTransId="{2FDC528E-AC5C-4CA0-9340-B7859902C769}"/>
    <dgm:cxn modelId="{7FC1922C-0E3A-473D-99E8-A8C33C528AF8}" type="presOf" srcId="{2FDC528E-AC5C-4CA0-9340-B7859902C769}" destId="{E6C8137E-898E-4E22-AFFE-616C29E1B32A}" srcOrd="1" destOrd="0" presId="urn:microsoft.com/office/officeart/2005/8/layout/process5"/>
    <dgm:cxn modelId="{4AFB2742-D687-4FFD-B52C-29585C295F99}" type="presOf" srcId="{9D12DFB6-2514-4DE8-AB67-476FF3A659AF}" destId="{0870D625-7B72-4135-A0A6-F8808ABEC017}" srcOrd="0" destOrd="0" presId="urn:microsoft.com/office/officeart/2005/8/layout/process5"/>
    <dgm:cxn modelId="{3978FE64-F4BE-4AF1-AD5F-A6D8767E9375}" type="presOf" srcId="{40BB21E8-AD9B-447C-BD58-0220A040D3E2}" destId="{85A93C40-7270-470F-BD48-07249EEDC693}" srcOrd="1" destOrd="0" presId="urn:microsoft.com/office/officeart/2005/8/layout/process5"/>
    <dgm:cxn modelId="{31EEE36B-137B-4FD4-BFC6-05EFB0EDD2B1}" type="presOf" srcId="{9C12D8AD-1020-483B-80EC-C97C85922205}" destId="{41C1DE8D-C914-440A-A2D6-1576F9F72460}" srcOrd="0" destOrd="0" presId="urn:microsoft.com/office/officeart/2005/8/layout/process5"/>
    <dgm:cxn modelId="{67FB216F-21F1-410A-9919-CFEB5E6260FE}" srcId="{98204DB5-A16F-4C12-96CA-B3F97CAFE9FA}" destId="{9D12DFB6-2514-4DE8-AB67-476FF3A659AF}" srcOrd="4" destOrd="0" parTransId="{743B51BB-9C58-4C98-88B8-0424EB813539}" sibTransId="{9C12D8AD-1020-483B-80EC-C97C85922205}"/>
    <dgm:cxn modelId="{351BB674-A9DE-406A-AE3C-A69B89F5382A}" type="presOf" srcId="{7A673383-08A6-4A03-97AC-15A7C8E24AFB}" destId="{5C3ECA88-424F-4E80-AEF0-1974D61BEE6E}" srcOrd="0" destOrd="0" presId="urn:microsoft.com/office/officeart/2005/8/layout/process5"/>
    <dgm:cxn modelId="{4AF1F17C-F7A8-4E38-8584-750B4A50D254}" srcId="{98204DB5-A16F-4C12-96CA-B3F97CAFE9FA}" destId="{0FE2840E-EB5F-480A-B1C8-43ACC1EDD9AF}" srcOrd="2" destOrd="0" parTransId="{82918FD9-344D-4C2B-BB4C-EA56E8FEF242}" sibTransId="{3F7A1093-A68F-4BF0-970C-4946EFBC1596}"/>
    <dgm:cxn modelId="{5F96247D-40C1-4F92-886C-9F93511AF4CA}" srcId="{98204DB5-A16F-4C12-96CA-B3F97CAFE9FA}" destId="{89CEA0FA-8257-4681-80E4-6EDADB1F1807}" srcOrd="0" destOrd="0" parTransId="{9A3CF749-0529-40D6-80B1-E7070371E10F}" sibTransId="{7A673383-08A6-4A03-97AC-15A7C8E24AFB}"/>
    <dgm:cxn modelId="{53918F9F-A83C-4EF3-908A-8B40F0BCFBB7}" type="presOf" srcId="{7A673383-08A6-4A03-97AC-15A7C8E24AFB}" destId="{B4DC6AE1-C1B3-45E4-8360-214447FE08DD}" srcOrd="1" destOrd="0" presId="urn:microsoft.com/office/officeart/2005/8/layout/process5"/>
    <dgm:cxn modelId="{DF291ABB-6820-485E-8818-ADBF09312A62}" type="presOf" srcId="{40BB21E8-AD9B-447C-BD58-0220A040D3E2}" destId="{B81513AA-7105-4647-B2B4-1D7DB37F15CD}" srcOrd="0" destOrd="0" presId="urn:microsoft.com/office/officeart/2005/8/layout/process5"/>
    <dgm:cxn modelId="{6AE063BF-45FF-4601-95AA-17D5A41709B0}" type="presOf" srcId="{98204DB5-A16F-4C12-96CA-B3F97CAFE9FA}" destId="{807BE688-8D4B-4227-B36A-FB42523C9182}" srcOrd="0" destOrd="0" presId="urn:microsoft.com/office/officeart/2005/8/layout/process5"/>
    <dgm:cxn modelId="{3BDF5DC0-A3F1-4F32-BA9D-424477269F7A}" type="presOf" srcId="{12567A1B-11FA-4BD0-8551-5EE2875AF75C}" destId="{0E255A39-DD96-4200-AD63-D073E5B21150}" srcOrd="0" destOrd="0" presId="urn:microsoft.com/office/officeart/2005/8/layout/process5"/>
    <dgm:cxn modelId="{BA8D34CF-D428-4862-9CA3-B4652B4D236F}" srcId="{98204DB5-A16F-4C12-96CA-B3F97CAFE9FA}" destId="{12567A1B-11FA-4BD0-8551-5EE2875AF75C}" srcOrd="5" destOrd="0" parTransId="{86B9C04A-46C7-4710-B628-D575FECB029F}" sibTransId="{292FE1D7-2356-415B-A213-C7BB3C30B6F3}"/>
    <dgm:cxn modelId="{D643B8D2-CEF4-409F-A126-182F90F8E566}" type="presOf" srcId="{3F7A1093-A68F-4BF0-970C-4946EFBC1596}" destId="{A4B91113-9165-46FD-AEF5-CB2284870DDE}" srcOrd="0" destOrd="0" presId="urn:microsoft.com/office/officeart/2005/8/layout/process5"/>
    <dgm:cxn modelId="{A855F4EE-DA0C-46E0-9D9D-7CFEE0024B87}" type="presOf" srcId="{2FDC528E-AC5C-4CA0-9340-B7859902C769}" destId="{04A034B8-5665-4694-A0ED-1F4200517F7C}" srcOrd="0" destOrd="0" presId="urn:microsoft.com/office/officeart/2005/8/layout/process5"/>
    <dgm:cxn modelId="{0D0856F1-68DC-4310-9BDA-1FABF4917A74}" type="presOf" srcId="{91A7C6C9-5BFB-4576-9DFE-DE93DDA40ED2}" destId="{D19D8365-5FDE-4AC6-B460-EB5C5F39FC61}" srcOrd="0" destOrd="0" presId="urn:microsoft.com/office/officeart/2005/8/layout/process5"/>
    <dgm:cxn modelId="{587902F2-3045-4261-BDE2-24E8E3FF9649}" srcId="{98204DB5-A16F-4C12-96CA-B3F97CAFE9FA}" destId="{35FAC1D9-DB10-4426-9FD0-909E984FE554}" srcOrd="3" destOrd="0" parTransId="{9BE6FD20-FA01-42BF-A540-93D54D656BA4}" sibTransId="{40BB21E8-AD9B-447C-BD58-0220A040D3E2}"/>
    <dgm:cxn modelId="{FA19A4F3-7DD3-46D6-B5AB-E52E62004776}" type="presOf" srcId="{89CEA0FA-8257-4681-80E4-6EDADB1F1807}" destId="{F8CEB377-FA46-4139-BF49-FDB332A21CFD}" srcOrd="0" destOrd="0" presId="urn:microsoft.com/office/officeart/2005/8/layout/process5"/>
    <dgm:cxn modelId="{6D8CDBF4-BC93-442A-9A44-AF8520D4B4E7}" type="presOf" srcId="{9C12D8AD-1020-483B-80EC-C97C85922205}" destId="{50982232-B5B9-4EE8-B251-7795E6597300}" srcOrd="1" destOrd="0" presId="urn:microsoft.com/office/officeart/2005/8/layout/process5"/>
    <dgm:cxn modelId="{B0E18F6F-D284-42D8-8ADC-7A43EA475A91}" type="presParOf" srcId="{807BE688-8D4B-4227-B36A-FB42523C9182}" destId="{F8CEB377-FA46-4139-BF49-FDB332A21CFD}" srcOrd="0" destOrd="0" presId="urn:microsoft.com/office/officeart/2005/8/layout/process5"/>
    <dgm:cxn modelId="{F21B11C4-9A97-4C53-8E26-C6E9F743A2AF}" type="presParOf" srcId="{807BE688-8D4B-4227-B36A-FB42523C9182}" destId="{5C3ECA88-424F-4E80-AEF0-1974D61BEE6E}" srcOrd="1" destOrd="0" presId="urn:microsoft.com/office/officeart/2005/8/layout/process5"/>
    <dgm:cxn modelId="{5981D567-B87C-49EA-8671-4E333EE8C2AA}" type="presParOf" srcId="{5C3ECA88-424F-4E80-AEF0-1974D61BEE6E}" destId="{B4DC6AE1-C1B3-45E4-8360-214447FE08DD}" srcOrd="0" destOrd="0" presId="urn:microsoft.com/office/officeart/2005/8/layout/process5"/>
    <dgm:cxn modelId="{6F9D4D1C-155B-487D-A76F-5F5037267100}" type="presParOf" srcId="{807BE688-8D4B-4227-B36A-FB42523C9182}" destId="{D19D8365-5FDE-4AC6-B460-EB5C5F39FC61}" srcOrd="2" destOrd="0" presId="urn:microsoft.com/office/officeart/2005/8/layout/process5"/>
    <dgm:cxn modelId="{09709786-851D-4F42-80A4-755D1A054255}" type="presParOf" srcId="{807BE688-8D4B-4227-B36A-FB42523C9182}" destId="{04A034B8-5665-4694-A0ED-1F4200517F7C}" srcOrd="3" destOrd="0" presId="urn:microsoft.com/office/officeart/2005/8/layout/process5"/>
    <dgm:cxn modelId="{FEBAE208-5700-489D-9B61-73DF4AD74989}" type="presParOf" srcId="{04A034B8-5665-4694-A0ED-1F4200517F7C}" destId="{E6C8137E-898E-4E22-AFFE-616C29E1B32A}" srcOrd="0" destOrd="0" presId="urn:microsoft.com/office/officeart/2005/8/layout/process5"/>
    <dgm:cxn modelId="{F9C1D1EC-72F8-473A-8CC2-006FA372E47D}" type="presParOf" srcId="{807BE688-8D4B-4227-B36A-FB42523C9182}" destId="{46AEFF7D-C012-42F7-8193-C9CBE0018A39}" srcOrd="4" destOrd="0" presId="urn:microsoft.com/office/officeart/2005/8/layout/process5"/>
    <dgm:cxn modelId="{B87BF3D2-D035-487C-8332-6D5CF970BC7A}" type="presParOf" srcId="{807BE688-8D4B-4227-B36A-FB42523C9182}" destId="{A4B91113-9165-46FD-AEF5-CB2284870DDE}" srcOrd="5" destOrd="0" presId="urn:microsoft.com/office/officeart/2005/8/layout/process5"/>
    <dgm:cxn modelId="{A72772C2-8F3C-4D7B-8A5A-96A8CCB1EA0F}" type="presParOf" srcId="{A4B91113-9165-46FD-AEF5-CB2284870DDE}" destId="{518FD466-EC0F-4F9D-ADF3-E95DE58890C5}" srcOrd="0" destOrd="0" presId="urn:microsoft.com/office/officeart/2005/8/layout/process5"/>
    <dgm:cxn modelId="{8FD8288D-6AD5-4B29-B499-7FEF21FCD871}" type="presParOf" srcId="{807BE688-8D4B-4227-B36A-FB42523C9182}" destId="{6F4D64E6-E2F3-4E59-8EB2-CD31E79965CA}" srcOrd="6" destOrd="0" presId="urn:microsoft.com/office/officeart/2005/8/layout/process5"/>
    <dgm:cxn modelId="{412225BB-C9E6-4195-82A8-73A0DDA62D30}" type="presParOf" srcId="{807BE688-8D4B-4227-B36A-FB42523C9182}" destId="{B81513AA-7105-4647-B2B4-1D7DB37F15CD}" srcOrd="7" destOrd="0" presId="urn:microsoft.com/office/officeart/2005/8/layout/process5"/>
    <dgm:cxn modelId="{8BA5C9E6-884B-47DB-8852-1ED11C9550F5}" type="presParOf" srcId="{B81513AA-7105-4647-B2B4-1D7DB37F15CD}" destId="{85A93C40-7270-470F-BD48-07249EEDC693}" srcOrd="0" destOrd="0" presId="urn:microsoft.com/office/officeart/2005/8/layout/process5"/>
    <dgm:cxn modelId="{6568CE48-026C-439D-8A81-A846360D2A2E}" type="presParOf" srcId="{807BE688-8D4B-4227-B36A-FB42523C9182}" destId="{0870D625-7B72-4135-A0A6-F8808ABEC017}" srcOrd="8" destOrd="0" presId="urn:microsoft.com/office/officeart/2005/8/layout/process5"/>
    <dgm:cxn modelId="{835FB442-9FAD-4AB2-8761-7F72024AE358}" type="presParOf" srcId="{807BE688-8D4B-4227-B36A-FB42523C9182}" destId="{41C1DE8D-C914-440A-A2D6-1576F9F72460}" srcOrd="9" destOrd="0" presId="urn:microsoft.com/office/officeart/2005/8/layout/process5"/>
    <dgm:cxn modelId="{F512C441-2B86-4A45-A747-B96D8064C390}" type="presParOf" srcId="{41C1DE8D-C914-440A-A2D6-1576F9F72460}" destId="{50982232-B5B9-4EE8-B251-7795E6597300}" srcOrd="0" destOrd="0" presId="urn:microsoft.com/office/officeart/2005/8/layout/process5"/>
    <dgm:cxn modelId="{2C4D13B7-1499-41D4-BAE8-286C6FA349BB}" type="presParOf" srcId="{807BE688-8D4B-4227-B36A-FB42523C9182}" destId="{0E255A39-DD96-4200-AD63-D073E5B21150}"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CCCA11-1150-468A-86A7-6D8EBC9DEC0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7130122-1E19-4DA7-8E6E-6F6A294BE3FA}">
      <dgm:prSet/>
      <dgm:spPr/>
      <dgm:t>
        <a:bodyPr/>
        <a:lstStyle/>
        <a:p>
          <a:r>
            <a:rPr lang="en-GB" dirty="0"/>
            <a:t>A method for generating theory inductively from data through iterative coding, constant comparison, and </a:t>
          </a:r>
          <a:r>
            <a:rPr lang="en-GB" dirty="0" err="1"/>
            <a:t>memoing</a:t>
          </a:r>
          <a:r>
            <a:rPr lang="en-GB" dirty="0"/>
            <a:t> rather than testing pre-existing hypotheses</a:t>
          </a:r>
          <a:endParaRPr lang="en-US" dirty="0"/>
        </a:p>
      </dgm:t>
    </dgm:pt>
    <dgm:pt modelId="{BC399978-DBE0-4AAA-82E4-6E84866C3520}" type="parTrans" cxnId="{7357C1E7-3B3D-4E97-BBD9-8384FF658A4F}">
      <dgm:prSet/>
      <dgm:spPr/>
      <dgm:t>
        <a:bodyPr/>
        <a:lstStyle/>
        <a:p>
          <a:endParaRPr lang="en-US"/>
        </a:p>
      </dgm:t>
    </dgm:pt>
    <dgm:pt modelId="{99F8C912-1C2B-4A59-A052-37A3783D0DEE}" type="sibTrans" cxnId="{7357C1E7-3B3D-4E97-BBD9-8384FF658A4F}">
      <dgm:prSet/>
      <dgm:spPr/>
      <dgm:t>
        <a:bodyPr/>
        <a:lstStyle/>
        <a:p>
          <a:endParaRPr lang="en-US"/>
        </a:p>
      </dgm:t>
    </dgm:pt>
    <dgm:pt modelId="{F92B9C2A-00AD-415F-B42D-AD07B7080CD9}">
      <dgm:prSet/>
      <dgm:spPr/>
      <dgm:t>
        <a:bodyPr/>
        <a:lstStyle/>
        <a:p>
          <a:r>
            <a:rPr lang="en-GB"/>
            <a:t>Used when your primary aim is to </a:t>
          </a:r>
          <a:r>
            <a:rPr lang="en-GB" b="1"/>
            <a:t>generate an explanatory theory or model </a:t>
          </a:r>
          <a:r>
            <a:rPr lang="en-GB"/>
            <a:t>about process, action, or interaction that is not already explained by literature</a:t>
          </a:r>
          <a:endParaRPr lang="en-US"/>
        </a:p>
      </dgm:t>
    </dgm:pt>
    <dgm:pt modelId="{C4CCADD7-5251-44D3-9665-F8E4B20B2552}" type="parTrans" cxnId="{45D9235B-0C63-4969-9397-49062E2DCBAC}">
      <dgm:prSet/>
      <dgm:spPr/>
      <dgm:t>
        <a:bodyPr/>
        <a:lstStyle/>
        <a:p>
          <a:endParaRPr lang="en-US"/>
        </a:p>
      </dgm:t>
    </dgm:pt>
    <dgm:pt modelId="{6F0642D8-9307-4078-BF32-9CFB2997F70A}" type="sibTrans" cxnId="{45D9235B-0C63-4969-9397-49062E2DCBAC}">
      <dgm:prSet/>
      <dgm:spPr/>
      <dgm:t>
        <a:bodyPr/>
        <a:lstStyle/>
        <a:p>
          <a:endParaRPr lang="en-US"/>
        </a:p>
      </dgm:t>
    </dgm:pt>
    <dgm:pt modelId="{BBE33A86-6010-42FE-BD7D-3ACCB6E2816E}">
      <dgm:prSet/>
      <dgm:spPr/>
      <dgm:t>
        <a:bodyPr/>
        <a:lstStyle/>
        <a:p>
          <a:r>
            <a:rPr lang="en-GB"/>
            <a:t>Especially helpful for under-researched or complex phenomena when you want concepts to emerge from empirical data</a:t>
          </a:r>
          <a:endParaRPr lang="en-US"/>
        </a:p>
      </dgm:t>
    </dgm:pt>
    <dgm:pt modelId="{C1EC1375-2C76-4189-BCBB-E3B1DA726C53}" type="parTrans" cxnId="{C6EA0E60-D724-47F9-B307-4EB484CAB9AB}">
      <dgm:prSet/>
      <dgm:spPr/>
      <dgm:t>
        <a:bodyPr/>
        <a:lstStyle/>
        <a:p>
          <a:endParaRPr lang="en-US"/>
        </a:p>
      </dgm:t>
    </dgm:pt>
    <dgm:pt modelId="{BBCE0A2F-4549-4DCB-BE6B-2F88D0370E0D}" type="sibTrans" cxnId="{C6EA0E60-D724-47F9-B307-4EB484CAB9AB}">
      <dgm:prSet/>
      <dgm:spPr/>
      <dgm:t>
        <a:bodyPr/>
        <a:lstStyle/>
        <a:p>
          <a:endParaRPr lang="en-US"/>
        </a:p>
      </dgm:t>
    </dgm:pt>
    <dgm:pt modelId="{5F565FB3-F589-47CC-99D9-6D0B6845074A}" type="pres">
      <dgm:prSet presAssocID="{09CCCA11-1150-468A-86A7-6D8EBC9DEC04}" presName="linear" presStyleCnt="0">
        <dgm:presLayoutVars>
          <dgm:animLvl val="lvl"/>
          <dgm:resizeHandles val="exact"/>
        </dgm:presLayoutVars>
      </dgm:prSet>
      <dgm:spPr/>
    </dgm:pt>
    <dgm:pt modelId="{3320229D-9CE4-4634-9CAD-7D6A82A05A34}" type="pres">
      <dgm:prSet presAssocID="{17130122-1E19-4DA7-8E6E-6F6A294BE3FA}" presName="parentText" presStyleLbl="node1" presStyleIdx="0" presStyleCnt="3">
        <dgm:presLayoutVars>
          <dgm:chMax val="0"/>
          <dgm:bulletEnabled val="1"/>
        </dgm:presLayoutVars>
      </dgm:prSet>
      <dgm:spPr/>
    </dgm:pt>
    <dgm:pt modelId="{C2B0CCA4-18CE-4664-90F3-6A762292E71C}" type="pres">
      <dgm:prSet presAssocID="{99F8C912-1C2B-4A59-A052-37A3783D0DEE}" presName="spacer" presStyleCnt="0"/>
      <dgm:spPr/>
    </dgm:pt>
    <dgm:pt modelId="{C1424058-6883-4894-ABAB-AA26CFFBAF22}" type="pres">
      <dgm:prSet presAssocID="{F92B9C2A-00AD-415F-B42D-AD07B7080CD9}" presName="parentText" presStyleLbl="node1" presStyleIdx="1" presStyleCnt="3">
        <dgm:presLayoutVars>
          <dgm:chMax val="0"/>
          <dgm:bulletEnabled val="1"/>
        </dgm:presLayoutVars>
      </dgm:prSet>
      <dgm:spPr/>
    </dgm:pt>
    <dgm:pt modelId="{81D43B9D-672F-4D0D-8CF2-6C3B2E3116E9}" type="pres">
      <dgm:prSet presAssocID="{6F0642D8-9307-4078-BF32-9CFB2997F70A}" presName="spacer" presStyleCnt="0"/>
      <dgm:spPr/>
    </dgm:pt>
    <dgm:pt modelId="{CEA51C22-7940-49FD-AE43-A4133DE040A2}" type="pres">
      <dgm:prSet presAssocID="{BBE33A86-6010-42FE-BD7D-3ACCB6E2816E}" presName="parentText" presStyleLbl="node1" presStyleIdx="2" presStyleCnt="3">
        <dgm:presLayoutVars>
          <dgm:chMax val="0"/>
          <dgm:bulletEnabled val="1"/>
        </dgm:presLayoutVars>
      </dgm:prSet>
      <dgm:spPr/>
    </dgm:pt>
  </dgm:ptLst>
  <dgm:cxnLst>
    <dgm:cxn modelId="{EFE1CE3F-71F1-4F84-AFDE-6C14F215AF5D}" type="presOf" srcId="{17130122-1E19-4DA7-8E6E-6F6A294BE3FA}" destId="{3320229D-9CE4-4634-9CAD-7D6A82A05A34}" srcOrd="0" destOrd="0" presId="urn:microsoft.com/office/officeart/2005/8/layout/vList2"/>
    <dgm:cxn modelId="{45D9235B-0C63-4969-9397-49062E2DCBAC}" srcId="{09CCCA11-1150-468A-86A7-6D8EBC9DEC04}" destId="{F92B9C2A-00AD-415F-B42D-AD07B7080CD9}" srcOrd="1" destOrd="0" parTransId="{C4CCADD7-5251-44D3-9665-F8E4B20B2552}" sibTransId="{6F0642D8-9307-4078-BF32-9CFB2997F70A}"/>
    <dgm:cxn modelId="{C6EA0E60-D724-47F9-B307-4EB484CAB9AB}" srcId="{09CCCA11-1150-468A-86A7-6D8EBC9DEC04}" destId="{BBE33A86-6010-42FE-BD7D-3ACCB6E2816E}" srcOrd="2" destOrd="0" parTransId="{C1EC1375-2C76-4189-BCBB-E3B1DA726C53}" sibTransId="{BBCE0A2F-4549-4DCB-BE6B-2F88D0370E0D}"/>
    <dgm:cxn modelId="{0EC76C80-65DA-486E-BC5E-CA0EACF1A355}" type="presOf" srcId="{BBE33A86-6010-42FE-BD7D-3ACCB6E2816E}" destId="{CEA51C22-7940-49FD-AE43-A4133DE040A2}" srcOrd="0" destOrd="0" presId="urn:microsoft.com/office/officeart/2005/8/layout/vList2"/>
    <dgm:cxn modelId="{D8701DA6-6D88-4E8A-8315-3C722B5CCA34}" type="presOf" srcId="{09CCCA11-1150-468A-86A7-6D8EBC9DEC04}" destId="{5F565FB3-F589-47CC-99D9-6D0B6845074A}" srcOrd="0" destOrd="0" presId="urn:microsoft.com/office/officeart/2005/8/layout/vList2"/>
    <dgm:cxn modelId="{AC21BBC5-1ED8-4EEE-ABFC-534AA4E5CEA0}" type="presOf" srcId="{F92B9C2A-00AD-415F-B42D-AD07B7080CD9}" destId="{C1424058-6883-4894-ABAB-AA26CFFBAF22}" srcOrd="0" destOrd="0" presId="urn:microsoft.com/office/officeart/2005/8/layout/vList2"/>
    <dgm:cxn modelId="{7357C1E7-3B3D-4E97-BBD9-8384FF658A4F}" srcId="{09CCCA11-1150-468A-86A7-6D8EBC9DEC04}" destId="{17130122-1E19-4DA7-8E6E-6F6A294BE3FA}" srcOrd="0" destOrd="0" parTransId="{BC399978-DBE0-4AAA-82E4-6E84866C3520}" sibTransId="{99F8C912-1C2B-4A59-A052-37A3783D0DEE}"/>
    <dgm:cxn modelId="{A49680E4-904B-4DC4-8A53-D264618EA839}" type="presParOf" srcId="{5F565FB3-F589-47CC-99D9-6D0B6845074A}" destId="{3320229D-9CE4-4634-9CAD-7D6A82A05A34}" srcOrd="0" destOrd="0" presId="urn:microsoft.com/office/officeart/2005/8/layout/vList2"/>
    <dgm:cxn modelId="{512413D5-BB1B-4067-91A8-2F46A838960D}" type="presParOf" srcId="{5F565FB3-F589-47CC-99D9-6D0B6845074A}" destId="{C2B0CCA4-18CE-4664-90F3-6A762292E71C}" srcOrd="1" destOrd="0" presId="urn:microsoft.com/office/officeart/2005/8/layout/vList2"/>
    <dgm:cxn modelId="{4A003942-67C4-4536-822F-DE23B928AEA6}" type="presParOf" srcId="{5F565FB3-F589-47CC-99D9-6D0B6845074A}" destId="{C1424058-6883-4894-ABAB-AA26CFFBAF22}" srcOrd="2" destOrd="0" presId="urn:microsoft.com/office/officeart/2005/8/layout/vList2"/>
    <dgm:cxn modelId="{96E08627-09F1-469D-B3F0-B27FD353D93C}" type="presParOf" srcId="{5F565FB3-F589-47CC-99D9-6D0B6845074A}" destId="{81D43B9D-672F-4D0D-8CF2-6C3B2E3116E9}" srcOrd="3" destOrd="0" presId="urn:microsoft.com/office/officeart/2005/8/layout/vList2"/>
    <dgm:cxn modelId="{7558D551-9FA3-43F9-AB42-ED7B81775005}" type="presParOf" srcId="{5F565FB3-F589-47CC-99D9-6D0B6845074A}" destId="{CEA51C22-7940-49FD-AE43-A4133DE040A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07374F-2EDB-4F22-A9AA-CB3FE0B81172}"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en-GB"/>
        </a:p>
      </dgm:t>
    </dgm:pt>
    <dgm:pt modelId="{E4A82F2A-E43F-430D-B829-B13034BEA9BB}">
      <dgm:prSet phldrT="[Text]" phldr="0"/>
      <dgm:spPr/>
      <dgm:t>
        <a:bodyPr/>
        <a:lstStyle/>
        <a:p>
          <a:r>
            <a:rPr lang="en-GB" dirty="0"/>
            <a:t>Open Coding</a:t>
          </a:r>
        </a:p>
      </dgm:t>
    </dgm:pt>
    <dgm:pt modelId="{3539C339-BD4D-44F0-A673-60892F84C323}" type="parTrans" cxnId="{2900A6CC-DCAD-424A-9E2D-3274B9C44990}">
      <dgm:prSet/>
      <dgm:spPr/>
      <dgm:t>
        <a:bodyPr/>
        <a:lstStyle/>
        <a:p>
          <a:endParaRPr lang="en-GB"/>
        </a:p>
      </dgm:t>
    </dgm:pt>
    <dgm:pt modelId="{95F9CA2A-2F2C-4E26-A113-D00FB7492D34}" type="sibTrans" cxnId="{2900A6CC-DCAD-424A-9E2D-3274B9C44990}">
      <dgm:prSet/>
      <dgm:spPr/>
      <dgm:t>
        <a:bodyPr/>
        <a:lstStyle/>
        <a:p>
          <a:endParaRPr lang="en-GB"/>
        </a:p>
      </dgm:t>
    </dgm:pt>
    <dgm:pt modelId="{C990DE07-19D0-4ABD-9B7E-956E651376FC}">
      <dgm:prSet phldrT="[Text]" phldr="0"/>
      <dgm:spPr/>
      <dgm:t>
        <a:bodyPr/>
        <a:lstStyle/>
        <a:p>
          <a:r>
            <a:rPr lang="en-GB" dirty="0"/>
            <a:t>Axial Coding</a:t>
          </a:r>
        </a:p>
      </dgm:t>
    </dgm:pt>
    <dgm:pt modelId="{2FA4EAD8-171E-48E6-A1ED-E5E0AB6AB87E}" type="parTrans" cxnId="{EFAE61A8-9B1E-49A9-83D6-77B79D7CCDDB}">
      <dgm:prSet/>
      <dgm:spPr/>
      <dgm:t>
        <a:bodyPr/>
        <a:lstStyle/>
        <a:p>
          <a:endParaRPr lang="en-GB"/>
        </a:p>
      </dgm:t>
    </dgm:pt>
    <dgm:pt modelId="{5CCA68FE-EEFE-4972-BB86-AAA2B351BBDD}" type="sibTrans" cxnId="{EFAE61A8-9B1E-49A9-83D6-77B79D7CCDDB}">
      <dgm:prSet/>
      <dgm:spPr/>
      <dgm:t>
        <a:bodyPr/>
        <a:lstStyle/>
        <a:p>
          <a:endParaRPr lang="en-GB"/>
        </a:p>
      </dgm:t>
    </dgm:pt>
    <dgm:pt modelId="{D4FFDD22-97B7-4FF5-BC02-1A0815CCC43E}">
      <dgm:prSet phldrT="[Text]" phldr="0"/>
      <dgm:spPr/>
      <dgm:t>
        <a:bodyPr/>
        <a:lstStyle/>
        <a:p>
          <a:r>
            <a:rPr lang="en-GB" dirty="0"/>
            <a:t>Selective Coding</a:t>
          </a:r>
        </a:p>
      </dgm:t>
    </dgm:pt>
    <dgm:pt modelId="{5CF32B4E-739E-40D0-8FF9-735CB9CCFD07}" type="parTrans" cxnId="{9A368A48-8CFB-4EA8-A3C1-A46DA145BBFA}">
      <dgm:prSet/>
      <dgm:spPr/>
      <dgm:t>
        <a:bodyPr/>
        <a:lstStyle/>
        <a:p>
          <a:endParaRPr lang="en-GB"/>
        </a:p>
      </dgm:t>
    </dgm:pt>
    <dgm:pt modelId="{2152D6BE-1744-461F-8239-66DD39A2F268}" type="sibTrans" cxnId="{9A368A48-8CFB-4EA8-A3C1-A46DA145BBFA}">
      <dgm:prSet/>
      <dgm:spPr/>
      <dgm:t>
        <a:bodyPr/>
        <a:lstStyle/>
        <a:p>
          <a:endParaRPr lang="en-GB"/>
        </a:p>
      </dgm:t>
    </dgm:pt>
    <dgm:pt modelId="{2B0938F1-7205-456A-BB06-581A9F4D36E3}" type="pres">
      <dgm:prSet presAssocID="{FA07374F-2EDB-4F22-A9AA-CB3FE0B81172}" presName="compositeShape" presStyleCnt="0">
        <dgm:presLayoutVars>
          <dgm:chMax val="7"/>
          <dgm:dir/>
          <dgm:resizeHandles val="exact"/>
        </dgm:presLayoutVars>
      </dgm:prSet>
      <dgm:spPr/>
    </dgm:pt>
    <dgm:pt modelId="{21DB0678-95A1-4739-B55F-7518D446FDA6}" type="pres">
      <dgm:prSet presAssocID="{FA07374F-2EDB-4F22-A9AA-CB3FE0B81172}" presName="wedge1" presStyleLbl="node1" presStyleIdx="0" presStyleCnt="3"/>
      <dgm:spPr/>
    </dgm:pt>
    <dgm:pt modelId="{EF323858-AE23-4F41-BA60-FAED631F9A77}" type="pres">
      <dgm:prSet presAssocID="{FA07374F-2EDB-4F22-A9AA-CB3FE0B81172}" presName="dummy1a" presStyleCnt="0"/>
      <dgm:spPr/>
    </dgm:pt>
    <dgm:pt modelId="{BC3B3DC3-D9B6-4284-BBB4-CDF798A4ADBD}" type="pres">
      <dgm:prSet presAssocID="{FA07374F-2EDB-4F22-A9AA-CB3FE0B81172}" presName="dummy1b" presStyleCnt="0"/>
      <dgm:spPr/>
    </dgm:pt>
    <dgm:pt modelId="{79138993-2DAC-42EE-8CB4-036211EDA3B1}" type="pres">
      <dgm:prSet presAssocID="{FA07374F-2EDB-4F22-A9AA-CB3FE0B81172}" presName="wedge1Tx" presStyleLbl="node1" presStyleIdx="0" presStyleCnt="3">
        <dgm:presLayoutVars>
          <dgm:chMax val="0"/>
          <dgm:chPref val="0"/>
          <dgm:bulletEnabled val="1"/>
        </dgm:presLayoutVars>
      </dgm:prSet>
      <dgm:spPr/>
    </dgm:pt>
    <dgm:pt modelId="{672F63F3-D1F6-46AF-9E6A-9106CF21F0CD}" type="pres">
      <dgm:prSet presAssocID="{FA07374F-2EDB-4F22-A9AA-CB3FE0B81172}" presName="wedge2" presStyleLbl="node1" presStyleIdx="1" presStyleCnt="3"/>
      <dgm:spPr/>
    </dgm:pt>
    <dgm:pt modelId="{CEC44409-55D0-4A28-8DCF-200CE1726633}" type="pres">
      <dgm:prSet presAssocID="{FA07374F-2EDB-4F22-A9AA-CB3FE0B81172}" presName="dummy2a" presStyleCnt="0"/>
      <dgm:spPr/>
    </dgm:pt>
    <dgm:pt modelId="{0A75D6B8-1B8A-4477-B602-1DF344A49FA8}" type="pres">
      <dgm:prSet presAssocID="{FA07374F-2EDB-4F22-A9AA-CB3FE0B81172}" presName="dummy2b" presStyleCnt="0"/>
      <dgm:spPr/>
    </dgm:pt>
    <dgm:pt modelId="{E0F0169E-B06A-4C79-B7ED-905F94BC7DE3}" type="pres">
      <dgm:prSet presAssocID="{FA07374F-2EDB-4F22-A9AA-CB3FE0B81172}" presName="wedge2Tx" presStyleLbl="node1" presStyleIdx="1" presStyleCnt="3">
        <dgm:presLayoutVars>
          <dgm:chMax val="0"/>
          <dgm:chPref val="0"/>
          <dgm:bulletEnabled val="1"/>
        </dgm:presLayoutVars>
      </dgm:prSet>
      <dgm:spPr/>
    </dgm:pt>
    <dgm:pt modelId="{A404432B-19E2-4AB4-BE88-A672256C18D2}" type="pres">
      <dgm:prSet presAssocID="{FA07374F-2EDB-4F22-A9AA-CB3FE0B81172}" presName="wedge3" presStyleLbl="node1" presStyleIdx="2" presStyleCnt="3"/>
      <dgm:spPr/>
    </dgm:pt>
    <dgm:pt modelId="{A9B9927A-9A64-4491-A88C-AE9F72E5BF11}" type="pres">
      <dgm:prSet presAssocID="{FA07374F-2EDB-4F22-A9AA-CB3FE0B81172}" presName="dummy3a" presStyleCnt="0"/>
      <dgm:spPr/>
    </dgm:pt>
    <dgm:pt modelId="{D67808C7-B20A-49BA-AD20-32703B5398C6}" type="pres">
      <dgm:prSet presAssocID="{FA07374F-2EDB-4F22-A9AA-CB3FE0B81172}" presName="dummy3b" presStyleCnt="0"/>
      <dgm:spPr/>
    </dgm:pt>
    <dgm:pt modelId="{89FAECFA-BEE5-4824-82E8-670F27F7A3E2}" type="pres">
      <dgm:prSet presAssocID="{FA07374F-2EDB-4F22-A9AA-CB3FE0B81172}" presName="wedge3Tx" presStyleLbl="node1" presStyleIdx="2" presStyleCnt="3">
        <dgm:presLayoutVars>
          <dgm:chMax val="0"/>
          <dgm:chPref val="0"/>
          <dgm:bulletEnabled val="1"/>
        </dgm:presLayoutVars>
      </dgm:prSet>
      <dgm:spPr/>
    </dgm:pt>
    <dgm:pt modelId="{2CB32383-BA30-4B96-9814-4825D796A83E}" type="pres">
      <dgm:prSet presAssocID="{95F9CA2A-2F2C-4E26-A113-D00FB7492D34}" presName="arrowWedge1" presStyleLbl="fgSibTrans2D1" presStyleIdx="0" presStyleCnt="3"/>
      <dgm:spPr/>
    </dgm:pt>
    <dgm:pt modelId="{F585FA64-B2E7-4BE2-A6FD-9D472BB3F646}" type="pres">
      <dgm:prSet presAssocID="{5CCA68FE-EEFE-4972-BB86-AAA2B351BBDD}" presName="arrowWedge2" presStyleLbl="fgSibTrans2D1" presStyleIdx="1" presStyleCnt="3"/>
      <dgm:spPr/>
    </dgm:pt>
    <dgm:pt modelId="{A8BF3ED3-0A66-410B-8CA2-6F66353CB171}" type="pres">
      <dgm:prSet presAssocID="{2152D6BE-1744-461F-8239-66DD39A2F268}" presName="arrowWedge3" presStyleLbl="fgSibTrans2D1" presStyleIdx="2" presStyleCnt="3"/>
      <dgm:spPr/>
    </dgm:pt>
  </dgm:ptLst>
  <dgm:cxnLst>
    <dgm:cxn modelId="{EBC39A2D-FB14-4299-987C-6FE353043419}" type="presOf" srcId="{FA07374F-2EDB-4F22-A9AA-CB3FE0B81172}" destId="{2B0938F1-7205-456A-BB06-581A9F4D36E3}" srcOrd="0" destOrd="0" presId="urn:microsoft.com/office/officeart/2005/8/layout/cycle8"/>
    <dgm:cxn modelId="{9A368A48-8CFB-4EA8-A3C1-A46DA145BBFA}" srcId="{FA07374F-2EDB-4F22-A9AA-CB3FE0B81172}" destId="{D4FFDD22-97B7-4FF5-BC02-1A0815CCC43E}" srcOrd="2" destOrd="0" parTransId="{5CF32B4E-739E-40D0-8FF9-735CB9CCFD07}" sibTransId="{2152D6BE-1744-461F-8239-66DD39A2F268}"/>
    <dgm:cxn modelId="{3C84EE55-429E-499C-ABDF-AFB05CFA368D}" type="presOf" srcId="{D4FFDD22-97B7-4FF5-BC02-1A0815CCC43E}" destId="{89FAECFA-BEE5-4824-82E8-670F27F7A3E2}" srcOrd="1" destOrd="0" presId="urn:microsoft.com/office/officeart/2005/8/layout/cycle8"/>
    <dgm:cxn modelId="{89058087-E62A-49C9-BEA6-BB5DB5F52CCD}" type="presOf" srcId="{C990DE07-19D0-4ABD-9B7E-956E651376FC}" destId="{672F63F3-D1F6-46AF-9E6A-9106CF21F0CD}" srcOrd="0" destOrd="0" presId="urn:microsoft.com/office/officeart/2005/8/layout/cycle8"/>
    <dgm:cxn modelId="{FE6EF289-1B38-4788-9FAE-885912AA3D0C}" type="presOf" srcId="{D4FFDD22-97B7-4FF5-BC02-1A0815CCC43E}" destId="{A404432B-19E2-4AB4-BE88-A672256C18D2}" srcOrd="0" destOrd="0" presId="urn:microsoft.com/office/officeart/2005/8/layout/cycle8"/>
    <dgm:cxn modelId="{EFAE61A8-9B1E-49A9-83D6-77B79D7CCDDB}" srcId="{FA07374F-2EDB-4F22-A9AA-CB3FE0B81172}" destId="{C990DE07-19D0-4ABD-9B7E-956E651376FC}" srcOrd="1" destOrd="0" parTransId="{2FA4EAD8-171E-48E6-A1ED-E5E0AB6AB87E}" sibTransId="{5CCA68FE-EEFE-4972-BB86-AAA2B351BBDD}"/>
    <dgm:cxn modelId="{2900A6CC-DCAD-424A-9E2D-3274B9C44990}" srcId="{FA07374F-2EDB-4F22-A9AA-CB3FE0B81172}" destId="{E4A82F2A-E43F-430D-B829-B13034BEA9BB}" srcOrd="0" destOrd="0" parTransId="{3539C339-BD4D-44F0-A673-60892F84C323}" sibTransId="{95F9CA2A-2F2C-4E26-A113-D00FB7492D34}"/>
    <dgm:cxn modelId="{F380F2D3-4A5E-47FA-AD3B-97F99D2F1FA0}" type="presOf" srcId="{E4A82F2A-E43F-430D-B829-B13034BEA9BB}" destId="{21DB0678-95A1-4739-B55F-7518D446FDA6}" srcOrd="0" destOrd="0" presId="urn:microsoft.com/office/officeart/2005/8/layout/cycle8"/>
    <dgm:cxn modelId="{FF64D9E6-65F1-4E86-9FDB-7EE76F4CF595}" type="presOf" srcId="{C990DE07-19D0-4ABD-9B7E-956E651376FC}" destId="{E0F0169E-B06A-4C79-B7ED-905F94BC7DE3}" srcOrd="1" destOrd="0" presId="urn:microsoft.com/office/officeart/2005/8/layout/cycle8"/>
    <dgm:cxn modelId="{0B9A74F3-FFC1-4DE2-AE9F-CD2D57F63592}" type="presOf" srcId="{E4A82F2A-E43F-430D-B829-B13034BEA9BB}" destId="{79138993-2DAC-42EE-8CB4-036211EDA3B1}" srcOrd="1" destOrd="0" presId="urn:microsoft.com/office/officeart/2005/8/layout/cycle8"/>
    <dgm:cxn modelId="{1AFB345C-0195-4CA9-8E27-0EF18847C19A}" type="presParOf" srcId="{2B0938F1-7205-456A-BB06-581A9F4D36E3}" destId="{21DB0678-95A1-4739-B55F-7518D446FDA6}" srcOrd="0" destOrd="0" presId="urn:microsoft.com/office/officeart/2005/8/layout/cycle8"/>
    <dgm:cxn modelId="{9A3EBF9A-4B30-40D7-842E-1ED64170AF8B}" type="presParOf" srcId="{2B0938F1-7205-456A-BB06-581A9F4D36E3}" destId="{EF323858-AE23-4F41-BA60-FAED631F9A77}" srcOrd="1" destOrd="0" presId="urn:microsoft.com/office/officeart/2005/8/layout/cycle8"/>
    <dgm:cxn modelId="{B5974F6F-0D59-44B3-A297-D4082508CB4E}" type="presParOf" srcId="{2B0938F1-7205-456A-BB06-581A9F4D36E3}" destId="{BC3B3DC3-D9B6-4284-BBB4-CDF798A4ADBD}" srcOrd="2" destOrd="0" presId="urn:microsoft.com/office/officeart/2005/8/layout/cycle8"/>
    <dgm:cxn modelId="{52B35827-4C9D-4715-8A50-CB8110074FF5}" type="presParOf" srcId="{2B0938F1-7205-456A-BB06-581A9F4D36E3}" destId="{79138993-2DAC-42EE-8CB4-036211EDA3B1}" srcOrd="3" destOrd="0" presId="urn:microsoft.com/office/officeart/2005/8/layout/cycle8"/>
    <dgm:cxn modelId="{49AD9B4D-7928-4C82-B3BA-FFEE5E94162F}" type="presParOf" srcId="{2B0938F1-7205-456A-BB06-581A9F4D36E3}" destId="{672F63F3-D1F6-46AF-9E6A-9106CF21F0CD}" srcOrd="4" destOrd="0" presId="urn:microsoft.com/office/officeart/2005/8/layout/cycle8"/>
    <dgm:cxn modelId="{3E33F975-4309-4B0A-9453-E89C4460723C}" type="presParOf" srcId="{2B0938F1-7205-456A-BB06-581A9F4D36E3}" destId="{CEC44409-55D0-4A28-8DCF-200CE1726633}" srcOrd="5" destOrd="0" presId="urn:microsoft.com/office/officeart/2005/8/layout/cycle8"/>
    <dgm:cxn modelId="{06B513A9-E584-4282-B89D-4E6B41DC1A2F}" type="presParOf" srcId="{2B0938F1-7205-456A-BB06-581A9F4D36E3}" destId="{0A75D6B8-1B8A-4477-B602-1DF344A49FA8}" srcOrd="6" destOrd="0" presId="urn:microsoft.com/office/officeart/2005/8/layout/cycle8"/>
    <dgm:cxn modelId="{AD83D599-E9F9-495A-B8E2-ACAD88DA0C0D}" type="presParOf" srcId="{2B0938F1-7205-456A-BB06-581A9F4D36E3}" destId="{E0F0169E-B06A-4C79-B7ED-905F94BC7DE3}" srcOrd="7" destOrd="0" presId="urn:microsoft.com/office/officeart/2005/8/layout/cycle8"/>
    <dgm:cxn modelId="{57D4EABC-5EF3-4EA5-9603-0524932F1DA8}" type="presParOf" srcId="{2B0938F1-7205-456A-BB06-581A9F4D36E3}" destId="{A404432B-19E2-4AB4-BE88-A672256C18D2}" srcOrd="8" destOrd="0" presId="urn:microsoft.com/office/officeart/2005/8/layout/cycle8"/>
    <dgm:cxn modelId="{96BFBFBB-853F-48FB-9632-14462D97D038}" type="presParOf" srcId="{2B0938F1-7205-456A-BB06-581A9F4D36E3}" destId="{A9B9927A-9A64-4491-A88C-AE9F72E5BF11}" srcOrd="9" destOrd="0" presId="urn:microsoft.com/office/officeart/2005/8/layout/cycle8"/>
    <dgm:cxn modelId="{0F52EFD0-87E6-4446-8E63-FB4131903A32}" type="presParOf" srcId="{2B0938F1-7205-456A-BB06-581A9F4D36E3}" destId="{D67808C7-B20A-49BA-AD20-32703B5398C6}" srcOrd="10" destOrd="0" presId="urn:microsoft.com/office/officeart/2005/8/layout/cycle8"/>
    <dgm:cxn modelId="{E34E76A9-21D8-443B-AD8B-7C7158794205}" type="presParOf" srcId="{2B0938F1-7205-456A-BB06-581A9F4D36E3}" destId="{89FAECFA-BEE5-4824-82E8-670F27F7A3E2}" srcOrd="11" destOrd="0" presId="urn:microsoft.com/office/officeart/2005/8/layout/cycle8"/>
    <dgm:cxn modelId="{F0733B02-D974-4028-9032-892AD9B46EA3}" type="presParOf" srcId="{2B0938F1-7205-456A-BB06-581A9F4D36E3}" destId="{2CB32383-BA30-4B96-9814-4825D796A83E}" srcOrd="12" destOrd="0" presId="urn:microsoft.com/office/officeart/2005/8/layout/cycle8"/>
    <dgm:cxn modelId="{4605DD51-37E2-4E7F-8D63-CB95BA0886C1}" type="presParOf" srcId="{2B0938F1-7205-456A-BB06-581A9F4D36E3}" destId="{F585FA64-B2E7-4BE2-A6FD-9D472BB3F646}" srcOrd="13" destOrd="0" presId="urn:microsoft.com/office/officeart/2005/8/layout/cycle8"/>
    <dgm:cxn modelId="{312F5BDB-5822-463E-8BF2-5D2FF1FD213D}" type="presParOf" srcId="{2B0938F1-7205-456A-BB06-581A9F4D36E3}" destId="{A8BF3ED3-0A66-410B-8CA2-6F66353CB171}"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6F6CA6D-2A8E-48D3-AB15-4DF0F88FF3F6}"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GB"/>
        </a:p>
      </dgm:t>
    </dgm:pt>
    <dgm:pt modelId="{AB0306FB-5AD9-4C91-B028-AA5645C8895A}">
      <dgm:prSet phldrT="[Text]" phldr="0"/>
      <dgm:spPr/>
      <dgm:t>
        <a:bodyPr/>
        <a:lstStyle/>
        <a:p>
          <a:r>
            <a:rPr lang="en-GB" dirty="0"/>
            <a:t>Initial immersion</a:t>
          </a:r>
        </a:p>
      </dgm:t>
    </dgm:pt>
    <dgm:pt modelId="{C78C8479-E4A9-4D61-B044-CF0672260AC7}" type="parTrans" cxnId="{A6C22EAA-50CB-4613-B25A-522B05D509E5}">
      <dgm:prSet/>
      <dgm:spPr/>
      <dgm:t>
        <a:bodyPr/>
        <a:lstStyle/>
        <a:p>
          <a:endParaRPr lang="en-GB"/>
        </a:p>
      </dgm:t>
    </dgm:pt>
    <dgm:pt modelId="{C924A6B9-58B5-41A1-B49F-C2AD18A18B02}" type="sibTrans" cxnId="{A6C22EAA-50CB-4613-B25A-522B05D509E5}">
      <dgm:prSet/>
      <dgm:spPr/>
      <dgm:t>
        <a:bodyPr/>
        <a:lstStyle/>
        <a:p>
          <a:endParaRPr lang="en-GB"/>
        </a:p>
      </dgm:t>
    </dgm:pt>
    <dgm:pt modelId="{94A53F57-026F-45BD-A397-B1E849D70CD7}">
      <dgm:prSet phldrT="[Text]" phldr="0"/>
      <dgm:spPr/>
      <dgm:t>
        <a:bodyPr/>
        <a:lstStyle/>
        <a:p>
          <a:r>
            <a:rPr lang="en-GB" dirty="0"/>
            <a:t>Open coding</a:t>
          </a:r>
        </a:p>
      </dgm:t>
    </dgm:pt>
    <dgm:pt modelId="{38B4D095-51EA-4466-8F12-AB7BDB957C74}" type="parTrans" cxnId="{A821B65F-BBFA-42E2-960A-C9942EA56D71}">
      <dgm:prSet/>
      <dgm:spPr/>
      <dgm:t>
        <a:bodyPr/>
        <a:lstStyle/>
        <a:p>
          <a:endParaRPr lang="en-GB"/>
        </a:p>
      </dgm:t>
    </dgm:pt>
    <dgm:pt modelId="{3E377117-6473-41F5-80FC-0792941AC4A6}" type="sibTrans" cxnId="{A821B65F-BBFA-42E2-960A-C9942EA56D71}">
      <dgm:prSet/>
      <dgm:spPr/>
      <dgm:t>
        <a:bodyPr/>
        <a:lstStyle/>
        <a:p>
          <a:endParaRPr lang="en-GB"/>
        </a:p>
      </dgm:t>
    </dgm:pt>
    <dgm:pt modelId="{CE5F4CE2-1707-412D-BC25-5A8F1F81323D}">
      <dgm:prSet phldrT="[Text]" phldr="0"/>
      <dgm:spPr/>
      <dgm:t>
        <a:bodyPr/>
        <a:lstStyle/>
        <a:p>
          <a:r>
            <a:rPr lang="en-GB" dirty="0"/>
            <a:t>Constant comparison and </a:t>
          </a:r>
          <a:r>
            <a:rPr lang="en-GB" dirty="0" err="1"/>
            <a:t>memoing</a:t>
          </a:r>
          <a:endParaRPr lang="en-GB" dirty="0"/>
        </a:p>
      </dgm:t>
    </dgm:pt>
    <dgm:pt modelId="{FFC1320C-4039-4059-B222-6477285E2414}" type="parTrans" cxnId="{099267F5-FAEA-4A7E-A9F5-0A93345F8268}">
      <dgm:prSet/>
      <dgm:spPr/>
      <dgm:t>
        <a:bodyPr/>
        <a:lstStyle/>
        <a:p>
          <a:endParaRPr lang="en-GB"/>
        </a:p>
      </dgm:t>
    </dgm:pt>
    <dgm:pt modelId="{5986CD8A-8935-44CF-ABEE-DF148B91363F}" type="sibTrans" cxnId="{099267F5-FAEA-4A7E-A9F5-0A93345F8268}">
      <dgm:prSet/>
      <dgm:spPr/>
      <dgm:t>
        <a:bodyPr/>
        <a:lstStyle/>
        <a:p>
          <a:endParaRPr lang="en-GB"/>
        </a:p>
      </dgm:t>
    </dgm:pt>
    <dgm:pt modelId="{BBAA3DE6-7219-4950-B639-381983D7DECE}">
      <dgm:prSet/>
      <dgm:spPr/>
      <dgm:t>
        <a:bodyPr/>
        <a:lstStyle/>
        <a:p>
          <a:r>
            <a:rPr lang="en-GB" dirty="0"/>
            <a:t>Axial coding</a:t>
          </a:r>
        </a:p>
      </dgm:t>
    </dgm:pt>
    <dgm:pt modelId="{CCBDAD21-14A8-4CB0-AC62-18D40742E627}" type="parTrans" cxnId="{EA7F7C3B-66B1-4C24-9505-E879870F551E}">
      <dgm:prSet/>
      <dgm:spPr/>
      <dgm:t>
        <a:bodyPr/>
        <a:lstStyle/>
        <a:p>
          <a:endParaRPr lang="en-GB"/>
        </a:p>
      </dgm:t>
    </dgm:pt>
    <dgm:pt modelId="{D5A4D94A-403F-49CE-BB4F-8D707BF5BBB7}" type="sibTrans" cxnId="{EA7F7C3B-66B1-4C24-9505-E879870F551E}">
      <dgm:prSet/>
      <dgm:spPr/>
      <dgm:t>
        <a:bodyPr/>
        <a:lstStyle/>
        <a:p>
          <a:endParaRPr lang="en-GB"/>
        </a:p>
      </dgm:t>
    </dgm:pt>
    <dgm:pt modelId="{27322F32-A23A-41E1-A14A-87CA8BECF57E}">
      <dgm:prSet/>
      <dgm:spPr/>
      <dgm:t>
        <a:bodyPr/>
        <a:lstStyle/>
        <a:p>
          <a:r>
            <a:rPr lang="en-GB" dirty="0"/>
            <a:t>Theoretical sampling</a:t>
          </a:r>
        </a:p>
      </dgm:t>
    </dgm:pt>
    <dgm:pt modelId="{321D8F0A-B15E-4954-939E-2DBACBDB8E6E}" type="parTrans" cxnId="{A1D996AE-6256-42CD-B4E6-CC04BA6A45D0}">
      <dgm:prSet/>
      <dgm:spPr/>
      <dgm:t>
        <a:bodyPr/>
        <a:lstStyle/>
        <a:p>
          <a:endParaRPr lang="en-GB"/>
        </a:p>
      </dgm:t>
    </dgm:pt>
    <dgm:pt modelId="{31E400A7-8DA4-4A61-B823-72EDCC22A4B3}" type="sibTrans" cxnId="{A1D996AE-6256-42CD-B4E6-CC04BA6A45D0}">
      <dgm:prSet/>
      <dgm:spPr/>
      <dgm:t>
        <a:bodyPr/>
        <a:lstStyle/>
        <a:p>
          <a:endParaRPr lang="en-GB"/>
        </a:p>
      </dgm:t>
    </dgm:pt>
    <dgm:pt modelId="{6F59068D-EBF2-4556-89BD-079366C56147}">
      <dgm:prSet/>
      <dgm:spPr/>
      <dgm:t>
        <a:bodyPr/>
        <a:lstStyle/>
        <a:p>
          <a:r>
            <a:rPr lang="en-GB" dirty="0"/>
            <a:t>Selective coding and integration</a:t>
          </a:r>
        </a:p>
      </dgm:t>
    </dgm:pt>
    <dgm:pt modelId="{6A95641C-3335-4CA4-A957-74824DB01DE5}" type="parTrans" cxnId="{9B3E8984-70B4-4C38-A85A-C8ACD4769C75}">
      <dgm:prSet/>
      <dgm:spPr/>
      <dgm:t>
        <a:bodyPr/>
        <a:lstStyle/>
        <a:p>
          <a:endParaRPr lang="en-GB"/>
        </a:p>
      </dgm:t>
    </dgm:pt>
    <dgm:pt modelId="{8D14C5F6-7BB7-402C-81AC-E3BD7D02229B}" type="sibTrans" cxnId="{9B3E8984-70B4-4C38-A85A-C8ACD4769C75}">
      <dgm:prSet/>
      <dgm:spPr/>
      <dgm:t>
        <a:bodyPr/>
        <a:lstStyle/>
        <a:p>
          <a:endParaRPr lang="en-GB"/>
        </a:p>
      </dgm:t>
    </dgm:pt>
    <dgm:pt modelId="{E11045BB-B7E9-45C8-A3BB-A861ADFE64D2}">
      <dgm:prSet/>
      <dgm:spPr/>
      <dgm:t>
        <a:bodyPr/>
        <a:lstStyle/>
        <a:p>
          <a:r>
            <a:rPr lang="en-GB" dirty="0"/>
            <a:t>Write up with an audit trail</a:t>
          </a:r>
        </a:p>
      </dgm:t>
    </dgm:pt>
    <dgm:pt modelId="{115E089E-0204-4080-8A68-27DB5E2342BA}" type="parTrans" cxnId="{C58D2622-3A82-4C37-894A-5D062DDD7330}">
      <dgm:prSet/>
      <dgm:spPr/>
      <dgm:t>
        <a:bodyPr/>
        <a:lstStyle/>
        <a:p>
          <a:endParaRPr lang="en-GB"/>
        </a:p>
      </dgm:t>
    </dgm:pt>
    <dgm:pt modelId="{5C374F98-0A68-40D6-BD2A-0797C52C2D11}" type="sibTrans" cxnId="{C58D2622-3A82-4C37-894A-5D062DDD7330}">
      <dgm:prSet/>
      <dgm:spPr/>
      <dgm:t>
        <a:bodyPr/>
        <a:lstStyle/>
        <a:p>
          <a:endParaRPr lang="en-GB"/>
        </a:p>
      </dgm:t>
    </dgm:pt>
    <dgm:pt modelId="{DA53629D-B41A-4C08-B303-E9ECF2126F89}" type="pres">
      <dgm:prSet presAssocID="{26F6CA6D-2A8E-48D3-AB15-4DF0F88FF3F6}" presName="diagram" presStyleCnt="0">
        <dgm:presLayoutVars>
          <dgm:dir/>
          <dgm:resizeHandles val="exact"/>
        </dgm:presLayoutVars>
      </dgm:prSet>
      <dgm:spPr/>
    </dgm:pt>
    <dgm:pt modelId="{BA25CDBA-47BD-48D3-9141-FECDA3A82143}" type="pres">
      <dgm:prSet presAssocID="{AB0306FB-5AD9-4C91-B028-AA5645C8895A}" presName="node" presStyleLbl="node1" presStyleIdx="0" presStyleCnt="7">
        <dgm:presLayoutVars>
          <dgm:bulletEnabled val="1"/>
        </dgm:presLayoutVars>
      </dgm:prSet>
      <dgm:spPr/>
    </dgm:pt>
    <dgm:pt modelId="{6609EAE5-E136-44A3-BAAB-DB8D1FAC1A3B}" type="pres">
      <dgm:prSet presAssocID="{C924A6B9-58B5-41A1-B49F-C2AD18A18B02}" presName="sibTrans" presStyleLbl="sibTrans2D1" presStyleIdx="0" presStyleCnt="6"/>
      <dgm:spPr/>
    </dgm:pt>
    <dgm:pt modelId="{18F744BF-5358-4028-BCDA-337CF4F296AC}" type="pres">
      <dgm:prSet presAssocID="{C924A6B9-58B5-41A1-B49F-C2AD18A18B02}" presName="connectorText" presStyleLbl="sibTrans2D1" presStyleIdx="0" presStyleCnt="6"/>
      <dgm:spPr/>
    </dgm:pt>
    <dgm:pt modelId="{8713AF97-F8E4-4D39-9902-AEFFA5A59839}" type="pres">
      <dgm:prSet presAssocID="{94A53F57-026F-45BD-A397-B1E849D70CD7}" presName="node" presStyleLbl="node1" presStyleIdx="1" presStyleCnt="7">
        <dgm:presLayoutVars>
          <dgm:bulletEnabled val="1"/>
        </dgm:presLayoutVars>
      </dgm:prSet>
      <dgm:spPr/>
    </dgm:pt>
    <dgm:pt modelId="{1FA6DA20-4500-4A57-B630-7CCA7D836D2C}" type="pres">
      <dgm:prSet presAssocID="{3E377117-6473-41F5-80FC-0792941AC4A6}" presName="sibTrans" presStyleLbl="sibTrans2D1" presStyleIdx="1" presStyleCnt="6"/>
      <dgm:spPr/>
    </dgm:pt>
    <dgm:pt modelId="{F75044A3-780C-42F0-877B-6C93483345D8}" type="pres">
      <dgm:prSet presAssocID="{3E377117-6473-41F5-80FC-0792941AC4A6}" presName="connectorText" presStyleLbl="sibTrans2D1" presStyleIdx="1" presStyleCnt="6"/>
      <dgm:spPr/>
    </dgm:pt>
    <dgm:pt modelId="{9753FB0D-57CF-4F62-83E9-F79332E088FD}" type="pres">
      <dgm:prSet presAssocID="{CE5F4CE2-1707-412D-BC25-5A8F1F81323D}" presName="node" presStyleLbl="node1" presStyleIdx="2" presStyleCnt="7">
        <dgm:presLayoutVars>
          <dgm:bulletEnabled val="1"/>
        </dgm:presLayoutVars>
      </dgm:prSet>
      <dgm:spPr/>
    </dgm:pt>
    <dgm:pt modelId="{2E5B4A52-BE23-4E80-BC9F-02DB1F56E052}" type="pres">
      <dgm:prSet presAssocID="{5986CD8A-8935-44CF-ABEE-DF148B91363F}" presName="sibTrans" presStyleLbl="sibTrans2D1" presStyleIdx="2" presStyleCnt="6"/>
      <dgm:spPr/>
    </dgm:pt>
    <dgm:pt modelId="{C452E150-9974-4012-9119-7E5A70B5BC26}" type="pres">
      <dgm:prSet presAssocID="{5986CD8A-8935-44CF-ABEE-DF148B91363F}" presName="connectorText" presStyleLbl="sibTrans2D1" presStyleIdx="2" presStyleCnt="6"/>
      <dgm:spPr/>
    </dgm:pt>
    <dgm:pt modelId="{DE731859-05FF-4111-BA54-278A3733A51A}" type="pres">
      <dgm:prSet presAssocID="{BBAA3DE6-7219-4950-B639-381983D7DECE}" presName="node" presStyleLbl="node1" presStyleIdx="3" presStyleCnt="7">
        <dgm:presLayoutVars>
          <dgm:bulletEnabled val="1"/>
        </dgm:presLayoutVars>
      </dgm:prSet>
      <dgm:spPr/>
    </dgm:pt>
    <dgm:pt modelId="{45913FF3-A179-4360-922E-30A08156D85C}" type="pres">
      <dgm:prSet presAssocID="{D5A4D94A-403F-49CE-BB4F-8D707BF5BBB7}" presName="sibTrans" presStyleLbl="sibTrans2D1" presStyleIdx="3" presStyleCnt="6"/>
      <dgm:spPr/>
    </dgm:pt>
    <dgm:pt modelId="{3A34637F-1EDB-4DED-A6A7-EA7AA37A6836}" type="pres">
      <dgm:prSet presAssocID="{D5A4D94A-403F-49CE-BB4F-8D707BF5BBB7}" presName="connectorText" presStyleLbl="sibTrans2D1" presStyleIdx="3" presStyleCnt="6"/>
      <dgm:spPr/>
    </dgm:pt>
    <dgm:pt modelId="{8E5D1E0C-E957-4755-8482-7652AD2F8BB3}" type="pres">
      <dgm:prSet presAssocID="{27322F32-A23A-41E1-A14A-87CA8BECF57E}" presName="node" presStyleLbl="node1" presStyleIdx="4" presStyleCnt="7">
        <dgm:presLayoutVars>
          <dgm:bulletEnabled val="1"/>
        </dgm:presLayoutVars>
      </dgm:prSet>
      <dgm:spPr/>
    </dgm:pt>
    <dgm:pt modelId="{522A91E5-DD4F-4150-A2C4-B85594D1F2BC}" type="pres">
      <dgm:prSet presAssocID="{31E400A7-8DA4-4A61-B823-72EDCC22A4B3}" presName="sibTrans" presStyleLbl="sibTrans2D1" presStyleIdx="4" presStyleCnt="6"/>
      <dgm:spPr/>
    </dgm:pt>
    <dgm:pt modelId="{6F27B6F4-18D3-4A4B-90C9-DFC13CD6DEB4}" type="pres">
      <dgm:prSet presAssocID="{31E400A7-8DA4-4A61-B823-72EDCC22A4B3}" presName="connectorText" presStyleLbl="sibTrans2D1" presStyleIdx="4" presStyleCnt="6"/>
      <dgm:spPr/>
    </dgm:pt>
    <dgm:pt modelId="{00798FA3-2159-42BD-BF6A-1FE406DAE87A}" type="pres">
      <dgm:prSet presAssocID="{6F59068D-EBF2-4556-89BD-079366C56147}" presName="node" presStyleLbl="node1" presStyleIdx="5" presStyleCnt="7">
        <dgm:presLayoutVars>
          <dgm:bulletEnabled val="1"/>
        </dgm:presLayoutVars>
      </dgm:prSet>
      <dgm:spPr/>
    </dgm:pt>
    <dgm:pt modelId="{02AFDEB5-B81B-48CF-9A32-E2DBDB0E076F}" type="pres">
      <dgm:prSet presAssocID="{8D14C5F6-7BB7-402C-81AC-E3BD7D02229B}" presName="sibTrans" presStyleLbl="sibTrans2D1" presStyleIdx="5" presStyleCnt="6"/>
      <dgm:spPr/>
    </dgm:pt>
    <dgm:pt modelId="{42172CF1-EBD4-4209-82B2-FD171C99CC69}" type="pres">
      <dgm:prSet presAssocID="{8D14C5F6-7BB7-402C-81AC-E3BD7D02229B}" presName="connectorText" presStyleLbl="sibTrans2D1" presStyleIdx="5" presStyleCnt="6"/>
      <dgm:spPr/>
    </dgm:pt>
    <dgm:pt modelId="{C2DAD106-C0DB-4E5F-A3E1-77F7FB6A1A75}" type="pres">
      <dgm:prSet presAssocID="{E11045BB-B7E9-45C8-A3BB-A861ADFE64D2}" presName="node" presStyleLbl="node1" presStyleIdx="6" presStyleCnt="7">
        <dgm:presLayoutVars>
          <dgm:bulletEnabled val="1"/>
        </dgm:presLayoutVars>
      </dgm:prSet>
      <dgm:spPr/>
    </dgm:pt>
  </dgm:ptLst>
  <dgm:cxnLst>
    <dgm:cxn modelId="{A3A18A08-56CB-4710-BD9F-F5A880734715}" type="presOf" srcId="{8D14C5F6-7BB7-402C-81AC-E3BD7D02229B}" destId="{02AFDEB5-B81B-48CF-9A32-E2DBDB0E076F}" srcOrd="0" destOrd="0" presId="urn:microsoft.com/office/officeart/2005/8/layout/process5"/>
    <dgm:cxn modelId="{8F9FF50B-0815-4681-90B3-D58B6813DD29}" type="presOf" srcId="{AB0306FB-5AD9-4C91-B028-AA5645C8895A}" destId="{BA25CDBA-47BD-48D3-9141-FECDA3A82143}" srcOrd="0" destOrd="0" presId="urn:microsoft.com/office/officeart/2005/8/layout/process5"/>
    <dgm:cxn modelId="{E7C2E21A-FC47-4430-A545-3623EC34A46D}" type="presOf" srcId="{27322F32-A23A-41E1-A14A-87CA8BECF57E}" destId="{8E5D1E0C-E957-4755-8482-7652AD2F8BB3}" srcOrd="0" destOrd="0" presId="urn:microsoft.com/office/officeart/2005/8/layout/process5"/>
    <dgm:cxn modelId="{C58D2622-3A82-4C37-894A-5D062DDD7330}" srcId="{26F6CA6D-2A8E-48D3-AB15-4DF0F88FF3F6}" destId="{E11045BB-B7E9-45C8-A3BB-A861ADFE64D2}" srcOrd="6" destOrd="0" parTransId="{115E089E-0204-4080-8A68-27DB5E2342BA}" sibTransId="{5C374F98-0A68-40D6-BD2A-0797C52C2D11}"/>
    <dgm:cxn modelId="{107D4F26-D490-44BC-AA70-FD15388C94A1}" type="presOf" srcId="{E11045BB-B7E9-45C8-A3BB-A861ADFE64D2}" destId="{C2DAD106-C0DB-4E5F-A3E1-77F7FB6A1A75}" srcOrd="0" destOrd="0" presId="urn:microsoft.com/office/officeart/2005/8/layout/process5"/>
    <dgm:cxn modelId="{EA7F7C3B-66B1-4C24-9505-E879870F551E}" srcId="{26F6CA6D-2A8E-48D3-AB15-4DF0F88FF3F6}" destId="{BBAA3DE6-7219-4950-B639-381983D7DECE}" srcOrd="3" destOrd="0" parTransId="{CCBDAD21-14A8-4CB0-AC62-18D40742E627}" sibTransId="{D5A4D94A-403F-49CE-BB4F-8D707BF5BBB7}"/>
    <dgm:cxn modelId="{A821B65F-BBFA-42E2-960A-C9942EA56D71}" srcId="{26F6CA6D-2A8E-48D3-AB15-4DF0F88FF3F6}" destId="{94A53F57-026F-45BD-A397-B1E849D70CD7}" srcOrd="1" destOrd="0" parTransId="{38B4D095-51EA-4466-8F12-AB7BDB957C74}" sibTransId="{3E377117-6473-41F5-80FC-0792941AC4A6}"/>
    <dgm:cxn modelId="{F2AD0141-789A-455F-A42A-4805B26C0E68}" type="presOf" srcId="{94A53F57-026F-45BD-A397-B1E849D70CD7}" destId="{8713AF97-F8E4-4D39-9902-AEFFA5A59839}" srcOrd="0" destOrd="0" presId="urn:microsoft.com/office/officeart/2005/8/layout/process5"/>
    <dgm:cxn modelId="{08E6C86E-A3DC-4469-AA9A-14D1BED81700}" type="presOf" srcId="{31E400A7-8DA4-4A61-B823-72EDCC22A4B3}" destId="{522A91E5-DD4F-4150-A2C4-B85594D1F2BC}" srcOrd="0" destOrd="0" presId="urn:microsoft.com/office/officeart/2005/8/layout/process5"/>
    <dgm:cxn modelId="{5DC6D16E-032D-4C25-A674-DD37E55897B4}" type="presOf" srcId="{D5A4D94A-403F-49CE-BB4F-8D707BF5BBB7}" destId="{3A34637F-1EDB-4DED-A6A7-EA7AA37A6836}" srcOrd="1" destOrd="0" presId="urn:microsoft.com/office/officeart/2005/8/layout/process5"/>
    <dgm:cxn modelId="{8DDB9F51-1A73-4110-9CDF-23F4E1859913}" type="presOf" srcId="{31E400A7-8DA4-4A61-B823-72EDCC22A4B3}" destId="{6F27B6F4-18D3-4A4B-90C9-DFC13CD6DEB4}" srcOrd="1" destOrd="0" presId="urn:microsoft.com/office/officeart/2005/8/layout/process5"/>
    <dgm:cxn modelId="{6E0F0253-C2CE-40D0-ACBC-5BFBA4A47DA5}" type="presOf" srcId="{D5A4D94A-403F-49CE-BB4F-8D707BF5BBB7}" destId="{45913FF3-A179-4360-922E-30A08156D85C}" srcOrd="0" destOrd="0" presId="urn:microsoft.com/office/officeart/2005/8/layout/process5"/>
    <dgm:cxn modelId="{0F4D4D53-EA23-47F2-A2AA-55675C9073C3}" type="presOf" srcId="{C924A6B9-58B5-41A1-B49F-C2AD18A18B02}" destId="{18F744BF-5358-4028-BCDA-337CF4F296AC}" srcOrd="1" destOrd="0" presId="urn:microsoft.com/office/officeart/2005/8/layout/process5"/>
    <dgm:cxn modelId="{B9501676-0CA1-4035-87B8-704687B5BC34}" type="presOf" srcId="{26F6CA6D-2A8E-48D3-AB15-4DF0F88FF3F6}" destId="{DA53629D-B41A-4C08-B303-E9ECF2126F89}" srcOrd="0" destOrd="0" presId="urn:microsoft.com/office/officeart/2005/8/layout/process5"/>
    <dgm:cxn modelId="{9B3E8984-70B4-4C38-A85A-C8ACD4769C75}" srcId="{26F6CA6D-2A8E-48D3-AB15-4DF0F88FF3F6}" destId="{6F59068D-EBF2-4556-89BD-079366C56147}" srcOrd="5" destOrd="0" parTransId="{6A95641C-3335-4CA4-A957-74824DB01DE5}" sibTransId="{8D14C5F6-7BB7-402C-81AC-E3BD7D02229B}"/>
    <dgm:cxn modelId="{4FD9EA86-6B4E-4F9E-A020-72B051CF68DA}" type="presOf" srcId="{3E377117-6473-41F5-80FC-0792941AC4A6}" destId="{F75044A3-780C-42F0-877B-6C93483345D8}" srcOrd="1" destOrd="0" presId="urn:microsoft.com/office/officeart/2005/8/layout/process5"/>
    <dgm:cxn modelId="{B38F0392-6B36-4128-91C9-3F2B21575711}" type="presOf" srcId="{5986CD8A-8935-44CF-ABEE-DF148B91363F}" destId="{C452E150-9974-4012-9119-7E5A70B5BC26}" srcOrd="1" destOrd="0" presId="urn:microsoft.com/office/officeart/2005/8/layout/process5"/>
    <dgm:cxn modelId="{98B9909F-8ABB-44E0-8F6A-CE343CEF5132}" type="presOf" srcId="{5986CD8A-8935-44CF-ABEE-DF148B91363F}" destId="{2E5B4A52-BE23-4E80-BC9F-02DB1F56E052}" srcOrd="0" destOrd="0" presId="urn:microsoft.com/office/officeart/2005/8/layout/process5"/>
    <dgm:cxn modelId="{9816DB9F-B0D5-430F-AE15-52047404B527}" type="presOf" srcId="{C924A6B9-58B5-41A1-B49F-C2AD18A18B02}" destId="{6609EAE5-E136-44A3-BAAB-DB8D1FAC1A3B}" srcOrd="0" destOrd="0" presId="urn:microsoft.com/office/officeart/2005/8/layout/process5"/>
    <dgm:cxn modelId="{9828D6A3-49D7-44B9-AA70-D028D96223F9}" type="presOf" srcId="{6F59068D-EBF2-4556-89BD-079366C56147}" destId="{00798FA3-2159-42BD-BF6A-1FE406DAE87A}" srcOrd="0" destOrd="0" presId="urn:microsoft.com/office/officeart/2005/8/layout/process5"/>
    <dgm:cxn modelId="{6BD882A8-6990-429C-9B5E-B043E1525141}" type="presOf" srcId="{3E377117-6473-41F5-80FC-0792941AC4A6}" destId="{1FA6DA20-4500-4A57-B630-7CCA7D836D2C}" srcOrd="0" destOrd="0" presId="urn:microsoft.com/office/officeart/2005/8/layout/process5"/>
    <dgm:cxn modelId="{A6C22EAA-50CB-4613-B25A-522B05D509E5}" srcId="{26F6CA6D-2A8E-48D3-AB15-4DF0F88FF3F6}" destId="{AB0306FB-5AD9-4C91-B028-AA5645C8895A}" srcOrd="0" destOrd="0" parTransId="{C78C8479-E4A9-4D61-B044-CF0672260AC7}" sibTransId="{C924A6B9-58B5-41A1-B49F-C2AD18A18B02}"/>
    <dgm:cxn modelId="{A1D996AE-6256-42CD-B4E6-CC04BA6A45D0}" srcId="{26F6CA6D-2A8E-48D3-AB15-4DF0F88FF3F6}" destId="{27322F32-A23A-41E1-A14A-87CA8BECF57E}" srcOrd="4" destOrd="0" parTransId="{321D8F0A-B15E-4954-939E-2DBACBDB8E6E}" sibTransId="{31E400A7-8DA4-4A61-B823-72EDCC22A4B3}"/>
    <dgm:cxn modelId="{E27FD8D0-C19F-4209-99A0-9D2607D069FC}" type="presOf" srcId="{CE5F4CE2-1707-412D-BC25-5A8F1F81323D}" destId="{9753FB0D-57CF-4F62-83E9-F79332E088FD}" srcOrd="0" destOrd="0" presId="urn:microsoft.com/office/officeart/2005/8/layout/process5"/>
    <dgm:cxn modelId="{81394EDD-2A01-45F8-A671-75611B5899ED}" type="presOf" srcId="{BBAA3DE6-7219-4950-B639-381983D7DECE}" destId="{DE731859-05FF-4111-BA54-278A3733A51A}" srcOrd="0" destOrd="0" presId="urn:microsoft.com/office/officeart/2005/8/layout/process5"/>
    <dgm:cxn modelId="{655ACBE7-19CD-4B44-B518-573C784D0B49}" type="presOf" srcId="{8D14C5F6-7BB7-402C-81AC-E3BD7D02229B}" destId="{42172CF1-EBD4-4209-82B2-FD171C99CC69}" srcOrd="1" destOrd="0" presId="urn:microsoft.com/office/officeart/2005/8/layout/process5"/>
    <dgm:cxn modelId="{099267F5-FAEA-4A7E-A9F5-0A93345F8268}" srcId="{26F6CA6D-2A8E-48D3-AB15-4DF0F88FF3F6}" destId="{CE5F4CE2-1707-412D-BC25-5A8F1F81323D}" srcOrd="2" destOrd="0" parTransId="{FFC1320C-4039-4059-B222-6477285E2414}" sibTransId="{5986CD8A-8935-44CF-ABEE-DF148B91363F}"/>
    <dgm:cxn modelId="{704F1B97-4427-4618-BEE0-9736B68FB4EE}" type="presParOf" srcId="{DA53629D-B41A-4C08-B303-E9ECF2126F89}" destId="{BA25CDBA-47BD-48D3-9141-FECDA3A82143}" srcOrd="0" destOrd="0" presId="urn:microsoft.com/office/officeart/2005/8/layout/process5"/>
    <dgm:cxn modelId="{A95F5164-86CA-4ADF-B334-AE94B935D4C7}" type="presParOf" srcId="{DA53629D-B41A-4C08-B303-E9ECF2126F89}" destId="{6609EAE5-E136-44A3-BAAB-DB8D1FAC1A3B}" srcOrd="1" destOrd="0" presId="urn:microsoft.com/office/officeart/2005/8/layout/process5"/>
    <dgm:cxn modelId="{6828543B-9AB6-473C-BFC2-2BF3315E8DC9}" type="presParOf" srcId="{6609EAE5-E136-44A3-BAAB-DB8D1FAC1A3B}" destId="{18F744BF-5358-4028-BCDA-337CF4F296AC}" srcOrd="0" destOrd="0" presId="urn:microsoft.com/office/officeart/2005/8/layout/process5"/>
    <dgm:cxn modelId="{4F637DF4-BE77-49A0-B631-8BC0C61C67C4}" type="presParOf" srcId="{DA53629D-B41A-4C08-B303-E9ECF2126F89}" destId="{8713AF97-F8E4-4D39-9902-AEFFA5A59839}" srcOrd="2" destOrd="0" presId="urn:microsoft.com/office/officeart/2005/8/layout/process5"/>
    <dgm:cxn modelId="{24ED9DDF-A878-4071-AC36-762540E833DF}" type="presParOf" srcId="{DA53629D-B41A-4C08-B303-E9ECF2126F89}" destId="{1FA6DA20-4500-4A57-B630-7CCA7D836D2C}" srcOrd="3" destOrd="0" presId="urn:microsoft.com/office/officeart/2005/8/layout/process5"/>
    <dgm:cxn modelId="{5BCBB863-D89C-46B5-B1EB-AAD3B6638A52}" type="presParOf" srcId="{1FA6DA20-4500-4A57-B630-7CCA7D836D2C}" destId="{F75044A3-780C-42F0-877B-6C93483345D8}" srcOrd="0" destOrd="0" presId="urn:microsoft.com/office/officeart/2005/8/layout/process5"/>
    <dgm:cxn modelId="{6C32B09A-D847-4F27-94DE-4C01DAF482B8}" type="presParOf" srcId="{DA53629D-B41A-4C08-B303-E9ECF2126F89}" destId="{9753FB0D-57CF-4F62-83E9-F79332E088FD}" srcOrd="4" destOrd="0" presId="urn:microsoft.com/office/officeart/2005/8/layout/process5"/>
    <dgm:cxn modelId="{95327F3E-5435-42BB-AF3D-890A4340BA4B}" type="presParOf" srcId="{DA53629D-B41A-4C08-B303-E9ECF2126F89}" destId="{2E5B4A52-BE23-4E80-BC9F-02DB1F56E052}" srcOrd="5" destOrd="0" presId="urn:microsoft.com/office/officeart/2005/8/layout/process5"/>
    <dgm:cxn modelId="{1547C69E-C281-4A28-9E06-11F58476FB22}" type="presParOf" srcId="{2E5B4A52-BE23-4E80-BC9F-02DB1F56E052}" destId="{C452E150-9974-4012-9119-7E5A70B5BC26}" srcOrd="0" destOrd="0" presId="urn:microsoft.com/office/officeart/2005/8/layout/process5"/>
    <dgm:cxn modelId="{14D4BCD7-C385-4F1C-857B-C14FD387BFAE}" type="presParOf" srcId="{DA53629D-B41A-4C08-B303-E9ECF2126F89}" destId="{DE731859-05FF-4111-BA54-278A3733A51A}" srcOrd="6" destOrd="0" presId="urn:microsoft.com/office/officeart/2005/8/layout/process5"/>
    <dgm:cxn modelId="{E3EA5E28-BEF9-490B-9457-8AAE3D4F84CE}" type="presParOf" srcId="{DA53629D-B41A-4C08-B303-E9ECF2126F89}" destId="{45913FF3-A179-4360-922E-30A08156D85C}" srcOrd="7" destOrd="0" presId="urn:microsoft.com/office/officeart/2005/8/layout/process5"/>
    <dgm:cxn modelId="{9758B473-3E9B-4266-8A3C-AB1E99E4A5A1}" type="presParOf" srcId="{45913FF3-A179-4360-922E-30A08156D85C}" destId="{3A34637F-1EDB-4DED-A6A7-EA7AA37A6836}" srcOrd="0" destOrd="0" presId="urn:microsoft.com/office/officeart/2005/8/layout/process5"/>
    <dgm:cxn modelId="{171A834B-5C39-4A09-9C0A-9D00235679C9}" type="presParOf" srcId="{DA53629D-B41A-4C08-B303-E9ECF2126F89}" destId="{8E5D1E0C-E957-4755-8482-7652AD2F8BB3}" srcOrd="8" destOrd="0" presId="urn:microsoft.com/office/officeart/2005/8/layout/process5"/>
    <dgm:cxn modelId="{DEC81EAF-9D1F-4980-9727-8692F79BC1CD}" type="presParOf" srcId="{DA53629D-B41A-4C08-B303-E9ECF2126F89}" destId="{522A91E5-DD4F-4150-A2C4-B85594D1F2BC}" srcOrd="9" destOrd="0" presId="urn:microsoft.com/office/officeart/2005/8/layout/process5"/>
    <dgm:cxn modelId="{63E61174-5137-4793-BC2F-004CAF30E113}" type="presParOf" srcId="{522A91E5-DD4F-4150-A2C4-B85594D1F2BC}" destId="{6F27B6F4-18D3-4A4B-90C9-DFC13CD6DEB4}" srcOrd="0" destOrd="0" presId="urn:microsoft.com/office/officeart/2005/8/layout/process5"/>
    <dgm:cxn modelId="{8543BC4D-6314-467B-B128-B76BAF1FC8F7}" type="presParOf" srcId="{DA53629D-B41A-4C08-B303-E9ECF2126F89}" destId="{00798FA3-2159-42BD-BF6A-1FE406DAE87A}" srcOrd="10" destOrd="0" presId="urn:microsoft.com/office/officeart/2005/8/layout/process5"/>
    <dgm:cxn modelId="{98E2B4C9-A5D6-4576-85B5-3E1F0C7CFF62}" type="presParOf" srcId="{DA53629D-B41A-4C08-B303-E9ECF2126F89}" destId="{02AFDEB5-B81B-48CF-9A32-E2DBDB0E076F}" srcOrd="11" destOrd="0" presId="urn:microsoft.com/office/officeart/2005/8/layout/process5"/>
    <dgm:cxn modelId="{8CC1F8F3-587F-4733-9CC9-0B2E86D452C5}" type="presParOf" srcId="{02AFDEB5-B81B-48CF-9A32-E2DBDB0E076F}" destId="{42172CF1-EBD4-4209-82B2-FD171C99CC69}" srcOrd="0" destOrd="0" presId="urn:microsoft.com/office/officeart/2005/8/layout/process5"/>
    <dgm:cxn modelId="{EC1F109F-A9C0-4200-B4A6-D78499E441FF}" type="presParOf" srcId="{DA53629D-B41A-4C08-B303-E9ECF2126F89}" destId="{C2DAD106-C0DB-4E5F-A3E1-77F7FB6A1A75}" srcOrd="1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3AFA908-3C30-4DFA-9535-9DF6BB2BE0BA}"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DDB63E93-F294-4E2F-B2C9-6F667E0EAF4F}">
      <dgm:prSet/>
      <dgm:spPr/>
      <dgm:t>
        <a:bodyPr/>
        <a:lstStyle/>
        <a:p>
          <a:r>
            <a:rPr lang="en-GB"/>
            <a:t>Studies how language constructs reality, identities, relationships, and power</a:t>
          </a:r>
          <a:endParaRPr lang="en-US"/>
        </a:p>
      </dgm:t>
    </dgm:pt>
    <dgm:pt modelId="{98D62170-8EAB-43AD-B6C8-A0BAE967B0C8}" type="parTrans" cxnId="{71D3B630-824C-41DA-A699-9C3F037AA1F1}">
      <dgm:prSet/>
      <dgm:spPr/>
      <dgm:t>
        <a:bodyPr/>
        <a:lstStyle/>
        <a:p>
          <a:endParaRPr lang="en-US"/>
        </a:p>
      </dgm:t>
    </dgm:pt>
    <dgm:pt modelId="{8BEB49A4-007F-45C4-965F-3A516827020F}" type="sibTrans" cxnId="{71D3B630-824C-41DA-A699-9C3F037AA1F1}">
      <dgm:prSet/>
      <dgm:spPr/>
      <dgm:t>
        <a:bodyPr/>
        <a:lstStyle/>
        <a:p>
          <a:endParaRPr lang="en-US"/>
        </a:p>
      </dgm:t>
    </dgm:pt>
    <dgm:pt modelId="{A356705E-A0C6-4FFD-ABEF-3E70C1255F40}">
      <dgm:prSet/>
      <dgm:spPr/>
      <dgm:t>
        <a:bodyPr/>
        <a:lstStyle/>
        <a:p>
          <a:r>
            <a:rPr lang="en-GB"/>
            <a:t>Treats talk and text as social practices that do things</a:t>
          </a:r>
          <a:endParaRPr lang="en-US"/>
        </a:p>
      </dgm:t>
    </dgm:pt>
    <dgm:pt modelId="{66B4195F-53DA-475F-917E-5C147BF58E32}" type="parTrans" cxnId="{4C0B5B69-4D53-470C-A958-8AF370EF1B35}">
      <dgm:prSet/>
      <dgm:spPr/>
      <dgm:t>
        <a:bodyPr/>
        <a:lstStyle/>
        <a:p>
          <a:endParaRPr lang="en-US"/>
        </a:p>
      </dgm:t>
    </dgm:pt>
    <dgm:pt modelId="{531C1CEA-15FA-4378-A200-85F0EDBD17E4}" type="sibTrans" cxnId="{4C0B5B69-4D53-470C-A958-8AF370EF1B35}">
      <dgm:prSet/>
      <dgm:spPr/>
      <dgm:t>
        <a:bodyPr/>
        <a:lstStyle/>
        <a:p>
          <a:endParaRPr lang="en-US"/>
        </a:p>
      </dgm:t>
    </dgm:pt>
    <dgm:pt modelId="{9612A414-5929-471E-9835-1B8E7712BBA2}">
      <dgm:prSet/>
      <dgm:spPr/>
      <dgm:t>
        <a:bodyPr/>
        <a:lstStyle/>
        <a:p>
          <a:r>
            <a:rPr lang="en-GB" dirty="0"/>
            <a:t>For example, legitimising authority, producing categories, or managing accountability</a:t>
          </a:r>
          <a:endParaRPr lang="en-US" dirty="0"/>
        </a:p>
      </dgm:t>
    </dgm:pt>
    <dgm:pt modelId="{B438C134-A386-4552-82C1-63DADE7F7018}" type="parTrans" cxnId="{CB5C458C-D0F6-4E0D-97D9-3E6372C54B22}">
      <dgm:prSet/>
      <dgm:spPr/>
      <dgm:t>
        <a:bodyPr/>
        <a:lstStyle/>
        <a:p>
          <a:endParaRPr lang="en-US"/>
        </a:p>
      </dgm:t>
    </dgm:pt>
    <dgm:pt modelId="{44B26C58-2A9A-4B34-AF6F-552A1CEB4C93}" type="sibTrans" cxnId="{CB5C458C-D0F6-4E0D-97D9-3E6372C54B22}">
      <dgm:prSet/>
      <dgm:spPr/>
      <dgm:t>
        <a:bodyPr/>
        <a:lstStyle/>
        <a:p>
          <a:endParaRPr lang="en-US"/>
        </a:p>
      </dgm:t>
    </dgm:pt>
    <dgm:pt modelId="{F20C8C05-3C33-45D9-B71E-5E92B5ABCB36}">
      <dgm:prSet/>
      <dgm:spPr/>
      <dgm:t>
        <a:bodyPr/>
        <a:lstStyle/>
        <a:p>
          <a:r>
            <a:rPr lang="en-GB"/>
            <a:t>Should be used when your research question targets </a:t>
          </a:r>
          <a:r>
            <a:rPr lang="en-GB" b="1"/>
            <a:t>how </a:t>
          </a:r>
          <a:r>
            <a:rPr lang="en-GB"/>
            <a:t>language constructs meaning rather than simply </a:t>
          </a:r>
          <a:r>
            <a:rPr lang="en-GB" b="1"/>
            <a:t>what</a:t>
          </a:r>
          <a:r>
            <a:rPr lang="en-GB"/>
            <a:t> people think and feel</a:t>
          </a:r>
          <a:endParaRPr lang="en-GB" dirty="0"/>
        </a:p>
      </dgm:t>
    </dgm:pt>
    <dgm:pt modelId="{8679DFB1-3F7A-43F8-99C0-F2E0E37FD3C7}" type="parTrans" cxnId="{606F56AD-1014-4C0A-B6D8-54C25027A268}">
      <dgm:prSet/>
      <dgm:spPr/>
      <dgm:t>
        <a:bodyPr/>
        <a:lstStyle/>
        <a:p>
          <a:endParaRPr lang="en-GB"/>
        </a:p>
      </dgm:t>
    </dgm:pt>
    <dgm:pt modelId="{2EF3DF56-B905-4A7E-B93E-73357AF6C529}" type="sibTrans" cxnId="{606F56AD-1014-4C0A-B6D8-54C25027A268}">
      <dgm:prSet/>
      <dgm:spPr/>
      <dgm:t>
        <a:bodyPr/>
        <a:lstStyle/>
        <a:p>
          <a:endParaRPr lang="en-GB"/>
        </a:p>
      </dgm:t>
    </dgm:pt>
    <dgm:pt modelId="{9D6DAC20-D991-43CE-B967-5CA7C30A7C8E}" type="pres">
      <dgm:prSet presAssocID="{B3AFA908-3C30-4DFA-9535-9DF6BB2BE0BA}" presName="linear" presStyleCnt="0">
        <dgm:presLayoutVars>
          <dgm:animLvl val="lvl"/>
          <dgm:resizeHandles val="exact"/>
        </dgm:presLayoutVars>
      </dgm:prSet>
      <dgm:spPr/>
    </dgm:pt>
    <dgm:pt modelId="{E50E9112-50A0-4F75-BBF1-6D7CD29E0E2E}" type="pres">
      <dgm:prSet presAssocID="{DDB63E93-F294-4E2F-B2C9-6F667E0EAF4F}" presName="parentText" presStyleLbl="node1" presStyleIdx="0" presStyleCnt="4">
        <dgm:presLayoutVars>
          <dgm:chMax val="0"/>
          <dgm:bulletEnabled val="1"/>
        </dgm:presLayoutVars>
      </dgm:prSet>
      <dgm:spPr/>
    </dgm:pt>
    <dgm:pt modelId="{D1A1B910-7910-45CB-93EA-24AB9BD4B985}" type="pres">
      <dgm:prSet presAssocID="{8BEB49A4-007F-45C4-965F-3A516827020F}" presName="spacer" presStyleCnt="0"/>
      <dgm:spPr/>
    </dgm:pt>
    <dgm:pt modelId="{7FA14A1F-F258-4D49-8794-0A0A3B0579D1}" type="pres">
      <dgm:prSet presAssocID="{A356705E-A0C6-4FFD-ABEF-3E70C1255F40}" presName="parentText" presStyleLbl="node1" presStyleIdx="1" presStyleCnt="4">
        <dgm:presLayoutVars>
          <dgm:chMax val="0"/>
          <dgm:bulletEnabled val="1"/>
        </dgm:presLayoutVars>
      </dgm:prSet>
      <dgm:spPr/>
    </dgm:pt>
    <dgm:pt modelId="{6FF9C7F8-9727-49F9-A4F2-16CD1A1E0B27}" type="pres">
      <dgm:prSet presAssocID="{531C1CEA-15FA-4378-A200-85F0EDBD17E4}" presName="spacer" presStyleCnt="0"/>
      <dgm:spPr/>
    </dgm:pt>
    <dgm:pt modelId="{1389D5BC-0715-46C2-B66D-D65F70A2D81F}" type="pres">
      <dgm:prSet presAssocID="{9612A414-5929-471E-9835-1B8E7712BBA2}" presName="parentText" presStyleLbl="node1" presStyleIdx="2" presStyleCnt="4">
        <dgm:presLayoutVars>
          <dgm:chMax val="0"/>
          <dgm:bulletEnabled val="1"/>
        </dgm:presLayoutVars>
      </dgm:prSet>
      <dgm:spPr/>
    </dgm:pt>
    <dgm:pt modelId="{38D9E933-CB44-4DF1-A080-8053B48E28CE}" type="pres">
      <dgm:prSet presAssocID="{44B26C58-2A9A-4B34-AF6F-552A1CEB4C93}" presName="spacer" presStyleCnt="0"/>
      <dgm:spPr/>
    </dgm:pt>
    <dgm:pt modelId="{9133299B-A598-41AE-BD07-6FCB201E68F4}" type="pres">
      <dgm:prSet presAssocID="{F20C8C05-3C33-45D9-B71E-5E92B5ABCB36}" presName="parentText" presStyleLbl="node1" presStyleIdx="3" presStyleCnt="4">
        <dgm:presLayoutVars>
          <dgm:chMax val="0"/>
          <dgm:bulletEnabled val="1"/>
        </dgm:presLayoutVars>
      </dgm:prSet>
      <dgm:spPr/>
    </dgm:pt>
  </dgm:ptLst>
  <dgm:cxnLst>
    <dgm:cxn modelId="{39344E2C-3AB2-4ABC-9FD8-93C8CABB3D1A}" type="presOf" srcId="{A356705E-A0C6-4FFD-ABEF-3E70C1255F40}" destId="{7FA14A1F-F258-4D49-8794-0A0A3B0579D1}" srcOrd="0" destOrd="0" presId="urn:microsoft.com/office/officeart/2005/8/layout/vList2"/>
    <dgm:cxn modelId="{71D3B630-824C-41DA-A699-9C3F037AA1F1}" srcId="{B3AFA908-3C30-4DFA-9535-9DF6BB2BE0BA}" destId="{DDB63E93-F294-4E2F-B2C9-6F667E0EAF4F}" srcOrd="0" destOrd="0" parTransId="{98D62170-8EAB-43AD-B6C8-A0BAE967B0C8}" sibTransId="{8BEB49A4-007F-45C4-965F-3A516827020F}"/>
    <dgm:cxn modelId="{CE0E4148-402B-485E-97DE-EA28DFE7F766}" type="presOf" srcId="{B3AFA908-3C30-4DFA-9535-9DF6BB2BE0BA}" destId="{9D6DAC20-D991-43CE-B967-5CA7C30A7C8E}" srcOrd="0" destOrd="0" presId="urn:microsoft.com/office/officeart/2005/8/layout/vList2"/>
    <dgm:cxn modelId="{4C0B5B69-4D53-470C-A958-8AF370EF1B35}" srcId="{B3AFA908-3C30-4DFA-9535-9DF6BB2BE0BA}" destId="{A356705E-A0C6-4FFD-ABEF-3E70C1255F40}" srcOrd="1" destOrd="0" parTransId="{66B4195F-53DA-475F-917E-5C147BF58E32}" sibTransId="{531C1CEA-15FA-4378-A200-85F0EDBD17E4}"/>
    <dgm:cxn modelId="{CB5C458C-D0F6-4E0D-97D9-3E6372C54B22}" srcId="{B3AFA908-3C30-4DFA-9535-9DF6BB2BE0BA}" destId="{9612A414-5929-471E-9835-1B8E7712BBA2}" srcOrd="2" destOrd="0" parTransId="{B438C134-A386-4552-82C1-63DADE7F7018}" sibTransId="{44B26C58-2A9A-4B34-AF6F-552A1CEB4C93}"/>
    <dgm:cxn modelId="{80956496-0022-41A9-AB78-703D3656572A}" type="presOf" srcId="{9612A414-5929-471E-9835-1B8E7712BBA2}" destId="{1389D5BC-0715-46C2-B66D-D65F70A2D81F}" srcOrd="0" destOrd="0" presId="urn:microsoft.com/office/officeart/2005/8/layout/vList2"/>
    <dgm:cxn modelId="{6A854AA0-E74B-4F26-A4FD-3AEC7F9DC798}" type="presOf" srcId="{DDB63E93-F294-4E2F-B2C9-6F667E0EAF4F}" destId="{E50E9112-50A0-4F75-BBF1-6D7CD29E0E2E}" srcOrd="0" destOrd="0" presId="urn:microsoft.com/office/officeart/2005/8/layout/vList2"/>
    <dgm:cxn modelId="{606F56AD-1014-4C0A-B6D8-54C25027A268}" srcId="{B3AFA908-3C30-4DFA-9535-9DF6BB2BE0BA}" destId="{F20C8C05-3C33-45D9-B71E-5E92B5ABCB36}" srcOrd="3" destOrd="0" parTransId="{8679DFB1-3F7A-43F8-99C0-F2E0E37FD3C7}" sibTransId="{2EF3DF56-B905-4A7E-B93E-73357AF6C529}"/>
    <dgm:cxn modelId="{1FB74CBE-8F19-4B4A-9313-526674E86408}" type="presOf" srcId="{F20C8C05-3C33-45D9-B71E-5E92B5ABCB36}" destId="{9133299B-A598-41AE-BD07-6FCB201E68F4}" srcOrd="0" destOrd="0" presId="urn:microsoft.com/office/officeart/2005/8/layout/vList2"/>
    <dgm:cxn modelId="{3C7F564F-14A5-450D-A5F7-F4E3E4A7CF5A}" type="presParOf" srcId="{9D6DAC20-D991-43CE-B967-5CA7C30A7C8E}" destId="{E50E9112-50A0-4F75-BBF1-6D7CD29E0E2E}" srcOrd="0" destOrd="0" presId="urn:microsoft.com/office/officeart/2005/8/layout/vList2"/>
    <dgm:cxn modelId="{799C101F-AFB8-489E-BBEA-2AF9CF049323}" type="presParOf" srcId="{9D6DAC20-D991-43CE-B967-5CA7C30A7C8E}" destId="{D1A1B910-7910-45CB-93EA-24AB9BD4B985}" srcOrd="1" destOrd="0" presId="urn:microsoft.com/office/officeart/2005/8/layout/vList2"/>
    <dgm:cxn modelId="{E41AB7D2-F239-4857-87D6-4CDA642B649E}" type="presParOf" srcId="{9D6DAC20-D991-43CE-B967-5CA7C30A7C8E}" destId="{7FA14A1F-F258-4D49-8794-0A0A3B0579D1}" srcOrd="2" destOrd="0" presId="urn:microsoft.com/office/officeart/2005/8/layout/vList2"/>
    <dgm:cxn modelId="{93FD7A8D-203A-4A47-920A-A4DB9896FBAD}" type="presParOf" srcId="{9D6DAC20-D991-43CE-B967-5CA7C30A7C8E}" destId="{6FF9C7F8-9727-49F9-A4F2-16CD1A1E0B27}" srcOrd="3" destOrd="0" presId="urn:microsoft.com/office/officeart/2005/8/layout/vList2"/>
    <dgm:cxn modelId="{CF37F694-9C0B-4CD9-BFF6-DFB8147BD6FA}" type="presParOf" srcId="{9D6DAC20-D991-43CE-B967-5CA7C30A7C8E}" destId="{1389D5BC-0715-46C2-B66D-D65F70A2D81F}" srcOrd="4" destOrd="0" presId="urn:microsoft.com/office/officeart/2005/8/layout/vList2"/>
    <dgm:cxn modelId="{335E8B8B-B71C-48CA-889F-15DF1B5CF517}" type="presParOf" srcId="{9D6DAC20-D991-43CE-B967-5CA7C30A7C8E}" destId="{38D9E933-CB44-4DF1-A080-8053B48E28CE}" srcOrd="5" destOrd="0" presId="urn:microsoft.com/office/officeart/2005/8/layout/vList2"/>
    <dgm:cxn modelId="{6E831C09-01F4-4F23-B4B4-6F861906C990}" type="presParOf" srcId="{9D6DAC20-D991-43CE-B967-5CA7C30A7C8E}" destId="{9133299B-A598-41AE-BD07-6FCB201E68F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1D14DF0-7965-47E9-ACD3-9132C1394CC2}"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GB"/>
        </a:p>
      </dgm:t>
    </dgm:pt>
    <dgm:pt modelId="{F7901C35-9408-42ED-B409-C02D62BC408F}">
      <dgm:prSet phldrT="[Text]" phldr="0"/>
      <dgm:spPr/>
      <dgm:t>
        <a:bodyPr/>
        <a:lstStyle/>
        <a:p>
          <a:r>
            <a:rPr lang="en-GB" dirty="0"/>
            <a:t>Define analytic focus</a:t>
          </a:r>
        </a:p>
      </dgm:t>
    </dgm:pt>
    <dgm:pt modelId="{043F2152-8915-4F54-A3B8-79A478B2B541}" type="parTrans" cxnId="{531B72E8-24F5-47A1-A719-E3CA4BA7D820}">
      <dgm:prSet/>
      <dgm:spPr/>
      <dgm:t>
        <a:bodyPr/>
        <a:lstStyle/>
        <a:p>
          <a:endParaRPr lang="en-GB"/>
        </a:p>
      </dgm:t>
    </dgm:pt>
    <dgm:pt modelId="{521DD6EA-7CB7-420E-B3CB-BC0E9024686F}" type="sibTrans" cxnId="{531B72E8-24F5-47A1-A719-E3CA4BA7D820}">
      <dgm:prSet/>
      <dgm:spPr/>
      <dgm:t>
        <a:bodyPr/>
        <a:lstStyle/>
        <a:p>
          <a:endParaRPr lang="en-GB"/>
        </a:p>
      </dgm:t>
    </dgm:pt>
    <dgm:pt modelId="{9D71B0CA-3743-4FF5-8BAC-BED1319D9E88}">
      <dgm:prSet phldrT="[Text]" phldr="0"/>
      <dgm:spPr/>
      <dgm:t>
        <a:bodyPr/>
        <a:lstStyle/>
        <a:p>
          <a:r>
            <a:rPr lang="en-GB" dirty="0"/>
            <a:t>Data preparation</a:t>
          </a:r>
        </a:p>
      </dgm:t>
    </dgm:pt>
    <dgm:pt modelId="{DA850298-FEB7-4BCA-9490-99CB85609AE4}" type="parTrans" cxnId="{45247251-17DB-4F6F-A12F-E1D0170967D2}">
      <dgm:prSet/>
      <dgm:spPr/>
      <dgm:t>
        <a:bodyPr/>
        <a:lstStyle/>
        <a:p>
          <a:endParaRPr lang="en-GB"/>
        </a:p>
      </dgm:t>
    </dgm:pt>
    <dgm:pt modelId="{CCDF1B9D-8610-4079-BD70-74F19C9ED0CD}" type="sibTrans" cxnId="{45247251-17DB-4F6F-A12F-E1D0170967D2}">
      <dgm:prSet/>
      <dgm:spPr/>
      <dgm:t>
        <a:bodyPr/>
        <a:lstStyle/>
        <a:p>
          <a:endParaRPr lang="en-GB"/>
        </a:p>
      </dgm:t>
    </dgm:pt>
    <dgm:pt modelId="{9800A924-4F79-4C9B-ADFC-4F40F3E61C24}">
      <dgm:prSet phldrT="[Text]" phldr="0"/>
      <dgm:spPr/>
      <dgm:t>
        <a:bodyPr/>
        <a:lstStyle/>
        <a:p>
          <a:r>
            <a:rPr lang="en-GB" dirty="0"/>
            <a:t>Close reading and coding</a:t>
          </a:r>
        </a:p>
      </dgm:t>
    </dgm:pt>
    <dgm:pt modelId="{DBDD64E9-BE93-4FD9-9438-939FCD86D055}" type="parTrans" cxnId="{FC0168B4-86FC-4A75-99D8-280EF293296E}">
      <dgm:prSet/>
      <dgm:spPr/>
      <dgm:t>
        <a:bodyPr/>
        <a:lstStyle/>
        <a:p>
          <a:endParaRPr lang="en-GB"/>
        </a:p>
      </dgm:t>
    </dgm:pt>
    <dgm:pt modelId="{43F4EE4D-0648-4E60-B90D-74350B31B927}" type="sibTrans" cxnId="{FC0168B4-86FC-4A75-99D8-280EF293296E}">
      <dgm:prSet/>
      <dgm:spPr/>
      <dgm:t>
        <a:bodyPr/>
        <a:lstStyle/>
        <a:p>
          <a:endParaRPr lang="en-GB"/>
        </a:p>
      </dgm:t>
    </dgm:pt>
    <dgm:pt modelId="{5C93B7F1-6DE7-40D8-AEC4-05E6125C4566}">
      <dgm:prSet phldrT="[Text]" phldr="0"/>
      <dgm:spPr/>
      <dgm:t>
        <a:bodyPr/>
        <a:lstStyle/>
        <a:p>
          <a:r>
            <a:rPr lang="en-GB" dirty="0"/>
            <a:t>Identifying discursive patterns</a:t>
          </a:r>
        </a:p>
      </dgm:t>
    </dgm:pt>
    <dgm:pt modelId="{652B96DF-A23D-4A35-B5A8-7FC464ACD860}" type="parTrans" cxnId="{09497E46-EB5D-4D6B-9418-89608AB3FFB0}">
      <dgm:prSet/>
      <dgm:spPr/>
      <dgm:t>
        <a:bodyPr/>
        <a:lstStyle/>
        <a:p>
          <a:endParaRPr lang="en-GB"/>
        </a:p>
      </dgm:t>
    </dgm:pt>
    <dgm:pt modelId="{B15A4EE0-F16A-4377-90A8-5B4EB6D70D69}" type="sibTrans" cxnId="{09497E46-EB5D-4D6B-9418-89608AB3FFB0}">
      <dgm:prSet/>
      <dgm:spPr/>
      <dgm:t>
        <a:bodyPr/>
        <a:lstStyle/>
        <a:p>
          <a:endParaRPr lang="en-GB"/>
        </a:p>
      </dgm:t>
    </dgm:pt>
    <dgm:pt modelId="{C2F8ECEC-D02C-419E-A7DF-3EC294A6CBB8}">
      <dgm:prSet phldrT="[Text]" phldr="0"/>
      <dgm:spPr/>
      <dgm:t>
        <a:bodyPr/>
        <a:lstStyle/>
        <a:p>
          <a:r>
            <a:rPr lang="en-GB" dirty="0"/>
            <a:t>Contextualise</a:t>
          </a:r>
        </a:p>
      </dgm:t>
    </dgm:pt>
    <dgm:pt modelId="{6E3C6FDF-AA4D-4C93-949F-CBD4CC161F47}" type="parTrans" cxnId="{64115CCE-37F3-4608-A839-70756963C916}">
      <dgm:prSet/>
      <dgm:spPr/>
      <dgm:t>
        <a:bodyPr/>
        <a:lstStyle/>
        <a:p>
          <a:endParaRPr lang="en-GB"/>
        </a:p>
      </dgm:t>
    </dgm:pt>
    <dgm:pt modelId="{36B86BDA-9EF5-4E95-947C-95B133CF0BD4}" type="sibTrans" cxnId="{64115CCE-37F3-4608-A839-70756963C916}">
      <dgm:prSet/>
      <dgm:spPr/>
      <dgm:t>
        <a:bodyPr/>
        <a:lstStyle/>
        <a:p>
          <a:endParaRPr lang="en-GB"/>
        </a:p>
      </dgm:t>
    </dgm:pt>
    <dgm:pt modelId="{F77E7E2B-6618-4527-A137-F045DC17E5BD}">
      <dgm:prSet/>
      <dgm:spPr/>
      <dgm:t>
        <a:bodyPr/>
        <a:lstStyle/>
        <a:p>
          <a:r>
            <a:rPr lang="en-GB" dirty="0"/>
            <a:t>Write interpretively</a:t>
          </a:r>
        </a:p>
      </dgm:t>
    </dgm:pt>
    <dgm:pt modelId="{B906060C-0BA9-405F-8B4D-00BC12482581}" type="parTrans" cxnId="{88C1CA4D-69FE-4A6D-BC4E-8DA8A235FABD}">
      <dgm:prSet/>
      <dgm:spPr/>
      <dgm:t>
        <a:bodyPr/>
        <a:lstStyle/>
        <a:p>
          <a:endParaRPr lang="en-GB"/>
        </a:p>
      </dgm:t>
    </dgm:pt>
    <dgm:pt modelId="{9CC998A4-72FB-4135-A606-A0282C853A55}" type="sibTrans" cxnId="{88C1CA4D-69FE-4A6D-BC4E-8DA8A235FABD}">
      <dgm:prSet/>
      <dgm:spPr/>
      <dgm:t>
        <a:bodyPr/>
        <a:lstStyle/>
        <a:p>
          <a:endParaRPr lang="en-GB"/>
        </a:p>
      </dgm:t>
    </dgm:pt>
    <dgm:pt modelId="{82D12AB3-7270-43B4-8D65-D14E6DA54370}" type="pres">
      <dgm:prSet presAssocID="{B1D14DF0-7965-47E9-ACD3-9132C1394CC2}" presName="diagram" presStyleCnt="0">
        <dgm:presLayoutVars>
          <dgm:dir/>
          <dgm:resizeHandles val="exact"/>
        </dgm:presLayoutVars>
      </dgm:prSet>
      <dgm:spPr/>
    </dgm:pt>
    <dgm:pt modelId="{82C9879E-B5FB-4FB2-A67B-810CED5DB576}" type="pres">
      <dgm:prSet presAssocID="{F7901C35-9408-42ED-B409-C02D62BC408F}" presName="node" presStyleLbl="node1" presStyleIdx="0" presStyleCnt="6">
        <dgm:presLayoutVars>
          <dgm:bulletEnabled val="1"/>
        </dgm:presLayoutVars>
      </dgm:prSet>
      <dgm:spPr/>
    </dgm:pt>
    <dgm:pt modelId="{96BF6710-A6E5-44E7-8F7A-355EB294CCC0}" type="pres">
      <dgm:prSet presAssocID="{521DD6EA-7CB7-420E-B3CB-BC0E9024686F}" presName="sibTrans" presStyleLbl="sibTrans2D1" presStyleIdx="0" presStyleCnt="5"/>
      <dgm:spPr/>
    </dgm:pt>
    <dgm:pt modelId="{80A69357-DF71-4490-9FC4-F216F3B35733}" type="pres">
      <dgm:prSet presAssocID="{521DD6EA-7CB7-420E-B3CB-BC0E9024686F}" presName="connectorText" presStyleLbl="sibTrans2D1" presStyleIdx="0" presStyleCnt="5"/>
      <dgm:spPr/>
    </dgm:pt>
    <dgm:pt modelId="{10BA2D10-4F8C-4AA7-9675-6A56856875D6}" type="pres">
      <dgm:prSet presAssocID="{9D71B0CA-3743-4FF5-8BAC-BED1319D9E88}" presName="node" presStyleLbl="node1" presStyleIdx="1" presStyleCnt="6">
        <dgm:presLayoutVars>
          <dgm:bulletEnabled val="1"/>
        </dgm:presLayoutVars>
      </dgm:prSet>
      <dgm:spPr/>
    </dgm:pt>
    <dgm:pt modelId="{815BDDC1-7CE7-467A-B4E2-8CA63CBEFC87}" type="pres">
      <dgm:prSet presAssocID="{CCDF1B9D-8610-4079-BD70-74F19C9ED0CD}" presName="sibTrans" presStyleLbl="sibTrans2D1" presStyleIdx="1" presStyleCnt="5"/>
      <dgm:spPr/>
    </dgm:pt>
    <dgm:pt modelId="{18DAF34D-2441-49C3-8B4C-65F619DCB8E5}" type="pres">
      <dgm:prSet presAssocID="{CCDF1B9D-8610-4079-BD70-74F19C9ED0CD}" presName="connectorText" presStyleLbl="sibTrans2D1" presStyleIdx="1" presStyleCnt="5"/>
      <dgm:spPr/>
    </dgm:pt>
    <dgm:pt modelId="{3A703EBE-B266-4DBD-A550-DED32E72CB5D}" type="pres">
      <dgm:prSet presAssocID="{9800A924-4F79-4C9B-ADFC-4F40F3E61C24}" presName="node" presStyleLbl="node1" presStyleIdx="2" presStyleCnt="6">
        <dgm:presLayoutVars>
          <dgm:bulletEnabled val="1"/>
        </dgm:presLayoutVars>
      </dgm:prSet>
      <dgm:spPr/>
    </dgm:pt>
    <dgm:pt modelId="{C354CACB-3364-4EFA-B6A9-EC286A133741}" type="pres">
      <dgm:prSet presAssocID="{43F4EE4D-0648-4E60-B90D-74350B31B927}" presName="sibTrans" presStyleLbl="sibTrans2D1" presStyleIdx="2" presStyleCnt="5"/>
      <dgm:spPr/>
    </dgm:pt>
    <dgm:pt modelId="{92406C27-4DB8-49CB-94DD-DDB07917A55C}" type="pres">
      <dgm:prSet presAssocID="{43F4EE4D-0648-4E60-B90D-74350B31B927}" presName="connectorText" presStyleLbl="sibTrans2D1" presStyleIdx="2" presStyleCnt="5"/>
      <dgm:spPr/>
    </dgm:pt>
    <dgm:pt modelId="{79BA6B88-8BBE-49B4-B799-C63277529F5D}" type="pres">
      <dgm:prSet presAssocID="{5C93B7F1-6DE7-40D8-AEC4-05E6125C4566}" presName="node" presStyleLbl="node1" presStyleIdx="3" presStyleCnt="6">
        <dgm:presLayoutVars>
          <dgm:bulletEnabled val="1"/>
        </dgm:presLayoutVars>
      </dgm:prSet>
      <dgm:spPr/>
    </dgm:pt>
    <dgm:pt modelId="{F11B4EE1-CDDB-4E59-B826-378ECAD51593}" type="pres">
      <dgm:prSet presAssocID="{B15A4EE0-F16A-4377-90A8-5B4EB6D70D69}" presName="sibTrans" presStyleLbl="sibTrans2D1" presStyleIdx="3" presStyleCnt="5"/>
      <dgm:spPr/>
    </dgm:pt>
    <dgm:pt modelId="{878CE042-0933-4AFC-86E7-1EB65A8E538A}" type="pres">
      <dgm:prSet presAssocID="{B15A4EE0-F16A-4377-90A8-5B4EB6D70D69}" presName="connectorText" presStyleLbl="sibTrans2D1" presStyleIdx="3" presStyleCnt="5"/>
      <dgm:spPr/>
    </dgm:pt>
    <dgm:pt modelId="{95841158-232C-4ED9-9491-59D3D0D207EA}" type="pres">
      <dgm:prSet presAssocID="{C2F8ECEC-D02C-419E-A7DF-3EC294A6CBB8}" presName="node" presStyleLbl="node1" presStyleIdx="4" presStyleCnt="6">
        <dgm:presLayoutVars>
          <dgm:bulletEnabled val="1"/>
        </dgm:presLayoutVars>
      </dgm:prSet>
      <dgm:spPr/>
    </dgm:pt>
    <dgm:pt modelId="{852BA8BD-6E58-43FC-81DC-A5896BD8EB28}" type="pres">
      <dgm:prSet presAssocID="{36B86BDA-9EF5-4E95-947C-95B133CF0BD4}" presName="sibTrans" presStyleLbl="sibTrans2D1" presStyleIdx="4" presStyleCnt="5"/>
      <dgm:spPr/>
    </dgm:pt>
    <dgm:pt modelId="{2421A461-62CA-44EF-ADEA-47317256DD7C}" type="pres">
      <dgm:prSet presAssocID="{36B86BDA-9EF5-4E95-947C-95B133CF0BD4}" presName="connectorText" presStyleLbl="sibTrans2D1" presStyleIdx="4" presStyleCnt="5"/>
      <dgm:spPr/>
    </dgm:pt>
    <dgm:pt modelId="{43AFF948-AE34-4D7F-8D8B-EEC6D097F6F8}" type="pres">
      <dgm:prSet presAssocID="{F77E7E2B-6618-4527-A137-F045DC17E5BD}" presName="node" presStyleLbl="node1" presStyleIdx="5" presStyleCnt="6">
        <dgm:presLayoutVars>
          <dgm:bulletEnabled val="1"/>
        </dgm:presLayoutVars>
      </dgm:prSet>
      <dgm:spPr/>
    </dgm:pt>
  </dgm:ptLst>
  <dgm:cxnLst>
    <dgm:cxn modelId="{EADD0405-6815-4E12-B8FE-3CCC58D2D046}" type="presOf" srcId="{521DD6EA-7CB7-420E-B3CB-BC0E9024686F}" destId="{80A69357-DF71-4490-9FC4-F216F3B35733}" srcOrd="1" destOrd="0" presId="urn:microsoft.com/office/officeart/2005/8/layout/process5"/>
    <dgm:cxn modelId="{A6DBF40C-392D-42AB-861F-2E3A312F00DE}" type="presOf" srcId="{36B86BDA-9EF5-4E95-947C-95B133CF0BD4}" destId="{2421A461-62CA-44EF-ADEA-47317256DD7C}" srcOrd="1" destOrd="0" presId="urn:microsoft.com/office/officeart/2005/8/layout/process5"/>
    <dgm:cxn modelId="{C85E1F21-2E95-4381-A5CA-C755ED11B57B}" type="presOf" srcId="{43F4EE4D-0648-4E60-B90D-74350B31B927}" destId="{C354CACB-3364-4EFA-B6A9-EC286A133741}" srcOrd="0" destOrd="0" presId="urn:microsoft.com/office/officeart/2005/8/layout/process5"/>
    <dgm:cxn modelId="{E8402F25-25A4-4D3B-9AE0-E9A0BE0CBF72}" type="presOf" srcId="{F77E7E2B-6618-4527-A137-F045DC17E5BD}" destId="{43AFF948-AE34-4D7F-8D8B-EEC6D097F6F8}" srcOrd="0" destOrd="0" presId="urn:microsoft.com/office/officeart/2005/8/layout/process5"/>
    <dgm:cxn modelId="{9BB02362-5F77-4825-8E44-19DF59DCCCC0}" type="presOf" srcId="{B15A4EE0-F16A-4377-90A8-5B4EB6D70D69}" destId="{878CE042-0933-4AFC-86E7-1EB65A8E538A}" srcOrd="1" destOrd="0" presId="urn:microsoft.com/office/officeart/2005/8/layout/process5"/>
    <dgm:cxn modelId="{09497E46-EB5D-4D6B-9418-89608AB3FFB0}" srcId="{B1D14DF0-7965-47E9-ACD3-9132C1394CC2}" destId="{5C93B7F1-6DE7-40D8-AEC4-05E6125C4566}" srcOrd="3" destOrd="0" parTransId="{652B96DF-A23D-4A35-B5A8-7FC464ACD860}" sibTransId="{B15A4EE0-F16A-4377-90A8-5B4EB6D70D69}"/>
    <dgm:cxn modelId="{60790647-D58E-460D-A373-982496903761}" type="presOf" srcId="{CCDF1B9D-8610-4079-BD70-74F19C9ED0CD}" destId="{18DAF34D-2441-49C3-8B4C-65F619DCB8E5}" srcOrd="1" destOrd="0" presId="urn:microsoft.com/office/officeart/2005/8/layout/process5"/>
    <dgm:cxn modelId="{88C1CA4D-69FE-4A6D-BC4E-8DA8A235FABD}" srcId="{B1D14DF0-7965-47E9-ACD3-9132C1394CC2}" destId="{F77E7E2B-6618-4527-A137-F045DC17E5BD}" srcOrd="5" destOrd="0" parTransId="{B906060C-0BA9-405F-8B4D-00BC12482581}" sibTransId="{9CC998A4-72FB-4135-A606-A0282C853A55}"/>
    <dgm:cxn modelId="{45247251-17DB-4F6F-A12F-E1D0170967D2}" srcId="{B1D14DF0-7965-47E9-ACD3-9132C1394CC2}" destId="{9D71B0CA-3743-4FF5-8BAC-BED1319D9E88}" srcOrd="1" destOrd="0" parTransId="{DA850298-FEB7-4BCA-9490-99CB85609AE4}" sibTransId="{CCDF1B9D-8610-4079-BD70-74F19C9ED0CD}"/>
    <dgm:cxn modelId="{79D99E59-0334-418B-8740-D3FC3C7DF9F2}" type="presOf" srcId="{B15A4EE0-F16A-4377-90A8-5B4EB6D70D69}" destId="{F11B4EE1-CDDB-4E59-B826-378ECAD51593}" srcOrd="0" destOrd="0" presId="urn:microsoft.com/office/officeart/2005/8/layout/process5"/>
    <dgm:cxn modelId="{5C4DE194-AE28-4549-B78E-450CC8BF1B3E}" type="presOf" srcId="{CCDF1B9D-8610-4079-BD70-74F19C9ED0CD}" destId="{815BDDC1-7CE7-467A-B4E2-8CA63CBEFC87}" srcOrd="0" destOrd="0" presId="urn:microsoft.com/office/officeart/2005/8/layout/process5"/>
    <dgm:cxn modelId="{52A7F1A5-B7AA-4598-B075-51777BF397AF}" type="presOf" srcId="{36B86BDA-9EF5-4E95-947C-95B133CF0BD4}" destId="{852BA8BD-6E58-43FC-81DC-A5896BD8EB28}" srcOrd="0" destOrd="0" presId="urn:microsoft.com/office/officeart/2005/8/layout/process5"/>
    <dgm:cxn modelId="{822511B0-BC95-452C-B90A-21172B80DEA5}" type="presOf" srcId="{521DD6EA-7CB7-420E-B3CB-BC0E9024686F}" destId="{96BF6710-A6E5-44E7-8F7A-355EB294CCC0}" srcOrd="0" destOrd="0" presId="urn:microsoft.com/office/officeart/2005/8/layout/process5"/>
    <dgm:cxn modelId="{FC0168B4-86FC-4A75-99D8-280EF293296E}" srcId="{B1D14DF0-7965-47E9-ACD3-9132C1394CC2}" destId="{9800A924-4F79-4C9B-ADFC-4F40F3E61C24}" srcOrd="2" destOrd="0" parTransId="{DBDD64E9-BE93-4FD9-9438-939FCD86D055}" sibTransId="{43F4EE4D-0648-4E60-B90D-74350B31B927}"/>
    <dgm:cxn modelId="{936D5EBB-E799-4A84-8B40-F8D2ED763F2F}" type="presOf" srcId="{F7901C35-9408-42ED-B409-C02D62BC408F}" destId="{82C9879E-B5FB-4FB2-A67B-810CED5DB576}" srcOrd="0" destOrd="0" presId="urn:microsoft.com/office/officeart/2005/8/layout/process5"/>
    <dgm:cxn modelId="{D831FCC0-2A70-4503-A6FA-B3EBFE57987E}" type="presOf" srcId="{5C93B7F1-6DE7-40D8-AEC4-05E6125C4566}" destId="{79BA6B88-8BBE-49B4-B799-C63277529F5D}" srcOrd="0" destOrd="0" presId="urn:microsoft.com/office/officeart/2005/8/layout/process5"/>
    <dgm:cxn modelId="{64115CCE-37F3-4608-A839-70756963C916}" srcId="{B1D14DF0-7965-47E9-ACD3-9132C1394CC2}" destId="{C2F8ECEC-D02C-419E-A7DF-3EC294A6CBB8}" srcOrd="4" destOrd="0" parTransId="{6E3C6FDF-AA4D-4C93-949F-CBD4CC161F47}" sibTransId="{36B86BDA-9EF5-4E95-947C-95B133CF0BD4}"/>
    <dgm:cxn modelId="{7ACEAED1-379F-4194-BDF5-0F4A1C0FC0D9}" type="presOf" srcId="{9D71B0CA-3743-4FF5-8BAC-BED1319D9E88}" destId="{10BA2D10-4F8C-4AA7-9675-6A56856875D6}" srcOrd="0" destOrd="0" presId="urn:microsoft.com/office/officeart/2005/8/layout/process5"/>
    <dgm:cxn modelId="{96E4E8D2-6715-4E9A-8581-C0C05FE659EB}" type="presOf" srcId="{43F4EE4D-0648-4E60-B90D-74350B31B927}" destId="{92406C27-4DB8-49CB-94DD-DDB07917A55C}" srcOrd="1" destOrd="0" presId="urn:microsoft.com/office/officeart/2005/8/layout/process5"/>
    <dgm:cxn modelId="{3422E2D9-9455-4171-9366-574C3D7E12D3}" type="presOf" srcId="{B1D14DF0-7965-47E9-ACD3-9132C1394CC2}" destId="{82D12AB3-7270-43B4-8D65-D14E6DA54370}" srcOrd="0" destOrd="0" presId="urn:microsoft.com/office/officeart/2005/8/layout/process5"/>
    <dgm:cxn modelId="{FB8E45E7-452C-4D8B-82FD-12B6DA56B00F}" type="presOf" srcId="{C2F8ECEC-D02C-419E-A7DF-3EC294A6CBB8}" destId="{95841158-232C-4ED9-9491-59D3D0D207EA}" srcOrd="0" destOrd="0" presId="urn:microsoft.com/office/officeart/2005/8/layout/process5"/>
    <dgm:cxn modelId="{531B72E8-24F5-47A1-A719-E3CA4BA7D820}" srcId="{B1D14DF0-7965-47E9-ACD3-9132C1394CC2}" destId="{F7901C35-9408-42ED-B409-C02D62BC408F}" srcOrd="0" destOrd="0" parTransId="{043F2152-8915-4F54-A3B8-79A478B2B541}" sibTransId="{521DD6EA-7CB7-420E-B3CB-BC0E9024686F}"/>
    <dgm:cxn modelId="{9CD957F7-C040-4BBA-B5FF-4F0654CF0EBE}" type="presOf" srcId="{9800A924-4F79-4C9B-ADFC-4F40F3E61C24}" destId="{3A703EBE-B266-4DBD-A550-DED32E72CB5D}" srcOrd="0" destOrd="0" presId="urn:microsoft.com/office/officeart/2005/8/layout/process5"/>
    <dgm:cxn modelId="{5BDA02CA-8308-462C-8044-F095D30AFFB9}" type="presParOf" srcId="{82D12AB3-7270-43B4-8D65-D14E6DA54370}" destId="{82C9879E-B5FB-4FB2-A67B-810CED5DB576}" srcOrd="0" destOrd="0" presId="urn:microsoft.com/office/officeart/2005/8/layout/process5"/>
    <dgm:cxn modelId="{49BBD032-CB68-4F64-89FF-6E17ED854F0B}" type="presParOf" srcId="{82D12AB3-7270-43B4-8D65-D14E6DA54370}" destId="{96BF6710-A6E5-44E7-8F7A-355EB294CCC0}" srcOrd="1" destOrd="0" presId="urn:microsoft.com/office/officeart/2005/8/layout/process5"/>
    <dgm:cxn modelId="{119691BC-B337-4B40-9A8A-095C53776B15}" type="presParOf" srcId="{96BF6710-A6E5-44E7-8F7A-355EB294CCC0}" destId="{80A69357-DF71-4490-9FC4-F216F3B35733}" srcOrd="0" destOrd="0" presId="urn:microsoft.com/office/officeart/2005/8/layout/process5"/>
    <dgm:cxn modelId="{E04DEFD5-FF33-43D0-97EF-DAE2EB9DDA6A}" type="presParOf" srcId="{82D12AB3-7270-43B4-8D65-D14E6DA54370}" destId="{10BA2D10-4F8C-4AA7-9675-6A56856875D6}" srcOrd="2" destOrd="0" presId="urn:microsoft.com/office/officeart/2005/8/layout/process5"/>
    <dgm:cxn modelId="{46D70FFA-5793-40E2-8E29-C188AB733BDD}" type="presParOf" srcId="{82D12AB3-7270-43B4-8D65-D14E6DA54370}" destId="{815BDDC1-7CE7-467A-B4E2-8CA63CBEFC87}" srcOrd="3" destOrd="0" presId="urn:microsoft.com/office/officeart/2005/8/layout/process5"/>
    <dgm:cxn modelId="{DCF02ECC-2D03-4D0D-91BF-C813BA556E59}" type="presParOf" srcId="{815BDDC1-7CE7-467A-B4E2-8CA63CBEFC87}" destId="{18DAF34D-2441-49C3-8B4C-65F619DCB8E5}" srcOrd="0" destOrd="0" presId="urn:microsoft.com/office/officeart/2005/8/layout/process5"/>
    <dgm:cxn modelId="{DC12B73B-CD99-416A-8BEC-E567CBF29346}" type="presParOf" srcId="{82D12AB3-7270-43B4-8D65-D14E6DA54370}" destId="{3A703EBE-B266-4DBD-A550-DED32E72CB5D}" srcOrd="4" destOrd="0" presId="urn:microsoft.com/office/officeart/2005/8/layout/process5"/>
    <dgm:cxn modelId="{F6CC4C97-F5C0-40A1-A3EB-D17AF5DD2128}" type="presParOf" srcId="{82D12AB3-7270-43B4-8D65-D14E6DA54370}" destId="{C354CACB-3364-4EFA-B6A9-EC286A133741}" srcOrd="5" destOrd="0" presId="urn:microsoft.com/office/officeart/2005/8/layout/process5"/>
    <dgm:cxn modelId="{255B35DF-D9E0-4CC2-BA53-C8C1CAA14FF0}" type="presParOf" srcId="{C354CACB-3364-4EFA-B6A9-EC286A133741}" destId="{92406C27-4DB8-49CB-94DD-DDB07917A55C}" srcOrd="0" destOrd="0" presId="urn:microsoft.com/office/officeart/2005/8/layout/process5"/>
    <dgm:cxn modelId="{12787276-11AF-4EDC-8552-FC7EAD2D4A51}" type="presParOf" srcId="{82D12AB3-7270-43B4-8D65-D14E6DA54370}" destId="{79BA6B88-8BBE-49B4-B799-C63277529F5D}" srcOrd="6" destOrd="0" presId="urn:microsoft.com/office/officeart/2005/8/layout/process5"/>
    <dgm:cxn modelId="{9ACCA9CB-0BBC-493F-BB30-268FA37C5FD6}" type="presParOf" srcId="{82D12AB3-7270-43B4-8D65-D14E6DA54370}" destId="{F11B4EE1-CDDB-4E59-B826-378ECAD51593}" srcOrd="7" destOrd="0" presId="urn:microsoft.com/office/officeart/2005/8/layout/process5"/>
    <dgm:cxn modelId="{1F633325-6BBF-41FF-AA0E-9D63794A98E9}" type="presParOf" srcId="{F11B4EE1-CDDB-4E59-B826-378ECAD51593}" destId="{878CE042-0933-4AFC-86E7-1EB65A8E538A}" srcOrd="0" destOrd="0" presId="urn:microsoft.com/office/officeart/2005/8/layout/process5"/>
    <dgm:cxn modelId="{D2BE7F11-6694-4D37-AE50-78AA81E03A22}" type="presParOf" srcId="{82D12AB3-7270-43B4-8D65-D14E6DA54370}" destId="{95841158-232C-4ED9-9491-59D3D0D207EA}" srcOrd="8" destOrd="0" presId="urn:microsoft.com/office/officeart/2005/8/layout/process5"/>
    <dgm:cxn modelId="{230D1E58-ACC1-467C-8FB0-0E3CB0B26679}" type="presParOf" srcId="{82D12AB3-7270-43B4-8D65-D14E6DA54370}" destId="{852BA8BD-6E58-43FC-81DC-A5896BD8EB28}" srcOrd="9" destOrd="0" presId="urn:microsoft.com/office/officeart/2005/8/layout/process5"/>
    <dgm:cxn modelId="{9CF2EF14-6E70-4386-BCF8-55F88107D8F8}" type="presParOf" srcId="{852BA8BD-6E58-43FC-81DC-A5896BD8EB28}" destId="{2421A461-62CA-44EF-ADEA-47317256DD7C}" srcOrd="0" destOrd="0" presId="urn:microsoft.com/office/officeart/2005/8/layout/process5"/>
    <dgm:cxn modelId="{28467D41-4A0E-4E5B-9239-A00ECB602B0E}" type="presParOf" srcId="{82D12AB3-7270-43B4-8D65-D14E6DA54370}" destId="{43AFF948-AE34-4D7F-8D8B-EEC6D097F6F8}"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68463D-5DEB-4888-A4CA-EA4D12880721}">
      <dsp:nvSpPr>
        <dsp:cNvPr id="0" name=""/>
        <dsp:cNvSpPr/>
      </dsp:nvSpPr>
      <dsp:spPr>
        <a:xfrm>
          <a:off x="0" y="300934"/>
          <a:ext cx="6628804" cy="1418917"/>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 method for identifying, analysing and reporting themes (or patterns) within data</a:t>
          </a:r>
          <a:endParaRPr lang="en-US" sz="2100" kern="1200"/>
        </a:p>
      </dsp:txBody>
      <dsp:txXfrm>
        <a:off x="69266" y="370200"/>
        <a:ext cx="6490272" cy="1280385"/>
      </dsp:txXfrm>
    </dsp:sp>
    <dsp:sp modelId="{5D6002E2-0487-4CA8-8A8C-E9DD28AD57D0}">
      <dsp:nvSpPr>
        <dsp:cNvPr id="0" name=""/>
        <dsp:cNvSpPr/>
      </dsp:nvSpPr>
      <dsp:spPr>
        <a:xfrm>
          <a:off x="0" y="1780331"/>
          <a:ext cx="6628804" cy="1418917"/>
        </a:xfrm>
        <a:prstGeom prst="roundRect">
          <a:avLst/>
        </a:prstGeom>
        <a:gradFill rotWithShape="0">
          <a:gsLst>
            <a:gs pos="0">
              <a:schemeClr val="accent2">
                <a:hueOff val="-419062"/>
                <a:satOff val="-4829"/>
                <a:lumOff val="1079"/>
                <a:alphaOff val="0"/>
                <a:tint val="96000"/>
                <a:lumMod val="100000"/>
              </a:schemeClr>
            </a:gs>
            <a:gs pos="78000">
              <a:schemeClr val="accent2">
                <a:hueOff val="-419062"/>
                <a:satOff val="-4829"/>
                <a:lumOff val="10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organises and describes data in rich detail and can interpret various levels of meaning</a:t>
          </a:r>
          <a:endParaRPr lang="en-US" sz="2100" kern="1200"/>
        </a:p>
      </dsp:txBody>
      <dsp:txXfrm>
        <a:off x="69266" y="1849597"/>
        <a:ext cx="6490272" cy="1280385"/>
      </dsp:txXfrm>
    </dsp:sp>
    <dsp:sp modelId="{0203E520-0984-45A9-B81D-A9B37F66E734}">
      <dsp:nvSpPr>
        <dsp:cNvPr id="0" name=""/>
        <dsp:cNvSpPr/>
      </dsp:nvSpPr>
      <dsp:spPr>
        <a:xfrm>
          <a:off x="0" y="3259729"/>
          <a:ext cx="6628804" cy="1418917"/>
        </a:xfrm>
        <a:prstGeom prst="roundRect">
          <a:avLst/>
        </a:prstGeom>
        <a:gradFill rotWithShape="0">
          <a:gsLst>
            <a:gs pos="0">
              <a:schemeClr val="accent2">
                <a:hueOff val="-838123"/>
                <a:satOff val="-9658"/>
                <a:lumOff val="2159"/>
                <a:alphaOff val="0"/>
                <a:tint val="96000"/>
                <a:lumMod val="100000"/>
              </a:schemeClr>
            </a:gs>
            <a:gs pos="78000">
              <a:schemeClr val="accent2">
                <a:hueOff val="-838123"/>
                <a:satOff val="-9658"/>
                <a:lumOff val="215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should be selected when your question asks </a:t>
          </a:r>
          <a:r>
            <a:rPr lang="en-GB" sz="2100" b="1" kern="1200"/>
            <a:t>what</a:t>
          </a:r>
          <a:r>
            <a:rPr lang="en-GB" sz="2100" kern="1200"/>
            <a:t> patterns of meaning exist across a dataset and you need a transparent, flexible method to produce themes that can be linked to theory or practice</a:t>
          </a:r>
          <a:endParaRPr lang="en-US" sz="2100" kern="1200"/>
        </a:p>
      </dsp:txBody>
      <dsp:txXfrm>
        <a:off x="69266" y="3328995"/>
        <a:ext cx="6490272" cy="12803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CEB377-FA46-4139-BF49-FDB332A21CFD}">
      <dsp:nvSpPr>
        <dsp:cNvPr id="0" name=""/>
        <dsp:cNvSpPr/>
      </dsp:nvSpPr>
      <dsp:spPr>
        <a:xfrm>
          <a:off x="7555" y="134149"/>
          <a:ext cx="2258210" cy="135492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Familiarisation</a:t>
          </a:r>
        </a:p>
      </dsp:txBody>
      <dsp:txXfrm>
        <a:off x="47239" y="173833"/>
        <a:ext cx="2178842" cy="1275558"/>
      </dsp:txXfrm>
    </dsp:sp>
    <dsp:sp modelId="{5C3ECA88-424F-4E80-AEF0-1974D61BEE6E}">
      <dsp:nvSpPr>
        <dsp:cNvPr id="0" name=""/>
        <dsp:cNvSpPr/>
      </dsp:nvSpPr>
      <dsp:spPr>
        <a:xfrm>
          <a:off x="2464488" y="531594"/>
          <a:ext cx="478740" cy="56003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2464488" y="643601"/>
        <a:ext cx="335118" cy="336022"/>
      </dsp:txXfrm>
    </dsp:sp>
    <dsp:sp modelId="{D19D8365-5FDE-4AC6-B460-EB5C5F39FC61}">
      <dsp:nvSpPr>
        <dsp:cNvPr id="0" name=""/>
        <dsp:cNvSpPr/>
      </dsp:nvSpPr>
      <dsp:spPr>
        <a:xfrm>
          <a:off x="3169050" y="134149"/>
          <a:ext cx="2258210" cy="1354926"/>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Generating initial codes</a:t>
          </a:r>
        </a:p>
      </dsp:txBody>
      <dsp:txXfrm>
        <a:off x="3208734" y="173833"/>
        <a:ext cx="2178842" cy="1275558"/>
      </dsp:txXfrm>
    </dsp:sp>
    <dsp:sp modelId="{04A034B8-5665-4694-A0ED-1F4200517F7C}">
      <dsp:nvSpPr>
        <dsp:cNvPr id="0" name=""/>
        <dsp:cNvSpPr/>
      </dsp:nvSpPr>
      <dsp:spPr>
        <a:xfrm>
          <a:off x="5625983" y="531594"/>
          <a:ext cx="478740" cy="56003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5625983" y="643601"/>
        <a:ext cx="335118" cy="336022"/>
      </dsp:txXfrm>
    </dsp:sp>
    <dsp:sp modelId="{46AEFF7D-C012-42F7-8193-C9CBE0018A39}">
      <dsp:nvSpPr>
        <dsp:cNvPr id="0" name=""/>
        <dsp:cNvSpPr/>
      </dsp:nvSpPr>
      <dsp:spPr>
        <a:xfrm>
          <a:off x="6330545" y="134149"/>
          <a:ext cx="2258210" cy="1354926"/>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Searching for themes</a:t>
          </a:r>
        </a:p>
      </dsp:txBody>
      <dsp:txXfrm>
        <a:off x="6370229" y="173833"/>
        <a:ext cx="2178842" cy="1275558"/>
      </dsp:txXfrm>
    </dsp:sp>
    <dsp:sp modelId="{A4B91113-9165-46FD-AEF5-CB2284870DDE}">
      <dsp:nvSpPr>
        <dsp:cNvPr id="0" name=""/>
        <dsp:cNvSpPr/>
      </dsp:nvSpPr>
      <dsp:spPr>
        <a:xfrm rot="5400000">
          <a:off x="7220280" y="1647151"/>
          <a:ext cx="478740" cy="560036"/>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rot="-5400000">
        <a:off x="7291639" y="1687799"/>
        <a:ext cx="336022" cy="335118"/>
      </dsp:txXfrm>
    </dsp:sp>
    <dsp:sp modelId="{6F4D64E6-E2F3-4E59-8EB2-CD31E79965CA}">
      <dsp:nvSpPr>
        <dsp:cNvPr id="0" name=""/>
        <dsp:cNvSpPr/>
      </dsp:nvSpPr>
      <dsp:spPr>
        <a:xfrm>
          <a:off x="6330545" y="2392360"/>
          <a:ext cx="2258210" cy="135492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Reviewing themes</a:t>
          </a:r>
        </a:p>
      </dsp:txBody>
      <dsp:txXfrm>
        <a:off x="6370229" y="2432044"/>
        <a:ext cx="2178842" cy="1275558"/>
      </dsp:txXfrm>
    </dsp:sp>
    <dsp:sp modelId="{B81513AA-7105-4647-B2B4-1D7DB37F15CD}">
      <dsp:nvSpPr>
        <dsp:cNvPr id="0" name=""/>
        <dsp:cNvSpPr/>
      </dsp:nvSpPr>
      <dsp:spPr>
        <a:xfrm rot="10800000">
          <a:off x="5653082" y="2789805"/>
          <a:ext cx="478740" cy="56003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rot="10800000">
        <a:off x="5796704" y="2901812"/>
        <a:ext cx="335118" cy="336022"/>
      </dsp:txXfrm>
    </dsp:sp>
    <dsp:sp modelId="{0870D625-7B72-4135-A0A6-F8808ABEC017}">
      <dsp:nvSpPr>
        <dsp:cNvPr id="0" name=""/>
        <dsp:cNvSpPr/>
      </dsp:nvSpPr>
      <dsp:spPr>
        <a:xfrm>
          <a:off x="3169050" y="2392360"/>
          <a:ext cx="2258210" cy="1354926"/>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Defining and naming themes</a:t>
          </a:r>
        </a:p>
      </dsp:txBody>
      <dsp:txXfrm>
        <a:off x="3208734" y="2432044"/>
        <a:ext cx="2178842" cy="1275558"/>
      </dsp:txXfrm>
    </dsp:sp>
    <dsp:sp modelId="{41C1DE8D-C914-440A-A2D6-1576F9F72460}">
      <dsp:nvSpPr>
        <dsp:cNvPr id="0" name=""/>
        <dsp:cNvSpPr/>
      </dsp:nvSpPr>
      <dsp:spPr>
        <a:xfrm rot="10800000">
          <a:off x="2491587" y="2789805"/>
          <a:ext cx="478740" cy="560036"/>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rot="10800000">
        <a:off x="2635209" y="2901812"/>
        <a:ext cx="335118" cy="336022"/>
      </dsp:txXfrm>
    </dsp:sp>
    <dsp:sp modelId="{0E255A39-DD96-4200-AD63-D073E5B21150}">
      <dsp:nvSpPr>
        <dsp:cNvPr id="0" name=""/>
        <dsp:cNvSpPr/>
      </dsp:nvSpPr>
      <dsp:spPr>
        <a:xfrm>
          <a:off x="7555" y="2392360"/>
          <a:ext cx="2258210" cy="135492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Producing the report</a:t>
          </a:r>
        </a:p>
      </dsp:txBody>
      <dsp:txXfrm>
        <a:off x="47239" y="2432044"/>
        <a:ext cx="2178842" cy="12755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20229D-9CE4-4634-9CAD-7D6A82A05A34}">
      <dsp:nvSpPr>
        <dsp:cNvPr id="0" name=""/>
        <dsp:cNvSpPr/>
      </dsp:nvSpPr>
      <dsp:spPr>
        <a:xfrm>
          <a:off x="0" y="82380"/>
          <a:ext cx="6628804" cy="156078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A method for generating theory inductively from data through iterative coding, constant comparison, and </a:t>
          </a:r>
          <a:r>
            <a:rPr lang="en-GB" sz="2300" kern="1200" dirty="0" err="1"/>
            <a:t>memoing</a:t>
          </a:r>
          <a:r>
            <a:rPr lang="en-GB" sz="2300" kern="1200" dirty="0"/>
            <a:t> rather than testing pre-existing hypotheses</a:t>
          </a:r>
          <a:endParaRPr lang="en-US" sz="2300" kern="1200" dirty="0"/>
        </a:p>
      </dsp:txBody>
      <dsp:txXfrm>
        <a:off x="76191" y="158571"/>
        <a:ext cx="6476422" cy="1408398"/>
      </dsp:txXfrm>
    </dsp:sp>
    <dsp:sp modelId="{C1424058-6883-4894-ABAB-AA26CFFBAF22}">
      <dsp:nvSpPr>
        <dsp:cNvPr id="0" name=""/>
        <dsp:cNvSpPr/>
      </dsp:nvSpPr>
      <dsp:spPr>
        <a:xfrm>
          <a:off x="0" y="1709400"/>
          <a:ext cx="6628804" cy="1560780"/>
        </a:xfrm>
        <a:prstGeom prst="roundRect">
          <a:avLst/>
        </a:prstGeom>
        <a:gradFill rotWithShape="0">
          <a:gsLst>
            <a:gs pos="0">
              <a:schemeClr val="accent2">
                <a:hueOff val="-419062"/>
                <a:satOff val="-4829"/>
                <a:lumOff val="1079"/>
                <a:alphaOff val="0"/>
                <a:tint val="96000"/>
                <a:lumMod val="100000"/>
              </a:schemeClr>
            </a:gs>
            <a:gs pos="78000">
              <a:schemeClr val="accent2">
                <a:hueOff val="-419062"/>
                <a:satOff val="-4829"/>
                <a:lumOff val="10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Used when your primary aim is to </a:t>
          </a:r>
          <a:r>
            <a:rPr lang="en-GB" sz="2300" b="1" kern="1200"/>
            <a:t>generate an explanatory theory or model </a:t>
          </a:r>
          <a:r>
            <a:rPr lang="en-GB" sz="2300" kern="1200"/>
            <a:t>about process, action, or interaction that is not already explained by literature</a:t>
          </a:r>
          <a:endParaRPr lang="en-US" sz="2300" kern="1200"/>
        </a:p>
      </dsp:txBody>
      <dsp:txXfrm>
        <a:off x="76191" y="1785591"/>
        <a:ext cx="6476422" cy="1408398"/>
      </dsp:txXfrm>
    </dsp:sp>
    <dsp:sp modelId="{CEA51C22-7940-49FD-AE43-A4133DE040A2}">
      <dsp:nvSpPr>
        <dsp:cNvPr id="0" name=""/>
        <dsp:cNvSpPr/>
      </dsp:nvSpPr>
      <dsp:spPr>
        <a:xfrm>
          <a:off x="0" y="3336420"/>
          <a:ext cx="6628804" cy="1560780"/>
        </a:xfrm>
        <a:prstGeom prst="roundRect">
          <a:avLst/>
        </a:prstGeom>
        <a:gradFill rotWithShape="0">
          <a:gsLst>
            <a:gs pos="0">
              <a:schemeClr val="accent2">
                <a:hueOff val="-838123"/>
                <a:satOff val="-9658"/>
                <a:lumOff val="2159"/>
                <a:alphaOff val="0"/>
                <a:tint val="96000"/>
                <a:lumMod val="100000"/>
              </a:schemeClr>
            </a:gs>
            <a:gs pos="78000">
              <a:schemeClr val="accent2">
                <a:hueOff val="-838123"/>
                <a:satOff val="-9658"/>
                <a:lumOff val="215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Especially helpful for under-researched or complex phenomena when you want concepts to emerge from empirical data</a:t>
          </a:r>
          <a:endParaRPr lang="en-US" sz="2300" kern="1200"/>
        </a:p>
      </dsp:txBody>
      <dsp:txXfrm>
        <a:off x="76191" y="3412611"/>
        <a:ext cx="6476422" cy="14083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DB0678-95A1-4739-B55F-7518D446FDA6}">
      <dsp:nvSpPr>
        <dsp:cNvPr id="0" name=""/>
        <dsp:cNvSpPr/>
      </dsp:nvSpPr>
      <dsp:spPr>
        <a:xfrm>
          <a:off x="528476" y="252293"/>
          <a:ext cx="3260407" cy="3260407"/>
        </a:xfrm>
        <a:prstGeom prst="pie">
          <a:avLst>
            <a:gd name="adj1" fmla="val 16200000"/>
            <a:gd name="adj2" fmla="val 18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Open Coding</a:t>
          </a:r>
        </a:p>
      </dsp:txBody>
      <dsp:txXfrm>
        <a:off x="2246788" y="943189"/>
        <a:ext cx="1164431" cy="970359"/>
      </dsp:txXfrm>
    </dsp:sp>
    <dsp:sp modelId="{672F63F3-D1F6-46AF-9E6A-9106CF21F0CD}">
      <dsp:nvSpPr>
        <dsp:cNvPr id="0" name=""/>
        <dsp:cNvSpPr/>
      </dsp:nvSpPr>
      <dsp:spPr>
        <a:xfrm>
          <a:off x="461327" y="368736"/>
          <a:ext cx="3260407" cy="3260407"/>
        </a:xfrm>
        <a:prstGeom prst="pie">
          <a:avLst>
            <a:gd name="adj1" fmla="val 1800000"/>
            <a:gd name="adj2" fmla="val 90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Axial Coding</a:t>
          </a:r>
        </a:p>
      </dsp:txBody>
      <dsp:txXfrm>
        <a:off x="1237614" y="2484119"/>
        <a:ext cx="1746646" cy="853916"/>
      </dsp:txXfrm>
    </dsp:sp>
    <dsp:sp modelId="{A404432B-19E2-4AB4-BE88-A672256C18D2}">
      <dsp:nvSpPr>
        <dsp:cNvPr id="0" name=""/>
        <dsp:cNvSpPr/>
      </dsp:nvSpPr>
      <dsp:spPr>
        <a:xfrm>
          <a:off x="394178" y="252293"/>
          <a:ext cx="3260407" cy="3260407"/>
        </a:xfrm>
        <a:prstGeom prst="pie">
          <a:avLst>
            <a:gd name="adj1" fmla="val 900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Selective Coding</a:t>
          </a:r>
        </a:p>
      </dsp:txBody>
      <dsp:txXfrm>
        <a:off x="771842" y="943189"/>
        <a:ext cx="1164431" cy="970359"/>
      </dsp:txXfrm>
    </dsp:sp>
    <dsp:sp modelId="{2CB32383-BA30-4B96-9814-4825D796A83E}">
      <dsp:nvSpPr>
        <dsp:cNvPr id="0" name=""/>
        <dsp:cNvSpPr/>
      </dsp:nvSpPr>
      <dsp:spPr>
        <a:xfrm>
          <a:off x="326910" y="50458"/>
          <a:ext cx="3664076" cy="3664076"/>
        </a:xfrm>
        <a:prstGeom prst="circularArrow">
          <a:avLst>
            <a:gd name="adj1" fmla="val 5085"/>
            <a:gd name="adj2" fmla="val 327528"/>
            <a:gd name="adj3" fmla="val 1472472"/>
            <a:gd name="adj4" fmla="val 1619943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585FA64-B2E7-4BE2-A6FD-9D472BB3F646}">
      <dsp:nvSpPr>
        <dsp:cNvPr id="0" name=""/>
        <dsp:cNvSpPr/>
      </dsp:nvSpPr>
      <dsp:spPr>
        <a:xfrm>
          <a:off x="259492" y="166695"/>
          <a:ext cx="3664076" cy="3664076"/>
        </a:xfrm>
        <a:prstGeom prst="circularArrow">
          <a:avLst>
            <a:gd name="adj1" fmla="val 5085"/>
            <a:gd name="adj2" fmla="val 327528"/>
            <a:gd name="adj3" fmla="val 8671970"/>
            <a:gd name="adj4" fmla="val 180050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8BF3ED3-0A66-410B-8CA2-6F66353CB171}">
      <dsp:nvSpPr>
        <dsp:cNvPr id="0" name=""/>
        <dsp:cNvSpPr/>
      </dsp:nvSpPr>
      <dsp:spPr>
        <a:xfrm>
          <a:off x="192074" y="50458"/>
          <a:ext cx="3664076" cy="3664076"/>
        </a:xfrm>
        <a:prstGeom prst="circularArrow">
          <a:avLst>
            <a:gd name="adj1" fmla="val 5085"/>
            <a:gd name="adj2" fmla="val 327528"/>
            <a:gd name="adj3" fmla="val 15873039"/>
            <a:gd name="adj4" fmla="val 90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25CDBA-47BD-48D3-9141-FECDA3A82143}">
      <dsp:nvSpPr>
        <dsp:cNvPr id="0" name=""/>
        <dsp:cNvSpPr/>
      </dsp:nvSpPr>
      <dsp:spPr>
        <a:xfrm>
          <a:off x="3777" y="619371"/>
          <a:ext cx="1651683" cy="99101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Initial immersion</a:t>
          </a:r>
        </a:p>
      </dsp:txBody>
      <dsp:txXfrm>
        <a:off x="32803" y="648397"/>
        <a:ext cx="1593631" cy="932958"/>
      </dsp:txXfrm>
    </dsp:sp>
    <dsp:sp modelId="{6609EAE5-E136-44A3-BAAB-DB8D1FAC1A3B}">
      <dsp:nvSpPr>
        <dsp:cNvPr id="0" name=""/>
        <dsp:cNvSpPr/>
      </dsp:nvSpPr>
      <dsp:spPr>
        <a:xfrm>
          <a:off x="1800809" y="910067"/>
          <a:ext cx="350157" cy="40961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1800809" y="991990"/>
        <a:ext cx="245110" cy="245771"/>
      </dsp:txXfrm>
    </dsp:sp>
    <dsp:sp modelId="{8713AF97-F8E4-4D39-9902-AEFFA5A59839}">
      <dsp:nvSpPr>
        <dsp:cNvPr id="0" name=""/>
        <dsp:cNvSpPr/>
      </dsp:nvSpPr>
      <dsp:spPr>
        <a:xfrm>
          <a:off x="2316135" y="619371"/>
          <a:ext cx="1651683" cy="991010"/>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Open coding</a:t>
          </a:r>
        </a:p>
      </dsp:txBody>
      <dsp:txXfrm>
        <a:off x="2345161" y="648397"/>
        <a:ext cx="1593631" cy="932958"/>
      </dsp:txXfrm>
    </dsp:sp>
    <dsp:sp modelId="{1FA6DA20-4500-4A57-B630-7CCA7D836D2C}">
      <dsp:nvSpPr>
        <dsp:cNvPr id="0" name=""/>
        <dsp:cNvSpPr/>
      </dsp:nvSpPr>
      <dsp:spPr>
        <a:xfrm>
          <a:off x="4113167" y="910067"/>
          <a:ext cx="350157" cy="409617"/>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4113167" y="991990"/>
        <a:ext cx="245110" cy="245771"/>
      </dsp:txXfrm>
    </dsp:sp>
    <dsp:sp modelId="{9753FB0D-57CF-4F62-83E9-F79332E088FD}">
      <dsp:nvSpPr>
        <dsp:cNvPr id="0" name=""/>
        <dsp:cNvSpPr/>
      </dsp:nvSpPr>
      <dsp:spPr>
        <a:xfrm>
          <a:off x="4628492" y="619371"/>
          <a:ext cx="1651683" cy="991010"/>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Constant comparison and </a:t>
          </a:r>
          <a:r>
            <a:rPr lang="en-GB" sz="1800" kern="1200" dirty="0" err="1"/>
            <a:t>memoing</a:t>
          </a:r>
          <a:endParaRPr lang="en-GB" sz="1800" kern="1200" dirty="0"/>
        </a:p>
      </dsp:txBody>
      <dsp:txXfrm>
        <a:off x="4657518" y="648397"/>
        <a:ext cx="1593631" cy="932958"/>
      </dsp:txXfrm>
    </dsp:sp>
    <dsp:sp modelId="{2E5B4A52-BE23-4E80-BC9F-02DB1F56E052}">
      <dsp:nvSpPr>
        <dsp:cNvPr id="0" name=""/>
        <dsp:cNvSpPr/>
      </dsp:nvSpPr>
      <dsp:spPr>
        <a:xfrm>
          <a:off x="6425524" y="910067"/>
          <a:ext cx="350157" cy="409617"/>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6425524" y="991990"/>
        <a:ext cx="245110" cy="245771"/>
      </dsp:txXfrm>
    </dsp:sp>
    <dsp:sp modelId="{DE731859-05FF-4111-BA54-278A3733A51A}">
      <dsp:nvSpPr>
        <dsp:cNvPr id="0" name=""/>
        <dsp:cNvSpPr/>
      </dsp:nvSpPr>
      <dsp:spPr>
        <a:xfrm>
          <a:off x="6940850" y="619371"/>
          <a:ext cx="1651683" cy="991010"/>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Axial coding</a:t>
          </a:r>
        </a:p>
      </dsp:txBody>
      <dsp:txXfrm>
        <a:off x="6969876" y="648397"/>
        <a:ext cx="1593631" cy="932958"/>
      </dsp:txXfrm>
    </dsp:sp>
    <dsp:sp modelId="{45913FF3-A179-4360-922E-30A08156D85C}">
      <dsp:nvSpPr>
        <dsp:cNvPr id="0" name=""/>
        <dsp:cNvSpPr/>
      </dsp:nvSpPr>
      <dsp:spPr>
        <a:xfrm rot="5400000">
          <a:off x="7591613" y="1725999"/>
          <a:ext cx="350157" cy="40961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5400000">
        <a:off x="7643807" y="1755729"/>
        <a:ext cx="245771" cy="245110"/>
      </dsp:txXfrm>
    </dsp:sp>
    <dsp:sp modelId="{8E5D1E0C-E957-4755-8482-7652AD2F8BB3}">
      <dsp:nvSpPr>
        <dsp:cNvPr id="0" name=""/>
        <dsp:cNvSpPr/>
      </dsp:nvSpPr>
      <dsp:spPr>
        <a:xfrm>
          <a:off x="6940850" y="2271055"/>
          <a:ext cx="1651683" cy="991010"/>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Theoretical sampling</a:t>
          </a:r>
        </a:p>
      </dsp:txBody>
      <dsp:txXfrm>
        <a:off x="6969876" y="2300081"/>
        <a:ext cx="1593631" cy="932958"/>
      </dsp:txXfrm>
    </dsp:sp>
    <dsp:sp modelId="{522A91E5-DD4F-4150-A2C4-B85594D1F2BC}">
      <dsp:nvSpPr>
        <dsp:cNvPr id="0" name=""/>
        <dsp:cNvSpPr/>
      </dsp:nvSpPr>
      <dsp:spPr>
        <a:xfrm rot="10800000">
          <a:off x="6445345" y="2561751"/>
          <a:ext cx="350157" cy="409617"/>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6550392" y="2643674"/>
        <a:ext cx="245110" cy="245771"/>
      </dsp:txXfrm>
    </dsp:sp>
    <dsp:sp modelId="{00798FA3-2159-42BD-BF6A-1FE406DAE87A}">
      <dsp:nvSpPr>
        <dsp:cNvPr id="0" name=""/>
        <dsp:cNvSpPr/>
      </dsp:nvSpPr>
      <dsp:spPr>
        <a:xfrm>
          <a:off x="4628492" y="2271055"/>
          <a:ext cx="1651683" cy="99101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Selective coding and integration</a:t>
          </a:r>
        </a:p>
      </dsp:txBody>
      <dsp:txXfrm>
        <a:off x="4657518" y="2300081"/>
        <a:ext cx="1593631" cy="932958"/>
      </dsp:txXfrm>
    </dsp:sp>
    <dsp:sp modelId="{02AFDEB5-B81B-48CF-9A32-E2DBDB0E076F}">
      <dsp:nvSpPr>
        <dsp:cNvPr id="0" name=""/>
        <dsp:cNvSpPr/>
      </dsp:nvSpPr>
      <dsp:spPr>
        <a:xfrm rot="10800000">
          <a:off x="4132987" y="2561751"/>
          <a:ext cx="350157" cy="40961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4238034" y="2643674"/>
        <a:ext cx="245110" cy="245771"/>
      </dsp:txXfrm>
    </dsp:sp>
    <dsp:sp modelId="{C2DAD106-C0DB-4E5F-A3E1-77F7FB6A1A75}">
      <dsp:nvSpPr>
        <dsp:cNvPr id="0" name=""/>
        <dsp:cNvSpPr/>
      </dsp:nvSpPr>
      <dsp:spPr>
        <a:xfrm>
          <a:off x="2316135" y="2271055"/>
          <a:ext cx="1651683" cy="991010"/>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Write up with an audit trail</a:t>
          </a:r>
        </a:p>
      </dsp:txBody>
      <dsp:txXfrm>
        <a:off x="2345161" y="2300081"/>
        <a:ext cx="1593631" cy="9329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0E9112-50A0-4F75-BBF1-6D7CD29E0E2E}">
      <dsp:nvSpPr>
        <dsp:cNvPr id="0" name=""/>
        <dsp:cNvSpPr/>
      </dsp:nvSpPr>
      <dsp:spPr>
        <a:xfrm>
          <a:off x="0" y="58845"/>
          <a:ext cx="6628804" cy="1167952"/>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Studies how language constructs reality, identities, relationships, and power</a:t>
          </a:r>
          <a:endParaRPr lang="en-US" sz="2200" kern="1200"/>
        </a:p>
      </dsp:txBody>
      <dsp:txXfrm>
        <a:off x="57015" y="115860"/>
        <a:ext cx="6514774" cy="1053922"/>
      </dsp:txXfrm>
    </dsp:sp>
    <dsp:sp modelId="{7FA14A1F-F258-4D49-8794-0A0A3B0579D1}">
      <dsp:nvSpPr>
        <dsp:cNvPr id="0" name=""/>
        <dsp:cNvSpPr/>
      </dsp:nvSpPr>
      <dsp:spPr>
        <a:xfrm>
          <a:off x="0" y="1290157"/>
          <a:ext cx="6628804" cy="1167952"/>
        </a:xfrm>
        <a:prstGeom prst="roundRect">
          <a:avLst/>
        </a:prstGeom>
        <a:gradFill rotWithShape="0">
          <a:gsLst>
            <a:gs pos="0">
              <a:schemeClr val="accent2">
                <a:hueOff val="-279374"/>
                <a:satOff val="-3219"/>
                <a:lumOff val="720"/>
                <a:alphaOff val="0"/>
                <a:tint val="96000"/>
                <a:lumMod val="100000"/>
              </a:schemeClr>
            </a:gs>
            <a:gs pos="78000">
              <a:schemeClr val="accent2">
                <a:hueOff val="-279374"/>
                <a:satOff val="-3219"/>
                <a:lumOff val="72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Treats talk and text as social practices that do things</a:t>
          </a:r>
          <a:endParaRPr lang="en-US" sz="2200" kern="1200"/>
        </a:p>
      </dsp:txBody>
      <dsp:txXfrm>
        <a:off x="57015" y="1347172"/>
        <a:ext cx="6514774" cy="1053922"/>
      </dsp:txXfrm>
    </dsp:sp>
    <dsp:sp modelId="{1389D5BC-0715-46C2-B66D-D65F70A2D81F}">
      <dsp:nvSpPr>
        <dsp:cNvPr id="0" name=""/>
        <dsp:cNvSpPr/>
      </dsp:nvSpPr>
      <dsp:spPr>
        <a:xfrm>
          <a:off x="0" y="2521470"/>
          <a:ext cx="6628804" cy="1167952"/>
        </a:xfrm>
        <a:prstGeom prst="roundRect">
          <a:avLst/>
        </a:prstGeom>
        <a:gradFill rotWithShape="0">
          <a:gsLst>
            <a:gs pos="0">
              <a:schemeClr val="accent2">
                <a:hueOff val="-558749"/>
                <a:satOff val="-6439"/>
                <a:lumOff val="1439"/>
                <a:alphaOff val="0"/>
                <a:tint val="96000"/>
                <a:lumMod val="100000"/>
              </a:schemeClr>
            </a:gs>
            <a:gs pos="78000">
              <a:schemeClr val="accent2">
                <a:hueOff val="-558749"/>
                <a:satOff val="-6439"/>
                <a:lumOff val="143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For example, legitimising authority, producing categories, or managing accountability</a:t>
          </a:r>
          <a:endParaRPr lang="en-US" sz="2200" kern="1200" dirty="0"/>
        </a:p>
      </dsp:txBody>
      <dsp:txXfrm>
        <a:off x="57015" y="2578485"/>
        <a:ext cx="6514774" cy="1053922"/>
      </dsp:txXfrm>
    </dsp:sp>
    <dsp:sp modelId="{9133299B-A598-41AE-BD07-6FCB201E68F4}">
      <dsp:nvSpPr>
        <dsp:cNvPr id="0" name=""/>
        <dsp:cNvSpPr/>
      </dsp:nvSpPr>
      <dsp:spPr>
        <a:xfrm>
          <a:off x="0" y="3752783"/>
          <a:ext cx="6628804" cy="1167952"/>
        </a:xfrm>
        <a:prstGeom prst="roundRect">
          <a:avLst/>
        </a:prstGeom>
        <a:gradFill rotWithShape="0">
          <a:gsLst>
            <a:gs pos="0">
              <a:schemeClr val="accent2">
                <a:hueOff val="-838123"/>
                <a:satOff val="-9658"/>
                <a:lumOff val="2159"/>
                <a:alphaOff val="0"/>
                <a:tint val="96000"/>
                <a:lumMod val="100000"/>
              </a:schemeClr>
            </a:gs>
            <a:gs pos="78000">
              <a:schemeClr val="accent2">
                <a:hueOff val="-838123"/>
                <a:satOff val="-9658"/>
                <a:lumOff val="215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Should be used when your research question targets </a:t>
          </a:r>
          <a:r>
            <a:rPr lang="en-GB" sz="2200" b="1" kern="1200"/>
            <a:t>how </a:t>
          </a:r>
          <a:r>
            <a:rPr lang="en-GB" sz="2200" kern="1200"/>
            <a:t>language constructs meaning rather than simply </a:t>
          </a:r>
          <a:r>
            <a:rPr lang="en-GB" sz="2200" b="1" kern="1200"/>
            <a:t>what</a:t>
          </a:r>
          <a:r>
            <a:rPr lang="en-GB" sz="2200" kern="1200"/>
            <a:t> people think and feel</a:t>
          </a:r>
          <a:endParaRPr lang="en-GB" sz="2200" kern="1200" dirty="0"/>
        </a:p>
      </dsp:txBody>
      <dsp:txXfrm>
        <a:off x="57015" y="3809798"/>
        <a:ext cx="6514774" cy="10539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C9879E-B5FB-4FB2-A67B-810CED5DB576}">
      <dsp:nvSpPr>
        <dsp:cNvPr id="0" name=""/>
        <dsp:cNvSpPr/>
      </dsp:nvSpPr>
      <dsp:spPr>
        <a:xfrm>
          <a:off x="7555" y="134149"/>
          <a:ext cx="2258210" cy="135492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Define analytic focus</a:t>
          </a:r>
        </a:p>
      </dsp:txBody>
      <dsp:txXfrm>
        <a:off x="47239" y="173833"/>
        <a:ext cx="2178842" cy="1275558"/>
      </dsp:txXfrm>
    </dsp:sp>
    <dsp:sp modelId="{96BF6710-A6E5-44E7-8F7A-355EB294CCC0}">
      <dsp:nvSpPr>
        <dsp:cNvPr id="0" name=""/>
        <dsp:cNvSpPr/>
      </dsp:nvSpPr>
      <dsp:spPr>
        <a:xfrm>
          <a:off x="2464488" y="531594"/>
          <a:ext cx="478740" cy="56003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2464488" y="643601"/>
        <a:ext cx="335118" cy="336022"/>
      </dsp:txXfrm>
    </dsp:sp>
    <dsp:sp modelId="{10BA2D10-4F8C-4AA7-9675-6A56856875D6}">
      <dsp:nvSpPr>
        <dsp:cNvPr id="0" name=""/>
        <dsp:cNvSpPr/>
      </dsp:nvSpPr>
      <dsp:spPr>
        <a:xfrm>
          <a:off x="3169050" y="134149"/>
          <a:ext cx="2258210" cy="1354926"/>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Data preparation</a:t>
          </a:r>
        </a:p>
      </dsp:txBody>
      <dsp:txXfrm>
        <a:off x="3208734" y="173833"/>
        <a:ext cx="2178842" cy="1275558"/>
      </dsp:txXfrm>
    </dsp:sp>
    <dsp:sp modelId="{815BDDC1-7CE7-467A-B4E2-8CA63CBEFC87}">
      <dsp:nvSpPr>
        <dsp:cNvPr id="0" name=""/>
        <dsp:cNvSpPr/>
      </dsp:nvSpPr>
      <dsp:spPr>
        <a:xfrm>
          <a:off x="5625983" y="531594"/>
          <a:ext cx="478740" cy="56003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5625983" y="643601"/>
        <a:ext cx="335118" cy="336022"/>
      </dsp:txXfrm>
    </dsp:sp>
    <dsp:sp modelId="{3A703EBE-B266-4DBD-A550-DED32E72CB5D}">
      <dsp:nvSpPr>
        <dsp:cNvPr id="0" name=""/>
        <dsp:cNvSpPr/>
      </dsp:nvSpPr>
      <dsp:spPr>
        <a:xfrm>
          <a:off x="6330545" y="134149"/>
          <a:ext cx="2258210" cy="1354926"/>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Close reading and coding</a:t>
          </a:r>
        </a:p>
      </dsp:txBody>
      <dsp:txXfrm>
        <a:off x="6370229" y="173833"/>
        <a:ext cx="2178842" cy="1275558"/>
      </dsp:txXfrm>
    </dsp:sp>
    <dsp:sp modelId="{C354CACB-3364-4EFA-B6A9-EC286A133741}">
      <dsp:nvSpPr>
        <dsp:cNvPr id="0" name=""/>
        <dsp:cNvSpPr/>
      </dsp:nvSpPr>
      <dsp:spPr>
        <a:xfrm rot="5400000">
          <a:off x="7220280" y="1647151"/>
          <a:ext cx="478740" cy="560036"/>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7291639" y="1687799"/>
        <a:ext cx="336022" cy="335118"/>
      </dsp:txXfrm>
    </dsp:sp>
    <dsp:sp modelId="{79BA6B88-8BBE-49B4-B799-C63277529F5D}">
      <dsp:nvSpPr>
        <dsp:cNvPr id="0" name=""/>
        <dsp:cNvSpPr/>
      </dsp:nvSpPr>
      <dsp:spPr>
        <a:xfrm>
          <a:off x="6330545" y="2392360"/>
          <a:ext cx="2258210" cy="135492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Identifying discursive patterns</a:t>
          </a:r>
        </a:p>
      </dsp:txBody>
      <dsp:txXfrm>
        <a:off x="6370229" y="2432044"/>
        <a:ext cx="2178842" cy="1275558"/>
      </dsp:txXfrm>
    </dsp:sp>
    <dsp:sp modelId="{F11B4EE1-CDDB-4E59-B826-378ECAD51593}">
      <dsp:nvSpPr>
        <dsp:cNvPr id="0" name=""/>
        <dsp:cNvSpPr/>
      </dsp:nvSpPr>
      <dsp:spPr>
        <a:xfrm rot="10800000">
          <a:off x="5653082" y="2789805"/>
          <a:ext cx="478740" cy="56003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5796704" y="2901812"/>
        <a:ext cx="335118" cy="336022"/>
      </dsp:txXfrm>
    </dsp:sp>
    <dsp:sp modelId="{95841158-232C-4ED9-9491-59D3D0D207EA}">
      <dsp:nvSpPr>
        <dsp:cNvPr id="0" name=""/>
        <dsp:cNvSpPr/>
      </dsp:nvSpPr>
      <dsp:spPr>
        <a:xfrm>
          <a:off x="3169050" y="2392360"/>
          <a:ext cx="2258210" cy="1354926"/>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Contextualise</a:t>
          </a:r>
        </a:p>
      </dsp:txBody>
      <dsp:txXfrm>
        <a:off x="3208734" y="2432044"/>
        <a:ext cx="2178842" cy="1275558"/>
      </dsp:txXfrm>
    </dsp:sp>
    <dsp:sp modelId="{852BA8BD-6E58-43FC-81DC-A5896BD8EB28}">
      <dsp:nvSpPr>
        <dsp:cNvPr id="0" name=""/>
        <dsp:cNvSpPr/>
      </dsp:nvSpPr>
      <dsp:spPr>
        <a:xfrm rot="10800000">
          <a:off x="2491587" y="2789805"/>
          <a:ext cx="478740" cy="560036"/>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2635209" y="2901812"/>
        <a:ext cx="335118" cy="336022"/>
      </dsp:txXfrm>
    </dsp:sp>
    <dsp:sp modelId="{43AFF948-AE34-4D7F-8D8B-EEC6D097F6F8}">
      <dsp:nvSpPr>
        <dsp:cNvPr id="0" name=""/>
        <dsp:cNvSpPr/>
      </dsp:nvSpPr>
      <dsp:spPr>
        <a:xfrm>
          <a:off x="7555" y="2392360"/>
          <a:ext cx="2258210" cy="135492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Write interpretively</a:t>
          </a:r>
        </a:p>
      </dsp:txBody>
      <dsp:txXfrm>
        <a:off x="47239" y="2432044"/>
        <a:ext cx="2178842" cy="12755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24EE55-7DFC-45FC-9BC9-E8C518898235}" type="datetimeFigureOut">
              <a:rPr lang="en-GB" smtClean="0"/>
              <a:t>01/03/2026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9FAC79-BD15-440A-B4C3-1122831BE2CE}" type="slidenum">
              <a:rPr lang="en-GB" smtClean="0"/>
              <a:t>‹#›</a:t>
            </a:fld>
            <a:endParaRPr lang="en-GB"/>
          </a:p>
        </p:txBody>
      </p:sp>
    </p:spTree>
    <p:extLst>
      <p:ext uri="{BB962C8B-B14F-4D97-AF65-F5344CB8AC3E}">
        <p14:creationId xmlns:p14="http://schemas.microsoft.com/office/powerpoint/2010/main" val="26506347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Familiarisation – read and re-read data, note initial ideas</a:t>
            </a:r>
          </a:p>
          <a:p>
            <a:r>
              <a:rPr lang="en-GB" dirty="0"/>
              <a:t>Generating codes – code systematically across data, concise and descriptive</a:t>
            </a:r>
          </a:p>
          <a:p>
            <a:r>
              <a:rPr lang="en-GB" dirty="0"/>
              <a:t>Search for themes – collate codes into candidate themes and subthemes</a:t>
            </a:r>
          </a:p>
          <a:p>
            <a:r>
              <a:rPr lang="en-GB" dirty="0"/>
              <a:t>Reviewing themes – check themes against coded extracts and the whole dataset, refine boundaries</a:t>
            </a:r>
          </a:p>
          <a:p>
            <a:r>
              <a:rPr lang="en-GB" dirty="0"/>
              <a:t>Defining and naming – write clear definitions and select compelling data extracts</a:t>
            </a:r>
          </a:p>
          <a:p>
            <a:r>
              <a:rPr lang="en-GB" dirty="0"/>
              <a:t>Producing report – present themes with analytic narrative and evidence, linking to research questions and literature</a:t>
            </a:r>
          </a:p>
        </p:txBody>
      </p:sp>
      <p:sp>
        <p:nvSpPr>
          <p:cNvPr id="4" name="Slide Number Placeholder 3"/>
          <p:cNvSpPr>
            <a:spLocks noGrp="1"/>
          </p:cNvSpPr>
          <p:nvPr>
            <p:ph type="sldNum" sz="quarter" idx="5"/>
          </p:nvPr>
        </p:nvSpPr>
        <p:spPr/>
        <p:txBody>
          <a:bodyPr/>
          <a:lstStyle/>
          <a:p>
            <a:fld id="{139FAC79-BD15-440A-B4C3-1122831BE2CE}" type="slidenum">
              <a:rPr lang="en-GB" smtClean="0"/>
              <a:t>4</a:t>
            </a:fld>
            <a:endParaRPr lang="en-GB"/>
          </a:p>
        </p:txBody>
      </p:sp>
    </p:spTree>
    <p:extLst>
      <p:ext uri="{BB962C8B-B14F-4D97-AF65-F5344CB8AC3E}">
        <p14:creationId xmlns:p14="http://schemas.microsoft.com/office/powerpoint/2010/main" val="36966963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Relationships – causal, contextual, intervening conditions, consequences</a:t>
            </a:r>
          </a:p>
        </p:txBody>
      </p:sp>
      <p:sp>
        <p:nvSpPr>
          <p:cNvPr id="4" name="Slide Number Placeholder 3"/>
          <p:cNvSpPr>
            <a:spLocks noGrp="1"/>
          </p:cNvSpPr>
          <p:nvPr>
            <p:ph type="sldNum" sz="quarter" idx="5"/>
          </p:nvPr>
        </p:nvSpPr>
        <p:spPr/>
        <p:txBody>
          <a:bodyPr/>
          <a:lstStyle/>
          <a:p>
            <a:fld id="{139FAC79-BD15-440A-B4C3-1122831BE2CE}" type="slidenum">
              <a:rPr lang="en-GB" smtClean="0"/>
              <a:t>7</a:t>
            </a:fld>
            <a:endParaRPr lang="en-GB"/>
          </a:p>
        </p:txBody>
      </p:sp>
    </p:spTree>
    <p:extLst>
      <p:ext uri="{BB962C8B-B14F-4D97-AF65-F5344CB8AC3E}">
        <p14:creationId xmlns:p14="http://schemas.microsoft.com/office/powerpoint/2010/main" val="3999064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Initial immersion – read transcripts, write reflexive notes, begin open coding</a:t>
            </a:r>
          </a:p>
          <a:p>
            <a:r>
              <a:rPr lang="en-GB" dirty="0"/>
              <a:t>Open coding – label actions, processes and meanings with concise conceptual codes</a:t>
            </a:r>
          </a:p>
          <a:p>
            <a:r>
              <a:rPr lang="en-GB" dirty="0"/>
              <a:t>Constant comparison – compare codes across cases, write memos that propose relationships and alternative explanations</a:t>
            </a:r>
          </a:p>
          <a:p>
            <a:r>
              <a:rPr lang="en-GB" dirty="0"/>
              <a:t>Axial coding – group codes into categories, specify conditions, action/interactions, consequences</a:t>
            </a:r>
          </a:p>
          <a:p>
            <a:r>
              <a:rPr lang="en-GB" dirty="0"/>
              <a:t>Theoretical sampling – collect further data targeted to elaborate weak or promising categories</a:t>
            </a:r>
          </a:p>
          <a:p>
            <a:r>
              <a:rPr lang="en-GB" dirty="0"/>
              <a:t>Selective coding – identify a core category and integrate other categories into a coherent explanatory model</a:t>
            </a:r>
          </a:p>
          <a:p>
            <a:r>
              <a:rPr lang="en-GB" dirty="0"/>
              <a:t>Write up – present categories, memos, exemplar quotes, and a clear account of analytic decisions</a:t>
            </a:r>
          </a:p>
        </p:txBody>
      </p:sp>
      <p:sp>
        <p:nvSpPr>
          <p:cNvPr id="4" name="Slide Number Placeholder 3"/>
          <p:cNvSpPr>
            <a:spLocks noGrp="1"/>
          </p:cNvSpPr>
          <p:nvPr>
            <p:ph type="sldNum" sz="quarter" idx="5"/>
          </p:nvPr>
        </p:nvSpPr>
        <p:spPr/>
        <p:txBody>
          <a:bodyPr/>
          <a:lstStyle/>
          <a:p>
            <a:fld id="{139FAC79-BD15-440A-B4C3-1122831BE2CE}" type="slidenum">
              <a:rPr lang="en-GB" smtClean="0"/>
              <a:t>8</a:t>
            </a:fld>
            <a:endParaRPr lang="en-GB"/>
          </a:p>
        </p:txBody>
      </p:sp>
    </p:spTree>
    <p:extLst>
      <p:ext uri="{BB962C8B-B14F-4D97-AF65-F5344CB8AC3E}">
        <p14:creationId xmlns:p14="http://schemas.microsoft.com/office/powerpoint/2010/main" val="3569720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Define – specify whether you examine interactional organisation, ideological work, subject formation or rhetorical strategies</a:t>
            </a:r>
          </a:p>
          <a:p>
            <a:r>
              <a:rPr lang="en-GB" dirty="0"/>
              <a:t>Data prep – transcribe with appropriate detail </a:t>
            </a:r>
            <a:r>
              <a:rPr lang="en-GB" dirty="0" err="1"/>
              <a:t>eg</a:t>
            </a:r>
            <a:r>
              <a:rPr lang="en-GB" dirty="0"/>
              <a:t> pause length, syllabic focus etc</a:t>
            </a:r>
          </a:p>
          <a:p>
            <a:r>
              <a:rPr lang="en-GB" dirty="0"/>
              <a:t>Close reading and coding – perform iterative close reading, annotate linguistic feature (metaphor, modality, pronouns, passive voice), contextual reference</a:t>
            </a:r>
          </a:p>
          <a:p>
            <a:r>
              <a:rPr lang="en-GB" dirty="0"/>
              <a:t>Identify pattern – map recurring constructions, interpretive repertoires, or interactional practices and link them to social consequences</a:t>
            </a:r>
          </a:p>
          <a:p>
            <a:r>
              <a:rPr lang="en-GB" dirty="0"/>
              <a:t>Contextualise – situate findings in institutional, historical, or ideological contexts, consider intertextual links</a:t>
            </a:r>
          </a:p>
          <a:p>
            <a:r>
              <a:rPr lang="en-GB" dirty="0"/>
              <a:t>Write – present detailed extracts, explain analytic moves, show how language produces an effect</a:t>
            </a:r>
          </a:p>
        </p:txBody>
      </p:sp>
      <p:sp>
        <p:nvSpPr>
          <p:cNvPr id="4" name="Slide Number Placeholder 3"/>
          <p:cNvSpPr>
            <a:spLocks noGrp="1"/>
          </p:cNvSpPr>
          <p:nvPr>
            <p:ph type="sldNum" sz="quarter" idx="5"/>
          </p:nvPr>
        </p:nvSpPr>
        <p:spPr/>
        <p:txBody>
          <a:bodyPr/>
          <a:lstStyle/>
          <a:p>
            <a:fld id="{139FAC79-BD15-440A-B4C3-1122831BE2CE}" type="slidenum">
              <a:rPr lang="en-GB" smtClean="0"/>
              <a:t>11</a:t>
            </a:fld>
            <a:endParaRPr lang="en-GB"/>
          </a:p>
        </p:txBody>
      </p:sp>
    </p:spTree>
    <p:extLst>
      <p:ext uri="{BB962C8B-B14F-4D97-AF65-F5344CB8AC3E}">
        <p14:creationId xmlns:p14="http://schemas.microsoft.com/office/powerpoint/2010/main" val="11754052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63692F-5A69-4093-9C17-699D563D9181}"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6BE9A3-6535-451C-B0A5-EEC9782941FE}" type="slidenum">
              <a:rPr lang="en-GB" smtClean="0"/>
              <a:t>‹#›</a:t>
            </a:fld>
            <a:endParaRPr lang="en-GB"/>
          </a:p>
        </p:txBody>
      </p:sp>
    </p:spTree>
    <p:extLst>
      <p:ext uri="{BB962C8B-B14F-4D97-AF65-F5344CB8AC3E}">
        <p14:creationId xmlns:p14="http://schemas.microsoft.com/office/powerpoint/2010/main" val="2693011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63692F-5A69-4093-9C17-699D563D9181}"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6BE9A3-6535-451C-B0A5-EEC9782941FE}" type="slidenum">
              <a:rPr lang="en-GB" smtClean="0"/>
              <a:t>‹#›</a:t>
            </a:fld>
            <a:endParaRPr lang="en-GB"/>
          </a:p>
        </p:txBody>
      </p:sp>
    </p:spTree>
    <p:extLst>
      <p:ext uri="{BB962C8B-B14F-4D97-AF65-F5344CB8AC3E}">
        <p14:creationId xmlns:p14="http://schemas.microsoft.com/office/powerpoint/2010/main" val="1694681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63692F-5A69-4093-9C17-699D563D9181}"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6BE9A3-6535-451C-B0A5-EEC9782941FE}" type="slidenum">
              <a:rPr lang="en-GB" smtClean="0"/>
              <a:t>‹#›</a:t>
            </a:fld>
            <a:endParaRPr lang="en-GB"/>
          </a:p>
        </p:txBody>
      </p:sp>
    </p:spTree>
    <p:extLst>
      <p:ext uri="{BB962C8B-B14F-4D97-AF65-F5344CB8AC3E}">
        <p14:creationId xmlns:p14="http://schemas.microsoft.com/office/powerpoint/2010/main" val="969644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63692F-5A69-4093-9C17-699D563D9181}" type="datetimeFigureOut">
              <a:rPr lang="en-GB" smtClean="0"/>
              <a:t>01/03/2026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6BE9A3-6535-451C-B0A5-EEC9782941FE}" type="slidenum">
              <a:rPr lang="en-GB" smtClean="0"/>
              <a:t>‹#›</a:t>
            </a:fld>
            <a:endParaRPr lang="en-GB"/>
          </a:p>
        </p:txBody>
      </p:sp>
    </p:spTree>
    <p:extLst>
      <p:ext uri="{BB962C8B-B14F-4D97-AF65-F5344CB8AC3E}">
        <p14:creationId xmlns:p14="http://schemas.microsoft.com/office/powerpoint/2010/main" val="1684229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63692F-5A69-4093-9C17-699D563D9181}" type="datetimeFigureOut">
              <a:rPr lang="en-GB" smtClean="0"/>
              <a:t>01/03/2026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36BE9A3-6535-451C-B0A5-EEC9782941FE}" type="slidenum">
              <a:rPr lang="en-GB" smtClean="0"/>
              <a:t>‹#›</a:t>
            </a:fld>
            <a:endParaRPr lang="en-GB"/>
          </a:p>
        </p:txBody>
      </p:sp>
    </p:spTree>
    <p:extLst>
      <p:ext uri="{BB962C8B-B14F-4D97-AF65-F5344CB8AC3E}">
        <p14:creationId xmlns:p14="http://schemas.microsoft.com/office/powerpoint/2010/main" val="4030519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63692F-5A69-4093-9C17-699D563D9181}" type="datetimeFigureOut">
              <a:rPr lang="en-GB" smtClean="0"/>
              <a:t>01/03/2026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36BE9A3-6535-451C-B0A5-EEC9782941FE}" type="slidenum">
              <a:rPr lang="en-GB" smtClean="0"/>
              <a:t>‹#›</a:t>
            </a:fld>
            <a:endParaRPr lang="en-GB"/>
          </a:p>
        </p:txBody>
      </p:sp>
    </p:spTree>
    <p:extLst>
      <p:ext uri="{BB962C8B-B14F-4D97-AF65-F5344CB8AC3E}">
        <p14:creationId xmlns:p14="http://schemas.microsoft.com/office/powerpoint/2010/main" val="1553597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63692F-5A69-4093-9C17-699D563D9181}" type="datetimeFigureOut">
              <a:rPr lang="en-GB" smtClean="0"/>
              <a:t>01/03/2026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36BE9A3-6535-451C-B0A5-EEC9782941FE}" type="slidenum">
              <a:rPr lang="en-GB" smtClean="0"/>
              <a:t>‹#›</a:t>
            </a:fld>
            <a:endParaRPr lang="en-GB"/>
          </a:p>
        </p:txBody>
      </p:sp>
    </p:spTree>
    <p:extLst>
      <p:ext uri="{BB962C8B-B14F-4D97-AF65-F5344CB8AC3E}">
        <p14:creationId xmlns:p14="http://schemas.microsoft.com/office/powerpoint/2010/main" val="465533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63692F-5A69-4093-9C17-699D563D9181}" type="datetimeFigureOut">
              <a:rPr lang="en-GB" smtClean="0"/>
              <a:t>01/03/2026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6BE9A3-6535-451C-B0A5-EEC9782941FE}" type="slidenum">
              <a:rPr lang="en-GB" smtClean="0"/>
              <a:t>‹#›</a:t>
            </a:fld>
            <a:endParaRPr lang="en-GB"/>
          </a:p>
        </p:txBody>
      </p:sp>
    </p:spTree>
    <p:extLst>
      <p:ext uri="{BB962C8B-B14F-4D97-AF65-F5344CB8AC3E}">
        <p14:creationId xmlns:p14="http://schemas.microsoft.com/office/powerpoint/2010/main" val="3272129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63692F-5A69-4093-9C17-699D563D9181}" type="datetimeFigureOut">
              <a:rPr lang="en-GB" smtClean="0"/>
              <a:t>01/03/2026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6BE9A3-6535-451C-B0A5-EEC9782941FE}" type="slidenum">
              <a:rPr lang="en-GB" smtClean="0"/>
              <a:t>‹#›</a:t>
            </a:fld>
            <a:endParaRPr lang="en-GB"/>
          </a:p>
        </p:txBody>
      </p:sp>
    </p:spTree>
    <p:extLst>
      <p:ext uri="{BB962C8B-B14F-4D97-AF65-F5344CB8AC3E}">
        <p14:creationId xmlns:p14="http://schemas.microsoft.com/office/powerpoint/2010/main" val="27886913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63692F-5A69-4093-9C17-699D563D9181}"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6BE9A3-6535-451C-B0A5-EEC9782941FE}" type="slidenum">
              <a:rPr lang="en-GB" smtClean="0"/>
              <a:t>‹#›</a:t>
            </a:fld>
            <a:endParaRPr lang="en-GB"/>
          </a:p>
        </p:txBody>
      </p:sp>
    </p:spTree>
    <p:extLst>
      <p:ext uri="{BB962C8B-B14F-4D97-AF65-F5344CB8AC3E}">
        <p14:creationId xmlns:p14="http://schemas.microsoft.com/office/powerpoint/2010/main" val="2627764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63692F-5A69-4093-9C17-699D563D9181}"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6BE9A3-6535-451C-B0A5-EEC9782941F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0668010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63692F-5A69-4093-9C17-699D563D9181}"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6BE9A3-6535-451C-B0A5-EEC9782941FE}" type="slidenum">
              <a:rPr lang="en-GB" smtClean="0"/>
              <a:t>‹#›</a:t>
            </a:fld>
            <a:endParaRPr lang="en-GB"/>
          </a:p>
        </p:txBody>
      </p:sp>
    </p:spTree>
    <p:extLst>
      <p:ext uri="{BB962C8B-B14F-4D97-AF65-F5344CB8AC3E}">
        <p14:creationId xmlns:p14="http://schemas.microsoft.com/office/powerpoint/2010/main" val="30341595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63692F-5A69-4093-9C17-699D563D9181}"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6BE9A3-6535-451C-B0A5-EEC9782941F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102405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63692F-5A69-4093-9C17-699D563D9181}"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6BE9A3-6535-451C-B0A5-EEC9782941FE}" type="slidenum">
              <a:rPr lang="en-GB" smtClean="0"/>
              <a:t>‹#›</a:t>
            </a:fld>
            <a:endParaRPr lang="en-GB"/>
          </a:p>
        </p:txBody>
      </p:sp>
    </p:spTree>
    <p:extLst>
      <p:ext uri="{BB962C8B-B14F-4D97-AF65-F5344CB8AC3E}">
        <p14:creationId xmlns:p14="http://schemas.microsoft.com/office/powerpoint/2010/main" val="26765530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63692F-5A69-4093-9C17-699D563D9181}"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6BE9A3-6535-451C-B0A5-EEC9782941FE}" type="slidenum">
              <a:rPr lang="en-GB" smtClean="0"/>
              <a:t>‹#›</a:t>
            </a:fld>
            <a:endParaRPr lang="en-GB"/>
          </a:p>
        </p:txBody>
      </p:sp>
    </p:spTree>
    <p:extLst>
      <p:ext uri="{BB962C8B-B14F-4D97-AF65-F5344CB8AC3E}">
        <p14:creationId xmlns:p14="http://schemas.microsoft.com/office/powerpoint/2010/main" val="21105359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63692F-5A69-4093-9C17-699D563D9181}"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6BE9A3-6535-451C-B0A5-EEC9782941FE}" type="slidenum">
              <a:rPr lang="en-GB" smtClean="0"/>
              <a:t>‹#›</a:t>
            </a:fld>
            <a:endParaRPr lang="en-GB"/>
          </a:p>
        </p:txBody>
      </p:sp>
    </p:spTree>
    <p:extLst>
      <p:ext uri="{BB962C8B-B14F-4D97-AF65-F5344CB8AC3E}">
        <p14:creationId xmlns:p14="http://schemas.microsoft.com/office/powerpoint/2010/main" val="3333251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C63692F-5A69-4093-9C17-699D563D9181}" type="datetimeFigureOut">
              <a:rPr lang="en-GB" smtClean="0"/>
              <a:t>01/03/2026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36BE9A3-6535-451C-B0A5-EEC9782941FE}" type="slidenum">
              <a:rPr lang="en-GB" smtClean="0"/>
              <a:t>‹#›</a:t>
            </a:fld>
            <a:endParaRPr lang="en-GB"/>
          </a:p>
        </p:txBody>
      </p:sp>
    </p:spTree>
    <p:extLst>
      <p:ext uri="{BB962C8B-B14F-4D97-AF65-F5344CB8AC3E}">
        <p14:creationId xmlns:p14="http://schemas.microsoft.com/office/powerpoint/2010/main" val="27547493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s://www.pikist.com/free-photo-sntkj"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blogcued.blogspot.com/2017/02/por-que-trabajar-en-grupo-y-aprender-en.html"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FCF68-A08B-D90A-B737-0F85B1E0EA0D}"/>
              </a:ext>
            </a:extLst>
          </p:cNvPr>
          <p:cNvSpPr>
            <a:spLocks noGrp="1"/>
          </p:cNvSpPr>
          <p:nvPr>
            <p:ph type="ctrTitle"/>
          </p:nvPr>
        </p:nvSpPr>
        <p:spPr/>
        <p:txBody>
          <a:bodyPr/>
          <a:lstStyle/>
          <a:p>
            <a:r>
              <a:rPr lang="en-GB" dirty="0"/>
              <a:t>Qualitative Methods II: Data Analysis</a:t>
            </a:r>
          </a:p>
        </p:txBody>
      </p:sp>
      <p:sp>
        <p:nvSpPr>
          <p:cNvPr id="3" name="Subtitle 2">
            <a:extLst>
              <a:ext uri="{FF2B5EF4-FFF2-40B4-BE49-F238E27FC236}">
                <a16:creationId xmlns:a16="http://schemas.microsoft.com/office/drawing/2014/main" id="{2C6108C7-F120-33C5-501B-5501A4743043}"/>
              </a:ext>
            </a:extLst>
          </p:cNvPr>
          <p:cNvSpPr>
            <a:spLocks noGrp="1"/>
          </p:cNvSpPr>
          <p:nvPr>
            <p:ph type="subTitle" idx="1"/>
          </p:nvPr>
        </p:nvSpPr>
        <p:spPr/>
        <p:txBody>
          <a:bodyPr/>
          <a:lstStyle/>
          <a:p>
            <a:r>
              <a:rPr lang="en-GB" dirty="0"/>
              <a:t>Research Methods</a:t>
            </a:r>
          </a:p>
        </p:txBody>
      </p:sp>
    </p:spTree>
    <p:extLst>
      <p:ext uri="{BB962C8B-B14F-4D97-AF65-F5344CB8AC3E}">
        <p14:creationId xmlns:p14="http://schemas.microsoft.com/office/powerpoint/2010/main" val="1710443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98D0E-891B-1EA2-2CEC-A3522EE18B28}"/>
              </a:ext>
            </a:extLst>
          </p:cNvPr>
          <p:cNvSpPr>
            <a:spLocks noGrp="1"/>
          </p:cNvSpPr>
          <p:nvPr>
            <p:ph type="title"/>
          </p:nvPr>
        </p:nvSpPr>
        <p:spPr/>
        <p:txBody>
          <a:bodyPr/>
          <a:lstStyle/>
          <a:p>
            <a:r>
              <a:rPr lang="en-GB" dirty="0"/>
              <a:t>What are we covering today?</a:t>
            </a:r>
          </a:p>
        </p:txBody>
      </p:sp>
      <p:sp>
        <p:nvSpPr>
          <p:cNvPr id="3" name="Content Placeholder 2">
            <a:extLst>
              <a:ext uri="{FF2B5EF4-FFF2-40B4-BE49-F238E27FC236}">
                <a16:creationId xmlns:a16="http://schemas.microsoft.com/office/drawing/2014/main" id="{40D68375-CD99-C795-15CE-F90564EA1149}"/>
              </a:ext>
            </a:extLst>
          </p:cNvPr>
          <p:cNvSpPr>
            <a:spLocks noGrp="1"/>
          </p:cNvSpPr>
          <p:nvPr>
            <p:ph idx="1"/>
          </p:nvPr>
        </p:nvSpPr>
        <p:spPr/>
        <p:txBody>
          <a:bodyPr/>
          <a:lstStyle/>
          <a:p>
            <a:r>
              <a:rPr lang="en-GB" dirty="0"/>
              <a:t>Thematic analysis, grounded theory, and discourse analysis</a:t>
            </a:r>
          </a:p>
          <a:p>
            <a:r>
              <a:rPr lang="en-GB" dirty="0"/>
              <a:t>Coding frameworks and analytic memos</a:t>
            </a:r>
          </a:p>
          <a:p>
            <a:r>
              <a:rPr lang="en-GB" dirty="0"/>
              <a:t>Useful software</a:t>
            </a:r>
          </a:p>
          <a:p>
            <a:r>
              <a:rPr lang="en-GB" dirty="0"/>
              <a:t>Second attempt at coding activity</a:t>
            </a:r>
          </a:p>
        </p:txBody>
      </p:sp>
    </p:spTree>
    <p:extLst>
      <p:ext uri="{BB962C8B-B14F-4D97-AF65-F5344CB8AC3E}">
        <p14:creationId xmlns:p14="http://schemas.microsoft.com/office/powerpoint/2010/main" val="831361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0358CB-A098-1979-C53E-6DFDFCC55E27}"/>
              </a:ext>
            </a:extLst>
          </p:cNvPr>
          <p:cNvSpPr>
            <a:spLocks noGrp="1"/>
          </p:cNvSpPr>
          <p:nvPr>
            <p:ph type="title"/>
          </p:nvPr>
        </p:nvSpPr>
        <p:spPr>
          <a:xfrm>
            <a:off x="652481" y="1382486"/>
            <a:ext cx="3547581" cy="4093028"/>
          </a:xfrm>
        </p:spPr>
        <p:txBody>
          <a:bodyPr anchor="ctr">
            <a:normAutofit/>
          </a:bodyPr>
          <a:lstStyle/>
          <a:p>
            <a:r>
              <a:rPr lang="en-GB" sz="4400"/>
              <a:t>Thematic Analysis</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1521C7D2-8F25-6FCC-C7B6-56F1A0354215}"/>
              </a:ext>
            </a:extLst>
          </p:cNvPr>
          <p:cNvGraphicFramePr>
            <a:graphicFrameLocks noGrp="1"/>
          </p:cNvGraphicFramePr>
          <p:nvPr>
            <p:ph idx="1"/>
            <p:extLst>
              <p:ext uri="{D42A27DB-BD31-4B8C-83A1-F6EECF244321}">
                <p14:modId xmlns:p14="http://schemas.microsoft.com/office/powerpoint/2010/main" val="1731809798"/>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3647485"/>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32" fill="hold" grpId="0" nodeType="clickEffect">
                                  <p:stCondLst>
                                    <p:cond delay="0"/>
                                  </p:stCondLst>
                                  <p:childTnLst>
                                    <p:set>
                                      <p:cBhvr>
                                        <p:cTn id="6" dur="1" fill="hold">
                                          <p:stCondLst>
                                            <p:cond delay="0"/>
                                          </p:stCondLst>
                                        </p:cTn>
                                        <p:tgtEl>
                                          <p:spTgt spid="23">
                                            <p:graphicEl>
                                              <a:dgm id="{E168463D-5DEB-4888-A4CA-EA4D12880721}"/>
                                            </p:graphicEl>
                                          </p:spTgt>
                                        </p:tgtEl>
                                        <p:attrNameLst>
                                          <p:attrName>style.visibility</p:attrName>
                                        </p:attrNameLst>
                                      </p:cBhvr>
                                      <p:to>
                                        <p:strVal val="visible"/>
                                      </p:to>
                                    </p:set>
                                    <p:animEffect transition="in" filter="circle(out)">
                                      <p:cBhvr>
                                        <p:cTn id="7" dur="2000"/>
                                        <p:tgtEl>
                                          <p:spTgt spid="23">
                                            <p:graphicEl>
                                              <a:dgm id="{E168463D-5DEB-4888-A4CA-EA4D1288072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32" fill="hold" grpId="0" nodeType="clickEffect">
                                  <p:stCondLst>
                                    <p:cond delay="0"/>
                                  </p:stCondLst>
                                  <p:childTnLst>
                                    <p:set>
                                      <p:cBhvr>
                                        <p:cTn id="11" dur="1" fill="hold">
                                          <p:stCondLst>
                                            <p:cond delay="0"/>
                                          </p:stCondLst>
                                        </p:cTn>
                                        <p:tgtEl>
                                          <p:spTgt spid="23">
                                            <p:graphicEl>
                                              <a:dgm id="{5D6002E2-0487-4CA8-8A8C-E9DD28AD57D0}"/>
                                            </p:graphicEl>
                                          </p:spTgt>
                                        </p:tgtEl>
                                        <p:attrNameLst>
                                          <p:attrName>style.visibility</p:attrName>
                                        </p:attrNameLst>
                                      </p:cBhvr>
                                      <p:to>
                                        <p:strVal val="visible"/>
                                      </p:to>
                                    </p:set>
                                    <p:animEffect transition="in" filter="circle(out)">
                                      <p:cBhvr>
                                        <p:cTn id="12" dur="2000"/>
                                        <p:tgtEl>
                                          <p:spTgt spid="23">
                                            <p:graphicEl>
                                              <a:dgm id="{5D6002E2-0487-4CA8-8A8C-E9DD28AD57D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32" fill="hold" grpId="0" nodeType="clickEffect">
                                  <p:stCondLst>
                                    <p:cond delay="0"/>
                                  </p:stCondLst>
                                  <p:childTnLst>
                                    <p:set>
                                      <p:cBhvr>
                                        <p:cTn id="16" dur="1" fill="hold">
                                          <p:stCondLst>
                                            <p:cond delay="0"/>
                                          </p:stCondLst>
                                        </p:cTn>
                                        <p:tgtEl>
                                          <p:spTgt spid="23">
                                            <p:graphicEl>
                                              <a:dgm id="{0203E520-0984-45A9-B81D-A9B37F66E734}"/>
                                            </p:graphicEl>
                                          </p:spTgt>
                                        </p:tgtEl>
                                        <p:attrNameLst>
                                          <p:attrName>style.visibility</p:attrName>
                                        </p:attrNameLst>
                                      </p:cBhvr>
                                      <p:to>
                                        <p:strVal val="visible"/>
                                      </p:to>
                                    </p:set>
                                    <p:animEffect transition="in" filter="circle(out)">
                                      <p:cBhvr>
                                        <p:cTn id="17" dur="2000"/>
                                        <p:tgtEl>
                                          <p:spTgt spid="23">
                                            <p:graphicEl>
                                              <a:dgm id="{0203E520-0984-45A9-B81D-A9B37F66E73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3"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E66E5-727A-3C85-8275-6D7FE4F5EB4D}"/>
              </a:ext>
            </a:extLst>
          </p:cNvPr>
          <p:cNvSpPr>
            <a:spLocks noGrp="1"/>
          </p:cNvSpPr>
          <p:nvPr>
            <p:ph type="title"/>
          </p:nvPr>
        </p:nvSpPr>
        <p:spPr/>
        <p:txBody>
          <a:bodyPr/>
          <a:lstStyle/>
          <a:p>
            <a:r>
              <a:rPr lang="en-GB" dirty="0"/>
              <a:t>Thematic Analysis Workflow</a:t>
            </a:r>
          </a:p>
        </p:txBody>
      </p:sp>
      <p:graphicFrame>
        <p:nvGraphicFramePr>
          <p:cNvPr id="4" name="Content Placeholder 3">
            <a:extLst>
              <a:ext uri="{FF2B5EF4-FFF2-40B4-BE49-F238E27FC236}">
                <a16:creationId xmlns:a16="http://schemas.microsoft.com/office/drawing/2014/main" id="{87605F4D-827E-84E6-FF32-51AE120B0287}"/>
              </a:ext>
            </a:extLst>
          </p:cNvPr>
          <p:cNvGraphicFramePr>
            <a:graphicFrameLocks noGrp="1"/>
          </p:cNvGraphicFramePr>
          <p:nvPr>
            <p:ph idx="1"/>
            <p:extLst>
              <p:ext uri="{D42A27DB-BD31-4B8C-83A1-F6EECF244321}">
                <p14:modId xmlns:p14="http://schemas.microsoft.com/office/powerpoint/2010/main" val="3721244088"/>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307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graphicEl>
                                              <a:dgm id="{F8CEB377-FA46-4139-BF49-FDB332A21CFD}"/>
                                            </p:graphicEl>
                                          </p:spTgt>
                                        </p:tgtEl>
                                        <p:attrNameLst>
                                          <p:attrName>style.visibility</p:attrName>
                                        </p:attrNameLst>
                                      </p:cBhvr>
                                      <p:to>
                                        <p:strVal val="visible"/>
                                      </p:to>
                                    </p:set>
                                    <p:anim calcmode="lin" valueType="num">
                                      <p:cBhvr>
                                        <p:cTn id="7" dur="500" fill="hold"/>
                                        <p:tgtEl>
                                          <p:spTgt spid="4">
                                            <p:graphicEl>
                                              <a:dgm id="{F8CEB377-FA46-4139-BF49-FDB332A21CFD}"/>
                                            </p:graphicEl>
                                          </p:spTgt>
                                        </p:tgtEl>
                                        <p:attrNameLst>
                                          <p:attrName>ppt_w</p:attrName>
                                        </p:attrNameLst>
                                      </p:cBhvr>
                                      <p:tavLst>
                                        <p:tav tm="0">
                                          <p:val>
                                            <p:fltVal val="0"/>
                                          </p:val>
                                        </p:tav>
                                        <p:tav tm="100000">
                                          <p:val>
                                            <p:strVal val="#ppt_w"/>
                                          </p:val>
                                        </p:tav>
                                      </p:tavLst>
                                    </p:anim>
                                    <p:anim calcmode="lin" valueType="num">
                                      <p:cBhvr>
                                        <p:cTn id="8" dur="500" fill="hold"/>
                                        <p:tgtEl>
                                          <p:spTgt spid="4">
                                            <p:graphicEl>
                                              <a:dgm id="{F8CEB377-FA46-4139-BF49-FDB332A21CFD}"/>
                                            </p:graphicEl>
                                          </p:spTgt>
                                        </p:tgtEl>
                                        <p:attrNameLst>
                                          <p:attrName>ppt_h</p:attrName>
                                        </p:attrNameLst>
                                      </p:cBhvr>
                                      <p:tavLst>
                                        <p:tav tm="0">
                                          <p:val>
                                            <p:fltVal val="0"/>
                                          </p:val>
                                        </p:tav>
                                        <p:tav tm="100000">
                                          <p:val>
                                            <p:strVal val="#ppt_h"/>
                                          </p:val>
                                        </p:tav>
                                      </p:tavLst>
                                    </p:anim>
                                    <p:animEffect transition="in" filter="fade">
                                      <p:cBhvr>
                                        <p:cTn id="9" dur="500"/>
                                        <p:tgtEl>
                                          <p:spTgt spid="4">
                                            <p:graphicEl>
                                              <a:dgm id="{F8CEB377-FA46-4139-BF49-FDB332A21CFD}"/>
                                            </p:graphic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graphicEl>
                                              <a:dgm id="{5C3ECA88-424F-4E80-AEF0-1974D61BEE6E}"/>
                                            </p:graphicEl>
                                          </p:spTgt>
                                        </p:tgtEl>
                                        <p:attrNameLst>
                                          <p:attrName>style.visibility</p:attrName>
                                        </p:attrNameLst>
                                      </p:cBhvr>
                                      <p:to>
                                        <p:strVal val="visible"/>
                                      </p:to>
                                    </p:set>
                                    <p:anim calcmode="lin" valueType="num">
                                      <p:cBhvr>
                                        <p:cTn id="14" dur="500" fill="hold"/>
                                        <p:tgtEl>
                                          <p:spTgt spid="4">
                                            <p:graphicEl>
                                              <a:dgm id="{5C3ECA88-424F-4E80-AEF0-1974D61BEE6E}"/>
                                            </p:graphicEl>
                                          </p:spTgt>
                                        </p:tgtEl>
                                        <p:attrNameLst>
                                          <p:attrName>ppt_w</p:attrName>
                                        </p:attrNameLst>
                                      </p:cBhvr>
                                      <p:tavLst>
                                        <p:tav tm="0">
                                          <p:val>
                                            <p:fltVal val="0"/>
                                          </p:val>
                                        </p:tav>
                                        <p:tav tm="100000">
                                          <p:val>
                                            <p:strVal val="#ppt_w"/>
                                          </p:val>
                                        </p:tav>
                                      </p:tavLst>
                                    </p:anim>
                                    <p:anim calcmode="lin" valueType="num">
                                      <p:cBhvr>
                                        <p:cTn id="15" dur="500" fill="hold"/>
                                        <p:tgtEl>
                                          <p:spTgt spid="4">
                                            <p:graphicEl>
                                              <a:dgm id="{5C3ECA88-424F-4E80-AEF0-1974D61BEE6E}"/>
                                            </p:graphicEl>
                                          </p:spTgt>
                                        </p:tgtEl>
                                        <p:attrNameLst>
                                          <p:attrName>ppt_h</p:attrName>
                                        </p:attrNameLst>
                                      </p:cBhvr>
                                      <p:tavLst>
                                        <p:tav tm="0">
                                          <p:val>
                                            <p:fltVal val="0"/>
                                          </p:val>
                                        </p:tav>
                                        <p:tav tm="100000">
                                          <p:val>
                                            <p:strVal val="#ppt_h"/>
                                          </p:val>
                                        </p:tav>
                                      </p:tavLst>
                                    </p:anim>
                                    <p:animEffect transition="in" filter="fade">
                                      <p:cBhvr>
                                        <p:cTn id="16" dur="500"/>
                                        <p:tgtEl>
                                          <p:spTgt spid="4">
                                            <p:graphicEl>
                                              <a:dgm id="{5C3ECA88-424F-4E80-AEF0-1974D61BEE6E}"/>
                                            </p:graphicEl>
                                          </p:spTgt>
                                        </p:tgtEl>
                                      </p:cBhvr>
                                    </p:animEffect>
                                  </p:childTnLst>
                                </p:cTn>
                              </p:par>
                              <p:par>
                                <p:cTn id="17" presetID="53" presetClass="entr" presetSubtype="16" fill="hold" grpId="0" nodeType="withEffect">
                                  <p:stCondLst>
                                    <p:cond delay="0"/>
                                  </p:stCondLst>
                                  <p:childTnLst>
                                    <p:set>
                                      <p:cBhvr>
                                        <p:cTn id="18" dur="1" fill="hold">
                                          <p:stCondLst>
                                            <p:cond delay="0"/>
                                          </p:stCondLst>
                                        </p:cTn>
                                        <p:tgtEl>
                                          <p:spTgt spid="4">
                                            <p:graphicEl>
                                              <a:dgm id="{D19D8365-5FDE-4AC6-B460-EB5C5F39FC61}"/>
                                            </p:graphicEl>
                                          </p:spTgt>
                                        </p:tgtEl>
                                        <p:attrNameLst>
                                          <p:attrName>style.visibility</p:attrName>
                                        </p:attrNameLst>
                                      </p:cBhvr>
                                      <p:to>
                                        <p:strVal val="visible"/>
                                      </p:to>
                                    </p:set>
                                    <p:anim calcmode="lin" valueType="num">
                                      <p:cBhvr>
                                        <p:cTn id="19" dur="500" fill="hold"/>
                                        <p:tgtEl>
                                          <p:spTgt spid="4">
                                            <p:graphicEl>
                                              <a:dgm id="{D19D8365-5FDE-4AC6-B460-EB5C5F39FC61}"/>
                                            </p:graphicEl>
                                          </p:spTgt>
                                        </p:tgtEl>
                                        <p:attrNameLst>
                                          <p:attrName>ppt_w</p:attrName>
                                        </p:attrNameLst>
                                      </p:cBhvr>
                                      <p:tavLst>
                                        <p:tav tm="0">
                                          <p:val>
                                            <p:fltVal val="0"/>
                                          </p:val>
                                        </p:tav>
                                        <p:tav tm="100000">
                                          <p:val>
                                            <p:strVal val="#ppt_w"/>
                                          </p:val>
                                        </p:tav>
                                      </p:tavLst>
                                    </p:anim>
                                    <p:anim calcmode="lin" valueType="num">
                                      <p:cBhvr>
                                        <p:cTn id="20" dur="500" fill="hold"/>
                                        <p:tgtEl>
                                          <p:spTgt spid="4">
                                            <p:graphicEl>
                                              <a:dgm id="{D19D8365-5FDE-4AC6-B460-EB5C5F39FC61}"/>
                                            </p:graphicEl>
                                          </p:spTgt>
                                        </p:tgtEl>
                                        <p:attrNameLst>
                                          <p:attrName>ppt_h</p:attrName>
                                        </p:attrNameLst>
                                      </p:cBhvr>
                                      <p:tavLst>
                                        <p:tav tm="0">
                                          <p:val>
                                            <p:fltVal val="0"/>
                                          </p:val>
                                        </p:tav>
                                        <p:tav tm="100000">
                                          <p:val>
                                            <p:strVal val="#ppt_h"/>
                                          </p:val>
                                        </p:tav>
                                      </p:tavLst>
                                    </p:anim>
                                    <p:animEffect transition="in" filter="fade">
                                      <p:cBhvr>
                                        <p:cTn id="21" dur="500"/>
                                        <p:tgtEl>
                                          <p:spTgt spid="4">
                                            <p:graphicEl>
                                              <a:dgm id="{D19D8365-5FDE-4AC6-B460-EB5C5F39FC61}"/>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4">
                                            <p:graphicEl>
                                              <a:dgm id="{04A034B8-5665-4694-A0ED-1F4200517F7C}"/>
                                            </p:graphicEl>
                                          </p:spTgt>
                                        </p:tgtEl>
                                        <p:attrNameLst>
                                          <p:attrName>style.visibility</p:attrName>
                                        </p:attrNameLst>
                                      </p:cBhvr>
                                      <p:to>
                                        <p:strVal val="visible"/>
                                      </p:to>
                                    </p:set>
                                    <p:anim calcmode="lin" valueType="num">
                                      <p:cBhvr>
                                        <p:cTn id="26" dur="500" fill="hold"/>
                                        <p:tgtEl>
                                          <p:spTgt spid="4">
                                            <p:graphicEl>
                                              <a:dgm id="{04A034B8-5665-4694-A0ED-1F4200517F7C}"/>
                                            </p:graphicEl>
                                          </p:spTgt>
                                        </p:tgtEl>
                                        <p:attrNameLst>
                                          <p:attrName>ppt_w</p:attrName>
                                        </p:attrNameLst>
                                      </p:cBhvr>
                                      <p:tavLst>
                                        <p:tav tm="0">
                                          <p:val>
                                            <p:fltVal val="0"/>
                                          </p:val>
                                        </p:tav>
                                        <p:tav tm="100000">
                                          <p:val>
                                            <p:strVal val="#ppt_w"/>
                                          </p:val>
                                        </p:tav>
                                      </p:tavLst>
                                    </p:anim>
                                    <p:anim calcmode="lin" valueType="num">
                                      <p:cBhvr>
                                        <p:cTn id="27" dur="500" fill="hold"/>
                                        <p:tgtEl>
                                          <p:spTgt spid="4">
                                            <p:graphicEl>
                                              <a:dgm id="{04A034B8-5665-4694-A0ED-1F4200517F7C}"/>
                                            </p:graphicEl>
                                          </p:spTgt>
                                        </p:tgtEl>
                                        <p:attrNameLst>
                                          <p:attrName>ppt_h</p:attrName>
                                        </p:attrNameLst>
                                      </p:cBhvr>
                                      <p:tavLst>
                                        <p:tav tm="0">
                                          <p:val>
                                            <p:fltVal val="0"/>
                                          </p:val>
                                        </p:tav>
                                        <p:tav tm="100000">
                                          <p:val>
                                            <p:strVal val="#ppt_h"/>
                                          </p:val>
                                        </p:tav>
                                      </p:tavLst>
                                    </p:anim>
                                    <p:animEffect transition="in" filter="fade">
                                      <p:cBhvr>
                                        <p:cTn id="28" dur="500"/>
                                        <p:tgtEl>
                                          <p:spTgt spid="4">
                                            <p:graphicEl>
                                              <a:dgm id="{04A034B8-5665-4694-A0ED-1F4200517F7C}"/>
                                            </p:graphicEl>
                                          </p:spTgt>
                                        </p:tgtEl>
                                      </p:cBhvr>
                                    </p:animEffect>
                                  </p:childTnLst>
                                </p:cTn>
                              </p:par>
                              <p:par>
                                <p:cTn id="29" presetID="53" presetClass="entr" presetSubtype="16" fill="hold" grpId="0" nodeType="withEffect">
                                  <p:stCondLst>
                                    <p:cond delay="0"/>
                                  </p:stCondLst>
                                  <p:childTnLst>
                                    <p:set>
                                      <p:cBhvr>
                                        <p:cTn id="30" dur="1" fill="hold">
                                          <p:stCondLst>
                                            <p:cond delay="0"/>
                                          </p:stCondLst>
                                        </p:cTn>
                                        <p:tgtEl>
                                          <p:spTgt spid="4">
                                            <p:graphicEl>
                                              <a:dgm id="{46AEFF7D-C012-42F7-8193-C9CBE0018A39}"/>
                                            </p:graphicEl>
                                          </p:spTgt>
                                        </p:tgtEl>
                                        <p:attrNameLst>
                                          <p:attrName>style.visibility</p:attrName>
                                        </p:attrNameLst>
                                      </p:cBhvr>
                                      <p:to>
                                        <p:strVal val="visible"/>
                                      </p:to>
                                    </p:set>
                                    <p:anim calcmode="lin" valueType="num">
                                      <p:cBhvr>
                                        <p:cTn id="31" dur="500" fill="hold"/>
                                        <p:tgtEl>
                                          <p:spTgt spid="4">
                                            <p:graphicEl>
                                              <a:dgm id="{46AEFF7D-C012-42F7-8193-C9CBE0018A39}"/>
                                            </p:graphicEl>
                                          </p:spTgt>
                                        </p:tgtEl>
                                        <p:attrNameLst>
                                          <p:attrName>ppt_w</p:attrName>
                                        </p:attrNameLst>
                                      </p:cBhvr>
                                      <p:tavLst>
                                        <p:tav tm="0">
                                          <p:val>
                                            <p:fltVal val="0"/>
                                          </p:val>
                                        </p:tav>
                                        <p:tav tm="100000">
                                          <p:val>
                                            <p:strVal val="#ppt_w"/>
                                          </p:val>
                                        </p:tav>
                                      </p:tavLst>
                                    </p:anim>
                                    <p:anim calcmode="lin" valueType="num">
                                      <p:cBhvr>
                                        <p:cTn id="32" dur="500" fill="hold"/>
                                        <p:tgtEl>
                                          <p:spTgt spid="4">
                                            <p:graphicEl>
                                              <a:dgm id="{46AEFF7D-C012-42F7-8193-C9CBE0018A39}"/>
                                            </p:graphicEl>
                                          </p:spTgt>
                                        </p:tgtEl>
                                        <p:attrNameLst>
                                          <p:attrName>ppt_h</p:attrName>
                                        </p:attrNameLst>
                                      </p:cBhvr>
                                      <p:tavLst>
                                        <p:tav tm="0">
                                          <p:val>
                                            <p:fltVal val="0"/>
                                          </p:val>
                                        </p:tav>
                                        <p:tav tm="100000">
                                          <p:val>
                                            <p:strVal val="#ppt_h"/>
                                          </p:val>
                                        </p:tav>
                                      </p:tavLst>
                                    </p:anim>
                                    <p:animEffect transition="in" filter="fade">
                                      <p:cBhvr>
                                        <p:cTn id="33" dur="500"/>
                                        <p:tgtEl>
                                          <p:spTgt spid="4">
                                            <p:graphicEl>
                                              <a:dgm id="{46AEFF7D-C012-42F7-8193-C9CBE0018A39}"/>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53" presetClass="entr" presetSubtype="16" fill="hold" grpId="0" nodeType="clickEffect">
                                  <p:stCondLst>
                                    <p:cond delay="0"/>
                                  </p:stCondLst>
                                  <p:childTnLst>
                                    <p:set>
                                      <p:cBhvr>
                                        <p:cTn id="37" dur="1" fill="hold">
                                          <p:stCondLst>
                                            <p:cond delay="0"/>
                                          </p:stCondLst>
                                        </p:cTn>
                                        <p:tgtEl>
                                          <p:spTgt spid="4">
                                            <p:graphicEl>
                                              <a:dgm id="{A4B91113-9165-46FD-AEF5-CB2284870DDE}"/>
                                            </p:graphicEl>
                                          </p:spTgt>
                                        </p:tgtEl>
                                        <p:attrNameLst>
                                          <p:attrName>style.visibility</p:attrName>
                                        </p:attrNameLst>
                                      </p:cBhvr>
                                      <p:to>
                                        <p:strVal val="visible"/>
                                      </p:to>
                                    </p:set>
                                    <p:anim calcmode="lin" valueType="num">
                                      <p:cBhvr>
                                        <p:cTn id="38" dur="500" fill="hold"/>
                                        <p:tgtEl>
                                          <p:spTgt spid="4">
                                            <p:graphicEl>
                                              <a:dgm id="{A4B91113-9165-46FD-AEF5-CB2284870DDE}"/>
                                            </p:graphicEl>
                                          </p:spTgt>
                                        </p:tgtEl>
                                        <p:attrNameLst>
                                          <p:attrName>ppt_w</p:attrName>
                                        </p:attrNameLst>
                                      </p:cBhvr>
                                      <p:tavLst>
                                        <p:tav tm="0">
                                          <p:val>
                                            <p:fltVal val="0"/>
                                          </p:val>
                                        </p:tav>
                                        <p:tav tm="100000">
                                          <p:val>
                                            <p:strVal val="#ppt_w"/>
                                          </p:val>
                                        </p:tav>
                                      </p:tavLst>
                                    </p:anim>
                                    <p:anim calcmode="lin" valueType="num">
                                      <p:cBhvr>
                                        <p:cTn id="39" dur="500" fill="hold"/>
                                        <p:tgtEl>
                                          <p:spTgt spid="4">
                                            <p:graphicEl>
                                              <a:dgm id="{A4B91113-9165-46FD-AEF5-CB2284870DDE}"/>
                                            </p:graphicEl>
                                          </p:spTgt>
                                        </p:tgtEl>
                                        <p:attrNameLst>
                                          <p:attrName>ppt_h</p:attrName>
                                        </p:attrNameLst>
                                      </p:cBhvr>
                                      <p:tavLst>
                                        <p:tav tm="0">
                                          <p:val>
                                            <p:fltVal val="0"/>
                                          </p:val>
                                        </p:tav>
                                        <p:tav tm="100000">
                                          <p:val>
                                            <p:strVal val="#ppt_h"/>
                                          </p:val>
                                        </p:tav>
                                      </p:tavLst>
                                    </p:anim>
                                    <p:animEffect transition="in" filter="fade">
                                      <p:cBhvr>
                                        <p:cTn id="40" dur="500"/>
                                        <p:tgtEl>
                                          <p:spTgt spid="4">
                                            <p:graphicEl>
                                              <a:dgm id="{A4B91113-9165-46FD-AEF5-CB2284870DDE}"/>
                                            </p:graphicEl>
                                          </p:spTgt>
                                        </p:tgtEl>
                                      </p:cBhvr>
                                    </p:animEffect>
                                  </p:childTnLst>
                                </p:cTn>
                              </p:par>
                              <p:par>
                                <p:cTn id="41" presetID="53" presetClass="entr" presetSubtype="16" fill="hold" grpId="0" nodeType="withEffect">
                                  <p:stCondLst>
                                    <p:cond delay="0"/>
                                  </p:stCondLst>
                                  <p:childTnLst>
                                    <p:set>
                                      <p:cBhvr>
                                        <p:cTn id="42" dur="1" fill="hold">
                                          <p:stCondLst>
                                            <p:cond delay="0"/>
                                          </p:stCondLst>
                                        </p:cTn>
                                        <p:tgtEl>
                                          <p:spTgt spid="4">
                                            <p:graphicEl>
                                              <a:dgm id="{6F4D64E6-E2F3-4E59-8EB2-CD31E79965CA}"/>
                                            </p:graphicEl>
                                          </p:spTgt>
                                        </p:tgtEl>
                                        <p:attrNameLst>
                                          <p:attrName>style.visibility</p:attrName>
                                        </p:attrNameLst>
                                      </p:cBhvr>
                                      <p:to>
                                        <p:strVal val="visible"/>
                                      </p:to>
                                    </p:set>
                                    <p:anim calcmode="lin" valueType="num">
                                      <p:cBhvr>
                                        <p:cTn id="43" dur="500" fill="hold"/>
                                        <p:tgtEl>
                                          <p:spTgt spid="4">
                                            <p:graphicEl>
                                              <a:dgm id="{6F4D64E6-E2F3-4E59-8EB2-CD31E79965CA}"/>
                                            </p:graphicEl>
                                          </p:spTgt>
                                        </p:tgtEl>
                                        <p:attrNameLst>
                                          <p:attrName>ppt_w</p:attrName>
                                        </p:attrNameLst>
                                      </p:cBhvr>
                                      <p:tavLst>
                                        <p:tav tm="0">
                                          <p:val>
                                            <p:fltVal val="0"/>
                                          </p:val>
                                        </p:tav>
                                        <p:tav tm="100000">
                                          <p:val>
                                            <p:strVal val="#ppt_w"/>
                                          </p:val>
                                        </p:tav>
                                      </p:tavLst>
                                    </p:anim>
                                    <p:anim calcmode="lin" valueType="num">
                                      <p:cBhvr>
                                        <p:cTn id="44" dur="500" fill="hold"/>
                                        <p:tgtEl>
                                          <p:spTgt spid="4">
                                            <p:graphicEl>
                                              <a:dgm id="{6F4D64E6-E2F3-4E59-8EB2-CD31E79965CA}"/>
                                            </p:graphicEl>
                                          </p:spTgt>
                                        </p:tgtEl>
                                        <p:attrNameLst>
                                          <p:attrName>ppt_h</p:attrName>
                                        </p:attrNameLst>
                                      </p:cBhvr>
                                      <p:tavLst>
                                        <p:tav tm="0">
                                          <p:val>
                                            <p:fltVal val="0"/>
                                          </p:val>
                                        </p:tav>
                                        <p:tav tm="100000">
                                          <p:val>
                                            <p:strVal val="#ppt_h"/>
                                          </p:val>
                                        </p:tav>
                                      </p:tavLst>
                                    </p:anim>
                                    <p:animEffect transition="in" filter="fade">
                                      <p:cBhvr>
                                        <p:cTn id="45" dur="500"/>
                                        <p:tgtEl>
                                          <p:spTgt spid="4">
                                            <p:graphicEl>
                                              <a:dgm id="{6F4D64E6-E2F3-4E59-8EB2-CD31E79965CA}"/>
                                            </p:graphicEl>
                                          </p:spTgt>
                                        </p:tgtEl>
                                      </p:cBhvr>
                                    </p:animEffect>
                                  </p:childTnLst>
                                </p:cTn>
                              </p:par>
                            </p:childTnLst>
                          </p:cTn>
                        </p:par>
                      </p:childTnLst>
                    </p:cTn>
                  </p:par>
                  <p:par>
                    <p:cTn id="46" fill="hold">
                      <p:stCondLst>
                        <p:cond delay="indefinite"/>
                      </p:stCondLst>
                      <p:childTnLst>
                        <p:par>
                          <p:cTn id="47" fill="hold">
                            <p:stCondLst>
                              <p:cond delay="0"/>
                            </p:stCondLst>
                            <p:childTnLst>
                              <p:par>
                                <p:cTn id="48" presetID="53" presetClass="entr" presetSubtype="16" fill="hold" grpId="0" nodeType="clickEffect">
                                  <p:stCondLst>
                                    <p:cond delay="0"/>
                                  </p:stCondLst>
                                  <p:childTnLst>
                                    <p:set>
                                      <p:cBhvr>
                                        <p:cTn id="49" dur="1" fill="hold">
                                          <p:stCondLst>
                                            <p:cond delay="0"/>
                                          </p:stCondLst>
                                        </p:cTn>
                                        <p:tgtEl>
                                          <p:spTgt spid="4">
                                            <p:graphicEl>
                                              <a:dgm id="{B81513AA-7105-4647-B2B4-1D7DB37F15CD}"/>
                                            </p:graphicEl>
                                          </p:spTgt>
                                        </p:tgtEl>
                                        <p:attrNameLst>
                                          <p:attrName>style.visibility</p:attrName>
                                        </p:attrNameLst>
                                      </p:cBhvr>
                                      <p:to>
                                        <p:strVal val="visible"/>
                                      </p:to>
                                    </p:set>
                                    <p:anim calcmode="lin" valueType="num">
                                      <p:cBhvr>
                                        <p:cTn id="50" dur="500" fill="hold"/>
                                        <p:tgtEl>
                                          <p:spTgt spid="4">
                                            <p:graphicEl>
                                              <a:dgm id="{B81513AA-7105-4647-B2B4-1D7DB37F15CD}"/>
                                            </p:graphicEl>
                                          </p:spTgt>
                                        </p:tgtEl>
                                        <p:attrNameLst>
                                          <p:attrName>ppt_w</p:attrName>
                                        </p:attrNameLst>
                                      </p:cBhvr>
                                      <p:tavLst>
                                        <p:tav tm="0">
                                          <p:val>
                                            <p:fltVal val="0"/>
                                          </p:val>
                                        </p:tav>
                                        <p:tav tm="100000">
                                          <p:val>
                                            <p:strVal val="#ppt_w"/>
                                          </p:val>
                                        </p:tav>
                                      </p:tavLst>
                                    </p:anim>
                                    <p:anim calcmode="lin" valueType="num">
                                      <p:cBhvr>
                                        <p:cTn id="51" dur="500" fill="hold"/>
                                        <p:tgtEl>
                                          <p:spTgt spid="4">
                                            <p:graphicEl>
                                              <a:dgm id="{B81513AA-7105-4647-B2B4-1D7DB37F15CD}"/>
                                            </p:graphicEl>
                                          </p:spTgt>
                                        </p:tgtEl>
                                        <p:attrNameLst>
                                          <p:attrName>ppt_h</p:attrName>
                                        </p:attrNameLst>
                                      </p:cBhvr>
                                      <p:tavLst>
                                        <p:tav tm="0">
                                          <p:val>
                                            <p:fltVal val="0"/>
                                          </p:val>
                                        </p:tav>
                                        <p:tav tm="100000">
                                          <p:val>
                                            <p:strVal val="#ppt_h"/>
                                          </p:val>
                                        </p:tav>
                                      </p:tavLst>
                                    </p:anim>
                                    <p:animEffect transition="in" filter="fade">
                                      <p:cBhvr>
                                        <p:cTn id="52" dur="500"/>
                                        <p:tgtEl>
                                          <p:spTgt spid="4">
                                            <p:graphicEl>
                                              <a:dgm id="{B81513AA-7105-4647-B2B4-1D7DB37F15CD}"/>
                                            </p:graphicEl>
                                          </p:spTgt>
                                        </p:tgtEl>
                                      </p:cBhvr>
                                    </p:animEffect>
                                  </p:childTnLst>
                                </p:cTn>
                              </p:par>
                              <p:par>
                                <p:cTn id="53" presetID="53" presetClass="entr" presetSubtype="16" fill="hold" grpId="0" nodeType="withEffect">
                                  <p:stCondLst>
                                    <p:cond delay="0"/>
                                  </p:stCondLst>
                                  <p:childTnLst>
                                    <p:set>
                                      <p:cBhvr>
                                        <p:cTn id="54" dur="1" fill="hold">
                                          <p:stCondLst>
                                            <p:cond delay="0"/>
                                          </p:stCondLst>
                                        </p:cTn>
                                        <p:tgtEl>
                                          <p:spTgt spid="4">
                                            <p:graphicEl>
                                              <a:dgm id="{0870D625-7B72-4135-A0A6-F8808ABEC017}"/>
                                            </p:graphicEl>
                                          </p:spTgt>
                                        </p:tgtEl>
                                        <p:attrNameLst>
                                          <p:attrName>style.visibility</p:attrName>
                                        </p:attrNameLst>
                                      </p:cBhvr>
                                      <p:to>
                                        <p:strVal val="visible"/>
                                      </p:to>
                                    </p:set>
                                    <p:anim calcmode="lin" valueType="num">
                                      <p:cBhvr>
                                        <p:cTn id="55" dur="500" fill="hold"/>
                                        <p:tgtEl>
                                          <p:spTgt spid="4">
                                            <p:graphicEl>
                                              <a:dgm id="{0870D625-7B72-4135-A0A6-F8808ABEC017}"/>
                                            </p:graphicEl>
                                          </p:spTgt>
                                        </p:tgtEl>
                                        <p:attrNameLst>
                                          <p:attrName>ppt_w</p:attrName>
                                        </p:attrNameLst>
                                      </p:cBhvr>
                                      <p:tavLst>
                                        <p:tav tm="0">
                                          <p:val>
                                            <p:fltVal val="0"/>
                                          </p:val>
                                        </p:tav>
                                        <p:tav tm="100000">
                                          <p:val>
                                            <p:strVal val="#ppt_w"/>
                                          </p:val>
                                        </p:tav>
                                      </p:tavLst>
                                    </p:anim>
                                    <p:anim calcmode="lin" valueType="num">
                                      <p:cBhvr>
                                        <p:cTn id="56" dur="500" fill="hold"/>
                                        <p:tgtEl>
                                          <p:spTgt spid="4">
                                            <p:graphicEl>
                                              <a:dgm id="{0870D625-7B72-4135-A0A6-F8808ABEC017}"/>
                                            </p:graphicEl>
                                          </p:spTgt>
                                        </p:tgtEl>
                                        <p:attrNameLst>
                                          <p:attrName>ppt_h</p:attrName>
                                        </p:attrNameLst>
                                      </p:cBhvr>
                                      <p:tavLst>
                                        <p:tav tm="0">
                                          <p:val>
                                            <p:fltVal val="0"/>
                                          </p:val>
                                        </p:tav>
                                        <p:tav tm="100000">
                                          <p:val>
                                            <p:strVal val="#ppt_h"/>
                                          </p:val>
                                        </p:tav>
                                      </p:tavLst>
                                    </p:anim>
                                    <p:animEffect transition="in" filter="fade">
                                      <p:cBhvr>
                                        <p:cTn id="57" dur="500"/>
                                        <p:tgtEl>
                                          <p:spTgt spid="4">
                                            <p:graphicEl>
                                              <a:dgm id="{0870D625-7B72-4135-A0A6-F8808ABEC017}"/>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53" presetClass="entr" presetSubtype="16" fill="hold" grpId="0" nodeType="clickEffect">
                                  <p:stCondLst>
                                    <p:cond delay="0"/>
                                  </p:stCondLst>
                                  <p:childTnLst>
                                    <p:set>
                                      <p:cBhvr>
                                        <p:cTn id="61" dur="1" fill="hold">
                                          <p:stCondLst>
                                            <p:cond delay="0"/>
                                          </p:stCondLst>
                                        </p:cTn>
                                        <p:tgtEl>
                                          <p:spTgt spid="4">
                                            <p:graphicEl>
                                              <a:dgm id="{41C1DE8D-C914-440A-A2D6-1576F9F72460}"/>
                                            </p:graphicEl>
                                          </p:spTgt>
                                        </p:tgtEl>
                                        <p:attrNameLst>
                                          <p:attrName>style.visibility</p:attrName>
                                        </p:attrNameLst>
                                      </p:cBhvr>
                                      <p:to>
                                        <p:strVal val="visible"/>
                                      </p:to>
                                    </p:set>
                                    <p:anim calcmode="lin" valueType="num">
                                      <p:cBhvr>
                                        <p:cTn id="62" dur="500" fill="hold"/>
                                        <p:tgtEl>
                                          <p:spTgt spid="4">
                                            <p:graphicEl>
                                              <a:dgm id="{41C1DE8D-C914-440A-A2D6-1576F9F72460}"/>
                                            </p:graphicEl>
                                          </p:spTgt>
                                        </p:tgtEl>
                                        <p:attrNameLst>
                                          <p:attrName>ppt_w</p:attrName>
                                        </p:attrNameLst>
                                      </p:cBhvr>
                                      <p:tavLst>
                                        <p:tav tm="0">
                                          <p:val>
                                            <p:fltVal val="0"/>
                                          </p:val>
                                        </p:tav>
                                        <p:tav tm="100000">
                                          <p:val>
                                            <p:strVal val="#ppt_w"/>
                                          </p:val>
                                        </p:tav>
                                      </p:tavLst>
                                    </p:anim>
                                    <p:anim calcmode="lin" valueType="num">
                                      <p:cBhvr>
                                        <p:cTn id="63" dur="500" fill="hold"/>
                                        <p:tgtEl>
                                          <p:spTgt spid="4">
                                            <p:graphicEl>
                                              <a:dgm id="{41C1DE8D-C914-440A-A2D6-1576F9F72460}"/>
                                            </p:graphicEl>
                                          </p:spTgt>
                                        </p:tgtEl>
                                        <p:attrNameLst>
                                          <p:attrName>ppt_h</p:attrName>
                                        </p:attrNameLst>
                                      </p:cBhvr>
                                      <p:tavLst>
                                        <p:tav tm="0">
                                          <p:val>
                                            <p:fltVal val="0"/>
                                          </p:val>
                                        </p:tav>
                                        <p:tav tm="100000">
                                          <p:val>
                                            <p:strVal val="#ppt_h"/>
                                          </p:val>
                                        </p:tav>
                                      </p:tavLst>
                                    </p:anim>
                                    <p:animEffect transition="in" filter="fade">
                                      <p:cBhvr>
                                        <p:cTn id="64" dur="500"/>
                                        <p:tgtEl>
                                          <p:spTgt spid="4">
                                            <p:graphicEl>
                                              <a:dgm id="{41C1DE8D-C914-440A-A2D6-1576F9F72460}"/>
                                            </p:graphicEl>
                                          </p:spTgt>
                                        </p:tgtEl>
                                      </p:cBhvr>
                                    </p:animEffect>
                                  </p:childTnLst>
                                </p:cTn>
                              </p:par>
                              <p:par>
                                <p:cTn id="65" presetID="53" presetClass="entr" presetSubtype="16" fill="hold" grpId="0" nodeType="withEffect">
                                  <p:stCondLst>
                                    <p:cond delay="0"/>
                                  </p:stCondLst>
                                  <p:childTnLst>
                                    <p:set>
                                      <p:cBhvr>
                                        <p:cTn id="66" dur="1" fill="hold">
                                          <p:stCondLst>
                                            <p:cond delay="0"/>
                                          </p:stCondLst>
                                        </p:cTn>
                                        <p:tgtEl>
                                          <p:spTgt spid="4">
                                            <p:graphicEl>
                                              <a:dgm id="{0E255A39-DD96-4200-AD63-D073E5B21150}"/>
                                            </p:graphicEl>
                                          </p:spTgt>
                                        </p:tgtEl>
                                        <p:attrNameLst>
                                          <p:attrName>style.visibility</p:attrName>
                                        </p:attrNameLst>
                                      </p:cBhvr>
                                      <p:to>
                                        <p:strVal val="visible"/>
                                      </p:to>
                                    </p:set>
                                    <p:anim calcmode="lin" valueType="num">
                                      <p:cBhvr>
                                        <p:cTn id="67" dur="500" fill="hold"/>
                                        <p:tgtEl>
                                          <p:spTgt spid="4">
                                            <p:graphicEl>
                                              <a:dgm id="{0E255A39-DD96-4200-AD63-D073E5B21150}"/>
                                            </p:graphicEl>
                                          </p:spTgt>
                                        </p:tgtEl>
                                        <p:attrNameLst>
                                          <p:attrName>ppt_w</p:attrName>
                                        </p:attrNameLst>
                                      </p:cBhvr>
                                      <p:tavLst>
                                        <p:tav tm="0">
                                          <p:val>
                                            <p:fltVal val="0"/>
                                          </p:val>
                                        </p:tav>
                                        <p:tav tm="100000">
                                          <p:val>
                                            <p:strVal val="#ppt_w"/>
                                          </p:val>
                                        </p:tav>
                                      </p:tavLst>
                                    </p:anim>
                                    <p:anim calcmode="lin" valueType="num">
                                      <p:cBhvr>
                                        <p:cTn id="68" dur="500" fill="hold"/>
                                        <p:tgtEl>
                                          <p:spTgt spid="4">
                                            <p:graphicEl>
                                              <a:dgm id="{0E255A39-DD96-4200-AD63-D073E5B21150}"/>
                                            </p:graphicEl>
                                          </p:spTgt>
                                        </p:tgtEl>
                                        <p:attrNameLst>
                                          <p:attrName>ppt_h</p:attrName>
                                        </p:attrNameLst>
                                      </p:cBhvr>
                                      <p:tavLst>
                                        <p:tav tm="0">
                                          <p:val>
                                            <p:fltVal val="0"/>
                                          </p:val>
                                        </p:tav>
                                        <p:tav tm="100000">
                                          <p:val>
                                            <p:strVal val="#ppt_h"/>
                                          </p:val>
                                        </p:tav>
                                      </p:tavLst>
                                    </p:anim>
                                    <p:animEffect transition="in" filter="fade">
                                      <p:cBhvr>
                                        <p:cTn id="69" dur="500"/>
                                        <p:tgtEl>
                                          <p:spTgt spid="4">
                                            <p:graphicEl>
                                              <a:dgm id="{0E255A39-DD96-4200-AD63-D073E5B2115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een dialogue boxes">
            <a:extLst>
              <a:ext uri="{FF2B5EF4-FFF2-40B4-BE49-F238E27FC236}">
                <a16:creationId xmlns:a16="http://schemas.microsoft.com/office/drawing/2014/main" id="{392B3648-491B-23BF-89FE-22C9432A26E7}"/>
              </a:ext>
            </a:extLst>
          </p:cNvPr>
          <p:cNvPicPr>
            <a:picLocks noChangeAspect="1"/>
          </p:cNvPicPr>
          <p:nvPr/>
        </p:nvPicPr>
        <p:blipFill>
          <a:blip r:embed="rId2">
            <a:extLst>
              <a:ext uri="{28A0092B-C50C-407E-A947-70E740481C1C}">
                <a14:useLocalDpi xmlns:a14="http://schemas.microsoft.com/office/drawing/2010/main" val="0"/>
              </a:ext>
            </a:extLst>
          </a:blip>
          <a:srcRect r="3834"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7B9FA25-8032-FEBB-BA00-7AD5EAE6FEAD}"/>
              </a:ext>
            </a:extLst>
          </p:cNvPr>
          <p:cNvSpPr>
            <a:spLocks noGrp="1"/>
          </p:cNvSpPr>
          <p:nvPr>
            <p:ph type="title"/>
          </p:nvPr>
        </p:nvSpPr>
        <p:spPr>
          <a:xfrm>
            <a:off x="677333" y="609600"/>
            <a:ext cx="3851123" cy="1320800"/>
          </a:xfrm>
        </p:spPr>
        <p:txBody>
          <a:bodyPr>
            <a:normAutofit/>
          </a:bodyPr>
          <a:lstStyle/>
          <a:p>
            <a:pPr>
              <a:lnSpc>
                <a:spcPct val="90000"/>
              </a:lnSpc>
            </a:pPr>
            <a:r>
              <a:rPr lang="en-GB" sz="2800"/>
              <a:t>Thematic Analysis: Quality, rigour and common pitfalls</a:t>
            </a:r>
          </a:p>
        </p:txBody>
      </p:sp>
      <p:sp>
        <p:nvSpPr>
          <p:cNvPr id="3" name="Content Placeholder 2">
            <a:extLst>
              <a:ext uri="{FF2B5EF4-FFF2-40B4-BE49-F238E27FC236}">
                <a16:creationId xmlns:a16="http://schemas.microsoft.com/office/drawing/2014/main" id="{3288257E-69C4-C160-8634-6610F88A46AD}"/>
              </a:ext>
            </a:extLst>
          </p:cNvPr>
          <p:cNvSpPr>
            <a:spLocks noGrp="1"/>
          </p:cNvSpPr>
          <p:nvPr>
            <p:ph idx="1"/>
          </p:nvPr>
        </p:nvSpPr>
        <p:spPr>
          <a:xfrm>
            <a:off x="677334" y="2160589"/>
            <a:ext cx="3851122" cy="3880773"/>
          </a:xfrm>
        </p:spPr>
        <p:txBody>
          <a:bodyPr>
            <a:normAutofit/>
          </a:bodyPr>
          <a:lstStyle/>
          <a:p>
            <a:pPr>
              <a:lnSpc>
                <a:spcPct val="90000"/>
              </a:lnSpc>
            </a:pPr>
            <a:r>
              <a:rPr lang="en-GB" sz="1700" dirty="0"/>
              <a:t>Transparency – document coding decisions, theme development and reflexive notes</a:t>
            </a:r>
          </a:p>
          <a:p>
            <a:pPr>
              <a:lnSpc>
                <a:spcPct val="90000"/>
              </a:lnSpc>
            </a:pPr>
            <a:r>
              <a:rPr lang="en-GB" sz="1700" dirty="0"/>
              <a:t>Depth over frequency – avoid equating theme importance with code counts, interpretive significance matters</a:t>
            </a:r>
          </a:p>
          <a:p>
            <a:pPr>
              <a:lnSpc>
                <a:spcPct val="90000"/>
              </a:lnSpc>
            </a:pPr>
            <a:r>
              <a:rPr lang="en-GB" sz="1700" dirty="0"/>
              <a:t>Premature theme naming – keep coding descriptive before elevating codes to themes</a:t>
            </a:r>
          </a:p>
          <a:p>
            <a:pPr>
              <a:lnSpc>
                <a:spcPct val="90000"/>
              </a:lnSpc>
            </a:pPr>
            <a:r>
              <a:rPr lang="en-GB" sz="1700" dirty="0"/>
              <a:t>Over-reliance on inter-coder agreement – consensus is not the primary validity criterion; instead, justify analytic choices</a:t>
            </a:r>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46708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06D3E9-0ABD-8438-4B52-D5ECE9E604E6}"/>
              </a:ext>
            </a:extLst>
          </p:cNvPr>
          <p:cNvSpPr>
            <a:spLocks noGrp="1"/>
          </p:cNvSpPr>
          <p:nvPr>
            <p:ph type="title"/>
          </p:nvPr>
        </p:nvSpPr>
        <p:spPr>
          <a:xfrm>
            <a:off x="652481" y="1382486"/>
            <a:ext cx="3547581" cy="4093028"/>
          </a:xfrm>
        </p:spPr>
        <p:txBody>
          <a:bodyPr anchor="ctr">
            <a:normAutofit/>
          </a:bodyPr>
          <a:lstStyle/>
          <a:p>
            <a:r>
              <a:rPr lang="en-GB" sz="4400"/>
              <a:t>Grounded Theory</a:t>
            </a:r>
          </a:p>
        </p:txBody>
      </p:sp>
      <p:grpSp>
        <p:nvGrpSpPr>
          <p:cNvPr id="31" name="Group 3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37">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9" name="Rectangle 38">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0" name="Content Placeholder 2">
            <a:extLst>
              <a:ext uri="{FF2B5EF4-FFF2-40B4-BE49-F238E27FC236}">
                <a16:creationId xmlns:a16="http://schemas.microsoft.com/office/drawing/2014/main" id="{587F8BB7-F248-A0A3-E8D5-117DD9995181}"/>
              </a:ext>
            </a:extLst>
          </p:cNvPr>
          <p:cNvGraphicFramePr>
            <a:graphicFrameLocks noGrp="1"/>
          </p:cNvGraphicFramePr>
          <p:nvPr>
            <p:ph idx="1"/>
            <p:extLst>
              <p:ext uri="{D42A27DB-BD31-4B8C-83A1-F6EECF244321}">
                <p14:modId xmlns:p14="http://schemas.microsoft.com/office/powerpoint/2010/main" val="4121318697"/>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5004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32" fill="hold" grpId="0" nodeType="clickEffect">
                                  <p:stCondLst>
                                    <p:cond delay="0"/>
                                  </p:stCondLst>
                                  <p:childTnLst>
                                    <p:set>
                                      <p:cBhvr>
                                        <p:cTn id="6" dur="1" fill="hold">
                                          <p:stCondLst>
                                            <p:cond delay="0"/>
                                          </p:stCondLst>
                                        </p:cTn>
                                        <p:tgtEl>
                                          <p:spTgt spid="40">
                                            <p:graphicEl>
                                              <a:dgm id="{3320229D-9CE4-4634-9CAD-7D6A82A05A34}"/>
                                            </p:graphicEl>
                                          </p:spTgt>
                                        </p:tgtEl>
                                        <p:attrNameLst>
                                          <p:attrName>style.visibility</p:attrName>
                                        </p:attrNameLst>
                                      </p:cBhvr>
                                      <p:to>
                                        <p:strVal val="visible"/>
                                      </p:to>
                                    </p:set>
                                    <p:animEffect transition="in" filter="circle(out)">
                                      <p:cBhvr>
                                        <p:cTn id="7" dur="2000"/>
                                        <p:tgtEl>
                                          <p:spTgt spid="40">
                                            <p:graphicEl>
                                              <a:dgm id="{3320229D-9CE4-4634-9CAD-7D6A82A05A3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32" fill="hold" grpId="0" nodeType="clickEffect">
                                  <p:stCondLst>
                                    <p:cond delay="0"/>
                                  </p:stCondLst>
                                  <p:childTnLst>
                                    <p:set>
                                      <p:cBhvr>
                                        <p:cTn id="11" dur="1" fill="hold">
                                          <p:stCondLst>
                                            <p:cond delay="0"/>
                                          </p:stCondLst>
                                        </p:cTn>
                                        <p:tgtEl>
                                          <p:spTgt spid="40">
                                            <p:graphicEl>
                                              <a:dgm id="{C1424058-6883-4894-ABAB-AA26CFFBAF22}"/>
                                            </p:graphicEl>
                                          </p:spTgt>
                                        </p:tgtEl>
                                        <p:attrNameLst>
                                          <p:attrName>style.visibility</p:attrName>
                                        </p:attrNameLst>
                                      </p:cBhvr>
                                      <p:to>
                                        <p:strVal val="visible"/>
                                      </p:to>
                                    </p:set>
                                    <p:animEffect transition="in" filter="circle(out)">
                                      <p:cBhvr>
                                        <p:cTn id="12" dur="2000"/>
                                        <p:tgtEl>
                                          <p:spTgt spid="40">
                                            <p:graphicEl>
                                              <a:dgm id="{C1424058-6883-4894-ABAB-AA26CFFBAF2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32" fill="hold" grpId="0" nodeType="clickEffect">
                                  <p:stCondLst>
                                    <p:cond delay="0"/>
                                  </p:stCondLst>
                                  <p:childTnLst>
                                    <p:set>
                                      <p:cBhvr>
                                        <p:cTn id="16" dur="1" fill="hold">
                                          <p:stCondLst>
                                            <p:cond delay="0"/>
                                          </p:stCondLst>
                                        </p:cTn>
                                        <p:tgtEl>
                                          <p:spTgt spid="40">
                                            <p:graphicEl>
                                              <a:dgm id="{CEA51C22-7940-49FD-AE43-A4133DE040A2}"/>
                                            </p:graphicEl>
                                          </p:spTgt>
                                        </p:tgtEl>
                                        <p:attrNameLst>
                                          <p:attrName>style.visibility</p:attrName>
                                        </p:attrNameLst>
                                      </p:cBhvr>
                                      <p:to>
                                        <p:strVal val="visible"/>
                                      </p:to>
                                    </p:set>
                                    <p:animEffect transition="in" filter="circle(out)">
                                      <p:cBhvr>
                                        <p:cTn id="17" dur="2000"/>
                                        <p:tgtEl>
                                          <p:spTgt spid="40">
                                            <p:graphicEl>
                                              <a:dgm id="{CEA51C22-7940-49FD-AE43-A4133DE040A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0" grpId="0" uiExpand="1">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69752-0BFE-70E3-671B-E58235E3020F}"/>
              </a:ext>
            </a:extLst>
          </p:cNvPr>
          <p:cNvSpPr>
            <a:spLocks noGrp="1"/>
          </p:cNvSpPr>
          <p:nvPr>
            <p:ph type="title"/>
          </p:nvPr>
        </p:nvSpPr>
        <p:spPr/>
        <p:txBody>
          <a:bodyPr/>
          <a:lstStyle/>
          <a:p>
            <a:r>
              <a:rPr lang="en-GB" dirty="0"/>
              <a:t>Grounded Theory Coding Cycle</a:t>
            </a:r>
          </a:p>
        </p:txBody>
      </p:sp>
      <p:graphicFrame>
        <p:nvGraphicFramePr>
          <p:cNvPr id="4" name="Content Placeholder 3">
            <a:extLst>
              <a:ext uri="{FF2B5EF4-FFF2-40B4-BE49-F238E27FC236}">
                <a16:creationId xmlns:a16="http://schemas.microsoft.com/office/drawing/2014/main" id="{90D950D3-1625-75B5-200E-6085EB017B3C}"/>
              </a:ext>
            </a:extLst>
          </p:cNvPr>
          <p:cNvGraphicFramePr>
            <a:graphicFrameLocks noGrp="1"/>
          </p:cNvGraphicFramePr>
          <p:nvPr>
            <p:ph sz="half" idx="1"/>
            <p:extLst>
              <p:ext uri="{D42A27DB-BD31-4B8C-83A1-F6EECF244321}">
                <p14:modId xmlns:p14="http://schemas.microsoft.com/office/powerpoint/2010/main" val="1280419114"/>
              </p:ext>
            </p:extLst>
          </p:nvPr>
        </p:nvGraphicFramePr>
        <p:xfrm>
          <a:off x="460580" y="2159924"/>
          <a:ext cx="418306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4">
            <a:extLst>
              <a:ext uri="{FF2B5EF4-FFF2-40B4-BE49-F238E27FC236}">
                <a16:creationId xmlns:a16="http://schemas.microsoft.com/office/drawing/2014/main" id="{CD18EC53-5AAF-21C9-0497-6A2E33D39850}"/>
              </a:ext>
            </a:extLst>
          </p:cNvPr>
          <p:cNvSpPr>
            <a:spLocks noGrp="1"/>
          </p:cNvSpPr>
          <p:nvPr>
            <p:ph sz="half" idx="2"/>
          </p:nvPr>
        </p:nvSpPr>
        <p:spPr>
          <a:xfrm>
            <a:off x="4745936" y="1557196"/>
            <a:ext cx="5575013" cy="5006566"/>
          </a:xfrm>
        </p:spPr>
        <p:txBody>
          <a:bodyPr>
            <a:normAutofit fontScale="62500" lnSpcReduction="20000"/>
          </a:bodyPr>
          <a:lstStyle/>
          <a:p>
            <a:r>
              <a:rPr lang="en-GB" sz="2300" dirty="0"/>
              <a:t>Open Coding – breaking the data apart</a:t>
            </a:r>
          </a:p>
          <a:p>
            <a:pPr lvl="1"/>
            <a:r>
              <a:rPr lang="en-GB" sz="2000" dirty="0"/>
              <a:t>Read transcripts line by line</a:t>
            </a:r>
          </a:p>
          <a:p>
            <a:pPr lvl="1"/>
            <a:r>
              <a:rPr lang="en-GB" sz="2000" dirty="0"/>
              <a:t>Identify concepts, actions, or issues</a:t>
            </a:r>
          </a:p>
          <a:p>
            <a:pPr lvl="1"/>
            <a:r>
              <a:rPr lang="en-GB" sz="2000" dirty="0"/>
              <a:t>Label them with codes</a:t>
            </a:r>
          </a:p>
          <a:p>
            <a:pPr lvl="1"/>
            <a:r>
              <a:rPr lang="en-GB" sz="2000" b="1" dirty="0"/>
              <a:t>Purpose – </a:t>
            </a:r>
            <a:r>
              <a:rPr lang="en-GB" sz="2000" dirty="0"/>
              <a:t>to fracture the data and see what’s there without assumptions</a:t>
            </a:r>
            <a:endParaRPr lang="en-GB" sz="2000" b="1" dirty="0"/>
          </a:p>
          <a:p>
            <a:r>
              <a:rPr lang="en-GB" sz="2300" dirty="0"/>
              <a:t>Axial Coding – putting the pieces back together</a:t>
            </a:r>
          </a:p>
          <a:p>
            <a:pPr lvl="1"/>
            <a:r>
              <a:rPr lang="en-GB" sz="2000" dirty="0"/>
              <a:t>Group open codes into categories</a:t>
            </a:r>
          </a:p>
          <a:p>
            <a:pPr lvl="1"/>
            <a:r>
              <a:rPr lang="en-GB" sz="2000" dirty="0"/>
              <a:t>Identify relationships</a:t>
            </a:r>
          </a:p>
          <a:p>
            <a:pPr lvl="1"/>
            <a:r>
              <a:rPr lang="en-GB" sz="2000" dirty="0"/>
              <a:t>Build a more structured understanding of what’s happening</a:t>
            </a:r>
          </a:p>
          <a:p>
            <a:pPr lvl="1"/>
            <a:r>
              <a:rPr lang="en-GB" sz="2000" b="1" dirty="0"/>
              <a:t>Purpose – </a:t>
            </a:r>
            <a:r>
              <a:rPr lang="en-GB" sz="2000" dirty="0"/>
              <a:t>to connect the fractured data into meaningful patterns</a:t>
            </a:r>
          </a:p>
          <a:p>
            <a:r>
              <a:rPr lang="en-GB" sz="2300" dirty="0"/>
              <a:t>Selective Coding – identifying the core story</a:t>
            </a:r>
          </a:p>
          <a:p>
            <a:pPr lvl="1"/>
            <a:r>
              <a:rPr lang="en-GB" sz="2000" dirty="0"/>
              <a:t>Identify the core categories</a:t>
            </a:r>
          </a:p>
          <a:p>
            <a:pPr lvl="1"/>
            <a:r>
              <a:rPr lang="en-GB" sz="2000" dirty="0"/>
              <a:t>Relate all other categories to this central theme</a:t>
            </a:r>
          </a:p>
          <a:p>
            <a:pPr lvl="1"/>
            <a:r>
              <a:rPr lang="en-GB" sz="2000" dirty="0"/>
              <a:t>Build a coherent theoretical narrative</a:t>
            </a:r>
          </a:p>
          <a:p>
            <a:pPr lvl="1"/>
            <a:r>
              <a:rPr lang="en-GB" sz="2000" b="1" dirty="0"/>
              <a:t>Purpose – </a:t>
            </a:r>
            <a:r>
              <a:rPr lang="en-GB" sz="2000" dirty="0"/>
              <a:t>to develop a conceptual explanation of the phenomena, </a:t>
            </a:r>
            <a:r>
              <a:rPr lang="en-GB" sz="2000" dirty="0" err="1"/>
              <a:t>ie</a:t>
            </a:r>
            <a:r>
              <a:rPr lang="en-GB" sz="2000" dirty="0"/>
              <a:t> your </a:t>
            </a:r>
            <a:r>
              <a:rPr lang="en-GB" sz="2000" b="1" dirty="0"/>
              <a:t>Grounded Theory</a:t>
            </a:r>
          </a:p>
          <a:p>
            <a:pPr lvl="1"/>
            <a:endParaRPr lang="en-GB" dirty="0"/>
          </a:p>
        </p:txBody>
      </p:sp>
    </p:spTree>
    <p:extLst>
      <p:ext uri="{BB962C8B-B14F-4D97-AF65-F5344CB8AC3E}">
        <p14:creationId xmlns:p14="http://schemas.microsoft.com/office/powerpoint/2010/main" val="4212262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arn(outVertical)">
                                      <p:cBhvr>
                                        <p:cTn id="12" dur="500"/>
                                        <p:tgtEl>
                                          <p:spTgt spid="5">
                                            <p:txEl>
                                              <p:pRg st="0" end="0"/>
                                            </p:txEl>
                                          </p:spTgt>
                                        </p:tgtEl>
                                      </p:cBhvr>
                                    </p:animEffect>
                                  </p:childTnLst>
                                </p:cTn>
                              </p:par>
                              <p:par>
                                <p:cTn id="13" presetID="16" presetClass="entr" presetSubtype="37" fill="hold" grpId="0"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barn(outVertical)">
                                      <p:cBhvr>
                                        <p:cTn id="15" dur="500"/>
                                        <p:tgtEl>
                                          <p:spTgt spid="5">
                                            <p:txEl>
                                              <p:pRg st="1" end="1"/>
                                            </p:txEl>
                                          </p:spTgt>
                                        </p:tgtEl>
                                      </p:cBhvr>
                                    </p:animEffect>
                                  </p:childTnLst>
                                </p:cTn>
                              </p:par>
                              <p:par>
                                <p:cTn id="16" presetID="16" presetClass="entr" presetSubtype="37" fill="hold" grpId="0" nodeType="with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Effect transition="in" filter="barn(outVertical)">
                                      <p:cBhvr>
                                        <p:cTn id="18" dur="500"/>
                                        <p:tgtEl>
                                          <p:spTgt spid="5">
                                            <p:txEl>
                                              <p:pRg st="2" end="2"/>
                                            </p:txEl>
                                          </p:spTgt>
                                        </p:tgtEl>
                                      </p:cBhvr>
                                    </p:animEffect>
                                  </p:childTnLst>
                                </p:cTn>
                              </p:par>
                              <p:par>
                                <p:cTn id="19" presetID="16" presetClass="entr" presetSubtype="37" fill="hold" grpId="0" nodeType="with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barn(outVertical)">
                                      <p:cBhvr>
                                        <p:cTn id="21" dur="500"/>
                                        <p:tgtEl>
                                          <p:spTgt spid="5">
                                            <p:txEl>
                                              <p:pRg st="3" end="3"/>
                                            </p:txEl>
                                          </p:spTgt>
                                        </p:tgtEl>
                                      </p:cBhvr>
                                    </p:animEffect>
                                  </p:childTnLst>
                                </p:cTn>
                              </p:par>
                              <p:par>
                                <p:cTn id="22" presetID="16" presetClass="entr" presetSubtype="37" fill="hold" grpId="0" nodeType="with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Effect transition="in" filter="barn(outVertical)">
                                      <p:cBhvr>
                                        <p:cTn id="24" dur="500"/>
                                        <p:tgtEl>
                                          <p:spTgt spid="5">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37" fill="hold" grpId="0"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animEffect transition="in" filter="barn(outVertical)">
                                      <p:cBhvr>
                                        <p:cTn id="29" dur="500"/>
                                        <p:tgtEl>
                                          <p:spTgt spid="5">
                                            <p:txEl>
                                              <p:pRg st="5" end="5"/>
                                            </p:txEl>
                                          </p:spTgt>
                                        </p:tgtEl>
                                      </p:cBhvr>
                                    </p:animEffect>
                                  </p:childTnLst>
                                </p:cTn>
                              </p:par>
                              <p:par>
                                <p:cTn id="30" presetID="16" presetClass="entr" presetSubtype="37" fill="hold" grpId="0" nodeType="with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barn(outVertical)">
                                      <p:cBhvr>
                                        <p:cTn id="32" dur="500"/>
                                        <p:tgtEl>
                                          <p:spTgt spid="5">
                                            <p:txEl>
                                              <p:pRg st="6" end="6"/>
                                            </p:txEl>
                                          </p:spTgt>
                                        </p:tgtEl>
                                      </p:cBhvr>
                                    </p:animEffect>
                                  </p:childTnLst>
                                </p:cTn>
                              </p:par>
                              <p:par>
                                <p:cTn id="33" presetID="16" presetClass="entr" presetSubtype="37" fill="hold" grpId="0" nodeType="with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animEffect transition="in" filter="barn(outVertical)">
                                      <p:cBhvr>
                                        <p:cTn id="35" dur="500"/>
                                        <p:tgtEl>
                                          <p:spTgt spid="5">
                                            <p:txEl>
                                              <p:pRg st="7" end="7"/>
                                            </p:txEl>
                                          </p:spTgt>
                                        </p:tgtEl>
                                      </p:cBhvr>
                                    </p:animEffect>
                                  </p:childTnLst>
                                </p:cTn>
                              </p:par>
                              <p:par>
                                <p:cTn id="36" presetID="16" presetClass="entr" presetSubtype="37" fill="hold" grpId="0" nodeType="withEffect">
                                  <p:stCondLst>
                                    <p:cond delay="0"/>
                                  </p:stCondLst>
                                  <p:childTnLst>
                                    <p:set>
                                      <p:cBhvr>
                                        <p:cTn id="37" dur="1" fill="hold">
                                          <p:stCondLst>
                                            <p:cond delay="0"/>
                                          </p:stCondLst>
                                        </p:cTn>
                                        <p:tgtEl>
                                          <p:spTgt spid="5">
                                            <p:txEl>
                                              <p:pRg st="8" end="8"/>
                                            </p:txEl>
                                          </p:spTgt>
                                        </p:tgtEl>
                                        <p:attrNameLst>
                                          <p:attrName>style.visibility</p:attrName>
                                        </p:attrNameLst>
                                      </p:cBhvr>
                                      <p:to>
                                        <p:strVal val="visible"/>
                                      </p:to>
                                    </p:set>
                                    <p:animEffect transition="in" filter="barn(outVertical)">
                                      <p:cBhvr>
                                        <p:cTn id="38" dur="500"/>
                                        <p:tgtEl>
                                          <p:spTgt spid="5">
                                            <p:txEl>
                                              <p:pRg st="8" end="8"/>
                                            </p:txEl>
                                          </p:spTgt>
                                        </p:tgtEl>
                                      </p:cBhvr>
                                    </p:animEffect>
                                  </p:childTnLst>
                                </p:cTn>
                              </p:par>
                              <p:par>
                                <p:cTn id="39" presetID="16" presetClass="entr" presetSubtype="37" fill="hold" grpId="0" nodeType="withEffect">
                                  <p:stCondLst>
                                    <p:cond delay="0"/>
                                  </p:stCondLst>
                                  <p:childTnLst>
                                    <p:set>
                                      <p:cBhvr>
                                        <p:cTn id="40" dur="1" fill="hold">
                                          <p:stCondLst>
                                            <p:cond delay="0"/>
                                          </p:stCondLst>
                                        </p:cTn>
                                        <p:tgtEl>
                                          <p:spTgt spid="5">
                                            <p:txEl>
                                              <p:pRg st="9" end="9"/>
                                            </p:txEl>
                                          </p:spTgt>
                                        </p:tgtEl>
                                        <p:attrNameLst>
                                          <p:attrName>style.visibility</p:attrName>
                                        </p:attrNameLst>
                                      </p:cBhvr>
                                      <p:to>
                                        <p:strVal val="visible"/>
                                      </p:to>
                                    </p:set>
                                    <p:animEffect transition="in" filter="barn(outVertical)">
                                      <p:cBhvr>
                                        <p:cTn id="41" dur="500"/>
                                        <p:tgtEl>
                                          <p:spTgt spid="5">
                                            <p:txEl>
                                              <p:pRg st="9" end="9"/>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6" presetClass="entr" presetSubtype="37" fill="hold" grpId="0" nodeType="clickEffect">
                                  <p:stCondLst>
                                    <p:cond delay="0"/>
                                  </p:stCondLst>
                                  <p:childTnLst>
                                    <p:set>
                                      <p:cBhvr>
                                        <p:cTn id="45" dur="1" fill="hold">
                                          <p:stCondLst>
                                            <p:cond delay="0"/>
                                          </p:stCondLst>
                                        </p:cTn>
                                        <p:tgtEl>
                                          <p:spTgt spid="5">
                                            <p:txEl>
                                              <p:pRg st="10" end="10"/>
                                            </p:txEl>
                                          </p:spTgt>
                                        </p:tgtEl>
                                        <p:attrNameLst>
                                          <p:attrName>style.visibility</p:attrName>
                                        </p:attrNameLst>
                                      </p:cBhvr>
                                      <p:to>
                                        <p:strVal val="visible"/>
                                      </p:to>
                                    </p:set>
                                    <p:animEffect transition="in" filter="barn(outVertical)">
                                      <p:cBhvr>
                                        <p:cTn id="46" dur="500"/>
                                        <p:tgtEl>
                                          <p:spTgt spid="5">
                                            <p:txEl>
                                              <p:pRg st="10" end="10"/>
                                            </p:txEl>
                                          </p:spTgt>
                                        </p:tgtEl>
                                      </p:cBhvr>
                                    </p:animEffect>
                                  </p:childTnLst>
                                </p:cTn>
                              </p:par>
                              <p:par>
                                <p:cTn id="47" presetID="16" presetClass="entr" presetSubtype="37" fill="hold" grpId="0" nodeType="withEffect">
                                  <p:stCondLst>
                                    <p:cond delay="0"/>
                                  </p:stCondLst>
                                  <p:childTnLst>
                                    <p:set>
                                      <p:cBhvr>
                                        <p:cTn id="48" dur="1" fill="hold">
                                          <p:stCondLst>
                                            <p:cond delay="0"/>
                                          </p:stCondLst>
                                        </p:cTn>
                                        <p:tgtEl>
                                          <p:spTgt spid="5">
                                            <p:txEl>
                                              <p:pRg st="11" end="11"/>
                                            </p:txEl>
                                          </p:spTgt>
                                        </p:tgtEl>
                                        <p:attrNameLst>
                                          <p:attrName>style.visibility</p:attrName>
                                        </p:attrNameLst>
                                      </p:cBhvr>
                                      <p:to>
                                        <p:strVal val="visible"/>
                                      </p:to>
                                    </p:set>
                                    <p:animEffect transition="in" filter="barn(outVertical)">
                                      <p:cBhvr>
                                        <p:cTn id="49" dur="500"/>
                                        <p:tgtEl>
                                          <p:spTgt spid="5">
                                            <p:txEl>
                                              <p:pRg st="11" end="11"/>
                                            </p:txEl>
                                          </p:spTgt>
                                        </p:tgtEl>
                                      </p:cBhvr>
                                    </p:animEffect>
                                  </p:childTnLst>
                                </p:cTn>
                              </p:par>
                              <p:par>
                                <p:cTn id="50" presetID="16" presetClass="entr" presetSubtype="37" fill="hold" grpId="0" nodeType="withEffect">
                                  <p:stCondLst>
                                    <p:cond delay="0"/>
                                  </p:stCondLst>
                                  <p:childTnLst>
                                    <p:set>
                                      <p:cBhvr>
                                        <p:cTn id="51" dur="1" fill="hold">
                                          <p:stCondLst>
                                            <p:cond delay="0"/>
                                          </p:stCondLst>
                                        </p:cTn>
                                        <p:tgtEl>
                                          <p:spTgt spid="5">
                                            <p:txEl>
                                              <p:pRg st="12" end="12"/>
                                            </p:txEl>
                                          </p:spTgt>
                                        </p:tgtEl>
                                        <p:attrNameLst>
                                          <p:attrName>style.visibility</p:attrName>
                                        </p:attrNameLst>
                                      </p:cBhvr>
                                      <p:to>
                                        <p:strVal val="visible"/>
                                      </p:to>
                                    </p:set>
                                    <p:animEffect transition="in" filter="barn(outVertical)">
                                      <p:cBhvr>
                                        <p:cTn id="52" dur="500"/>
                                        <p:tgtEl>
                                          <p:spTgt spid="5">
                                            <p:txEl>
                                              <p:pRg st="12" end="12"/>
                                            </p:txEl>
                                          </p:spTgt>
                                        </p:tgtEl>
                                      </p:cBhvr>
                                    </p:animEffect>
                                  </p:childTnLst>
                                </p:cTn>
                              </p:par>
                              <p:par>
                                <p:cTn id="53" presetID="16" presetClass="entr" presetSubtype="37" fill="hold" grpId="0" nodeType="withEffect">
                                  <p:stCondLst>
                                    <p:cond delay="0"/>
                                  </p:stCondLst>
                                  <p:childTnLst>
                                    <p:set>
                                      <p:cBhvr>
                                        <p:cTn id="54" dur="1" fill="hold">
                                          <p:stCondLst>
                                            <p:cond delay="0"/>
                                          </p:stCondLst>
                                        </p:cTn>
                                        <p:tgtEl>
                                          <p:spTgt spid="5">
                                            <p:txEl>
                                              <p:pRg st="13" end="13"/>
                                            </p:txEl>
                                          </p:spTgt>
                                        </p:tgtEl>
                                        <p:attrNameLst>
                                          <p:attrName>style.visibility</p:attrName>
                                        </p:attrNameLst>
                                      </p:cBhvr>
                                      <p:to>
                                        <p:strVal val="visible"/>
                                      </p:to>
                                    </p:set>
                                    <p:animEffect transition="in" filter="barn(outVertical)">
                                      <p:cBhvr>
                                        <p:cTn id="55" dur="500"/>
                                        <p:tgtEl>
                                          <p:spTgt spid="5">
                                            <p:txEl>
                                              <p:pRg st="13" end="13"/>
                                            </p:txEl>
                                          </p:spTgt>
                                        </p:tgtEl>
                                      </p:cBhvr>
                                    </p:animEffect>
                                  </p:childTnLst>
                                </p:cTn>
                              </p:par>
                              <p:par>
                                <p:cTn id="56" presetID="16" presetClass="entr" presetSubtype="37" fill="hold" grpId="0" nodeType="withEffect">
                                  <p:stCondLst>
                                    <p:cond delay="0"/>
                                  </p:stCondLst>
                                  <p:childTnLst>
                                    <p:set>
                                      <p:cBhvr>
                                        <p:cTn id="57" dur="1" fill="hold">
                                          <p:stCondLst>
                                            <p:cond delay="0"/>
                                          </p:stCondLst>
                                        </p:cTn>
                                        <p:tgtEl>
                                          <p:spTgt spid="5">
                                            <p:txEl>
                                              <p:pRg st="14" end="14"/>
                                            </p:txEl>
                                          </p:spTgt>
                                        </p:tgtEl>
                                        <p:attrNameLst>
                                          <p:attrName>style.visibility</p:attrName>
                                        </p:attrNameLst>
                                      </p:cBhvr>
                                      <p:to>
                                        <p:strVal val="visible"/>
                                      </p:to>
                                    </p:set>
                                    <p:animEffect transition="in" filter="barn(outVertical)">
                                      <p:cBhvr>
                                        <p:cTn id="58" dur="500"/>
                                        <p:tgtEl>
                                          <p:spTgt spid="5">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39D3408-E75C-9C9F-169C-291F98BF96CB}"/>
              </a:ext>
            </a:extLst>
          </p:cNvPr>
          <p:cNvSpPr>
            <a:spLocks noGrp="1"/>
          </p:cNvSpPr>
          <p:nvPr>
            <p:ph type="title"/>
          </p:nvPr>
        </p:nvSpPr>
        <p:spPr/>
        <p:txBody>
          <a:bodyPr/>
          <a:lstStyle/>
          <a:p>
            <a:r>
              <a:rPr lang="en-GB" dirty="0"/>
              <a:t>Grounded Theory Workflow</a:t>
            </a:r>
          </a:p>
        </p:txBody>
      </p:sp>
      <p:graphicFrame>
        <p:nvGraphicFramePr>
          <p:cNvPr id="7" name="Content Placeholder 6">
            <a:extLst>
              <a:ext uri="{FF2B5EF4-FFF2-40B4-BE49-F238E27FC236}">
                <a16:creationId xmlns:a16="http://schemas.microsoft.com/office/drawing/2014/main" id="{AEC70B14-A8C9-E494-F6D0-4735A301B362}"/>
              </a:ext>
            </a:extLst>
          </p:cNvPr>
          <p:cNvGraphicFramePr>
            <a:graphicFrameLocks noGrp="1"/>
          </p:cNvGraphicFramePr>
          <p:nvPr>
            <p:ph idx="1"/>
            <p:extLst>
              <p:ext uri="{D42A27DB-BD31-4B8C-83A1-F6EECF244321}">
                <p14:modId xmlns:p14="http://schemas.microsoft.com/office/powerpoint/2010/main" val="1043586523"/>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1408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
                                            <p:graphicEl>
                                              <a:dgm id="{BA25CDBA-47BD-48D3-9141-FECDA3A82143}"/>
                                            </p:graphicEl>
                                          </p:spTgt>
                                        </p:tgtEl>
                                        <p:attrNameLst>
                                          <p:attrName>style.visibility</p:attrName>
                                        </p:attrNameLst>
                                      </p:cBhvr>
                                      <p:to>
                                        <p:strVal val="visible"/>
                                      </p:to>
                                    </p:set>
                                    <p:anim calcmode="lin" valueType="num">
                                      <p:cBhvr>
                                        <p:cTn id="7" dur="500" fill="hold"/>
                                        <p:tgtEl>
                                          <p:spTgt spid="7">
                                            <p:graphicEl>
                                              <a:dgm id="{BA25CDBA-47BD-48D3-9141-FECDA3A82143}"/>
                                            </p:graphicEl>
                                          </p:spTgt>
                                        </p:tgtEl>
                                        <p:attrNameLst>
                                          <p:attrName>ppt_w</p:attrName>
                                        </p:attrNameLst>
                                      </p:cBhvr>
                                      <p:tavLst>
                                        <p:tav tm="0">
                                          <p:val>
                                            <p:fltVal val="0"/>
                                          </p:val>
                                        </p:tav>
                                        <p:tav tm="100000">
                                          <p:val>
                                            <p:strVal val="#ppt_w"/>
                                          </p:val>
                                        </p:tav>
                                      </p:tavLst>
                                    </p:anim>
                                    <p:anim calcmode="lin" valueType="num">
                                      <p:cBhvr>
                                        <p:cTn id="8" dur="500" fill="hold"/>
                                        <p:tgtEl>
                                          <p:spTgt spid="7">
                                            <p:graphicEl>
                                              <a:dgm id="{BA25CDBA-47BD-48D3-9141-FECDA3A82143}"/>
                                            </p:graphicEl>
                                          </p:spTgt>
                                        </p:tgtEl>
                                        <p:attrNameLst>
                                          <p:attrName>ppt_h</p:attrName>
                                        </p:attrNameLst>
                                      </p:cBhvr>
                                      <p:tavLst>
                                        <p:tav tm="0">
                                          <p:val>
                                            <p:fltVal val="0"/>
                                          </p:val>
                                        </p:tav>
                                        <p:tav tm="100000">
                                          <p:val>
                                            <p:strVal val="#ppt_h"/>
                                          </p:val>
                                        </p:tav>
                                      </p:tavLst>
                                    </p:anim>
                                    <p:animEffect transition="in" filter="fade">
                                      <p:cBhvr>
                                        <p:cTn id="9" dur="500"/>
                                        <p:tgtEl>
                                          <p:spTgt spid="7">
                                            <p:graphicEl>
                                              <a:dgm id="{BA25CDBA-47BD-48D3-9141-FECDA3A82143}"/>
                                            </p:graphic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7">
                                            <p:graphicEl>
                                              <a:dgm id="{6609EAE5-E136-44A3-BAAB-DB8D1FAC1A3B}"/>
                                            </p:graphicEl>
                                          </p:spTgt>
                                        </p:tgtEl>
                                        <p:attrNameLst>
                                          <p:attrName>style.visibility</p:attrName>
                                        </p:attrNameLst>
                                      </p:cBhvr>
                                      <p:to>
                                        <p:strVal val="visible"/>
                                      </p:to>
                                    </p:set>
                                    <p:anim calcmode="lin" valueType="num">
                                      <p:cBhvr>
                                        <p:cTn id="14" dur="500" fill="hold"/>
                                        <p:tgtEl>
                                          <p:spTgt spid="7">
                                            <p:graphicEl>
                                              <a:dgm id="{6609EAE5-E136-44A3-BAAB-DB8D1FAC1A3B}"/>
                                            </p:graphicEl>
                                          </p:spTgt>
                                        </p:tgtEl>
                                        <p:attrNameLst>
                                          <p:attrName>ppt_w</p:attrName>
                                        </p:attrNameLst>
                                      </p:cBhvr>
                                      <p:tavLst>
                                        <p:tav tm="0">
                                          <p:val>
                                            <p:fltVal val="0"/>
                                          </p:val>
                                        </p:tav>
                                        <p:tav tm="100000">
                                          <p:val>
                                            <p:strVal val="#ppt_w"/>
                                          </p:val>
                                        </p:tav>
                                      </p:tavLst>
                                    </p:anim>
                                    <p:anim calcmode="lin" valueType="num">
                                      <p:cBhvr>
                                        <p:cTn id="15" dur="500" fill="hold"/>
                                        <p:tgtEl>
                                          <p:spTgt spid="7">
                                            <p:graphicEl>
                                              <a:dgm id="{6609EAE5-E136-44A3-BAAB-DB8D1FAC1A3B}"/>
                                            </p:graphicEl>
                                          </p:spTgt>
                                        </p:tgtEl>
                                        <p:attrNameLst>
                                          <p:attrName>ppt_h</p:attrName>
                                        </p:attrNameLst>
                                      </p:cBhvr>
                                      <p:tavLst>
                                        <p:tav tm="0">
                                          <p:val>
                                            <p:fltVal val="0"/>
                                          </p:val>
                                        </p:tav>
                                        <p:tav tm="100000">
                                          <p:val>
                                            <p:strVal val="#ppt_h"/>
                                          </p:val>
                                        </p:tav>
                                      </p:tavLst>
                                    </p:anim>
                                    <p:animEffect transition="in" filter="fade">
                                      <p:cBhvr>
                                        <p:cTn id="16" dur="500"/>
                                        <p:tgtEl>
                                          <p:spTgt spid="7">
                                            <p:graphicEl>
                                              <a:dgm id="{6609EAE5-E136-44A3-BAAB-DB8D1FAC1A3B}"/>
                                            </p:graphicEl>
                                          </p:spTgt>
                                        </p:tgtEl>
                                      </p:cBhvr>
                                    </p:animEffect>
                                  </p:childTnLst>
                                </p:cTn>
                              </p:par>
                              <p:par>
                                <p:cTn id="17" presetID="53" presetClass="entr" presetSubtype="16" fill="hold" grpId="0" nodeType="withEffect">
                                  <p:stCondLst>
                                    <p:cond delay="0"/>
                                  </p:stCondLst>
                                  <p:childTnLst>
                                    <p:set>
                                      <p:cBhvr>
                                        <p:cTn id="18" dur="1" fill="hold">
                                          <p:stCondLst>
                                            <p:cond delay="0"/>
                                          </p:stCondLst>
                                        </p:cTn>
                                        <p:tgtEl>
                                          <p:spTgt spid="7">
                                            <p:graphicEl>
                                              <a:dgm id="{8713AF97-F8E4-4D39-9902-AEFFA5A59839}"/>
                                            </p:graphicEl>
                                          </p:spTgt>
                                        </p:tgtEl>
                                        <p:attrNameLst>
                                          <p:attrName>style.visibility</p:attrName>
                                        </p:attrNameLst>
                                      </p:cBhvr>
                                      <p:to>
                                        <p:strVal val="visible"/>
                                      </p:to>
                                    </p:set>
                                    <p:anim calcmode="lin" valueType="num">
                                      <p:cBhvr>
                                        <p:cTn id="19" dur="500" fill="hold"/>
                                        <p:tgtEl>
                                          <p:spTgt spid="7">
                                            <p:graphicEl>
                                              <a:dgm id="{8713AF97-F8E4-4D39-9902-AEFFA5A59839}"/>
                                            </p:graphicEl>
                                          </p:spTgt>
                                        </p:tgtEl>
                                        <p:attrNameLst>
                                          <p:attrName>ppt_w</p:attrName>
                                        </p:attrNameLst>
                                      </p:cBhvr>
                                      <p:tavLst>
                                        <p:tav tm="0">
                                          <p:val>
                                            <p:fltVal val="0"/>
                                          </p:val>
                                        </p:tav>
                                        <p:tav tm="100000">
                                          <p:val>
                                            <p:strVal val="#ppt_w"/>
                                          </p:val>
                                        </p:tav>
                                      </p:tavLst>
                                    </p:anim>
                                    <p:anim calcmode="lin" valueType="num">
                                      <p:cBhvr>
                                        <p:cTn id="20" dur="500" fill="hold"/>
                                        <p:tgtEl>
                                          <p:spTgt spid="7">
                                            <p:graphicEl>
                                              <a:dgm id="{8713AF97-F8E4-4D39-9902-AEFFA5A59839}"/>
                                            </p:graphicEl>
                                          </p:spTgt>
                                        </p:tgtEl>
                                        <p:attrNameLst>
                                          <p:attrName>ppt_h</p:attrName>
                                        </p:attrNameLst>
                                      </p:cBhvr>
                                      <p:tavLst>
                                        <p:tav tm="0">
                                          <p:val>
                                            <p:fltVal val="0"/>
                                          </p:val>
                                        </p:tav>
                                        <p:tav tm="100000">
                                          <p:val>
                                            <p:strVal val="#ppt_h"/>
                                          </p:val>
                                        </p:tav>
                                      </p:tavLst>
                                    </p:anim>
                                    <p:animEffect transition="in" filter="fade">
                                      <p:cBhvr>
                                        <p:cTn id="21" dur="500"/>
                                        <p:tgtEl>
                                          <p:spTgt spid="7">
                                            <p:graphicEl>
                                              <a:dgm id="{8713AF97-F8E4-4D39-9902-AEFFA5A59839}"/>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7">
                                            <p:graphicEl>
                                              <a:dgm id="{1FA6DA20-4500-4A57-B630-7CCA7D836D2C}"/>
                                            </p:graphicEl>
                                          </p:spTgt>
                                        </p:tgtEl>
                                        <p:attrNameLst>
                                          <p:attrName>style.visibility</p:attrName>
                                        </p:attrNameLst>
                                      </p:cBhvr>
                                      <p:to>
                                        <p:strVal val="visible"/>
                                      </p:to>
                                    </p:set>
                                    <p:anim calcmode="lin" valueType="num">
                                      <p:cBhvr>
                                        <p:cTn id="26" dur="500" fill="hold"/>
                                        <p:tgtEl>
                                          <p:spTgt spid="7">
                                            <p:graphicEl>
                                              <a:dgm id="{1FA6DA20-4500-4A57-B630-7CCA7D836D2C}"/>
                                            </p:graphicEl>
                                          </p:spTgt>
                                        </p:tgtEl>
                                        <p:attrNameLst>
                                          <p:attrName>ppt_w</p:attrName>
                                        </p:attrNameLst>
                                      </p:cBhvr>
                                      <p:tavLst>
                                        <p:tav tm="0">
                                          <p:val>
                                            <p:fltVal val="0"/>
                                          </p:val>
                                        </p:tav>
                                        <p:tav tm="100000">
                                          <p:val>
                                            <p:strVal val="#ppt_w"/>
                                          </p:val>
                                        </p:tav>
                                      </p:tavLst>
                                    </p:anim>
                                    <p:anim calcmode="lin" valueType="num">
                                      <p:cBhvr>
                                        <p:cTn id="27" dur="500" fill="hold"/>
                                        <p:tgtEl>
                                          <p:spTgt spid="7">
                                            <p:graphicEl>
                                              <a:dgm id="{1FA6DA20-4500-4A57-B630-7CCA7D836D2C}"/>
                                            </p:graphicEl>
                                          </p:spTgt>
                                        </p:tgtEl>
                                        <p:attrNameLst>
                                          <p:attrName>ppt_h</p:attrName>
                                        </p:attrNameLst>
                                      </p:cBhvr>
                                      <p:tavLst>
                                        <p:tav tm="0">
                                          <p:val>
                                            <p:fltVal val="0"/>
                                          </p:val>
                                        </p:tav>
                                        <p:tav tm="100000">
                                          <p:val>
                                            <p:strVal val="#ppt_h"/>
                                          </p:val>
                                        </p:tav>
                                      </p:tavLst>
                                    </p:anim>
                                    <p:animEffect transition="in" filter="fade">
                                      <p:cBhvr>
                                        <p:cTn id="28" dur="500"/>
                                        <p:tgtEl>
                                          <p:spTgt spid="7">
                                            <p:graphicEl>
                                              <a:dgm id="{1FA6DA20-4500-4A57-B630-7CCA7D836D2C}"/>
                                            </p:graphicEl>
                                          </p:spTgt>
                                        </p:tgtEl>
                                      </p:cBhvr>
                                    </p:animEffect>
                                  </p:childTnLst>
                                </p:cTn>
                              </p:par>
                              <p:par>
                                <p:cTn id="29" presetID="53" presetClass="entr" presetSubtype="16" fill="hold" grpId="0" nodeType="withEffect">
                                  <p:stCondLst>
                                    <p:cond delay="0"/>
                                  </p:stCondLst>
                                  <p:childTnLst>
                                    <p:set>
                                      <p:cBhvr>
                                        <p:cTn id="30" dur="1" fill="hold">
                                          <p:stCondLst>
                                            <p:cond delay="0"/>
                                          </p:stCondLst>
                                        </p:cTn>
                                        <p:tgtEl>
                                          <p:spTgt spid="7">
                                            <p:graphicEl>
                                              <a:dgm id="{9753FB0D-57CF-4F62-83E9-F79332E088FD}"/>
                                            </p:graphicEl>
                                          </p:spTgt>
                                        </p:tgtEl>
                                        <p:attrNameLst>
                                          <p:attrName>style.visibility</p:attrName>
                                        </p:attrNameLst>
                                      </p:cBhvr>
                                      <p:to>
                                        <p:strVal val="visible"/>
                                      </p:to>
                                    </p:set>
                                    <p:anim calcmode="lin" valueType="num">
                                      <p:cBhvr>
                                        <p:cTn id="31" dur="500" fill="hold"/>
                                        <p:tgtEl>
                                          <p:spTgt spid="7">
                                            <p:graphicEl>
                                              <a:dgm id="{9753FB0D-57CF-4F62-83E9-F79332E088FD}"/>
                                            </p:graphicEl>
                                          </p:spTgt>
                                        </p:tgtEl>
                                        <p:attrNameLst>
                                          <p:attrName>ppt_w</p:attrName>
                                        </p:attrNameLst>
                                      </p:cBhvr>
                                      <p:tavLst>
                                        <p:tav tm="0">
                                          <p:val>
                                            <p:fltVal val="0"/>
                                          </p:val>
                                        </p:tav>
                                        <p:tav tm="100000">
                                          <p:val>
                                            <p:strVal val="#ppt_w"/>
                                          </p:val>
                                        </p:tav>
                                      </p:tavLst>
                                    </p:anim>
                                    <p:anim calcmode="lin" valueType="num">
                                      <p:cBhvr>
                                        <p:cTn id="32" dur="500" fill="hold"/>
                                        <p:tgtEl>
                                          <p:spTgt spid="7">
                                            <p:graphicEl>
                                              <a:dgm id="{9753FB0D-57CF-4F62-83E9-F79332E088FD}"/>
                                            </p:graphicEl>
                                          </p:spTgt>
                                        </p:tgtEl>
                                        <p:attrNameLst>
                                          <p:attrName>ppt_h</p:attrName>
                                        </p:attrNameLst>
                                      </p:cBhvr>
                                      <p:tavLst>
                                        <p:tav tm="0">
                                          <p:val>
                                            <p:fltVal val="0"/>
                                          </p:val>
                                        </p:tav>
                                        <p:tav tm="100000">
                                          <p:val>
                                            <p:strVal val="#ppt_h"/>
                                          </p:val>
                                        </p:tav>
                                      </p:tavLst>
                                    </p:anim>
                                    <p:animEffect transition="in" filter="fade">
                                      <p:cBhvr>
                                        <p:cTn id="33" dur="500"/>
                                        <p:tgtEl>
                                          <p:spTgt spid="7">
                                            <p:graphicEl>
                                              <a:dgm id="{9753FB0D-57CF-4F62-83E9-F79332E088FD}"/>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53" presetClass="entr" presetSubtype="16" fill="hold" grpId="0" nodeType="clickEffect">
                                  <p:stCondLst>
                                    <p:cond delay="0"/>
                                  </p:stCondLst>
                                  <p:childTnLst>
                                    <p:set>
                                      <p:cBhvr>
                                        <p:cTn id="37" dur="1" fill="hold">
                                          <p:stCondLst>
                                            <p:cond delay="0"/>
                                          </p:stCondLst>
                                        </p:cTn>
                                        <p:tgtEl>
                                          <p:spTgt spid="7">
                                            <p:graphicEl>
                                              <a:dgm id="{2E5B4A52-BE23-4E80-BC9F-02DB1F56E052}"/>
                                            </p:graphicEl>
                                          </p:spTgt>
                                        </p:tgtEl>
                                        <p:attrNameLst>
                                          <p:attrName>style.visibility</p:attrName>
                                        </p:attrNameLst>
                                      </p:cBhvr>
                                      <p:to>
                                        <p:strVal val="visible"/>
                                      </p:to>
                                    </p:set>
                                    <p:anim calcmode="lin" valueType="num">
                                      <p:cBhvr>
                                        <p:cTn id="38" dur="500" fill="hold"/>
                                        <p:tgtEl>
                                          <p:spTgt spid="7">
                                            <p:graphicEl>
                                              <a:dgm id="{2E5B4A52-BE23-4E80-BC9F-02DB1F56E052}"/>
                                            </p:graphicEl>
                                          </p:spTgt>
                                        </p:tgtEl>
                                        <p:attrNameLst>
                                          <p:attrName>ppt_w</p:attrName>
                                        </p:attrNameLst>
                                      </p:cBhvr>
                                      <p:tavLst>
                                        <p:tav tm="0">
                                          <p:val>
                                            <p:fltVal val="0"/>
                                          </p:val>
                                        </p:tav>
                                        <p:tav tm="100000">
                                          <p:val>
                                            <p:strVal val="#ppt_w"/>
                                          </p:val>
                                        </p:tav>
                                      </p:tavLst>
                                    </p:anim>
                                    <p:anim calcmode="lin" valueType="num">
                                      <p:cBhvr>
                                        <p:cTn id="39" dur="500" fill="hold"/>
                                        <p:tgtEl>
                                          <p:spTgt spid="7">
                                            <p:graphicEl>
                                              <a:dgm id="{2E5B4A52-BE23-4E80-BC9F-02DB1F56E052}"/>
                                            </p:graphicEl>
                                          </p:spTgt>
                                        </p:tgtEl>
                                        <p:attrNameLst>
                                          <p:attrName>ppt_h</p:attrName>
                                        </p:attrNameLst>
                                      </p:cBhvr>
                                      <p:tavLst>
                                        <p:tav tm="0">
                                          <p:val>
                                            <p:fltVal val="0"/>
                                          </p:val>
                                        </p:tav>
                                        <p:tav tm="100000">
                                          <p:val>
                                            <p:strVal val="#ppt_h"/>
                                          </p:val>
                                        </p:tav>
                                      </p:tavLst>
                                    </p:anim>
                                    <p:animEffect transition="in" filter="fade">
                                      <p:cBhvr>
                                        <p:cTn id="40" dur="500"/>
                                        <p:tgtEl>
                                          <p:spTgt spid="7">
                                            <p:graphicEl>
                                              <a:dgm id="{2E5B4A52-BE23-4E80-BC9F-02DB1F56E052}"/>
                                            </p:graphicEl>
                                          </p:spTgt>
                                        </p:tgtEl>
                                      </p:cBhvr>
                                    </p:animEffect>
                                  </p:childTnLst>
                                </p:cTn>
                              </p:par>
                              <p:par>
                                <p:cTn id="41" presetID="53" presetClass="entr" presetSubtype="16" fill="hold" grpId="0" nodeType="withEffect">
                                  <p:stCondLst>
                                    <p:cond delay="0"/>
                                  </p:stCondLst>
                                  <p:childTnLst>
                                    <p:set>
                                      <p:cBhvr>
                                        <p:cTn id="42" dur="1" fill="hold">
                                          <p:stCondLst>
                                            <p:cond delay="0"/>
                                          </p:stCondLst>
                                        </p:cTn>
                                        <p:tgtEl>
                                          <p:spTgt spid="7">
                                            <p:graphicEl>
                                              <a:dgm id="{DE731859-05FF-4111-BA54-278A3733A51A}"/>
                                            </p:graphicEl>
                                          </p:spTgt>
                                        </p:tgtEl>
                                        <p:attrNameLst>
                                          <p:attrName>style.visibility</p:attrName>
                                        </p:attrNameLst>
                                      </p:cBhvr>
                                      <p:to>
                                        <p:strVal val="visible"/>
                                      </p:to>
                                    </p:set>
                                    <p:anim calcmode="lin" valueType="num">
                                      <p:cBhvr>
                                        <p:cTn id="43" dur="500" fill="hold"/>
                                        <p:tgtEl>
                                          <p:spTgt spid="7">
                                            <p:graphicEl>
                                              <a:dgm id="{DE731859-05FF-4111-BA54-278A3733A51A}"/>
                                            </p:graphicEl>
                                          </p:spTgt>
                                        </p:tgtEl>
                                        <p:attrNameLst>
                                          <p:attrName>ppt_w</p:attrName>
                                        </p:attrNameLst>
                                      </p:cBhvr>
                                      <p:tavLst>
                                        <p:tav tm="0">
                                          <p:val>
                                            <p:fltVal val="0"/>
                                          </p:val>
                                        </p:tav>
                                        <p:tav tm="100000">
                                          <p:val>
                                            <p:strVal val="#ppt_w"/>
                                          </p:val>
                                        </p:tav>
                                      </p:tavLst>
                                    </p:anim>
                                    <p:anim calcmode="lin" valueType="num">
                                      <p:cBhvr>
                                        <p:cTn id="44" dur="500" fill="hold"/>
                                        <p:tgtEl>
                                          <p:spTgt spid="7">
                                            <p:graphicEl>
                                              <a:dgm id="{DE731859-05FF-4111-BA54-278A3733A51A}"/>
                                            </p:graphicEl>
                                          </p:spTgt>
                                        </p:tgtEl>
                                        <p:attrNameLst>
                                          <p:attrName>ppt_h</p:attrName>
                                        </p:attrNameLst>
                                      </p:cBhvr>
                                      <p:tavLst>
                                        <p:tav tm="0">
                                          <p:val>
                                            <p:fltVal val="0"/>
                                          </p:val>
                                        </p:tav>
                                        <p:tav tm="100000">
                                          <p:val>
                                            <p:strVal val="#ppt_h"/>
                                          </p:val>
                                        </p:tav>
                                      </p:tavLst>
                                    </p:anim>
                                    <p:animEffect transition="in" filter="fade">
                                      <p:cBhvr>
                                        <p:cTn id="45" dur="500"/>
                                        <p:tgtEl>
                                          <p:spTgt spid="7">
                                            <p:graphicEl>
                                              <a:dgm id="{DE731859-05FF-4111-BA54-278A3733A51A}"/>
                                            </p:graphicEl>
                                          </p:spTgt>
                                        </p:tgtEl>
                                      </p:cBhvr>
                                    </p:animEffect>
                                  </p:childTnLst>
                                </p:cTn>
                              </p:par>
                            </p:childTnLst>
                          </p:cTn>
                        </p:par>
                      </p:childTnLst>
                    </p:cTn>
                  </p:par>
                  <p:par>
                    <p:cTn id="46" fill="hold">
                      <p:stCondLst>
                        <p:cond delay="indefinite"/>
                      </p:stCondLst>
                      <p:childTnLst>
                        <p:par>
                          <p:cTn id="47" fill="hold">
                            <p:stCondLst>
                              <p:cond delay="0"/>
                            </p:stCondLst>
                            <p:childTnLst>
                              <p:par>
                                <p:cTn id="48" presetID="53" presetClass="entr" presetSubtype="16" fill="hold" grpId="0" nodeType="clickEffect">
                                  <p:stCondLst>
                                    <p:cond delay="0"/>
                                  </p:stCondLst>
                                  <p:childTnLst>
                                    <p:set>
                                      <p:cBhvr>
                                        <p:cTn id="49" dur="1" fill="hold">
                                          <p:stCondLst>
                                            <p:cond delay="0"/>
                                          </p:stCondLst>
                                        </p:cTn>
                                        <p:tgtEl>
                                          <p:spTgt spid="7">
                                            <p:graphicEl>
                                              <a:dgm id="{45913FF3-A179-4360-922E-30A08156D85C}"/>
                                            </p:graphicEl>
                                          </p:spTgt>
                                        </p:tgtEl>
                                        <p:attrNameLst>
                                          <p:attrName>style.visibility</p:attrName>
                                        </p:attrNameLst>
                                      </p:cBhvr>
                                      <p:to>
                                        <p:strVal val="visible"/>
                                      </p:to>
                                    </p:set>
                                    <p:anim calcmode="lin" valueType="num">
                                      <p:cBhvr>
                                        <p:cTn id="50" dur="500" fill="hold"/>
                                        <p:tgtEl>
                                          <p:spTgt spid="7">
                                            <p:graphicEl>
                                              <a:dgm id="{45913FF3-A179-4360-922E-30A08156D85C}"/>
                                            </p:graphicEl>
                                          </p:spTgt>
                                        </p:tgtEl>
                                        <p:attrNameLst>
                                          <p:attrName>ppt_w</p:attrName>
                                        </p:attrNameLst>
                                      </p:cBhvr>
                                      <p:tavLst>
                                        <p:tav tm="0">
                                          <p:val>
                                            <p:fltVal val="0"/>
                                          </p:val>
                                        </p:tav>
                                        <p:tav tm="100000">
                                          <p:val>
                                            <p:strVal val="#ppt_w"/>
                                          </p:val>
                                        </p:tav>
                                      </p:tavLst>
                                    </p:anim>
                                    <p:anim calcmode="lin" valueType="num">
                                      <p:cBhvr>
                                        <p:cTn id="51" dur="500" fill="hold"/>
                                        <p:tgtEl>
                                          <p:spTgt spid="7">
                                            <p:graphicEl>
                                              <a:dgm id="{45913FF3-A179-4360-922E-30A08156D85C}"/>
                                            </p:graphicEl>
                                          </p:spTgt>
                                        </p:tgtEl>
                                        <p:attrNameLst>
                                          <p:attrName>ppt_h</p:attrName>
                                        </p:attrNameLst>
                                      </p:cBhvr>
                                      <p:tavLst>
                                        <p:tav tm="0">
                                          <p:val>
                                            <p:fltVal val="0"/>
                                          </p:val>
                                        </p:tav>
                                        <p:tav tm="100000">
                                          <p:val>
                                            <p:strVal val="#ppt_h"/>
                                          </p:val>
                                        </p:tav>
                                      </p:tavLst>
                                    </p:anim>
                                    <p:animEffect transition="in" filter="fade">
                                      <p:cBhvr>
                                        <p:cTn id="52" dur="500"/>
                                        <p:tgtEl>
                                          <p:spTgt spid="7">
                                            <p:graphicEl>
                                              <a:dgm id="{45913FF3-A179-4360-922E-30A08156D85C}"/>
                                            </p:graphicEl>
                                          </p:spTgt>
                                        </p:tgtEl>
                                      </p:cBhvr>
                                    </p:animEffect>
                                  </p:childTnLst>
                                </p:cTn>
                              </p:par>
                              <p:par>
                                <p:cTn id="53" presetID="53" presetClass="entr" presetSubtype="16" fill="hold" grpId="0" nodeType="withEffect">
                                  <p:stCondLst>
                                    <p:cond delay="0"/>
                                  </p:stCondLst>
                                  <p:childTnLst>
                                    <p:set>
                                      <p:cBhvr>
                                        <p:cTn id="54" dur="1" fill="hold">
                                          <p:stCondLst>
                                            <p:cond delay="0"/>
                                          </p:stCondLst>
                                        </p:cTn>
                                        <p:tgtEl>
                                          <p:spTgt spid="7">
                                            <p:graphicEl>
                                              <a:dgm id="{8E5D1E0C-E957-4755-8482-7652AD2F8BB3}"/>
                                            </p:graphicEl>
                                          </p:spTgt>
                                        </p:tgtEl>
                                        <p:attrNameLst>
                                          <p:attrName>style.visibility</p:attrName>
                                        </p:attrNameLst>
                                      </p:cBhvr>
                                      <p:to>
                                        <p:strVal val="visible"/>
                                      </p:to>
                                    </p:set>
                                    <p:anim calcmode="lin" valueType="num">
                                      <p:cBhvr>
                                        <p:cTn id="55" dur="500" fill="hold"/>
                                        <p:tgtEl>
                                          <p:spTgt spid="7">
                                            <p:graphicEl>
                                              <a:dgm id="{8E5D1E0C-E957-4755-8482-7652AD2F8BB3}"/>
                                            </p:graphicEl>
                                          </p:spTgt>
                                        </p:tgtEl>
                                        <p:attrNameLst>
                                          <p:attrName>ppt_w</p:attrName>
                                        </p:attrNameLst>
                                      </p:cBhvr>
                                      <p:tavLst>
                                        <p:tav tm="0">
                                          <p:val>
                                            <p:fltVal val="0"/>
                                          </p:val>
                                        </p:tav>
                                        <p:tav tm="100000">
                                          <p:val>
                                            <p:strVal val="#ppt_w"/>
                                          </p:val>
                                        </p:tav>
                                      </p:tavLst>
                                    </p:anim>
                                    <p:anim calcmode="lin" valueType="num">
                                      <p:cBhvr>
                                        <p:cTn id="56" dur="500" fill="hold"/>
                                        <p:tgtEl>
                                          <p:spTgt spid="7">
                                            <p:graphicEl>
                                              <a:dgm id="{8E5D1E0C-E957-4755-8482-7652AD2F8BB3}"/>
                                            </p:graphicEl>
                                          </p:spTgt>
                                        </p:tgtEl>
                                        <p:attrNameLst>
                                          <p:attrName>ppt_h</p:attrName>
                                        </p:attrNameLst>
                                      </p:cBhvr>
                                      <p:tavLst>
                                        <p:tav tm="0">
                                          <p:val>
                                            <p:fltVal val="0"/>
                                          </p:val>
                                        </p:tav>
                                        <p:tav tm="100000">
                                          <p:val>
                                            <p:strVal val="#ppt_h"/>
                                          </p:val>
                                        </p:tav>
                                      </p:tavLst>
                                    </p:anim>
                                    <p:animEffect transition="in" filter="fade">
                                      <p:cBhvr>
                                        <p:cTn id="57" dur="500"/>
                                        <p:tgtEl>
                                          <p:spTgt spid="7">
                                            <p:graphicEl>
                                              <a:dgm id="{8E5D1E0C-E957-4755-8482-7652AD2F8BB3}"/>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53" presetClass="entr" presetSubtype="16" fill="hold" grpId="0" nodeType="clickEffect">
                                  <p:stCondLst>
                                    <p:cond delay="0"/>
                                  </p:stCondLst>
                                  <p:childTnLst>
                                    <p:set>
                                      <p:cBhvr>
                                        <p:cTn id="61" dur="1" fill="hold">
                                          <p:stCondLst>
                                            <p:cond delay="0"/>
                                          </p:stCondLst>
                                        </p:cTn>
                                        <p:tgtEl>
                                          <p:spTgt spid="7">
                                            <p:graphicEl>
                                              <a:dgm id="{522A91E5-DD4F-4150-A2C4-B85594D1F2BC}"/>
                                            </p:graphicEl>
                                          </p:spTgt>
                                        </p:tgtEl>
                                        <p:attrNameLst>
                                          <p:attrName>style.visibility</p:attrName>
                                        </p:attrNameLst>
                                      </p:cBhvr>
                                      <p:to>
                                        <p:strVal val="visible"/>
                                      </p:to>
                                    </p:set>
                                    <p:anim calcmode="lin" valueType="num">
                                      <p:cBhvr>
                                        <p:cTn id="62" dur="500" fill="hold"/>
                                        <p:tgtEl>
                                          <p:spTgt spid="7">
                                            <p:graphicEl>
                                              <a:dgm id="{522A91E5-DD4F-4150-A2C4-B85594D1F2BC}"/>
                                            </p:graphicEl>
                                          </p:spTgt>
                                        </p:tgtEl>
                                        <p:attrNameLst>
                                          <p:attrName>ppt_w</p:attrName>
                                        </p:attrNameLst>
                                      </p:cBhvr>
                                      <p:tavLst>
                                        <p:tav tm="0">
                                          <p:val>
                                            <p:fltVal val="0"/>
                                          </p:val>
                                        </p:tav>
                                        <p:tav tm="100000">
                                          <p:val>
                                            <p:strVal val="#ppt_w"/>
                                          </p:val>
                                        </p:tav>
                                      </p:tavLst>
                                    </p:anim>
                                    <p:anim calcmode="lin" valueType="num">
                                      <p:cBhvr>
                                        <p:cTn id="63" dur="500" fill="hold"/>
                                        <p:tgtEl>
                                          <p:spTgt spid="7">
                                            <p:graphicEl>
                                              <a:dgm id="{522A91E5-DD4F-4150-A2C4-B85594D1F2BC}"/>
                                            </p:graphicEl>
                                          </p:spTgt>
                                        </p:tgtEl>
                                        <p:attrNameLst>
                                          <p:attrName>ppt_h</p:attrName>
                                        </p:attrNameLst>
                                      </p:cBhvr>
                                      <p:tavLst>
                                        <p:tav tm="0">
                                          <p:val>
                                            <p:fltVal val="0"/>
                                          </p:val>
                                        </p:tav>
                                        <p:tav tm="100000">
                                          <p:val>
                                            <p:strVal val="#ppt_h"/>
                                          </p:val>
                                        </p:tav>
                                      </p:tavLst>
                                    </p:anim>
                                    <p:animEffect transition="in" filter="fade">
                                      <p:cBhvr>
                                        <p:cTn id="64" dur="500"/>
                                        <p:tgtEl>
                                          <p:spTgt spid="7">
                                            <p:graphicEl>
                                              <a:dgm id="{522A91E5-DD4F-4150-A2C4-B85594D1F2BC}"/>
                                            </p:graphicEl>
                                          </p:spTgt>
                                        </p:tgtEl>
                                      </p:cBhvr>
                                    </p:animEffect>
                                  </p:childTnLst>
                                </p:cTn>
                              </p:par>
                              <p:par>
                                <p:cTn id="65" presetID="53" presetClass="entr" presetSubtype="16" fill="hold" grpId="0" nodeType="withEffect">
                                  <p:stCondLst>
                                    <p:cond delay="0"/>
                                  </p:stCondLst>
                                  <p:childTnLst>
                                    <p:set>
                                      <p:cBhvr>
                                        <p:cTn id="66" dur="1" fill="hold">
                                          <p:stCondLst>
                                            <p:cond delay="0"/>
                                          </p:stCondLst>
                                        </p:cTn>
                                        <p:tgtEl>
                                          <p:spTgt spid="7">
                                            <p:graphicEl>
                                              <a:dgm id="{00798FA3-2159-42BD-BF6A-1FE406DAE87A}"/>
                                            </p:graphicEl>
                                          </p:spTgt>
                                        </p:tgtEl>
                                        <p:attrNameLst>
                                          <p:attrName>style.visibility</p:attrName>
                                        </p:attrNameLst>
                                      </p:cBhvr>
                                      <p:to>
                                        <p:strVal val="visible"/>
                                      </p:to>
                                    </p:set>
                                    <p:anim calcmode="lin" valueType="num">
                                      <p:cBhvr>
                                        <p:cTn id="67" dur="500" fill="hold"/>
                                        <p:tgtEl>
                                          <p:spTgt spid="7">
                                            <p:graphicEl>
                                              <a:dgm id="{00798FA3-2159-42BD-BF6A-1FE406DAE87A}"/>
                                            </p:graphicEl>
                                          </p:spTgt>
                                        </p:tgtEl>
                                        <p:attrNameLst>
                                          <p:attrName>ppt_w</p:attrName>
                                        </p:attrNameLst>
                                      </p:cBhvr>
                                      <p:tavLst>
                                        <p:tav tm="0">
                                          <p:val>
                                            <p:fltVal val="0"/>
                                          </p:val>
                                        </p:tav>
                                        <p:tav tm="100000">
                                          <p:val>
                                            <p:strVal val="#ppt_w"/>
                                          </p:val>
                                        </p:tav>
                                      </p:tavLst>
                                    </p:anim>
                                    <p:anim calcmode="lin" valueType="num">
                                      <p:cBhvr>
                                        <p:cTn id="68" dur="500" fill="hold"/>
                                        <p:tgtEl>
                                          <p:spTgt spid="7">
                                            <p:graphicEl>
                                              <a:dgm id="{00798FA3-2159-42BD-BF6A-1FE406DAE87A}"/>
                                            </p:graphicEl>
                                          </p:spTgt>
                                        </p:tgtEl>
                                        <p:attrNameLst>
                                          <p:attrName>ppt_h</p:attrName>
                                        </p:attrNameLst>
                                      </p:cBhvr>
                                      <p:tavLst>
                                        <p:tav tm="0">
                                          <p:val>
                                            <p:fltVal val="0"/>
                                          </p:val>
                                        </p:tav>
                                        <p:tav tm="100000">
                                          <p:val>
                                            <p:strVal val="#ppt_h"/>
                                          </p:val>
                                        </p:tav>
                                      </p:tavLst>
                                    </p:anim>
                                    <p:animEffect transition="in" filter="fade">
                                      <p:cBhvr>
                                        <p:cTn id="69" dur="500"/>
                                        <p:tgtEl>
                                          <p:spTgt spid="7">
                                            <p:graphicEl>
                                              <a:dgm id="{00798FA3-2159-42BD-BF6A-1FE406DAE87A}"/>
                                            </p:graphicEl>
                                          </p:spTgt>
                                        </p:tgtEl>
                                      </p:cBhvr>
                                    </p:animEffect>
                                  </p:childTnLst>
                                </p:cTn>
                              </p:par>
                            </p:childTnLst>
                          </p:cTn>
                        </p:par>
                      </p:childTnLst>
                    </p:cTn>
                  </p:par>
                  <p:par>
                    <p:cTn id="70" fill="hold">
                      <p:stCondLst>
                        <p:cond delay="indefinite"/>
                      </p:stCondLst>
                      <p:childTnLst>
                        <p:par>
                          <p:cTn id="71" fill="hold">
                            <p:stCondLst>
                              <p:cond delay="0"/>
                            </p:stCondLst>
                            <p:childTnLst>
                              <p:par>
                                <p:cTn id="72" presetID="53" presetClass="entr" presetSubtype="16" fill="hold" grpId="0" nodeType="clickEffect">
                                  <p:stCondLst>
                                    <p:cond delay="0"/>
                                  </p:stCondLst>
                                  <p:childTnLst>
                                    <p:set>
                                      <p:cBhvr>
                                        <p:cTn id="73" dur="1" fill="hold">
                                          <p:stCondLst>
                                            <p:cond delay="0"/>
                                          </p:stCondLst>
                                        </p:cTn>
                                        <p:tgtEl>
                                          <p:spTgt spid="7">
                                            <p:graphicEl>
                                              <a:dgm id="{02AFDEB5-B81B-48CF-9A32-E2DBDB0E076F}"/>
                                            </p:graphicEl>
                                          </p:spTgt>
                                        </p:tgtEl>
                                        <p:attrNameLst>
                                          <p:attrName>style.visibility</p:attrName>
                                        </p:attrNameLst>
                                      </p:cBhvr>
                                      <p:to>
                                        <p:strVal val="visible"/>
                                      </p:to>
                                    </p:set>
                                    <p:anim calcmode="lin" valueType="num">
                                      <p:cBhvr>
                                        <p:cTn id="74" dur="500" fill="hold"/>
                                        <p:tgtEl>
                                          <p:spTgt spid="7">
                                            <p:graphicEl>
                                              <a:dgm id="{02AFDEB5-B81B-48CF-9A32-E2DBDB0E076F}"/>
                                            </p:graphicEl>
                                          </p:spTgt>
                                        </p:tgtEl>
                                        <p:attrNameLst>
                                          <p:attrName>ppt_w</p:attrName>
                                        </p:attrNameLst>
                                      </p:cBhvr>
                                      <p:tavLst>
                                        <p:tav tm="0">
                                          <p:val>
                                            <p:fltVal val="0"/>
                                          </p:val>
                                        </p:tav>
                                        <p:tav tm="100000">
                                          <p:val>
                                            <p:strVal val="#ppt_w"/>
                                          </p:val>
                                        </p:tav>
                                      </p:tavLst>
                                    </p:anim>
                                    <p:anim calcmode="lin" valueType="num">
                                      <p:cBhvr>
                                        <p:cTn id="75" dur="500" fill="hold"/>
                                        <p:tgtEl>
                                          <p:spTgt spid="7">
                                            <p:graphicEl>
                                              <a:dgm id="{02AFDEB5-B81B-48CF-9A32-E2DBDB0E076F}"/>
                                            </p:graphicEl>
                                          </p:spTgt>
                                        </p:tgtEl>
                                        <p:attrNameLst>
                                          <p:attrName>ppt_h</p:attrName>
                                        </p:attrNameLst>
                                      </p:cBhvr>
                                      <p:tavLst>
                                        <p:tav tm="0">
                                          <p:val>
                                            <p:fltVal val="0"/>
                                          </p:val>
                                        </p:tav>
                                        <p:tav tm="100000">
                                          <p:val>
                                            <p:strVal val="#ppt_h"/>
                                          </p:val>
                                        </p:tav>
                                      </p:tavLst>
                                    </p:anim>
                                    <p:animEffect transition="in" filter="fade">
                                      <p:cBhvr>
                                        <p:cTn id="76" dur="500"/>
                                        <p:tgtEl>
                                          <p:spTgt spid="7">
                                            <p:graphicEl>
                                              <a:dgm id="{02AFDEB5-B81B-48CF-9A32-E2DBDB0E076F}"/>
                                            </p:graphicEl>
                                          </p:spTgt>
                                        </p:tgtEl>
                                      </p:cBhvr>
                                    </p:animEffect>
                                  </p:childTnLst>
                                </p:cTn>
                              </p:par>
                              <p:par>
                                <p:cTn id="77" presetID="53" presetClass="entr" presetSubtype="16" fill="hold" grpId="0" nodeType="withEffect">
                                  <p:stCondLst>
                                    <p:cond delay="0"/>
                                  </p:stCondLst>
                                  <p:childTnLst>
                                    <p:set>
                                      <p:cBhvr>
                                        <p:cTn id="78" dur="1" fill="hold">
                                          <p:stCondLst>
                                            <p:cond delay="0"/>
                                          </p:stCondLst>
                                        </p:cTn>
                                        <p:tgtEl>
                                          <p:spTgt spid="7">
                                            <p:graphicEl>
                                              <a:dgm id="{C2DAD106-C0DB-4E5F-A3E1-77F7FB6A1A75}"/>
                                            </p:graphicEl>
                                          </p:spTgt>
                                        </p:tgtEl>
                                        <p:attrNameLst>
                                          <p:attrName>style.visibility</p:attrName>
                                        </p:attrNameLst>
                                      </p:cBhvr>
                                      <p:to>
                                        <p:strVal val="visible"/>
                                      </p:to>
                                    </p:set>
                                    <p:anim calcmode="lin" valueType="num">
                                      <p:cBhvr>
                                        <p:cTn id="79" dur="500" fill="hold"/>
                                        <p:tgtEl>
                                          <p:spTgt spid="7">
                                            <p:graphicEl>
                                              <a:dgm id="{C2DAD106-C0DB-4E5F-A3E1-77F7FB6A1A75}"/>
                                            </p:graphicEl>
                                          </p:spTgt>
                                        </p:tgtEl>
                                        <p:attrNameLst>
                                          <p:attrName>ppt_w</p:attrName>
                                        </p:attrNameLst>
                                      </p:cBhvr>
                                      <p:tavLst>
                                        <p:tav tm="0">
                                          <p:val>
                                            <p:fltVal val="0"/>
                                          </p:val>
                                        </p:tav>
                                        <p:tav tm="100000">
                                          <p:val>
                                            <p:strVal val="#ppt_w"/>
                                          </p:val>
                                        </p:tav>
                                      </p:tavLst>
                                    </p:anim>
                                    <p:anim calcmode="lin" valueType="num">
                                      <p:cBhvr>
                                        <p:cTn id="80" dur="500" fill="hold"/>
                                        <p:tgtEl>
                                          <p:spTgt spid="7">
                                            <p:graphicEl>
                                              <a:dgm id="{C2DAD106-C0DB-4E5F-A3E1-77F7FB6A1A75}"/>
                                            </p:graphicEl>
                                          </p:spTgt>
                                        </p:tgtEl>
                                        <p:attrNameLst>
                                          <p:attrName>ppt_h</p:attrName>
                                        </p:attrNameLst>
                                      </p:cBhvr>
                                      <p:tavLst>
                                        <p:tav tm="0">
                                          <p:val>
                                            <p:fltVal val="0"/>
                                          </p:val>
                                        </p:tav>
                                        <p:tav tm="100000">
                                          <p:val>
                                            <p:strVal val="#ppt_h"/>
                                          </p:val>
                                        </p:tav>
                                      </p:tavLst>
                                    </p:anim>
                                    <p:animEffect transition="in" filter="fade">
                                      <p:cBhvr>
                                        <p:cTn id="81" dur="500"/>
                                        <p:tgtEl>
                                          <p:spTgt spid="7">
                                            <p:graphicEl>
                                              <a:dgm id="{C2DAD106-C0DB-4E5F-A3E1-77F7FB6A1A7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06119-82D8-035B-9953-24F63CB4173F}"/>
              </a:ext>
            </a:extLst>
          </p:cNvPr>
          <p:cNvSpPr>
            <a:spLocks noGrp="1"/>
          </p:cNvSpPr>
          <p:nvPr>
            <p:ph type="title"/>
          </p:nvPr>
        </p:nvSpPr>
        <p:spPr>
          <a:xfrm>
            <a:off x="5536734" y="609600"/>
            <a:ext cx="3737268" cy="1320800"/>
          </a:xfrm>
        </p:spPr>
        <p:txBody>
          <a:bodyPr>
            <a:normAutofit/>
          </a:bodyPr>
          <a:lstStyle/>
          <a:p>
            <a:pPr>
              <a:lnSpc>
                <a:spcPct val="90000"/>
              </a:lnSpc>
            </a:pPr>
            <a:r>
              <a:rPr lang="en-GB" sz="2800"/>
              <a:t>Grounded Theory: Quality, rigour and common pitfalls</a:t>
            </a:r>
          </a:p>
        </p:txBody>
      </p:sp>
      <p:sp>
        <p:nvSpPr>
          <p:cNvPr id="3" name="Content Placeholder 2">
            <a:extLst>
              <a:ext uri="{FF2B5EF4-FFF2-40B4-BE49-F238E27FC236}">
                <a16:creationId xmlns:a16="http://schemas.microsoft.com/office/drawing/2014/main" id="{E5383023-28A3-7608-FB1D-68C7F8B7069D}"/>
              </a:ext>
            </a:extLst>
          </p:cNvPr>
          <p:cNvSpPr>
            <a:spLocks noGrp="1"/>
          </p:cNvSpPr>
          <p:nvPr>
            <p:ph idx="1"/>
          </p:nvPr>
        </p:nvSpPr>
        <p:spPr>
          <a:xfrm>
            <a:off x="5209563" y="2160589"/>
            <a:ext cx="4064439" cy="4278311"/>
          </a:xfrm>
        </p:spPr>
        <p:txBody>
          <a:bodyPr>
            <a:normAutofit/>
          </a:bodyPr>
          <a:lstStyle/>
          <a:p>
            <a:pPr>
              <a:lnSpc>
                <a:spcPct val="90000"/>
              </a:lnSpc>
            </a:pPr>
            <a:r>
              <a:rPr lang="en-GB" sz="1400" dirty="0"/>
              <a:t>Fit, relevance, workability, and modifiability are practical criteria for quality, the theory should fit the data, explain what matters, work in practice and be open to revision</a:t>
            </a:r>
          </a:p>
          <a:p>
            <a:pPr>
              <a:lnSpc>
                <a:spcPct val="90000"/>
              </a:lnSpc>
            </a:pPr>
            <a:r>
              <a:rPr lang="en-GB" sz="1400" dirty="0"/>
              <a:t>Document analytic decisions to support auditability</a:t>
            </a:r>
          </a:p>
          <a:p>
            <a:pPr>
              <a:lnSpc>
                <a:spcPct val="90000"/>
              </a:lnSpc>
            </a:pPr>
            <a:r>
              <a:rPr lang="en-GB" sz="1400" dirty="0"/>
              <a:t>Premature closure – stopping data collection or coding before categories are saturated, avoid this by continuing theoretical sampling</a:t>
            </a:r>
          </a:p>
          <a:p>
            <a:pPr>
              <a:lnSpc>
                <a:spcPct val="90000"/>
              </a:lnSpc>
            </a:pPr>
            <a:r>
              <a:rPr lang="en-GB" sz="1400" dirty="0"/>
              <a:t>Forcing data into preconceived theory – remain open to emergent concepts and use memos to track departure from prior assumptions</a:t>
            </a:r>
          </a:p>
          <a:p>
            <a:pPr>
              <a:lnSpc>
                <a:spcPct val="90000"/>
              </a:lnSpc>
            </a:pPr>
            <a:r>
              <a:rPr lang="en-GB" sz="1400" dirty="0"/>
              <a:t>Weak </a:t>
            </a:r>
            <a:r>
              <a:rPr lang="en-GB" sz="1400" dirty="0" err="1"/>
              <a:t>memoing</a:t>
            </a:r>
            <a:r>
              <a:rPr lang="en-GB" sz="1400" dirty="0"/>
              <a:t> – memos are the analytic engine, write them early and often to capture evolving ideas</a:t>
            </a:r>
          </a:p>
        </p:txBody>
      </p:sp>
      <p:pic>
        <p:nvPicPr>
          <p:cNvPr id="5" name="Picture 4">
            <a:extLst>
              <a:ext uri="{FF2B5EF4-FFF2-40B4-BE49-F238E27FC236}">
                <a16:creationId xmlns:a16="http://schemas.microsoft.com/office/drawing/2014/main" id="{8746822C-F0FC-568E-9058-0AF6491D1BB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770" r="17212"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24418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117517-CF5B-E23A-AC40-143185601CB4}"/>
              </a:ext>
            </a:extLst>
          </p:cNvPr>
          <p:cNvSpPr>
            <a:spLocks noGrp="1"/>
          </p:cNvSpPr>
          <p:nvPr>
            <p:ph type="title"/>
          </p:nvPr>
        </p:nvSpPr>
        <p:spPr>
          <a:xfrm>
            <a:off x="652481" y="1382486"/>
            <a:ext cx="3547581" cy="4093028"/>
          </a:xfrm>
        </p:spPr>
        <p:txBody>
          <a:bodyPr anchor="ctr">
            <a:normAutofit/>
          </a:bodyPr>
          <a:lstStyle/>
          <a:p>
            <a:r>
              <a:rPr lang="en-GB" sz="4400"/>
              <a:t>Discourse Analysis</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D68484B-D26E-446F-A98E-07E59710C41A}"/>
              </a:ext>
            </a:extLst>
          </p:cNvPr>
          <p:cNvGraphicFramePr>
            <a:graphicFrameLocks noGrp="1"/>
          </p:cNvGraphicFramePr>
          <p:nvPr>
            <p:ph idx="1"/>
            <p:extLst>
              <p:ext uri="{D42A27DB-BD31-4B8C-83A1-F6EECF244321}">
                <p14:modId xmlns:p14="http://schemas.microsoft.com/office/powerpoint/2010/main" val="2381349759"/>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7458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32" fill="hold" grpId="0" nodeType="clickEffect">
                                  <p:stCondLst>
                                    <p:cond delay="0"/>
                                  </p:stCondLst>
                                  <p:childTnLst>
                                    <p:set>
                                      <p:cBhvr>
                                        <p:cTn id="6" dur="1" fill="hold">
                                          <p:stCondLst>
                                            <p:cond delay="0"/>
                                          </p:stCondLst>
                                        </p:cTn>
                                        <p:tgtEl>
                                          <p:spTgt spid="5">
                                            <p:graphicEl>
                                              <a:dgm id="{E50E9112-50A0-4F75-BBF1-6D7CD29E0E2E}"/>
                                            </p:graphicEl>
                                          </p:spTgt>
                                        </p:tgtEl>
                                        <p:attrNameLst>
                                          <p:attrName>style.visibility</p:attrName>
                                        </p:attrNameLst>
                                      </p:cBhvr>
                                      <p:to>
                                        <p:strVal val="visible"/>
                                      </p:to>
                                    </p:set>
                                    <p:animEffect transition="in" filter="circle(out)">
                                      <p:cBhvr>
                                        <p:cTn id="7" dur="2000"/>
                                        <p:tgtEl>
                                          <p:spTgt spid="5">
                                            <p:graphicEl>
                                              <a:dgm id="{E50E9112-50A0-4F75-BBF1-6D7CD29E0E2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32" fill="hold" grpId="0" nodeType="clickEffect">
                                  <p:stCondLst>
                                    <p:cond delay="0"/>
                                  </p:stCondLst>
                                  <p:childTnLst>
                                    <p:set>
                                      <p:cBhvr>
                                        <p:cTn id="11" dur="1" fill="hold">
                                          <p:stCondLst>
                                            <p:cond delay="0"/>
                                          </p:stCondLst>
                                        </p:cTn>
                                        <p:tgtEl>
                                          <p:spTgt spid="5">
                                            <p:graphicEl>
                                              <a:dgm id="{7FA14A1F-F258-4D49-8794-0A0A3B0579D1}"/>
                                            </p:graphicEl>
                                          </p:spTgt>
                                        </p:tgtEl>
                                        <p:attrNameLst>
                                          <p:attrName>style.visibility</p:attrName>
                                        </p:attrNameLst>
                                      </p:cBhvr>
                                      <p:to>
                                        <p:strVal val="visible"/>
                                      </p:to>
                                    </p:set>
                                    <p:animEffect transition="in" filter="circle(out)">
                                      <p:cBhvr>
                                        <p:cTn id="12" dur="2000"/>
                                        <p:tgtEl>
                                          <p:spTgt spid="5">
                                            <p:graphicEl>
                                              <a:dgm id="{7FA14A1F-F258-4D49-8794-0A0A3B0579D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32" fill="hold" grpId="0" nodeType="clickEffect">
                                  <p:stCondLst>
                                    <p:cond delay="0"/>
                                  </p:stCondLst>
                                  <p:childTnLst>
                                    <p:set>
                                      <p:cBhvr>
                                        <p:cTn id="16" dur="1" fill="hold">
                                          <p:stCondLst>
                                            <p:cond delay="0"/>
                                          </p:stCondLst>
                                        </p:cTn>
                                        <p:tgtEl>
                                          <p:spTgt spid="5">
                                            <p:graphicEl>
                                              <a:dgm id="{1389D5BC-0715-46C2-B66D-D65F70A2D81F}"/>
                                            </p:graphicEl>
                                          </p:spTgt>
                                        </p:tgtEl>
                                        <p:attrNameLst>
                                          <p:attrName>style.visibility</p:attrName>
                                        </p:attrNameLst>
                                      </p:cBhvr>
                                      <p:to>
                                        <p:strVal val="visible"/>
                                      </p:to>
                                    </p:set>
                                    <p:animEffect transition="in" filter="circle(out)">
                                      <p:cBhvr>
                                        <p:cTn id="17" dur="2000"/>
                                        <p:tgtEl>
                                          <p:spTgt spid="5">
                                            <p:graphicEl>
                                              <a:dgm id="{1389D5BC-0715-46C2-B66D-D65F70A2D81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32" fill="hold" grpId="0" nodeType="clickEffect">
                                  <p:stCondLst>
                                    <p:cond delay="0"/>
                                  </p:stCondLst>
                                  <p:childTnLst>
                                    <p:set>
                                      <p:cBhvr>
                                        <p:cTn id="21" dur="1" fill="hold">
                                          <p:stCondLst>
                                            <p:cond delay="0"/>
                                          </p:stCondLst>
                                        </p:cTn>
                                        <p:tgtEl>
                                          <p:spTgt spid="5">
                                            <p:graphicEl>
                                              <a:dgm id="{9133299B-A598-41AE-BD07-6FCB201E68F4}"/>
                                            </p:graphicEl>
                                          </p:spTgt>
                                        </p:tgtEl>
                                        <p:attrNameLst>
                                          <p:attrName>style.visibility</p:attrName>
                                        </p:attrNameLst>
                                      </p:cBhvr>
                                      <p:to>
                                        <p:strVal val="visible"/>
                                      </p:to>
                                    </p:set>
                                    <p:animEffect transition="in" filter="circle(out)">
                                      <p:cBhvr>
                                        <p:cTn id="22" dur="2000"/>
                                        <p:tgtEl>
                                          <p:spTgt spid="5">
                                            <p:graphicEl>
                                              <a:dgm id="{9133299B-A598-41AE-BD07-6FCB201E68F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07AE3-AFB9-4086-1416-6EDE54626E0B}"/>
              </a:ext>
            </a:extLst>
          </p:cNvPr>
          <p:cNvSpPr>
            <a:spLocks noGrp="1"/>
          </p:cNvSpPr>
          <p:nvPr>
            <p:ph type="title"/>
          </p:nvPr>
        </p:nvSpPr>
        <p:spPr/>
        <p:txBody>
          <a:bodyPr/>
          <a:lstStyle/>
          <a:p>
            <a:r>
              <a:rPr lang="en-GB" dirty="0"/>
              <a:t>Discourse Analysis Workflow</a:t>
            </a:r>
          </a:p>
        </p:txBody>
      </p:sp>
      <p:graphicFrame>
        <p:nvGraphicFramePr>
          <p:cNvPr id="4" name="Content Placeholder 3">
            <a:extLst>
              <a:ext uri="{FF2B5EF4-FFF2-40B4-BE49-F238E27FC236}">
                <a16:creationId xmlns:a16="http://schemas.microsoft.com/office/drawing/2014/main" id="{E8C98CF7-472D-20CA-E794-0773966FC7B9}"/>
              </a:ext>
            </a:extLst>
          </p:cNvPr>
          <p:cNvGraphicFramePr>
            <a:graphicFrameLocks noGrp="1"/>
          </p:cNvGraphicFramePr>
          <p:nvPr>
            <p:ph idx="1"/>
            <p:extLst>
              <p:ext uri="{D42A27DB-BD31-4B8C-83A1-F6EECF244321}">
                <p14:modId xmlns:p14="http://schemas.microsoft.com/office/powerpoint/2010/main" val="1780449637"/>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3752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graphicEl>
                                              <a:dgm id="{82C9879E-B5FB-4FB2-A67B-810CED5DB576}"/>
                                            </p:graphicEl>
                                          </p:spTgt>
                                        </p:tgtEl>
                                        <p:attrNameLst>
                                          <p:attrName>style.visibility</p:attrName>
                                        </p:attrNameLst>
                                      </p:cBhvr>
                                      <p:to>
                                        <p:strVal val="visible"/>
                                      </p:to>
                                    </p:set>
                                    <p:anim calcmode="lin" valueType="num">
                                      <p:cBhvr>
                                        <p:cTn id="7" dur="500" fill="hold"/>
                                        <p:tgtEl>
                                          <p:spTgt spid="4">
                                            <p:graphicEl>
                                              <a:dgm id="{82C9879E-B5FB-4FB2-A67B-810CED5DB576}"/>
                                            </p:graphicEl>
                                          </p:spTgt>
                                        </p:tgtEl>
                                        <p:attrNameLst>
                                          <p:attrName>ppt_w</p:attrName>
                                        </p:attrNameLst>
                                      </p:cBhvr>
                                      <p:tavLst>
                                        <p:tav tm="0">
                                          <p:val>
                                            <p:fltVal val="0"/>
                                          </p:val>
                                        </p:tav>
                                        <p:tav tm="100000">
                                          <p:val>
                                            <p:strVal val="#ppt_w"/>
                                          </p:val>
                                        </p:tav>
                                      </p:tavLst>
                                    </p:anim>
                                    <p:anim calcmode="lin" valueType="num">
                                      <p:cBhvr>
                                        <p:cTn id="8" dur="500" fill="hold"/>
                                        <p:tgtEl>
                                          <p:spTgt spid="4">
                                            <p:graphicEl>
                                              <a:dgm id="{82C9879E-B5FB-4FB2-A67B-810CED5DB576}"/>
                                            </p:graphicEl>
                                          </p:spTgt>
                                        </p:tgtEl>
                                        <p:attrNameLst>
                                          <p:attrName>ppt_h</p:attrName>
                                        </p:attrNameLst>
                                      </p:cBhvr>
                                      <p:tavLst>
                                        <p:tav tm="0">
                                          <p:val>
                                            <p:fltVal val="0"/>
                                          </p:val>
                                        </p:tav>
                                        <p:tav tm="100000">
                                          <p:val>
                                            <p:strVal val="#ppt_h"/>
                                          </p:val>
                                        </p:tav>
                                      </p:tavLst>
                                    </p:anim>
                                    <p:animEffect transition="in" filter="fade">
                                      <p:cBhvr>
                                        <p:cTn id="9" dur="500"/>
                                        <p:tgtEl>
                                          <p:spTgt spid="4">
                                            <p:graphicEl>
                                              <a:dgm id="{82C9879E-B5FB-4FB2-A67B-810CED5DB576}"/>
                                            </p:graphic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graphicEl>
                                              <a:dgm id="{96BF6710-A6E5-44E7-8F7A-355EB294CCC0}"/>
                                            </p:graphicEl>
                                          </p:spTgt>
                                        </p:tgtEl>
                                        <p:attrNameLst>
                                          <p:attrName>style.visibility</p:attrName>
                                        </p:attrNameLst>
                                      </p:cBhvr>
                                      <p:to>
                                        <p:strVal val="visible"/>
                                      </p:to>
                                    </p:set>
                                    <p:anim calcmode="lin" valueType="num">
                                      <p:cBhvr>
                                        <p:cTn id="14" dur="500" fill="hold"/>
                                        <p:tgtEl>
                                          <p:spTgt spid="4">
                                            <p:graphicEl>
                                              <a:dgm id="{96BF6710-A6E5-44E7-8F7A-355EB294CCC0}"/>
                                            </p:graphicEl>
                                          </p:spTgt>
                                        </p:tgtEl>
                                        <p:attrNameLst>
                                          <p:attrName>ppt_w</p:attrName>
                                        </p:attrNameLst>
                                      </p:cBhvr>
                                      <p:tavLst>
                                        <p:tav tm="0">
                                          <p:val>
                                            <p:fltVal val="0"/>
                                          </p:val>
                                        </p:tav>
                                        <p:tav tm="100000">
                                          <p:val>
                                            <p:strVal val="#ppt_w"/>
                                          </p:val>
                                        </p:tav>
                                      </p:tavLst>
                                    </p:anim>
                                    <p:anim calcmode="lin" valueType="num">
                                      <p:cBhvr>
                                        <p:cTn id="15" dur="500" fill="hold"/>
                                        <p:tgtEl>
                                          <p:spTgt spid="4">
                                            <p:graphicEl>
                                              <a:dgm id="{96BF6710-A6E5-44E7-8F7A-355EB294CCC0}"/>
                                            </p:graphicEl>
                                          </p:spTgt>
                                        </p:tgtEl>
                                        <p:attrNameLst>
                                          <p:attrName>ppt_h</p:attrName>
                                        </p:attrNameLst>
                                      </p:cBhvr>
                                      <p:tavLst>
                                        <p:tav tm="0">
                                          <p:val>
                                            <p:fltVal val="0"/>
                                          </p:val>
                                        </p:tav>
                                        <p:tav tm="100000">
                                          <p:val>
                                            <p:strVal val="#ppt_h"/>
                                          </p:val>
                                        </p:tav>
                                      </p:tavLst>
                                    </p:anim>
                                    <p:animEffect transition="in" filter="fade">
                                      <p:cBhvr>
                                        <p:cTn id="16" dur="500"/>
                                        <p:tgtEl>
                                          <p:spTgt spid="4">
                                            <p:graphicEl>
                                              <a:dgm id="{96BF6710-A6E5-44E7-8F7A-355EB294CCC0}"/>
                                            </p:graphicEl>
                                          </p:spTgt>
                                        </p:tgtEl>
                                      </p:cBhvr>
                                    </p:animEffect>
                                  </p:childTnLst>
                                </p:cTn>
                              </p:par>
                              <p:par>
                                <p:cTn id="17" presetID="53" presetClass="entr" presetSubtype="16" fill="hold" grpId="0" nodeType="withEffect">
                                  <p:stCondLst>
                                    <p:cond delay="0"/>
                                  </p:stCondLst>
                                  <p:childTnLst>
                                    <p:set>
                                      <p:cBhvr>
                                        <p:cTn id="18" dur="1" fill="hold">
                                          <p:stCondLst>
                                            <p:cond delay="0"/>
                                          </p:stCondLst>
                                        </p:cTn>
                                        <p:tgtEl>
                                          <p:spTgt spid="4">
                                            <p:graphicEl>
                                              <a:dgm id="{10BA2D10-4F8C-4AA7-9675-6A56856875D6}"/>
                                            </p:graphicEl>
                                          </p:spTgt>
                                        </p:tgtEl>
                                        <p:attrNameLst>
                                          <p:attrName>style.visibility</p:attrName>
                                        </p:attrNameLst>
                                      </p:cBhvr>
                                      <p:to>
                                        <p:strVal val="visible"/>
                                      </p:to>
                                    </p:set>
                                    <p:anim calcmode="lin" valueType="num">
                                      <p:cBhvr>
                                        <p:cTn id="19" dur="500" fill="hold"/>
                                        <p:tgtEl>
                                          <p:spTgt spid="4">
                                            <p:graphicEl>
                                              <a:dgm id="{10BA2D10-4F8C-4AA7-9675-6A56856875D6}"/>
                                            </p:graphicEl>
                                          </p:spTgt>
                                        </p:tgtEl>
                                        <p:attrNameLst>
                                          <p:attrName>ppt_w</p:attrName>
                                        </p:attrNameLst>
                                      </p:cBhvr>
                                      <p:tavLst>
                                        <p:tav tm="0">
                                          <p:val>
                                            <p:fltVal val="0"/>
                                          </p:val>
                                        </p:tav>
                                        <p:tav tm="100000">
                                          <p:val>
                                            <p:strVal val="#ppt_w"/>
                                          </p:val>
                                        </p:tav>
                                      </p:tavLst>
                                    </p:anim>
                                    <p:anim calcmode="lin" valueType="num">
                                      <p:cBhvr>
                                        <p:cTn id="20" dur="500" fill="hold"/>
                                        <p:tgtEl>
                                          <p:spTgt spid="4">
                                            <p:graphicEl>
                                              <a:dgm id="{10BA2D10-4F8C-4AA7-9675-6A56856875D6}"/>
                                            </p:graphicEl>
                                          </p:spTgt>
                                        </p:tgtEl>
                                        <p:attrNameLst>
                                          <p:attrName>ppt_h</p:attrName>
                                        </p:attrNameLst>
                                      </p:cBhvr>
                                      <p:tavLst>
                                        <p:tav tm="0">
                                          <p:val>
                                            <p:fltVal val="0"/>
                                          </p:val>
                                        </p:tav>
                                        <p:tav tm="100000">
                                          <p:val>
                                            <p:strVal val="#ppt_h"/>
                                          </p:val>
                                        </p:tav>
                                      </p:tavLst>
                                    </p:anim>
                                    <p:animEffect transition="in" filter="fade">
                                      <p:cBhvr>
                                        <p:cTn id="21" dur="500"/>
                                        <p:tgtEl>
                                          <p:spTgt spid="4">
                                            <p:graphicEl>
                                              <a:dgm id="{10BA2D10-4F8C-4AA7-9675-6A56856875D6}"/>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4">
                                            <p:graphicEl>
                                              <a:dgm id="{815BDDC1-7CE7-467A-B4E2-8CA63CBEFC87}"/>
                                            </p:graphicEl>
                                          </p:spTgt>
                                        </p:tgtEl>
                                        <p:attrNameLst>
                                          <p:attrName>style.visibility</p:attrName>
                                        </p:attrNameLst>
                                      </p:cBhvr>
                                      <p:to>
                                        <p:strVal val="visible"/>
                                      </p:to>
                                    </p:set>
                                    <p:anim calcmode="lin" valueType="num">
                                      <p:cBhvr>
                                        <p:cTn id="26" dur="500" fill="hold"/>
                                        <p:tgtEl>
                                          <p:spTgt spid="4">
                                            <p:graphicEl>
                                              <a:dgm id="{815BDDC1-7CE7-467A-B4E2-8CA63CBEFC87}"/>
                                            </p:graphicEl>
                                          </p:spTgt>
                                        </p:tgtEl>
                                        <p:attrNameLst>
                                          <p:attrName>ppt_w</p:attrName>
                                        </p:attrNameLst>
                                      </p:cBhvr>
                                      <p:tavLst>
                                        <p:tav tm="0">
                                          <p:val>
                                            <p:fltVal val="0"/>
                                          </p:val>
                                        </p:tav>
                                        <p:tav tm="100000">
                                          <p:val>
                                            <p:strVal val="#ppt_w"/>
                                          </p:val>
                                        </p:tav>
                                      </p:tavLst>
                                    </p:anim>
                                    <p:anim calcmode="lin" valueType="num">
                                      <p:cBhvr>
                                        <p:cTn id="27" dur="500" fill="hold"/>
                                        <p:tgtEl>
                                          <p:spTgt spid="4">
                                            <p:graphicEl>
                                              <a:dgm id="{815BDDC1-7CE7-467A-B4E2-8CA63CBEFC87}"/>
                                            </p:graphicEl>
                                          </p:spTgt>
                                        </p:tgtEl>
                                        <p:attrNameLst>
                                          <p:attrName>ppt_h</p:attrName>
                                        </p:attrNameLst>
                                      </p:cBhvr>
                                      <p:tavLst>
                                        <p:tav tm="0">
                                          <p:val>
                                            <p:fltVal val="0"/>
                                          </p:val>
                                        </p:tav>
                                        <p:tav tm="100000">
                                          <p:val>
                                            <p:strVal val="#ppt_h"/>
                                          </p:val>
                                        </p:tav>
                                      </p:tavLst>
                                    </p:anim>
                                    <p:animEffect transition="in" filter="fade">
                                      <p:cBhvr>
                                        <p:cTn id="28" dur="500"/>
                                        <p:tgtEl>
                                          <p:spTgt spid="4">
                                            <p:graphicEl>
                                              <a:dgm id="{815BDDC1-7CE7-467A-B4E2-8CA63CBEFC87}"/>
                                            </p:graphicEl>
                                          </p:spTgt>
                                        </p:tgtEl>
                                      </p:cBhvr>
                                    </p:animEffect>
                                  </p:childTnLst>
                                </p:cTn>
                              </p:par>
                              <p:par>
                                <p:cTn id="29" presetID="53" presetClass="entr" presetSubtype="16" fill="hold" grpId="0" nodeType="withEffect">
                                  <p:stCondLst>
                                    <p:cond delay="0"/>
                                  </p:stCondLst>
                                  <p:childTnLst>
                                    <p:set>
                                      <p:cBhvr>
                                        <p:cTn id="30" dur="1" fill="hold">
                                          <p:stCondLst>
                                            <p:cond delay="0"/>
                                          </p:stCondLst>
                                        </p:cTn>
                                        <p:tgtEl>
                                          <p:spTgt spid="4">
                                            <p:graphicEl>
                                              <a:dgm id="{3A703EBE-B266-4DBD-A550-DED32E72CB5D}"/>
                                            </p:graphicEl>
                                          </p:spTgt>
                                        </p:tgtEl>
                                        <p:attrNameLst>
                                          <p:attrName>style.visibility</p:attrName>
                                        </p:attrNameLst>
                                      </p:cBhvr>
                                      <p:to>
                                        <p:strVal val="visible"/>
                                      </p:to>
                                    </p:set>
                                    <p:anim calcmode="lin" valueType="num">
                                      <p:cBhvr>
                                        <p:cTn id="31" dur="500" fill="hold"/>
                                        <p:tgtEl>
                                          <p:spTgt spid="4">
                                            <p:graphicEl>
                                              <a:dgm id="{3A703EBE-B266-4DBD-A550-DED32E72CB5D}"/>
                                            </p:graphicEl>
                                          </p:spTgt>
                                        </p:tgtEl>
                                        <p:attrNameLst>
                                          <p:attrName>ppt_w</p:attrName>
                                        </p:attrNameLst>
                                      </p:cBhvr>
                                      <p:tavLst>
                                        <p:tav tm="0">
                                          <p:val>
                                            <p:fltVal val="0"/>
                                          </p:val>
                                        </p:tav>
                                        <p:tav tm="100000">
                                          <p:val>
                                            <p:strVal val="#ppt_w"/>
                                          </p:val>
                                        </p:tav>
                                      </p:tavLst>
                                    </p:anim>
                                    <p:anim calcmode="lin" valueType="num">
                                      <p:cBhvr>
                                        <p:cTn id="32" dur="500" fill="hold"/>
                                        <p:tgtEl>
                                          <p:spTgt spid="4">
                                            <p:graphicEl>
                                              <a:dgm id="{3A703EBE-B266-4DBD-A550-DED32E72CB5D}"/>
                                            </p:graphicEl>
                                          </p:spTgt>
                                        </p:tgtEl>
                                        <p:attrNameLst>
                                          <p:attrName>ppt_h</p:attrName>
                                        </p:attrNameLst>
                                      </p:cBhvr>
                                      <p:tavLst>
                                        <p:tav tm="0">
                                          <p:val>
                                            <p:fltVal val="0"/>
                                          </p:val>
                                        </p:tav>
                                        <p:tav tm="100000">
                                          <p:val>
                                            <p:strVal val="#ppt_h"/>
                                          </p:val>
                                        </p:tav>
                                      </p:tavLst>
                                    </p:anim>
                                    <p:animEffect transition="in" filter="fade">
                                      <p:cBhvr>
                                        <p:cTn id="33" dur="500"/>
                                        <p:tgtEl>
                                          <p:spTgt spid="4">
                                            <p:graphicEl>
                                              <a:dgm id="{3A703EBE-B266-4DBD-A550-DED32E72CB5D}"/>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53" presetClass="entr" presetSubtype="16" fill="hold" grpId="0" nodeType="clickEffect">
                                  <p:stCondLst>
                                    <p:cond delay="0"/>
                                  </p:stCondLst>
                                  <p:childTnLst>
                                    <p:set>
                                      <p:cBhvr>
                                        <p:cTn id="37" dur="1" fill="hold">
                                          <p:stCondLst>
                                            <p:cond delay="0"/>
                                          </p:stCondLst>
                                        </p:cTn>
                                        <p:tgtEl>
                                          <p:spTgt spid="4">
                                            <p:graphicEl>
                                              <a:dgm id="{C354CACB-3364-4EFA-B6A9-EC286A133741}"/>
                                            </p:graphicEl>
                                          </p:spTgt>
                                        </p:tgtEl>
                                        <p:attrNameLst>
                                          <p:attrName>style.visibility</p:attrName>
                                        </p:attrNameLst>
                                      </p:cBhvr>
                                      <p:to>
                                        <p:strVal val="visible"/>
                                      </p:to>
                                    </p:set>
                                    <p:anim calcmode="lin" valueType="num">
                                      <p:cBhvr>
                                        <p:cTn id="38" dur="500" fill="hold"/>
                                        <p:tgtEl>
                                          <p:spTgt spid="4">
                                            <p:graphicEl>
                                              <a:dgm id="{C354CACB-3364-4EFA-B6A9-EC286A133741}"/>
                                            </p:graphicEl>
                                          </p:spTgt>
                                        </p:tgtEl>
                                        <p:attrNameLst>
                                          <p:attrName>ppt_w</p:attrName>
                                        </p:attrNameLst>
                                      </p:cBhvr>
                                      <p:tavLst>
                                        <p:tav tm="0">
                                          <p:val>
                                            <p:fltVal val="0"/>
                                          </p:val>
                                        </p:tav>
                                        <p:tav tm="100000">
                                          <p:val>
                                            <p:strVal val="#ppt_w"/>
                                          </p:val>
                                        </p:tav>
                                      </p:tavLst>
                                    </p:anim>
                                    <p:anim calcmode="lin" valueType="num">
                                      <p:cBhvr>
                                        <p:cTn id="39" dur="500" fill="hold"/>
                                        <p:tgtEl>
                                          <p:spTgt spid="4">
                                            <p:graphicEl>
                                              <a:dgm id="{C354CACB-3364-4EFA-B6A9-EC286A133741}"/>
                                            </p:graphicEl>
                                          </p:spTgt>
                                        </p:tgtEl>
                                        <p:attrNameLst>
                                          <p:attrName>ppt_h</p:attrName>
                                        </p:attrNameLst>
                                      </p:cBhvr>
                                      <p:tavLst>
                                        <p:tav tm="0">
                                          <p:val>
                                            <p:fltVal val="0"/>
                                          </p:val>
                                        </p:tav>
                                        <p:tav tm="100000">
                                          <p:val>
                                            <p:strVal val="#ppt_h"/>
                                          </p:val>
                                        </p:tav>
                                      </p:tavLst>
                                    </p:anim>
                                    <p:animEffect transition="in" filter="fade">
                                      <p:cBhvr>
                                        <p:cTn id="40" dur="500"/>
                                        <p:tgtEl>
                                          <p:spTgt spid="4">
                                            <p:graphicEl>
                                              <a:dgm id="{C354CACB-3364-4EFA-B6A9-EC286A133741}"/>
                                            </p:graphicEl>
                                          </p:spTgt>
                                        </p:tgtEl>
                                      </p:cBhvr>
                                    </p:animEffect>
                                  </p:childTnLst>
                                </p:cTn>
                              </p:par>
                              <p:par>
                                <p:cTn id="41" presetID="53" presetClass="entr" presetSubtype="16" fill="hold" grpId="0" nodeType="withEffect">
                                  <p:stCondLst>
                                    <p:cond delay="0"/>
                                  </p:stCondLst>
                                  <p:childTnLst>
                                    <p:set>
                                      <p:cBhvr>
                                        <p:cTn id="42" dur="1" fill="hold">
                                          <p:stCondLst>
                                            <p:cond delay="0"/>
                                          </p:stCondLst>
                                        </p:cTn>
                                        <p:tgtEl>
                                          <p:spTgt spid="4">
                                            <p:graphicEl>
                                              <a:dgm id="{79BA6B88-8BBE-49B4-B799-C63277529F5D}"/>
                                            </p:graphicEl>
                                          </p:spTgt>
                                        </p:tgtEl>
                                        <p:attrNameLst>
                                          <p:attrName>style.visibility</p:attrName>
                                        </p:attrNameLst>
                                      </p:cBhvr>
                                      <p:to>
                                        <p:strVal val="visible"/>
                                      </p:to>
                                    </p:set>
                                    <p:anim calcmode="lin" valueType="num">
                                      <p:cBhvr>
                                        <p:cTn id="43" dur="500" fill="hold"/>
                                        <p:tgtEl>
                                          <p:spTgt spid="4">
                                            <p:graphicEl>
                                              <a:dgm id="{79BA6B88-8BBE-49B4-B799-C63277529F5D}"/>
                                            </p:graphicEl>
                                          </p:spTgt>
                                        </p:tgtEl>
                                        <p:attrNameLst>
                                          <p:attrName>ppt_w</p:attrName>
                                        </p:attrNameLst>
                                      </p:cBhvr>
                                      <p:tavLst>
                                        <p:tav tm="0">
                                          <p:val>
                                            <p:fltVal val="0"/>
                                          </p:val>
                                        </p:tav>
                                        <p:tav tm="100000">
                                          <p:val>
                                            <p:strVal val="#ppt_w"/>
                                          </p:val>
                                        </p:tav>
                                      </p:tavLst>
                                    </p:anim>
                                    <p:anim calcmode="lin" valueType="num">
                                      <p:cBhvr>
                                        <p:cTn id="44" dur="500" fill="hold"/>
                                        <p:tgtEl>
                                          <p:spTgt spid="4">
                                            <p:graphicEl>
                                              <a:dgm id="{79BA6B88-8BBE-49B4-B799-C63277529F5D}"/>
                                            </p:graphicEl>
                                          </p:spTgt>
                                        </p:tgtEl>
                                        <p:attrNameLst>
                                          <p:attrName>ppt_h</p:attrName>
                                        </p:attrNameLst>
                                      </p:cBhvr>
                                      <p:tavLst>
                                        <p:tav tm="0">
                                          <p:val>
                                            <p:fltVal val="0"/>
                                          </p:val>
                                        </p:tav>
                                        <p:tav tm="100000">
                                          <p:val>
                                            <p:strVal val="#ppt_h"/>
                                          </p:val>
                                        </p:tav>
                                      </p:tavLst>
                                    </p:anim>
                                    <p:animEffect transition="in" filter="fade">
                                      <p:cBhvr>
                                        <p:cTn id="45" dur="500"/>
                                        <p:tgtEl>
                                          <p:spTgt spid="4">
                                            <p:graphicEl>
                                              <a:dgm id="{79BA6B88-8BBE-49B4-B799-C63277529F5D}"/>
                                            </p:graphicEl>
                                          </p:spTgt>
                                        </p:tgtEl>
                                      </p:cBhvr>
                                    </p:animEffect>
                                  </p:childTnLst>
                                </p:cTn>
                              </p:par>
                            </p:childTnLst>
                          </p:cTn>
                        </p:par>
                      </p:childTnLst>
                    </p:cTn>
                  </p:par>
                  <p:par>
                    <p:cTn id="46" fill="hold">
                      <p:stCondLst>
                        <p:cond delay="indefinite"/>
                      </p:stCondLst>
                      <p:childTnLst>
                        <p:par>
                          <p:cTn id="47" fill="hold">
                            <p:stCondLst>
                              <p:cond delay="0"/>
                            </p:stCondLst>
                            <p:childTnLst>
                              <p:par>
                                <p:cTn id="48" presetID="53" presetClass="entr" presetSubtype="16" fill="hold" grpId="0" nodeType="clickEffect">
                                  <p:stCondLst>
                                    <p:cond delay="0"/>
                                  </p:stCondLst>
                                  <p:childTnLst>
                                    <p:set>
                                      <p:cBhvr>
                                        <p:cTn id="49" dur="1" fill="hold">
                                          <p:stCondLst>
                                            <p:cond delay="0"/>
                                          </p:stCondLst>
                                        </p:cTn>
                                        <p:tgtEl>
                                          <p:spTgt spid="4">
                                            <p:graphicEl>
                                              <a:dgm id="{F11B4EE1-CDDB-4E59-B826-378ECAD51593}"/>
                                            </p:graphicEl>
                                          </p:spTgt>
                                        </p:tgtEl>
                                        <p:attrNameLst>
                                          <p:attrName>style.visibility</p:attrName>
                                        </p:attrNameLst>
                                      </p:cBhvr>
                                      <p:to>
                                        <p:strVal val="visible"/>
                                      </p:to>
                                    </p:set>
                                    <p:anim calcmode="lin" valueType="num">
                                      <p:cBhvr>
                                        <p:cTn id="50" dur="500" fill="hold"/>
                                        <p:tgtEl>
                                          <p:spTgt spid="4">
                                            <p:graphicEl>
                                              <a:dgm id="{F11B4EE1-CDDB-4E59-B826-378ECAD51593}"/>
                                            </p:graphicEl>
                                          </p:spTgt>
                                        </p:tgtEl>
                                        <p:attrNameLst>
                                          <p:attrName>ppt_w</p:attrName>
                                        </p:attrNameLst>
                                      </p:cBhvr>
                                      <p:tavLst>
                                        <p:tav tm="0">
                                          <p:val>
                                            <p:fltVal val="0"/>
                                          </p:val>
                                        </p:tav>
                                        <p:tav tm="100000">
                                          <p:val>
                                            <p:strVal val="#ppt_w"/>
                                          </p:val>
                                        </p:tav>
                                      </p:tavLst>
                                    </p:anim>
                                    <p:anim calcmode="lin" valueType="num">
                                      <p:cBhvr>
                                        <p:cTn id="51" dur="500" fill="hold"/>
                                        <p:tgtEl>
                                          <p:spTgt spid="4">
                                            <p:graphicEl>
                                              <a:dgm id="{F11B4EE1-CDDB-4E59-B826-378ECAD51593}"/>
                                            </p:graphicEl>
                                          </p:spTgt>
                                        </p:tgtEl>
                                        <p:attrNameLst>
                                          <p:attrName>ppt_h</p:attrName>
                                        </p:attrNameLst>
                                      </p:cBhvr>
                                      <p:tavLst>
                                        <p:tav tm="0">
                                          <p:val>
                                            <p:fltVal val="0"/>
                                          </p:val>
                                        </p:tav>
                                        <p:tav tm="100000">
                                          <p:val>
                                            <p:strVal val="#ppt_h"/>
                                          </p:val>
                                        </p:tav>
                                      </p:tavLst>
                                    </p:anim>
                                    <p:animEffect transition="in" filter="fade">
                                      <p:cBhvr>
                                        <p:cTn id="52" dur="500"/>
                                        <p:tgtEl>
                                          <p:spTgt spid="4">
                                            <p:graphicEl>
                                              <a:dgm id="{F11B4EE1-CDDB-4E59-B826-378ECAD51593}"/>
                                            </p:graphicEl>
                                          </p:spTgt>
                                        </p:tgtEl>
                                      </p:cBhvr>
                                    </p:animEffect>
                                  </p:childTnLst>
                                </p:cTn>
                              </p:par>
                              <p:par>
                                <p:cTn id="53" presetID="53" presetClass="entr" presetSubtype="16" fill="hold" grpId="0" nodeType="withEffect">
                                  <p:stCondLst>
                                    <p:cond delay="0"/>
                                  </p:stCondLst>
                                  <p:childTnLst>
                                    <p:set>
                                      <p:cBhvr>
                                        <p:cTn id="54" dur="1" fill="hold">
                                          <p:stCondLst>
                                            <p:cond delay="0"/>
                                          </p:stCondLst>
                                        </p:cTn>
                                        <p:tgtEl>
                                          <p:spTgt spid="4">
                                            <p:graphicEl>
                                              <a:dgm id="{95841158-232C-4ED9-9491-59D3D0D207EA}"/>
                                            </p:graphicEl>
                                          </p:spTgt>
                                        </p:tgtEl>
                                        <p:attrNameLst>
                                          <p:attrName>style.visibility</p:attrName>
                                        </p:attrNameLst>
                                      </p:cBhvr>
                                      <p:to>
                                        <p:strVal val="visible"/>
                                      </p:to>
                                    </p:set>
                                    <p:anim calcmode="lin" valueType="num">
                                      <p:cBhvr>
                                        <p:cTn id="55" dur="500" fill="hold"/>
                                        <p:tgtEl>
                                          <p:spTgt spid="4">
                                            <p:graphicEl>
                                              <a:dgm id="{95841158-232C-4ED9-9491-59D3D0D207EA}"/>
                                            </p:graphicEl>
                                          </p:spTgt>
                                        </p:tgtEl>
                                        <p:attrNameLst>
                                          <p:attrName>ppt_w</p:attrName>
                                        </p:attrNameLst>
                                      </p:cBhvr>
                                      <p:tavLst>
                                        <p:tav tm="0">
                                          <p:val>
                                            <p:fltVal val="0"/>
                                          </p:val>
                                        </p:tav>
                                        <p:tav tm="100000">
                                          <p:val>
                                            <p:strVal val="#ppt_w"/>
                                          </p:val>
                                        </p:tav>
                                      </p:tavLst>
                                    </p:anim>
                                    <p:anim calcmode="lin" valueType="num">
                                      <p:cBhvr>
                                        <p:cTn id="56" dur="500" fill="hold"/>
                                        <p:tgtEl>
                                          <p:spTgt spid="4">
                                            <p:graphicEl>
                                              <a:dgm id="{95841158-232C-4ED9-9491-59D3D0D207EA}"/>
                                            </p:graphicEl>
                                          </p:spTgt>
                                        </p:tgtEl>
                                        <p:attrNameLst>
                                          <p:attrName>ppt_h</p:attrName>
                                        </p:attrNameLst>
                                      </p:cBhvr>
                                      <p:tavLst>
                                        <p:tav tm="0">
                                          <p:val>
                                            <p:fltVal val="0"/>
                                          </p:val>
                                        </p:tav>
                                        <p:tav tm="100000">
                                          <p:val>
                                            <p:strVal val="#ppt_h"/>
                                          </p:val>
                                        </p:tav>
                                      </p:tavLst>
                                    </p:anim>
                                    <p:animEffect transition="in" filter="fade">
                                      <p:cBhvr>
                                        <p:cTn id="57" dur="500"/>
                                        <p:tgtEl>
                                          <p:spTgt spid="4">
                                            <p:graphicEl>
                                              <a:dgm id="{95841158-232C-4ED9-9491-59D3D0D207EA}"/>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53" presetClass="entr" presetSubtype="16" fill="hold" grpId="0" nodeType="clickEffect">
                                  <p:stCondLst>
                                    <p:cond delay="0"/>
                                  </p:stCondLst>
                                  <p:childTnLst>
                                    <p:set>
                                      <p:cBhvr>
                                        <p:cTn id="61" dur="1" fill="hold">
                                          <p:stCondLst>
                                            <p:cond delay="0"/>
                                          </p:stCondLst>
                                        </p:cTn>
                                        <p:tgtEl>
                                          <p:spTgt spid="4">
                                            <p:graphicEl>
                                              <a:dgm id="{852BA8BD-6E58-43FC-81DC-A5896BD8EB28}"/>
                                            </p:graphicEl>
                                          </p:spTgt>
                                        </p:tgtEl>
                                        <p:attrNameLst>
                                          <p:attrName>style.visibility</p:attrName>
                                        </p:attrNameLst>
                                      </p:cBhvr>
                                      <p:to>
                                        <p:strVal val="visible"/>
                                      </p:to>
                                    </p:set>
                                    <p:anim calcmode="lin" valueType="num">
                                      <p:cBhvr>
                                        <p:cTn id="62" dur="500" fill="hold"/>
                                        <p:tgtEl>
                                          <p:spTgt spid="4">
                                            <p:graphicEl>
                                              <a:dgm id="{852BA8BD-6E58-43FC-81DC-A5896BD8EB28}"/>
                                            </p:graphicEl>
                                          </p:spTgt>
                                        </p:tgtEl>
                                        <p:attrNameLst>
                                          <p:attrName>ppt_w</p:attrName>
                                        </p:attrNameLst>
                                      </p:cBhvr>
                                      <p:tavLst>
                                        <p:tav tm="0">
                                          <p:val>
                                            <p:fltVal val="0"/>
                                          </p:val>
                                        </p:tav>
                                        <p:tav tm="100000">
                                          <p:val>
                                            <p:strVal val="#ppt_w"/>
                                          </p:val>
                                        </p:tav>
                                      </p:tavLst>
                                    </p:anim>
                                    <p:anim calcmode="lin" valueType="num">
                                      <p:cBhvr>
                                        <p:cTn id="63" dur="500" fill="hold"/>
                                        <p:tgtEl>
                                          <p:spTgt spid="4">
                                            <p:graphicEl>
                                              <a:dgm id="{852BA8BD-6E58-43FC-81DC-A5896BD8EB28}"/>
                                            </p:graphicEl>
                                          </p:spTgt>
                                        </p:tgtEl>
                                        <p:attrNameLst>
                                          <p:attrName>ppt_h</p:attrName>
                                        </p:attrNameLst>
                                      </p:cBhvr>
                                      <p:tavLst>
                                        <p:tav tm="0">
                                          <p:val>
                                            <p:fltVal val="0"/>
                                          </p:val>
                                        </p:tav>
                                        <p:tav tm="100000">
                                          <p:val>
                                            <p:strVal val="#ppt_h"/>
                                          </p:val>
                                        </p:tav>
                                      </p:tavLst>
                                    </p:anim>
                                    <p:animEffect transition="in" filter="fade">
                                      <p:cBhvr>
                                        <p:cTn id="64" dur="500"/>
                                        <p:tgtEl>
                                          <p:spTgt spid="4">
                                            <p:graphicEl>
                                              <a:dgm id="{852BA8BD-6E58-43FC-81DC-A5896BD8EB28}"/>
                                            </p:graphicEl>
                                          </p:spTgt>
                                        </p:tgtEl>
                                      </p:cBhvr>
                                    </p:animEffect>
                                  </p:childTnLst>
                                </p:cTn>
                              </p:par>
                              <p:par>
                                <p:cTn id="65" presetID="53" presetClass="entr" presetSubtype="16" fill="hold" grpId="0" nodeType="withEffect">
                                  <p:stCondLst>
                                    <p:cond delay="0"/>
                                  </p:stCondLst>
                                  <p:childTnLst>
                                    <p:set>
                                      <p:cBhvr>
                                        <p:cTn id="66" dur="1" fill="hold">
                                          <p:stCondLst>
                                            <p:cond delay="0"/>
                                          </p:stCondLst>
                                        </p:cTn>
                                        <p:tgtEl>
                                          <p:spTgt spid="4">
                                            <p:graphicEl>
                                              <a:dgm id="{43AFF948-AE34-4D7F-8D8B-EEC6D097F6F8}"/>
                                            </p:graphicEl>
                                          </p:spTgt>
                                        </p:tgtEl>
                                        <p:attrNameLst>
                                          <p:attrName>style.visibility</p:attrName>
                                        </p:attrNameLst>
                                      </p:cBhvr>
                                      <p:to>
                                        <p:strVal val="visible"/>
                                      </p:to>
                                    </p:set>
                                    <p:anim calcmode="lin" valueType="num">
                                      <p:cBhvr>
                                        <p:cTn id="67" dur="500" fill="hold"/>
                                        <p:tgtEl>
                                          <p:spTgt spid="4">
                                            <p:graphicEl>
                                              <a:dgm id="{43AFF948-AE34-4D7F-8D8B-EEC6D097F6F8}"/>
                                            </p:graphicEl>
                                          </p:spTgt>
                                        </p:tgtEl>
                                        <p:attrNameLst>
                                          <p:attrName>ppt_w</p:attrName>
                                        </p:attrNameLst>
                                      </p:cBhvr>
                                      <p:tavLst>
                                        <p:tav tm="0">
                                          <p:val>
                                            <p:fltVal val="0"/>
                                          </p:val>
                                        </p:tav>
                                        <p:tav tm="100000">
                                          <p:val>
                                            <p:strVal val="#ppt_w"/>
                                          </p:val>
                                        </p:tav>
                                      </p:tavLst>
                                    </p:anim>
                                    <p:anim calcmode="lin" valueType="num">
                                      <p:cBhvr>
                                        <p:cTn id="68" dur="500" fill="hold"/>
                                        <p:tgtEl>
                                          <p:spTgt spid="4">
                                            <p:graphicEl>
                                              <a:dgm id="{43AFF948-AE34-4D7F-8D8B-EEC6D097F6F8}"/>
                                            </p:graphicEl>
                                          </p:spTgt>
                                        </p:tgtEl>
                                        <p:attrNameLst>
                                          <p:attrName>ppt_h</p:attrName>
                                        </p:attrNameLst>
                                      </p:cBhvr>
                                      <p:tavLst>
                                        <p:tav tm="0">
                                          <p:val>
                                            <p:fltVal val="0"/>
                                          </p:val>
                                        </p:tav>
                                        <p:tav tm="100000">
                                          <p:val>
                                            <p:strVal val="#ppt_h"/>
                                          </p:val>
                                        </p:tav>
                                      </p:tavLst>
                                    </p:anim>
                                    <p:animEffect transition="in" filter="fade">
                                      <p:cBhvr>
                                        <p:cTn id="69" dur="500"/>
                                        <p:tgtEl>
                                          <p:spTgt spid="4">
                                            <p:graphicEl>
                                              <a:dgm id="{43AFF948-AE34-4D7F-8D8B-EEC6D097F6F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Five square speech bubbles in color">
            <a:extLst>
              <a:ext uri="{FF2B5EF4-FFF2-40B4-BE49-F238E27FC236}">
                <a16:creationId xmlns:a16="http://schemas.microsoft.com/office/drawing/2014/main" id="{D5A97608-9B25-2984-7ECB-A253C2B6CBBA}"/>
              </a:ext>
            </a:extLst>
          </p:cNvPr>
          <p:cNvPicPr>
            <a:picLocks noChangeAspect="1"/>
          </p:cNvPicPr>
          <p:nvPr/>
        </p:nvPicPr>
        <p:blipFill>
          <a:blip r:embed="rId2">
            <a:extLst>
              <a:ext uri="{28A0092B-C50C-407E-A947-70E740481C1C}">
                <a14:useLocalDpi xmlns:a14="http://schemas.microsoft.com/office/drawing/2010/main" val="0"/>
              </a:ext>
            </a:extLst>
          </a:blip>
          <a:srcRect r="19139"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6222070-6FE5-7E8D-895C-455C2138C2C3}"/>
              </a:ext>
            </a:extLst>
          </p:cNvPr>
          <p:cNvSpPr>
            <a:spLocks noGrp="1"/>
          </p:cNvSpPr>
          <p:nvPr>
            <p:ph type="title"/>
          </p:nvPr>
        </p:nvSpPr>
        <p:spPr>
          <a:xfrm>
            <a:off x="677333" y="609600"/>
            <a:ext cx="3851123" cy="1320800"/>
          </a:xfrm>
        </p:spPr>
        <p:txBody>
          <a:bodyPr>
            <a:normAutofit/>
          </a:bodyPr>
          <a:lstStyle/>
          <a:p>
            <a:pPr>
              <a:lnSpc>
                <a:spcPct val="90000"/>
              </a:lnSpc>
            </a:pPr>
            <a:r>
              <a:rPr lang="en-GB" sz="2800"/>
              <a:t>Discourse Analysis: Common pitfalls and how to avoid them</a:t>
            </a:r>
          </a:p>
        </p:txBody>
      </p:sp>
      <p:sp>
        <p:nvSpPr>
          <p:cNvPr id="3" name="Content Placeholder 2">
            <a:extLst>
              <a:ext uri="{FF2B5EF4-FFF2-40B4-BE49-F238E27FC236}">
                <a16:creationId xmlns:a16="http://schemas.microsoft.com/office/drawing/2014/main" id="{5B73FF9D-1BDE-00C6-37FC-0714392B1A05}"/>
              </a:ext>
            </a:extLst>
          </p:cNvPr>
          <p:cNvSpPr>
            <a:spLocks noGrp="1"/>
          </p:cNvSpPr>
          <p:nvPr>
            <p:ph idx="1"/>
          </p:nvPr>
        </p:nvSpPr>
        <p:spPr>
          <a:xfrm>
            <a:off x="677334" y="2160589"/>
            <a:ext cx="3851122" cy="4278311"/>
          </a:xfrm>
        </p:spPr>
        <p:txBody>
          <a:bodyPr>
            <a:normAutofit/>
          </a:bodyPr>
          <a:lstStyle/>
          <a:p>
            <a:pPr>
              <a:lnSpc>
                <a:spcPct val="90000"/>
              </a:lnSpc>
            </a:pPr>
            <a:r>
              <a:rPr lang="en-GB" sz="1600" dirty="0"/>
              <a:t>Overgeneralising from a few extracts – show multiple instances or explain why a single extract is analytically significant</a:t>
            </a:r>
          </a:p>
          <a:p>
            <a:pPr>
              <a:lnSpc>
                <a:spcPct val="90000"/>
              </a:lnSpc>
            </a:pPr>
            <a:r>
              <a:rPr lang="en-GB" sz="1600" dirty="0"/>
              <a:t>Ignore context – always situate extracts in their interactional or institutional setting</a:t>
            </a:r>
          </a:p>
          <a:p>
            <a:pPr>
              <a:lnSpc>
                <a:spcPct val="90000"/>
              </a:lnSpc>
            </a:pPr>
            <a:r>
              <a:rPr lang="en-GB" sz="1600" dirty="0"/>
              <a:t>Treating language as transparent – interrogate how language constructs rather than simply reflects on reality</a:t>
            </a:r>
          </a:p>
          <a:p>
            <a:pPr>
              <a:lnSpc>
                <a:spcPct val="90000"/>
              </a:lnSpc>
            </a:pPr>
            <a:r>
              <a:rPr lang="en-GB" sz="1600" dirty="0"/>
              <a:t>Overreliance on software counts – frequency does not equal discursive power, interpretive weight matters</a:t>
            </a:r>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31291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604FC-0A8B-06BC-C8A7-4E77D4EA8D72}"/>
              </a:ext>
            </a:extLst>
          </p:cNvPr>
          <p:cNvSpPr>
            <a:spLocks noGrp="1"/>
          </p:cNvSpPr>
          <p:nvPr>
            <p:ph type="title"/>
          </p:nvPr>
        </p:nvSpPr>
        <p:spPr/>
        <p:txBody>
          <a:bodyPr/>
          <a:lstStyle/>
          <a:p>
            <a:r>
              <a:rPr lang="en-GB" dirty="0"/>
              <a:t>Summary</a:t>
            </a:r>
          </a:p>
        </p:txBody>
      </p:sp>
      <p:graphicFrame>
        <p:nvGraphicFramePr>
          <p:cNvPr id="5" name="Content Placeholder 4">
            <a:extLst>
              <a:ext uri="{FF2B5EF4-FFF2-40B4-BE49-F238E27FC236}">
                <a16:creationId xmlns:a16="http://schemas.microsoft.com/office/drawing/2014/main" id="{E7D81381-C360-27D4-0794-670E03D69878}"/>
              </a:ext>
            </a:extLst>
          </p:cNvPr>
          <p:cNvGraphicFramePr>
            <a:graphicFrameLocks noGrp="1"/>
          </p:cNvGraphicFramePr>
          <p:nvPr>
            <p:ph idx="1"/>
            <p:extLst>
              <p:ext uri="{D42A27DB-BD31-4B8C-83A1-F6EECF244321}">
                <p14:modId xmlns:p14="http://schemas.microsoft.com/office/powerpoint/2010/main" val="2886707455"/>
              </p:ext>
            </p:extLst>
          </p:nvPr>
        </p:nvGraphicFramePr>
        <p:xfrm>
          <a:off x="677335" y="1363140"/>
          <a:ext cx="8596667" cy="4885260"/>
        </p:xfrm>
        <a:graphic>
          <a:graphicData uri="http://schemas.openxmlformats.org/drawingml/2006/table">
            <a:tbl>
              <a:tblPr firstRow="1" bandRow="1">
                <a:tableStyleId>{5C22544A-7EE6-4342-B048-85BDC9FD1C3A}</a:tableStyleId>
              </a:tblPr>
              <a:tblGrid>
                <a:gridCol w="1676107">
                  <a:extLst>
                    <a:ext uri="{9D8B030D-6E8A-4147-A177-3AD203B41FA5}">
                      <a16:colId xmlns:a16="http://schemas.microsoft.com/office/drawing/2014/main" val="1718809449"/>
                    </a:ext>
                  </a:extLst>
                </a:gridCol>
                <a:gridCol w="2489806">
                  <a:extLst>
                    <a:ext uri="{9D8B030D-6E8A-4147-A177-3AD203B41FA5}">
                      <a16:colId xmlns:a16="http://schemas.microsoft.com/office/drawing/2014/main" val="3379521020"/>
                    </a:ext>
                  </a:extLst>
                </a:gridCol>
                <a:gridCol w="2281587">
                  <a:extLst>
                    <a:ext uri="{9D8B030D-6E8A-4147-A177-3AD203B41FA5}">
                      <a16:colId xmlns:a16="http://schemas.microsoft.com/office/drawing/2014/main" val="2230433843"/>
                    </a:ext>
                  </a:extLst>
                </a:gridCol>
                <a:gridCol w="2149167">
                  <a:extLst>
                    <a:ext uri="{9D8B030D-6E8A-4147-A177-3AD203B41FA5}">
                      <a16:colId xmlns:a16="http://schemas.microsoft.com/office/drawing/2014/main" val="4221258373"/>
                    </a:ext>
                  </a:extLst>
                </a:gridCol>
              </a:tblGrid>
              <a:tr h="258327">
                <a:tc>
                  <a:txBody>
                    <a:bodyPr/>
                    <a:lstStyle/>
                    <a:p>
                      <a:r>
                        <a:rPr lang="en-GB" sz="1200" dirty="0"/>
                        <a:t>Attribute</a:t>
                      </a:r>
                    </a:p>
                  </a:txBody>
                  <a:tcPr/>
                </a:tc>
                <a:tc>
                  <a:txBody>
                    <a:bodyPr/>
                    <a:lstStyle/>
                    <a:p>
                      <a:r>
                        <a:rPr lang="en-GB" sz="1200" dirty="0"/>
                        <a:t>Thematic Analysis</a:t>
                      </a:r>
                    </a:p>
                  </a:txBody>
                  <a:tcPr/>
                </a:tc>
                <a:tc>
                  <a:txBody>
                    <a:bodyPr/>
                    <a:lstStyle/>
                    <a:p>
                      <a:r>
                        <a:rPr lang="en-GB" sz="1200" dirty="0"/>
                        <a:t>Grounded Theory</a:t>
                      </a:r>
                    </a:p>
                  </a:txBody>
                  <a:tcPr/>
                </a:tc>
                <a:tc>
                  <a:txBody>
                    <a:bodyPr/>
                    <a:lstStyle/>
                    <a:p>
                      <a:r>
                        <a:rPr lang="en-GB" sz="1200" dirty="0"/>
                        <a:t>Discourse Analysis</a:t>
                      </a:r>
                    </a:p>
                  </a:txBody>
                  <a:tcPr/>
                </a:tc>
                <a:extLst>
                  <a:ext uri="{0D108BD9-81ED-4DB2-BD59-A6C34878D82A}">
                    <a16:rowId xmlns:a16="http://schemas.microsoft.com/office/drawing/2014/main" val="1808140797"/>
                  </a:ext>
                </a:extLst>
              </a:tr>
              <a:tr h="800813">
                <a:tc>
                  <a:txBody>
                    <a:bodyPr/>
                    <a:lstStyle/>
                    <a:p>
                      <a:r>
                        <a:rPr lang="en-GB" sz="1200" dirty="0"/>
                        <a:t>Primary Aim</a:t>
                      </a:r>
                    </a:p>
                  </a:txBody>
                  <a:tcPr/>
                </a:tc>
                <a:tc>
                  <a:txBody>
                    <a:bodyPr/>
                    <a:lstStyle/>
                    <a:p>
                      <a:r>
                        <a:rPr lang="en-GB" sz="1200" dirty="0"/>
                        <a:t>Identifying and interpreting themes across a dataset</a:t>
                      </a:r>
                    </a:p>
                  </a:txBody>
                  <a:tcPr/>
                </a:tc>
                <a:tc>
                  <a:txBody>
                    <a:bodyPr/>
                    <a:lstStyle/>
                    <a:p>
                      <a:r>
                        <a:rPr lang="en-US" sz="1200" dirty="0">
                          <a:effectLst/>
                        </a:rPr>
                        <a:t>Generate a substantive, data‑grounded theory that explains a process or mechanism</a:t>
                      </a:r>
                      <a:endParaRPr lang="en-GB" sz="1200" dirty="0"/>
                    </a:p>
                  </a:txBody>
                  <a:tcPr/>
                </a:tc>
                <a:tc>
                  <a:txBody>
                    <a:bodyPr/>
                    <a:lstStyle/>
                    <a:p>
                      <a:r>
                        <a:rPr lang="en-US" sz="1200" dirty="0" err="1">
                          <a:effectLst/>
                        </a:rPr>
                        <a:t>Analyse</a:t>
                      </a:r>
                      <a:r>
                        <a:rPr lang="en-US" sz="1200" dirty="0">
                          <a:effectLst/>
                        </a:rPr>
                        <a:t> how language constructs social reality, identities, and power relations</a:t>
                      </a:r>
                      <a:endParaRPr lang="en-GB" sz="1200" dirty="0"/>
                    </a:p>
                  </a:txBody>
                  <a:tcPr/>
                </a:tc>
                <a:extLst>
                  <a:ext uri="{0D108BD9-81ED-4DB2-BD59-A6C34878D82A}">
                    <a16:rowId xmlns:a16="http://schemas.microsoft.com/office/drawing/2014/main" val="2970699855"/>
                  </a:ext>
                </a:extLst>
              </a:tr>
              <a:tr h="800813">
                <a:tc>
                  <a:txBody>
                    <a:bodyPr/>
                    <a:lstStyle/>
                    <a:p>
                      <a:r>
                        <a:rPr lang="en-GB" sz="1200" dirty="0"/>
                        <a:t>Typical Output</a:t>
                      </a:r>
                    </a:p>
                  </a:txBody>
                  <a:tcPr/>
                </a:tc>
                <a:tc>
                  <a:txBody>
                    <a:bodyPr/>
                    <a:lstStyle/>
                    <a:p>
                      <a:r>
                        <a:rPr lang="en-GB" sz="1200" dirty="0"/>
                        <a:t>Thematic maps, theme definitions, exemplar quotes</a:t>
                      </a:r>
                    </a:p>
                  </a:txBody>
                  <a:tcPr/>
                </a:tc>
                <a:tc>
                  <a:txBody>
                    <a:bodyPr/>
                    <a:lstStyle/>
                    <a:p>
                      <a:r>
                        <a:rPr lang="en-US" sz="1200" dirty="0">
                          <a:effectLst/>
                        </a:rPr>
                        <a:t>Conceptual model or mid‑range theory with categories and process diagrams</a:t>
                      </a:r>
                      <a:endParaRPr lang="en-GB" sz="1200" dirty="0"/>
                    </a:p>
                  </a:txBody>
                  <a:tcPr/>
                </a:tc>
                <a:tc>
                  <a:txBody>
                    <a:bodyPr/>
                    <a:lstStyle/>
                    <a:p>
                      <a:r>
                        <a:rPr lang="en-US" sz="1200" dirty="0">
                          <a:effectLst/>
                        </a:rPr>
                        <a:t>Discursive readings, rhetorical analyses, and interpretive extracts</a:t>
                      </a:r>
                      <a:endParaRPr lang="en-GB" sz="1200" dirty="0"/>
                    </a:p>
                  </a:txBody>
                  <a:tcPr/>
                </a:tc>
                <a:extLst>
                  <a:ext uri="{0D108BD9-81ED-4DB2-BD59-A6C34878D82A}">
                    <a16:rowId xmlns:a16="http://schemas.microsoft.com/office/drawing/2014/main" val="3491507629"/>
                  </a:ext>
                </a:extLst>
              </a:tr>
              <a:tr h="1162470">
                <a:tc>
                  <a:txBody>
                    <a:bodyPr/>
                    <a:lstStyle/>
                    <a:p>
                      <a:r>
                        <a:rPr lang="en-GB" sz="1200" dirty="0"/>
                        <a:t>Coding Logic</a:t>
                      </a:r>
                    </a:p>
                  </a:txBody>
                  <a:tcPr/>
                </a:tc>
                <a:tc>
                  <a:txBody>
                    <a:bodyPr/>
                    <a:lstStyle/>
                    <a:p>
                      <a:r>
                        <a:rPr lang="en-US" sz="1200" dirty="0">
                          <a:effectLst/>
                        </a:rPr>
                        <a:t>Flexible </a:t>
                      </a:r>
                      <a:r>
                        <a:rPr lang="en-US" sz="1200" dirty="0" err="1">
                          <a:effectLst/>
                        </a:rPr>
                        <a:t>code→theme</a:t>
                      </a:r>
                      <a:r>
                        <a:rPr lang="en-US" sz="1200" dirty="0">
                          <a:effectLst/>
                        </a:rPr>
                        <a:t> synthesis; can be inductive, deductive, or reflexive</a:t>
                      </a:r>
                      <a:endParaRPr lang="en-GB" sz="1200" dirty="0"/>
                    </a:p>
                  </a:txBody>
                  <a:tcPr/>
                </a:tc>
                <a:tc>
                  <a:txBody>
                    <a:bodyPr/>
                    <a:lstStyle/>
                    <a:p>
                      <a:r>
                        <a:rPr lang="en-GB" sz="1200" dirty="0">
                          <a:effectLst/>
                        </a:rPr>
                        <a:t>Iterative coding cycles: open → axial → selective; constant comparison</a:t>
                      </a:r>
                      <a:endParaRPr lang="en-GB" sz="1200" dirty="0"/>
                    </a:p>
                  </a:txBody>
                  <a:tcPr/>
                </a:tc>
                <a:tc>
                  <a:txBody>
                    <a:bodyPr/>
                    <a:lstStyle/>
                    <a:p>
                      <a:r>
                        <a:rPr lang="en-US" sz="1200" dirty="0">
                          <a:effectLst/>
                        </a:rPr>
                        <a:t>Close textual/interactional analysis; coding may be used but emphasis is on sequential and rhetorical features</a:t>
                      </a:r>
                      <a:endParaRPr lang="en-GB" sz="1200" dirty="0"/>
                    </a:p>
                  </a:txBody>
                  <a:tcPr/>
                </a:tc>
                <a:extLst>
                  <a:ext uri="{0D108BD9-81ED-4DB2-BD59-A6C34878D82A}">
                    <a16:rowId xmlns:a16="http://schemas.microsoft.com/office/drawing/2014/main" val="819369886"/>
                  </a:ext>
                </a:extLst>
              </a:tr>
              <a:tr h="1162470">
                <a:tc>
                  <a:txBody>
                    <a:bodyPr/>
                    <a:lstStyle/>
                    <a:p>
                      <a:r>
                        <a:rPr lang="en-GB" sz="1200" dirty="0"/>
                        <a:t>Sampling</a:t>
                      </a:r>
                    </a:p>
                  </a:txBody>
                  <a:tcPr/>
                </a:tc>
                <a:tc>
                  <a:txBody>
                    <a:bodyPr/>
                    <a:lstStyle/>
                    <a:p>
                      <a:r>
                        <a:rPr lang="en-US" sz="1200" dirty="0">
                          <a:effectLst/>
                        </a:rPr>
                        <a:t>Purposive or convenience; not necessarily iterative</a:t>
                      </a:r>
                      <a:endParaRPr lang="en-GB" sz="1200" dirty="0"/>
                    </a:p>
                  </a:txBody>
                  <a:tcPr/>
                </a:tc>
                <a:tc>
                  <a:txBody>
                    <a:bodyPr/>
                    <a:lstStyle/>
                    <a:p>
                      <a:r>
                        <a:rPr lang="en-US" sz="1200" dirty="0">
                          <a:effectLst/>
                        </a:rPr>
                        <a:t>Theoretical sampling: data collection adapts to develop categories</a:t>
                      </a:r>
                      <a:endParaRPr lang="en-GB" sz="1200" dirty="0"/>
                    </a:p>
                  </a:txBody>
                  <a:tcPr/>
                </a:tc>
                <a:tc>
                  <a:txBody>
                    <a:bodyPr/>
                    <a:lstStyle/>
                    <a:p>
                      <a:r>
                        <a:rPr lang="en-US" sz="1200" dirty="0">
                          <a:effectLst/>
                        </a:rPr>
                        <a:t>Purposive, context‑sensitive selection of texts/interactions that instantiate discursive phenomena</a:t>
                      </a:r>
                      <a:endParaRPr lang="en-GB" sz="1200" dirty="0"/>
                    </a:p>
                  </a:txBody>
                  <a:tcPr/>
                </a:tc>
                <a:extLst>
                  <a:ext uri="{0D108BD9-81ED-4DB2-BD59-A6C34878D82A}">
                    <a16:rowId xmlns:a16="http://schemas.microsoft.com/office/drawing/2014/main" val="3247393033"/>
                  </a:ext>
                </a:extLst>
              </a:tr>
              <a:tr h="619984">
                <a:tc>
                  <a:txBody>
                    <a:bodyPr/>
                    <a:lstStyle/>
                    <a:p>
                      <a:r>
                        <a:rPr lang="en-GB" sz="1200" dirty="0"/>
                        <a:t>Best For</a:t>
                      </a:r>
                    </a:p>
                  </a:txBody>
                  <a:tcPr/>
                </a:tc>
                <a:tc>
                  <a:txBody>
                    <a:bodyPr/>
                    <a:lstStyle/>
                    <a:p>
                      <a:r>
                        <a:rPr lang="en-US" sz="1200" dirty="0">
                          <a:effectLst/>
                        </a:rPr>
                        <a:t>Describing patterns of experience or meaning across participants</a:t>
                      </a:r>
                      <a:endParaRPr lang="en-GB" sz="1200" dirty="0"/>
                    </a:p>
                  </a:txBody>
                  <a:tcPr/>
                </a:tc>
                <a:tc>
                  <a:txBody>
                    <a:bodyPr/>
                    <a:lstStyle/>
                    <a:p>
                      <a:r>
                        <a:rPr lang="en-US" sz="1200" dirty="0">
                          <a:effectLst/>
                        </a:rPr>
                        <a:t>Explaining how or why a social process unfolds when theory is weak</a:t>
                      </a:r>
                      <a:endParaRPr lang="en-GB" sz="1200" dirty="0"/>
                    </a:p>
                  </a:txBody>
                  <a:tcPr/>
                </a:tc>
                <a:tc>
                  <a:txBody>
                    <a:bodyPr/>
                    <a:lstStyle/>
                    <a:p>
                      <a:r>
                        <a:rPr lang="en-US" sz="1200" dirty="0">
                          <a:effectLst/>
                        </a:rPr>
                        <a:t>Investigating how language produces effects (power, identity, legitimation)</a:t>
                      </a:r>
                      <a:endParaRPr lang="en-GB" sz="1200" dirty="0"/>
                    </a:p>
                  </a:txBody>
                  <a:tcPr/>
                </a:tc>
                <a:extLst>
                  <a:ext uri="{0D108BD9-81ED-4DB2-BD59-A6C34878D82A}">
                    <a16:rowId xmlns:a16="http://schemas.microsoft.com/office/drawing/2014/main" val="3576781554"/>
                  </a:ext>
                </a:extLst>
              </a:tr>
            </a:tbl>
          </a:graphicData>
        </a:graphic>
      </p:graphicFrame>
    </p:spTree>
    <p:extLst>
      <p:ext uri="{BB962C8B-B14F-4D97-AF65-F5344CB8AC3E}">
        <p14:creationId xmlns:p14="http://schemas.microsoft.com/office/powerpoint/2010/main" val="3045221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ppt_w</p:attrName>
                                        </p:attrNameLst>
                                      </p:cBhvr>
                                      <p:tavLst>
                                        <p:tav tm="0" fmla="#ppt_w*sin(2.5*pi*$)">
                                          <p:val>
                                            <p:fltVal val="0"/>
                                          </p:val>
                                        </p:tav>
                                        <p:tav tm="100000">
                                          <p:val>
                                            <p:fltVal val="1"/>
                                          </p:val>
                                        </p:tav>
                                      </p:tavLst>
                                    </p:anim>
                                    <p:anim calcmode="lin" valueType="num">
                                      <p:cBhvr>
                                        <p:cTn id="9"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BA360-E3BB-CBCB-FFE1-EBC8DF8F4CCB}"/>
              </a:ext>
            </a:extLst>
          </p:cNvPr>
          <p:cNvSpPr>
            <a:spLocks noGrp="1"/>
          </p:cNvSpPr>
          <p:nvPr>
            <p:ph type="title"/>
          </p:nvPr>
        </p:nvSpPr>
        <p:spPr>
          <a:xfrm>
            <a:off x="5536734" y="609600"/>
            <a:ext cx="3737268" cy="1320800"/>
          </a:xfrm>
        </p:spPr>
        <p:txBody>
          <a:bodyPr>
            <a:normAutofit/>
          </a:bodyPr>
          <a:lstStyle/>
          <a:p>
            <a:r>
              <a:rPr lang="en-GB" dirty="0"/>
              <a:t>Coding Framework</a:t>
            </a:r>
          </a:p>
        </p:txBody>
      </p:sp>
      <p:sp>
        <p:nvSpPr>
          <p:cNvPr id="3" name="Content Placeholder 2">
            <a:extLst>
              <a:ext uri="{FF2B5EF4-FFF2-40B4-BE49-F238E27FC236}">
                <a16:creationId xmlns:a16="http://schemas.microsoft.com/office/drawing/2014/main" id="{72432895-FE7A-DCE3-853E-DBC877AF3AC2}"/>
              </a:ext>
            </a:extLst>
          </p:cNvPr>
          <p:cNvSpPr>
            <a:spLocks noGrp="1"/>
          </p:cNvSpPr>
          <p:nvPr>
            <p:ph idx="1"/>
          </p:nvPr>
        </p:nvSpPr>
        <p:spPr>
          <a:xfrm>
            <a:off x="5209563" y="2160589"/>
            <a:ext cx="4064439" cy="3880773"/>
          </a:xfrm>
        </p:spPr>
        <p:txBody>
          <a:bodyPr>
            <a:normAutofit/>
          </a:bodyPr>
          <a:lstStyle/>
          <a:p>
            <a:pPr>
              <a:lnSpc>
                <a:spcPct val="90000"/>
              </a:lnSpc>
            </a:pPr>
            <a:r>
              <a:rPr lang="en-GB" sz="1500" dirty="0"/>
              <a:t>A coding framework is a structures system for organising qualitative data into meaningful units known as codes, grouping those codes into categories, and linking them to analytic memos and evidence so that interpretation is transparent and reproducible</a:t>
            </a:r>
          </a:p>
          <a:p>
            <a:pPr>
              <a:lnSpc>
                <a:spcPct val="90000"/>
              </a:lnSpc>
            </a:pPr>
            <a:r>
              <a:rPr lang="en-GB" sz="1500" dirty="0"/>
              <a:t>Should be used when there are multiple teams and consistency matters, when there is a large dataset that requires systematic organisation and retrieval, or for theory-driven analyses that need explicit links between data and theoretical constructs</a:t>
            </a:r>
          </a:p>
        </p:txBody>
      </p:sp>
      <p:pic>
        <p:nvPicPr>
          <p:cNvPr id="5" name="Picture 4" descr="Programming data on computer monitor">
            <a:extLst>
              <a:ext uri="{FF2B5EF4-FFF2-40B4-BE49-F238E27FC236}">
                <a16:creationId xmlns:a16="http://schemas.microsoft.com/office/drawing/2014/main" id="{1A2153CF-4218-AC0B-B0CB-B66438066C3B}"/>
              </a:ext>
            </a:extLst>
          </p:cNvPr>
          <p:cNvPicPr>
            <a:picLocks noChangeAspect="1"/>
          </p:cNvPicPr>
          <p:nvPr/>
        </p:nvPicPr>
        <p:blipFill>
          <a:blip r:embed="rId2">
            <a:extLst>
              <a:ext uri="{28A0092B-C50C-407E-A947-70E740481C1C}">
                <a14:useLocalDpi xmlns:a14="http://schemas.microsoft.com/office/drawing/2010/main" val="0"/>
              </a:ext>
            </a:extLst>
          </a:blip>
          <a:srcRect l="42353" r="5137"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24082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mplex math formulas on a blackboard">
            <a:extLst>
              <a:ext uri="{FF2B5EF4-FFF2-40B4-BE49-F238E27FC236}">
                <a16:creationId xmlns:a16="http://schemas.microsoft.com/office/drawing/2014/main" id="{13D71E3B-1A24-217B-FEC9-9037A51FFC3E}"/>
              </a:ext>
            </a:extLst>
          </p:cNvPr>
          <p:cNvPicPr>
            <a:picLocks noChangeAspect="1"/>
          </p:cNvPicPr>
          <p:nvPr/>
        </p:nvPicPr>
        <p:blipFill>
          <a:blip r:embed="rId2">
            <a:extLst>
              <a:ext uri="{28A0092B-C50C-407E-A947-70E740481C1C}">
                <a14:useLocalDpi xmlns:a14="http://schemas.microsoft.com/office/drawing/2010/main" val="0"/>
              </a:ext>
            </a:extLst>
          </a:blip>
          <a:srcRect l="14237" r="1434"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37E7CDF1-E850-EF5B-D5F6-52A3A5F944FF}"/>
              </a:ext>
            </a:extLst>
          </p:cNvPr>
          <p:cNvSpPr>
            <a:spLocks noGrp="1"/>
          </p:cNvSpPr>
          <p:nvPr>
            <p:ph type="title"/>
          </p:nvPr>
        </p:nvSpPr>
        <p:spPr>
          <a:xfrm>
            <a:off x="677333" y="609600"/>
            <a:ext cx="3851123" cy="1320800"/>
          </a:xfrm>
        </p:spPr>
        <p:txBody>
          <a:bodyPr>
            <a:normAutofit/>
          </a:bodyPr>
          <a:lstStyle/>
          <a:p>
            <a:r>
              <a:rPr lang="en-GB" dirty="0"/>
              <a:t>Types of Coding Framework</a:t>
            </a:r>
          </a:p>
        </p:txBody>
      </p:sp>
      <p:sp>
        <p:nvSpPr>
          <p:cNvPr id="3" name="Content Placeholder 2">
            <a:extLst>
              <a:ext uri="{FF2B5EF4-FFF2-40B4-BE49-F238E27FC236}">
                <a16:creationId xmlns:a16="http://schemas.microsoft.com/office/drawing/2014/main" id="{6A9FDD6A-8C0A-C6D8-0AF9-BC0A255DEA2C}"/>
              </a:ext>
            </a:extLst>
          </p:cNvPr>
          <p:cNvSpPr>
            <a:spLocks noGrp="1"/>
          </p:cNvSpPr>
          <p:nvPr>
            <p:ph idx="1"/>
          </p:nvPr>
        </p:nvSpPr>
        <p:spPr>
          <a:xfrm>
            <a:off x="677334" y="2160589"/>
            <a:ext cx="3851122" cy="3880773"/>
          </a:xfrm>
        </p:spPr>
        <p:txBody>
          <a:bodyPr>
            <a:normAutofit/>
          </a:bodyPr>
          <a:lstStyle/>
          <a:p>
            <a:pPr>
              <a:lnSpc>
                <a:spcPct val="90000"/>
              </a:lnSpc>
            </a:pPr>
            <a:r>
              <a:rPr lang="en-GB" sz="1500" dirty="0"/>
              <a:t>Inductive (data-driven) – codes emerge from data, choose when prior theory is weak</a:t>
            </a:r>
          </a:p>
          <a:p>
            <a:pPr>
              <a:lnSpc>
                <a:spcPct val="90000"/>
              </a:lnSpc>
            </a:pPr>
            <a:r>
              <a:rPr lang="en-GB" sz="1500" dirty="0"/>
              <a:t>Deductive (theory-driven) – start with prior codes from literature or hypotheses, choose when testing or extending theories</a:t>
            </a:r>
          </a:p>
          <a:p>
            <a:pPr>
              <a:lnSpc>
                <a:spcPct val="90000"/>
              </a:lnSpc>
            </a:pPr>
            <a:r>
              <a:rPr lang="en-GB" sz="1500" dirty="0"/>
              <a:t>Hybrid – combine a small set of sensitising concepts with openness to new codes, useful for focused but exploratory projects</a:t>
            </a:r>
          </a:p>
          <a:p>
            <a:pPr>
              <a:lnSpc>
                <a:spcPct val="90000"/>
              </a:lnSpc>
            </a:pPr>
            <a:r>
              <a:rPr lang="en-GB" sz="1500" dirty="0"/>
              <a:t>Codebook/Reliability approach – detailed code definitions and rules for inter-coder reliability, use for large teams or applied evaluations</a:t>
            </a:r>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43748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81B33-1633-F624-0B91-1C3C84B8B528}"/>
              </a:ext>
            </a:extLst>
          </p:cNvPr>
          <p:cNvSpPr>
            <a:spLocks noGrp="1"/>
          </p:cNvSpPr>
          <p:nvPr>
            <p:ph type="title"/>
          </p:nvPr>
        </p:nvSpPr>
        <p:spPr>
          <a:xfrm>
            <a:off x="5536734" y="609600"/>
            <a:ext cx="3737268" cy="1320800"/>
          </a:xfrm>
        </p:spPr>
        <p:txBody>
          <a:bodyPr>
            <a:normAutofit/>
          </a:bodyPr>
          <a:lstStyle/>
          <a:p>
            <a:r>
              <a:rPr lang="en-GB" dirty="0"/>
              <a:t>Analytical Memos</a:t>
            </a:r>
          </a:p>
        </p:txBody>
      </p:sp>
      <p:sp>
        <p:nvSpPr>
          <p:cNvPr id="3" name="Content Placeholder 2">
            <a:extLst>
              <a:ext uri="{FF2B5EF4-FFF2-40B4-BE49-F238E27FC236}">
                <a16:creationId xmlns:a16="http://schemas.microsoft.com/office/drawing/2014/main" id="{6AD0EEDD-D852-46E6-A32B-21CE616A2799}"/>
              </a:ext>
            </a:extLst>
          </p:cNvPr>
          <p:cNvSpPr>
            <a:spLocks noGrp="1"/>
          </p:cNvSpPr>
          <p:nvPr>
            <p:ph idx="1"/>
          </p:nvPr>
        </p:nvSpPr>
        <p:spPr>
          <a:xfrm>
            <a:off x="5209563" y="2160589"/>
            <a:ext cx="4064439" cy="3880773"/>
          </a:xfrm>
        </p:spPr>
        <p:txBody>
          <a:bodyPr>
            <a:normAutofit lnSpcReduction="10000"/>
          </a:bodyPr>
          <a:lstStyle/>
          <a:p>
            <a:pPr>
              <a:lnSpc>
                <a:spcPct val="90000"/>
              </a:lnSpc>
            </a:pPr>
            <a:r>
              <a:rPr lang="en-GB" sz="1400" dirty="0"/>
              <a:t>Memos capture analytic thinking, justify code merges/splits, record negative cases, and form the backbone of later theory or theme determination</a:t>
            </a:r>
          </a:p>
          <a:p>
            <a:pPr>
              <a:lnSpc>
                <a:spcPct val="90000"/>
              </a:lnSpc>
            </a:pPr>
            <a:r>
              <a:rPr lang="en-GB" sz="1400" dirty="0"/>
              <a:t>Short memo templates</a:t>
            </a:r>
          </a:p>
          <a:p>
            <a:pPr lvl="1">
              <a:lnSpc>
                <a:spcPct val="90000"/>
              </a:lnSpc>
            </a:pPr>
            <a:r>
              <a:rPr lang="en-GB" sz="1400" b="1" dirty="0"/>
              <a:t>Descriptive memo:</a:t>
            </a:r>
            <a:r>
              <a:rPr lang="en-GB" sz="1400" dirty="0"/>
              <a:t> what this code labels and where it appears</a:t>
            </a:r>
          </a:p>
          <a:p>
            <a:pPr lvl="1">
              <a:lnSpc>
                <a:spcPct val="90000"/>
              </a:lnSpc>
            </a:pPr>
            <a:r>
              <a:rPr lang="en-GB" sz="1400" b="1" dirty="0"/>
              <a:t>Interpretive memo: </a:t>
            </a:r>
            <a:r>
              <a:rPr lang="en-GB" sz="1400" dirty="0"/>
              <a:t>what this pattern might mean and tentative explanations</a:t>
            </a:r>
          </a:p>
          <a:p>
            <a:pPr lvl="1">
              <a:lnSpc>
                <a:spcPct val="90000"/>
              </a:lnSpc>
            </a:pPr>
            <a:r>
              <a:rPr lang="en-GB" sz="1400" b="1" dirty="0"/>
              <a:t>Comparative memo: </a:t>
            </a:r>
            <a:r>
              <a:rPr lang="en-GB" sz="1400" dirty="0"/>
              <a:t>how this case compares with others, note divergences</a:t>
            </a:r>
          </a:p>
          <a:p>
            <a:pPr lvl="1">
              <a:lnSpc>
                <a:spcPct val="90000"/>
              </a:lnSpc>
            </a:pPr>
            <a:r>
              <a:rPr lang="en-GB" sz="1400" b="1" dirty="0"/>
              <a:t>Theoretical memo: </a:t>
            </a:r>
            <a:r>
              <a:rPr lang="en-GB" sz="1400" dirty="0"/>
              <a:t>higher-level ideas about relationships and mechanisms</a:t>
            </a:r>
          </a:p>
          <a:p>
            <a:pPr>
              <a:lnSpc>
                <a:spcPct val="90000"/>
              </a:lnSpc>
            </a:pPr>
            <a:r>
              <a:rPr lang="en-GB" sz="1400" dirty="0"/>
              <a:t>Practical rule – write memos immediately after coding a segment, keep them searchable (title, date, linked code)</a:t>
            </a:r>
          </a:p>
        </p:txBody>
      </p:sp>
      <p:pic>
        <p:nvPicPr>
          <p:cNvPr id="5" name="Picture 4" descr="Sticky notes on a wall">
            <a:extLst>
              <a:ext uri="{FF2B5EF4-FFF2-40B4-BE49-F238E27FC236}">
                <a16:creationId xmlns:a16="http://schemas.microsoft.com/office/drawing/2014/main" id="{FDCC6D23-2ACB-BBE2-B53D-C134F950B928}"/>
              </a:ext>
            </a:extLst>
          </p:cNvPr>
          <p:cNvPicPr>
            <a:picLocks noChangeAspect="1"/>
          </p:cNvPicPr>
          <p:nvPr/>
        </p:nvPicPr>
        <p:blipFill>
          <a:blip r:embed="rId2"/>
          <a:srcRect l="22434" r="22697" b="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5343888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par>
                                <p:cTn id="39" presetID="26" presetClass="entr" presetSubtype="0" fill="hold" grpId="0" nodeType="withEffect">
                                  <p:stCondLst>
                                    <p:cond delay="0"/>
                                  </p:stCondLst>
                                  <p:childTnLst>
                                    <p:set>
                                      <p:cBhvr>
                                        <p:cTn id="40" dur="1" fill="hold">
                                          <p:stCondLst>
                                            <p:cond delay="0"/>
                                          </p:stCondLst>
                                        </p:cTn>
                                        <p:tgtEl>
                                          <p:spTgt spid="3">
                                            <p:txEl>
                                              <p:pRg st="2" end="2"/>
                                            </p:txEl>
                                          </p:spTgt>
                                        </p:tgtEl>
                                        <p:attrNameLst>
                                          <p:attrName>style.visibility</p:attrName>
                                        </p:attrNameLst>
                                      </p:cBhvr>
                                      <p:to>
                                        <p:strVal val="visible"/>
                                      </p:to>
                                    </p:set>
                                    <p:animEffect transition="in" filter="wipe(down)">
                                      <p:cBhvr>
                                        <p:cTn id="41" dur="580">
                                          <p:stCondLst>
                                            <p:cond delay="0"/>
                                          </p:stCondLst>
                                        </p:cTn>
                                        <p:tgtEl>
                                          <p:spTgt spid="3">
                                            <p:txEl>
                                              <p:pRg st="2" end="2"/>
                                            </p:txEl>
                                          </p:spTgt>
                                        </p:tgtEl>
                                      </p:cBhvr>
                                    </p:animEffect>
                                    <p:anim calcmode="lin" valueType="num">
                                      <p:cBhvr>
                                        <p:cTn id="42"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7" dur="26">
                                          <p:stCondLst>
                                            <p:cond delay="650"/>
                                          </p:stCondLst>
                                        </p:cTn>
                                        <p:tgtEl>
                                          <p:spTgt spid="3">
                                            <p:txEl>
                                              <p:pRg st="2" end="2"/>
                                            </p:txEl>
                                          </p:spTgt>
                                        </p:tgtEl>
                                      </p:cBhvr>
                                      <p:to x="100000" y="60000"/>
                                    </p:animScale>
                                    <p:animScale>
                                      <p:cBhvr>
                                        <p:cTn id="48" dur="166" decel="50000">
                                          <p:stCondLst>
                                            <p:cond delay="676"/>
                                          </p:stCondLst>
                                        </p:cTn>
                                        <p:tgtEl>
                                          <p:spTgt spid="3">
                                            <p:txEl>
                                              <p:pRg st="2" end="2"/>
                                            </p:txEl>
                                          </p:spTgt>
                                        </p:tgtEl>
                                      </p:cBhvr>
                                      <p:to x="100000" y="100000"/>
                                    </p:animScale>
                                    <p:animScale>
                                      <p:cBhvr>
                                        <p:cTn id="49" dur="26">
                                          <p:stCondLst>
                                            <p:cond delay="1312"/>
                                          </p:stCondLst>
                                        </p:cTn>
                                        <p:tgtEl>
                                          <p:spTgt spid="3">
                                            <p:txEl>
                                              <p:pRg st="2" end="2"/>
                                            </p:txEl>
                                          </p:spTgt>
                                        </p:tgtEl>
                                      </p:cBhvr>
                                      <p:to x="100000" y="80000"/>
                                    </p:animScale>
                                    <p:animScale>
                                      <p:cBhvr>
                                        <p:cTn id="50" dur="166" decel="50000">
                                          <p:stCondLst>
                                            <p:cond delay="1338"/>
                                          </p:stCondLst>
                                        </p:cTn>
                                        <p:tgtEl>
                                          <p:spTgt spid="3">
                                            <p:txEl>
                                              <p:pRg st="2" end="2"/>
                                            </p:txEl>
                                          </p:spTgt>
                                        </p:tgtEl>
                                      </p:cBhvr>
                                      <p:to x="100000" y="100000"/>
                                    </p:animScale>
                                    <p:animScale>
                                      <p:cBhvr>
                                        <p:cTn id="51" dur="26">
                                          <p:stCondLst>
                                            <p:cond delay="1642"/>
                                          </p:stCondLst>
                                        </p:cTn>
                                        <p:tgtEl>
                                          <p:spTgt spid="3">
                                            <p:txEl>
                                              <p:pRg st="2" end="2"/>
                                            </p:txEl>
                                          </p:spTgt>
                                        </p:tgtEl>
                                      </p:cBhvr>
                                      <p:to x="100000" y="90000"/>
                                    </p:animScale>
                                    <p:animScale>
                                      <p:cBhvr>
                                        <p:cTn id="52" dur="166" decel="50000">
                                          <p:stCondLst>
                                            <p:cond delay="1668"/>
                                          </p:stCondLst>
                                        </p:cTn>
                                        <p:tgtEl>
                                          <p:spTgt spid="3">
                                            <p:txEl>
                                              <p:pRg st="2" end="2"/>
                                            </p:txEl>
                                          </p:spTgt>
                                        </p:tgtEl>
                                      </p:cBhvr>
                                      <p:to x="100000" y="100000"/>
                                    </p:animScale>
                                    <p:animScale>
                                      <p:cBhvr>
                                        <p:cTn id="53" dur="26">
                                          <p:stCondLst>
                                            <p:cond delay="1808"/>
                                          </p:stCondLst>
                                        </p:cTn>
                                        <p:tgtEl>
                                          <p:spTgt spid="3">
                                            <p:txEl>
                                              <p:pRg st="2" end="2"/>
                                            </p:txEl>
                                          </p:spTgt>
                                        </p:tgtEl>
                                      </p:cBhvr>
                                      <p:to x="100000" y="95000"/>
                                    </p:animScale>
                                    <p:animScale>
                                      <p:cBhvr>
                                        <p:cTn id="54" dur="166" decel="50000">
                                          <p:stCondLst>
                                            <p:cond delay="1834"/>
                                          </p:stCondLst>
                                        </p:cTn>
                                        <p:tgtEl>
                                          <p:spTgt spid="3">
                                            <p:txEl>
                                              <p:pRg st="2" end="2"/>
                                            </p:txEl>
                                          </p:spTgt>
                                        </p:tgtEl>
                                      </p:cBhvr>
                                      <p:to x="100000" y="100000"/>
                                    </p:animScale>
                                  </p:childTnLst>
                                </p:cTn>
                              </p:par>
                              <p:par>
                                <p:cTn id="55" presetID="26" presetClass="entr" presetSubtype="0" fill="hold" grpId="0" nodeType="withEffect">
                                  <p:stCondLst>
                                    <p:cond delay="0"/>
                                  </p:stCondLst>
                                  <p:childTnLst>
                                    <p:set>
                                      <p:cBhvr>
                                        <p:cTn id="56" dur="1" fill="hold">
                                          <p:stCondLst>
                                            <p:cond delay="0"/>
                                          </p:stCondLst>
                                        </p:cTn>
                                        <p:tgtEl>
                                          <p:spTgt spid="3">
                                            <p:txEl>
                                              <p:pRg st="3" end="3"/>
                                            </p:txEl>
                                          </p:spTgt>
                                        </p:tgtEl>
                                        <p:attrNameLst>
                                          <p:attrName>style.visibility</p:attrName>
                                        </p:attrNameLst>
                                      </p:cBhvr>
                                      <p:to>
                                        <p:strVal val="visible"/>
                                      </p:to>
                                    </p:set>
                                    <p:animEffect transition="in" filter="wipe(down)">
                                      <p:cBhvr>
                                        <p:cTn id="57" dur="580">
                                          <p:stCondLst>
                                            <p:cond delay="0"/>
                                          </p:stCondLst>
                                        </p:cTn>
                                        <p:tgtEl>
                                          <p:spTgt spid="3">
                                            <p:txEl>
                                              <p:pRg st="3" end="3"/>
                                            </p:txEl>
                                          </p:spTgt>
                                        </p:tgtEl>
                                      </p:cBhvr>
                                    </p:animEffect>
                                    <p:anim calcmode="lin" valueType="num">
                                      <p:cBhvr>
                                        <p:cTn id="58"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3" dur="26">
                                          <p:stCondLst>
                                            <p:cond delay="650"/>
                                          </p:stCondLst>
                                        </p:cTn>
                                        <p:tgtEl>
                                          <p:spTgt spid="3">
                                            <p:txEl>
                                              <p:pRg st="3" end="3"/>
                                            </p:txEl>
                                          </p:spTgt>
                                        </p:tgtEl>
                                      </p:cBhvr>
                                      <p:to x="100000" y="60000"/>
                                    </p:animScale>
                                    <p:animScale>
                                      <p:cBhvr>
                                        <p:cTn id="64" dur="166" decel="50000">
                                          <p:stCondLst>
                                            <p:cond delay="676"/>
                                          </p:stCondLst>
                                        </p:cTn>
                                        <p:tgtEl>
                                          <p:spTgt spid="3">
                                            <p:txEl>
                                              <p:pRg st="3" end="3"/>
                                            </p:txEl>
                                          </p:spTgt>
                                        </p:tgtEl>
                                      </p:cBhvr>
                                      <p:to x="100000" y="100000"/>
                                    </p:animScale>
                                    <p:animScale>
                                      <p:cBhvr>
                                        <p:cTn id="65" dur="26">
                                          <p:stCondLst>
                                            <p:cond delay="1312"/>
                                          </p:stCondLst>
                                        </p:cTn>
                                        <p:tgtEl>
                                          <p:spTgt spid="3">
                                            <p:txEl>
                                              <p:pRg st="3" end="3"/>
                                            </p:txEl>
                                          </p:spTgt>
                                        </p:tgtEl>
                                      </p:cBhvr>
                                      <p:to x="100000" y="80000"/>
                                    </p:animScale>
                                    <p:animScale>
                                      <p:cBhvr>
                                        <p:cTn id="66" dur="166" decel="50000">
                                          <p:stCondLst>
                                            <p:cond delay="1338"/>
                                          </p:stCondLst>
                                        </p:cTn>
                                        <p:tgtEl>
                                          <p:spTgt spid="3">
                                            <p:txEl>
                                              <p:pRg st="3" end="3"/>
                                            </p:txEl>
                                          </p:spTgt>
                                        </p:tgtEl>
                                      </p:cBhvr>
                                      <p:to x="100000" y="100000"/>
                                    </p:animScale>
                                    <p:animScale>
                                      <p:cBhvr>
                                        <p:cTn id="67" dur="26">
                                          <p:stCondLst>
                                            <p:cond delay="1642"/>
                                          </p:stCondLst>
                                        </p:cTn>
                                        <p:tgtEl>
                                          <p:spTgt spid="3">
                                            <p:txEl>
                                              <p:pRg st="3" end="3"/>
                                            </p:txEl>
                                          </p:spTgt>
                                        </p:tgtEl>
                                      </p:cBhvr>
                                      <p:to x="100000" y="90000"/>
                                    </p:animScale>
                                    <p:animScale>
                                      <p:cBhvr>
                                        <p:cTn id="68" dur="166" decel="50000">
                                          <p:stCondLst>
                                            <p:cond delay="1668"/>
                                          </p:stCondLst>
                                        </p:cTn>
                                        <p:tgtEl>
                                          <p:spTgt spid="3">
                                            <p:txEl>
                                              <p:pRg st="3" end="3"/>
                                            </p:txEl>
                                          </p:spTgt>
                                        </p:tgtEl>
                                      </p:cBhvr>
                                      <p:to x="100000" y="100000"/>
                                    </p:animScale>
                                    <p:animScale>
                                      <p:cBhvr>
                                        <p:cTn id="69" dur="26">
                                          <p:stCondLst>
                                            <p:cond delay="1808"/>
                                          </p:stCondLst>
                                        </p:cTn>
                                        <p:tgtEl>
                                          <p:spTgt spid="3">
                                            <p:txEl>
                                              <p:pRg st="3" end="3"/>
                                            </p:txEl>
                                          </p:spTgt>
                                        </p:tgtEl>
                                      </p:cBhvr>
                                      <p:to x="100000" y="95000"/>
                                    </p:animScale>
                                    <p:animScale>
                                      <p:cBhvr>
                                        <p:cTn id="70" dur="166" decel="50000">
                                          <p:stCondLst>
                                            <p:cond delay="1834"/>
                                          </p:stCondLst>
                                        </p:cTn>
                                        <p:tgtEl>
                                          <p:spTgt spid="3">
                                            <p:txEl>
                                              <p:pRg st="3" end="3"/>
                                            </p:txEl>
                                          </p:spTgt>
                                        </p:tgtEl>
                                      </p:cBhvr>
                                      <p:to x="100000" y="100000"/>
                                    </p:animScale>
                                  </p:childTnLst>
                                </p:cTn>
                              </p:par>
                              <p:par>
                                <p:cTn id="71" presetID="26" presetClass="entr" presetSubtype="0" fill="hold" grpId="0" nodeType="withEffect">
                                  <p:stCondLst>
                                    <p:cond delay="0"/>
                                  </p:stCondLst>
                                  <p:childTnLst>
                                    <p:set>
                                      <p:cBhvr>
                                        <p:cTn id="72" dur="1" fill="hold">
                                          <p:stCondLst>
                                            <p:cond delay="0"/>
                                          </p:stCondLst>
                                        </p:cTn>
                                        <p:tgtEl>
                                          <p:spTgt spid="3">
                                            <p:txEl>
                                              <p:pRg st="4" end="4"/>
                                            </p:txEl>
                                          </p:spTgt>
                                        </p:tgtEl>
                                        <p:attrNameLst>
                                          <p:attrName>style.visibility</p:attrName>
                                        </p:attrNameLst>
                                      </p:cBhvr>
                                      <p:to>
                                        <p:strVal val="visible"/>
                                      </p:to>
                                    </p:set>
                                    <p:animEffect transition="in" filter="wipe(down)">
                                      <p:cBhvr>
                                        <p:cTn id="73" dur="580">
                                          <p:stCondLst>
                                            <p:cond delay="0"/>
                                          </p:stCondLst>
                                        </p:cTn>
                                        <p:tgtEl>
                                          <p:spTgt spid="3">
                                            <p:txEl>
                                              <p:pRg st="4" end="4"/>
                                            </p:txEl>
                                          </p:spTgt>
                                        </p:tgtEl>
                                      </p:cBhvr>
                                    </p:animEffect>
                                    <p:anim calcmode="lin" valueType="num">
                                      <p:cBhvr>
                                        <p:cTn id="74"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75"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76"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77"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78"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79" dur="26">
                                          <p:stCondLst>
                                            <p:cond delay="650"/>
                                          </p:stCondLst>
                                        </p:cTn>
                                        <p:tgtEl>
                                          <p:spTgt spid="3">
                                            <p:txEl>
                                              <p:pRg st="4" end="4"/>
                                            </p:txEl>
                                          </p:spTgt>
                                        </p:tgtEl>
                                      </p:cBhvr>
                                      <p:to x="100000" y="60000"/>
                                    </p:animScale>
                                    <p:animScale>
                                      <p:cBhvr>
                                        <p:cTn id="80" dur="166" decel="50000">
                                          <p:stCondLst>
                                            <p:cond delay="676"/>
                                          </p:stCondLst>
                                        </p:cTn>
                                        <p:tgtEl>
                                          <p:spTgt spid="3">
                                            <p:txEl>
                                              <p:pRg st="4" end="4"/>
                                            </p:txEl>
                                          </p:spTgt>
                                        </p:tgtEl>
                                      </p:cBhvr>
                                      <p:to x="100000" y="100000"/>
                                    </p:animScale>
                                    <p:animScale>
                                      <p:cBhvr>
                                        <p:cTn id="81" dur="26">
                                          <p:stCondLst>
                                            <p:cond delay="1312"/>
                                          </p:stCondLst>
                                        </p:cTn>
                                        <p:tgtEl>
                                          <p:spTgt spid="3">
                                            <p:txEl>
                                              <p:pRg st="4" end="4"/>
                                            </p:txEl>
                                          </p:spTgt>
                                        </p:tgtEl>
                                      </p:cBhvr>
                                      <p:to x="100000" y="80000"/>
                                    </p:animScale>
                                    <p:animScale>
                                      <p:cBhvr>
                                        <p:cTn id="82" dur="166" decel="50000">
                                          <p:stCondLst>
                                            <p:cond delay="1338"/>
                                          </p:stCondLst>
                                        </p:cTn>
                                        <p:tgtEl>
                                          <p:spTgt spid="3">
                                            <p:txEl>
                                              <p:pRg st="4" end="4"/>
                                            </p:txEl>
                                          </p:spTgt>
                                        </p:tgtEl>
                                      </p:cBhvr>
                                      <p:to x="100000" y="100000"/>
                                    </p:animScale>
                                    <p:animScale>
                                      <p:cBhvr>
                                        <p:cTn id="83" dur="26">
                                          <p:stCondLst>
                                            <p:cond delay="1642"/>
                                          </p:stCondLst>
                                        </p:cTn>
                                        <p:tgtEl>
                                          <p:spTgt spid="3">
                                            <p:txEl>
                                              <p:pRg st="4" end="4"/>
                                            </p:txEl>
                                          </p:spTgt>
                                        </p:tgtEl>
                                      </p:cBhvr>
                                      <p:to x="100000" y="90000"/>
                                    </p:animScale>
                                    <p:animScale>
                                      <p:cBhvr>
                                        <p:cTn id="84" dur="166" decel="50000">
                                          <p:stCondLst>
                                            <p:cond delay="1668"/>
                                          </p:stCondLst>
                                        </p:cTn>
                                        <p:tgtEl>
                                          <p:spTgt spid="3">
                                            <p:txEl>
                                              <p:pRg st="4" end="4"/>
                                            </p:txEl>
                                          </p:spTgt>
                                        </p:tgtEl>
                                      </p:cBhvr>
                                      <p:to x="100000" y="100000"/>
                                    </p:animScale>
                                    <p:animScale>
                                      <p:cBhvr>
                                        <p:cTn id="85" dur="26">
                                          <p:stCondLst>
                                            <p:cond delay="1808"/>
                                          </p:stCondLst>
                                        </p:cTn>
                                        <p:tgtEl>
                                          <p:spTgt spid="3">
                                            <p:txEl>
                                              <p:pRg st="4" end="4"/>
                                            </p:txEl>
                                          </p:spTgt>
                                        </p:tgtEl>
                                      </p:cBhvr>
                                      <p:to x="100000" y="95000"/>
                                    </p:animScale>
                                    <p:animScale>
                                      <p:cBhvr>
                                        <p:cTn id="86" dur="166" decel="50000">
                                          <p:stCondLst>
                                            <p:cond delay="1834"/>
                                          </p:stCondLst>
                                        </p:cTn>
                                        <p:tgtEl>
                                          <p:spTgt spid="3">
                                            <p:txEl>
                                              <p:pRg st="4" end="4"/>
                                            </p:txEl>
                                          </p:spTgt>
                                        </p:tgtEl>
                                      </p:cBhvr>
                                      <p:to x="100000" y="100000"/>
                                    </p:animScale>
                                  </p:childTnLst>
                                </p:cTn>
                              </p:par>
                              <p:par>
                                <p:cTn id="87" presetID="26" presetClass="entr" presetSubtype="0" fill="hold" grpId="0" nodeType="withEffect">
                                  <p:stCondLst>
                                    <p:cond delay="0"/>
                                  </p:stCondLst>
                                  <p:childTnLst>
                                    <p:set>
                                      <p:cBhvr>
                                        <p:cTn id="88" dur="1" fill="hold">
                                          <p:stCondLst>
                                            <p:cond delay="0"/>
                                          </p:stCondLst>
                                        </p:cTn>
                                        <p:tgtEl>
                                          <p:spTgt spid="3">
                                            <p:txEl>
                                              <p:pRg st="5" end="5"/>
                                            </p:txEl>
                                          </p:spTgt>
                                        </p:tgtEl>
                                        <p:attrNameLst>
                                          <p:attrName>style.visibility</p:attrName>
                                        </p:attrNameLst>
                                      </p:cBhvr>
                                      <p:to>
                                        <p:strVal val="visible"/>
                                      </p:to>
                                    </p:set>
                                    <p:animEffect transition="in" filter="wipe(down)">
                                      <p:cBhvr>
                                        <p:cTn id="89" dur="580">
                                          <p:stCondLst>
                                            <p:cond delay="0"/>
                                          </p:stCondLst>
                                        </p:cTn>
                                        <p:tgtEl>
                                          <p:spTgt spid="3">
                                            <p:txEl>
                                              <p:pRg st="5" end="5"/>
                                            </p:txEl>
                                          </p:spTgt>
                                        </p:tgtEl>
                                      </p:cBhvr>
                                    </p:animEffect>
                                    <p:anim calcmode="lin" valueType="num">
                                      <p:cBhvr>
                                        <p:cTn id="90"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91"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92"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93"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94"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95" dur="26">
                                          <p:stCondLst>
                                            <p:cond delay="650"/>
                                          </p:stCondLst>
                                        </p:cTn>
                                        <p:tgtEl>
                                          <p:spTgt spid="3">
                                            <p:txEl>
                                              <p:pRg st="5" end="5"/>
                                            </p:txEl>
                                          </p:spTgt>
                                        </p:tgtEl>
                                      </p:cBhvr>
                                      <p:to x="100000" y="60000"/>
                                    </p:animScale>
                                    <p:animScale>
                                      <p:cBhvr>
                                        <p:cTn id="96" dur="166" decel="50000">
                                          <p:stCondLst>
                                            <p:cond delay="676"/>
                                          </p:stCondLst>
                                        </p:cTn>
                                        <p:tgtEl>
                                          <p:spTgt spid="3">
                                            <p:txEl>
                                              <p:pRg st="5" end="5"/>
                                            </p:txEl>
                                          </p:spTgt>
                                        </p:tgtEl>
                                      </p:cBhvr>
                                      <p:to x="100000" y="100000"/>
                                    </p:animScale>
                                    <p:animScale>
                                      <p:cBhvr>
                                        <p:cTn id="97" dur="26">
                                          <p:stCondLst>
                                            <p:cond delay="1312"/>
                                          </p:stCondLst>
                                        </p:cTn>
                                        <p:tgtEl>
                                          <p:spTgt spid="3">
                                            <p:txEl>
                                              <p:pRg st="5" end="5"/>
                                            </p:txEl>
                                          </p:spTgt>
                                        </p:tgtEl>
                                      </p:cBhvr>
                                      <p:to x="100000" y="80000"/>
                                    </p:animScale>
                                    <p:animScale>
                                      <p:cBhvr>
                                        <p:cTn id="98" dur="166" decel="50000">
                                          <p:stCondLst>
                                            <p:cond delay="1338"/>
                                          </p:stCondLst>
                                        </p:cTn>
                                        <p:tgtEl>
                                          <p:spTgt spid="3">
                                            <p:txEl>
                                              <p:pRg st="5" end="5"/>
                                            </p:txEl>
                                          </p:spTgt>
                                        </p:tgtEl>
                                      </p:cBhvr>
                                      <p:to x="100000" y="100000"/>
                                    </p:animScale>
                                    <p:animScale>
                                      <p:cBhvr>
                                        <p:cTn id="99" dur="26">
                                          <p:stCondLst>
                                            <p:cond delay="1642"/>
                                          </p:stCondLst>
                                        </p:cTn>
                                        <p:tgtEl>
                                          <p:spTgt spid="3">
                                            <p:txEl>
                                              <p:pRg st="5" end="5"/>
                                            </p:txEl>
                                          </p:spTgt>
                                        </p:tgtEl>
                                      </p:cBhvr>
                                      <p:to x="100000" y="90000"/>
                                    </p:animScale>
                                    <p:animScale>
                                      <p:cBhvr>
                                        <p:cTn id="100" dur="166" decel="50000">
                                          <p:stCondLst>
                                            <p:cond delay="1668"/>
                                          </p:stCondLst>
                                        </p:cTn>
                                        <p:tgtEl>
                                          <p:spTgt spid="3">
                                            <p:txEl>
                                              <p:pRg st="5" end="5"/>
                                            </p:txEl>
                                          </p:spTgt>
                                        </p:tgtEl>
                                      </p:cBhvr>
                                      <p:to x="100000" y="100000"/>
                                    </p:animScale>
                                    <p:animScale>
                                      <p:cBhvr>
                                        <p:cTn id="101" dur="26">
                                          <p:stCondLst>
                                            <p:cond delay="1808"/>
                                          </p:stCondLst>
                                        </p:cTn>
                                        <p:tgtEl>
                                          <p:spTgt spid="3">
                                            <p:txEl>
                                              <p:pRg st="5" end="5"/>
                                            </p:txEl>
                                          </p:spTgt>
                                        </p:tgtEl>
                                      </p:cBhvr>
                                      <p:to x="100000" y="95000"/>
                                    </p:animScale>
                                    <p:animScale>
                                      <p:cBhvr>
                                        <p:cTn id="102" dur="166" decel="50000">
                                          <p:stCondLst>
                                            <p:cond delay="1834"/>
                                          </p:stCondLst>
                                        </p:cTn>
                                        <p:tgtEl>
                                          <p:spTgt spid="3">
                                            <p:txEl>
                                              <p:pRg st="5" end="5"/>
                                            </p:txEl>
                                          </p:spTgt>
                                        </p:tgtEl>
                                      </p:cBhvr>
                                      <p:to x="100000" y="100000"/>
                                    </p:animScale>
                                  </p:childTnLst>
                                </p:cTn>
                              </p:par>
                            </p:childTnLst>
                          </p:cTn>
                        </p:par>
                      </p:childTnLst>
                    </p:cTn>
                  </p:par>
                  <p:par>
                    <p:cTn id="103" fill="hold">
                      <p:stCondLst>
                        <p:cond delay="indefinite"/>
                      </p:stCondLst>
                      <p:childTnLst>
                        <p:par>
                          <p:cTn id="104" fill="hold">
                            <p:stCondLst>
                              <p:cond delay="0"/>
                            </p:stCondLst>
                            <p:childTnLst>
                              <p:par>
                                <p:cTn id="105" presetID="26" presetClass="entr" presetSubtype="0" fill="hold" grpId="0" nodeType="clickEffect">
                                  <p:stCondLst>
                                    <p:cond delay="0"/>
                                  </p:stCondLst>
                                  <p:childTnLst>
                                    <p:set>
                                      <p:cBhvr>
                                        <p:cTn id="106" dur="1" fill="hold">
                                          <p:stCondLst>
                                            <p:cond delay="0"/>
                                          </p:stCondLst>
                                        </p:cTn>
                                        <p:tgtEl>
                                          <p:spTgt spid="3">
                                            <p:txEl>
                                              <p:pRg st="6" end="6"/>
                                            </p:txEl>
                                          </p:spTgt>
                                        </p:tgtEl>
                                        <p:attrNameLst>
                                          <p:attrName>style.visibility</p:attrName>
                                        </p:attrNameLst>
                                      </p:cBhvr>
                                      <p:to>
                                        <p:strVal val="visible"/>
                                      </p:to>
                                    </p:set>
                                    <p:animEffect transition="in" filter="wipe(down)">
                                      <p:cBhvr>
                                        <p:cTn id="107" dur="580">
                                          <p:stCondLst>
                                            <p:cond delay="0"/>
                                          </p:stCondLst>
                                        </p:cTn>
                                        <p:tgtEl>
                                          <p:spTgt spid="3">
                                            <p:txEl>
                                              <p:pRg st="6" end="6"/>
                                            </p:txEl>
                                          </p:spTgt>
                                        </p:tgtEl>
                                      </p:cBhvr>
                                    </p:animEffect>
                                    <p:anim calcmode="lin" valueType="num">
                                      <p:cBhvr>
                                        <p:cTn id="108"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09"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10"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11"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12"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13" dur="26">
                                          <p:stCondLst>
                                            <p:cond delay="650"/>
                                          </p:stCondLst>
                                        </p:cTn>
                                        <p:tgtEl>
                                          <p:spTgt spid="3">
                                            <p:txEl>
                                              <p:pRg st="6" end="6"/>
                                            </p:txEl>
                                          </p:spTgt>
                                        </p:tgtEl>
                                      </p:cBhvr>
                                      <p:to x="100000" y="60000"/>
                                    </p:animScale>
                                    <p:animScale>
                                      <p:cBhvr>
                                        <p:cTn id="114" dur="166" decel="50000">
                                          <p:stCondLst>
                                            <p:cond delay="676"/>
                                          </p:stCondLst>
                                        </p:cTn>
                                        <p:tgtEl>
                                          <p:spTgt spid="3">
                                            <p:txEl>
                                              <p:pRg st="6" end="6"/>
                                            </p:txEl>
                                          </p:spTgt>
                                        </p:tgtEl>
                                      </p:cBhvr>
                                      <p:to x="100000" y="100000"/>
                                    </p:animScale>
                                    <p:animScale>
                                      <p:cBhvr>
                                        <p:cTn id="115" dur="26">
                                          <p:stCondLst>
                                            <p:cond delay="1312"/>
                                          </p:stCondLst>
                                        </p:cTn>
                                        <p:tgtEl>
                                          <p:spTgt spid="3">
                                            <p:txEl>
                                              <p:pRg st="6" end="6"/>
                                            </p:txEl>
                                          </p:spTgt>
                                        </p:tgtEl>
                                      </p:cBhvr>
                                      <p:to x="100000" y="80000"/>
                                    </p:animScale>
                                    <p:animScale>
                                      <p:cBhvr>
                                        <p:cTn id="116" dur="166" decel="50000">
                                          <p:stCondLst>
                                            <p:cond delay="1338"/>
                                          </p:stCondLst>
                                        </p:cTn>
                                        <p:tgtEl>
                                          <p:spTgt spid="3">
                                            <p:txEl>
                                              <p:pRg st="6" end="6"/>
                                            </p:txEl>
                                          </p:spTgt>
                                        </p:tgtEl>
                                      </p:cBhvr>
                                      <p:to x="100000" y="100000"/>
                                    </p:animScale>
                                    <p:animScale>
                                      <p:cBhvr>
                                        <p:cTn id="117" dur="26">
                                          <p:stCondLst>
                                            <p:cond delay="1642"/>
                                          </p:stCondLst>
                                        </p:cTn>
                                        <p:tgtEl>
                                          <p:spTgt spid="3">
                                            <p:txEl>
                                              <p:pRg st="6" end="6"/>
                                            </p:txEl>
                                          </p:spTgt>
                                        </p:tgtEl>
                                      </p:cBhvr>
                                      <p:to x="100000" y="90000"/>
                                    </p:animScale>
                                    <p:animScale>
                                      <p:cBhvr>
                                        <p:cTn id="118" dur="166" decel="50000">
                                          <p:stCondLst>
                                            <p:cond delay="1668"/>
                                          </p:stCondLst>
                                        </p:cTn>
                                        <p:tgtEl>
                                          <p:spTgt spid="3">
                                            <p:txEl>
                                              <p:pRg st="6" end="6"/>
                                            </p:txEl>
                                          </p:spTgt>
                                        </p:tgtEl>
                                      </p:cBhvr>
                                      <p:to x="100000" y="100000"/>
                                    </p:animScale>
                                    <p:animScale>
                                      <p:cBhvr>
                                        <p:cTn id="119" dur="26">
                                          <p:stCondLst>
                                            <p:cond delay="1808"/>
                                          </p:stCondLst>
                                        </p:cTn>
                                        <p:tgtEl>
                                          <p:spTgt spid="3">
                                            <p:txEl>
                                              <p:pRg st="6" end="6"/>
                                            </p:txEl>
                                          </p:spTgt>
                                        </p:tgtEl>
                                      </p:cBhvr>
                                      <p:to x="100000" y="95000"/>
                                    </p:animScale>
                                    <p:animScale>
                                      <p:cBhvr>
                                        <p:cTn id="120" dur="166" decel="50000">
                                          <p:stCondLst>
                                            <p:cond delay="1834"/>
                                          </p:stCondLst>
                                        </p:cTn>
                                        <p:tgtEl>
                                          <p:spTgt spid="3">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6DCA7-5034-9FE2-CF6D-B10DE1DAC0D6}"/>
              </a:ext>
            </a:extLst>
          </p:cNvPr>
          <p:cNvSpPr>
            <a:spLocks noGrp="1"/>
          </p:cNvSpPr>
          <p:nvPr>
            <p:ph type="title"/>
          </p:nvPr>
        </p:nvSpPr>
        <p:spPr/>
        <p:txBody>
          <a:bodyPr/>
          <a:lstStyle/>
          <a:p>
            <a:r>
              <a:rPr lang="en-GB" dirty="0"/>
              <a:t>Helpful Software: </a:t>
            </a:r>
            <a:r>
              <a:rPr lang="en-GB" dirty="0" err="1"/>
              <a:t>Nvivo</a:t>
            </a:r>
            <a:r>
              <a:rPr lang="en-GB" dirty="0"/>
              <a:t> and </a:t>
            </a:r>
            <a:r>
              <a:rPr lang="en-GB" dirty="0" err="1"/>
              <a:t>Atlas.ti</a:t>
            </a:r>
            <a:endParaRPr lang="en-GB" dirty="0"/>
          </a:p>
        </p:txBody>
      </p:sp>
      <p:graphicFrame>
        <p:nvGraphicFramePr>
          <p:cNvPr id="4" name="Content Placeholder 3">
            <a:extLst>
              <a:ext uri="{FF2B5EF4-FFF2-40B4-BE49-F238E27FC236}">
                <a16:creationId xmlns:a16="http://schemas.microsoft.com/office/drawing/2014/main" id="{1D5F605F-D2F7-6CEA-40CE-E3D8CB5B3CE8}"/>
              </a:ext>
            </a:extLst>
          </p:cNvPr>
          <p:cNvGraphicFramePr>
            <a:graphicFrameLocks noGrp="1"/>
          </p:cNvGraphicFramePr>
          <p:nvPr>
            <p:ph idx="1"/>
            <p:extLst>
              <p:ext uri="{D42A27DB-BD31-4B8C-83A1-F6EECF244321}">
                <p14:modId xmlns:p14="http://schemas.microsoft.com/office/powerpoint/2010/main" val="31514505"/>
              </p:ext>
            </p:extLst>
          </p:nvPr>
        </p:nvGraphicFramePr>
        <p:xfrm>
          <a:off x="677334" y="1409150"/>
          <a:ext cx="8596311" cy="4973320"/>
        </p:xfrm>
        <a:graphic>
          <a:graphicData uri="http://schemas.openxmlformats.org/drawingml/2006/table">
            <a:tbl>
              <a:tblPr firstRow="1" bandRow="1">
                <a:tableStyleId>{5C22544A-7EE6-4342-B048-85BDC9FD1C3A}</a:tableStyleId>
              </a:tblPr>
              <a:tblGrid>
                <a:gridCol w="2865437">
                  <a:extLst>
                    <a:ext uri="{9D8B030D-6E8A-4147-A177-3AD203B41FA5}">
                      <a16:colId xmlns:a16="http://schemas.microsoft.com/office/drawing/2014/main" val="4050839138"/>
                    </a:ext>
                  </a:extLst>
                </a:gridCol>
                <a:gridCol w="2865437">
                  <a:extLst>
                    <a:ext uri="{9D8B030D-6E8A-4147-A177-3AD203B41FA5}">
                      <a16:colId xmlns:a16="http://schemas.microsoft.com/office/drawing/2014/main" val="2192293094"/>
                    </a:ext>
                  </a:extLst>
                </a:gridCol>
                <a:gridCol w="2865437">
                  <a:extLst>
                    <a:ext uri="{9D8B030D-6E8A-4147-A177-3AD203B41FA5}">
                      <a16:colId xmlns:a16="http://schemas.microsoft.com/office/drawing/2014/main" val="1251733116"/>
                    </a:ext>
                  </a:extLst>
                </a:gridCol>
              </a:tblGrid>
              <a:tr h="370840">
                <a:tc>
                  <a:txBody>
                    <a:bodyPr/>
                    <a:lstStyle/>
                    <a:p>
                      <a:pPr>
                        <a:buNone/>
                      </a:pPr>
                      <a:r>
                        <a:rPr lang="en-GB" sz="1400" b="1" dirty="0">
                          <a:effectLst/>
                        </a:rPr>
                        <a:t>Attribute</a:t>
                      </a:r>
                      <a:endParaRPr lang="en-GB" sz="1400" dirty="0">
                        <a:effectLst/>
                      </a:endParaRPr>
                    </a:p>
                  </a:txBody>
                  <a:tcPr anchor="ctr"/>
                </a:tc>
                <a:tc>
                  <a:txBody>
                    <a:bodyPr/>
                    <a:lstStyle/>
                    <a:p>
                      <a:pPr>
                        <a:buNone/>
                      </a:pPr>
                      <a:r>
                        <a:rPr lang="en-GB" sz="1400" b="1" dirty="0">
                          <a:effectLst/>
                        </a:rPr>
                        <a:t>NVivo</a:t>
                      </a:r>
                      <a:endParaRPr lang="en-GB" sz="1400" dirty="0">
                        <a:effectLst/>
                      </a:endParaRPr>
                    </a:p>
                  </a:txBody>
                  <a:tcPr anchor="ctr"/>
                </a:tc>
                <a:tc>
                  <a:txBody>
                    <a:bodyPr/>
                    <a:lstStyle/>
                    <a:p>
                      <a:pPr>
                        <a:buNone/>
                      </a:pPr>
                      <a:r>
                        <a:rPr lang="en-GB" sz="1400" b="1">
                          <a:effectLst/>
                        </a:rPr>
                        <a:t>Atlas.ti</a:t>
                      </a:r>
                      <a:endParaRPr lang="en-GB" sz="1400">
                        <a:effectLst/>
                      </a:endParaRPr>
                    </a:p>
                  </a:txBody>
                  <a:tcPr anchor="ctr"/>
                </a:tc>
                <a:extLst>
                  <a:ext uri="{0D108BD9-81ED-4DB2-BD59-A6C34878D82A}">
                    <a16:rowId xmlns:a16="http://schemas.microsoft.com/office/drawing/2014/main" val="1444756241"/>
                  </a:ext>
                </a:extLst>
              </a:tr>
              <a:tr h="370840">
                <a:tc>
                  <a:txBody>
                    <a:bodyPr/>
                    <a:lstStyle/>
                    <a:p>
                      <a:pPr>
                        <a:buNone/>
                      </a:pPr>
                      <a:r>
                        <a:rPr lang="en-GB" sz="1400" b="1">
                          <a:effectLst/>
                        </a:rPr>
                        <a:t>Primary strength</a:t>
                      </a:r>
                      <a:endParaRPr lang="en-GB" sz="1400">
                        <a:effectLst/>
                      </a:endParaRPr>
                    </a:p>
                  </a:txBody>
                  <a:tcPr anchor="ctr"/>
                </a:tc>
                <a:tc>
                  <a:txBody>
                    <a:bodyPr/>
                    <a:lstStyle/>
                    <a:p>
                      <a:pPr>
                        <a:buNone/>
                      </a:pPr>
                      <a:r>
                        <a:rPr lang="en-US" sz="1400" b="1">
                          <a:effectLst/>
                        </a:rPr>
                        <a:t>Structured project management; strong mixed‑methods support</a:t>
                      </a:r>
                      <a:r>
                        <a:rPr lang="en-US" sz="1400">
                          <a:effectLst/>
                        </a:rPr>
                        <a:t>. </a:t>
                      </a:r>
                    </a:p>
                  </a:txBody>
                  <a:tcPr anchor="ctr"/>
                </a:tc>
                <a:tc>
                  <a:txBody>
                    <a:bodyPr/>
                    <a:lstStyle/>
                    <a:p>
                      <a:pPr>
                        <a:buNone/>
                      </a:pPr>
                      <a:r>
                        <a:rPr lang="en-US" sz="1400" b="1">
                          <a:effectLst/>
                        </a:rPr>
                        <a:t>Flexible, networked conceptual mapping and visualisation</a:t>
                      </a:r>
                      <a:r>
                        <a:rPr lang="en-US" sz="1400">
                          <a:effectLst/>
                        </a:rPr>
                        <a:t>. </a:t>
                      </a:r>
                    </a:p>
                  </a:txBody>
                  <a:tcPr anchor="ctr"/>
                </a:tc>
                <a:extLst>
                  <a:ext uri="{0D108BD9-81ED-4DB2-BD59-A6C34878D82A}">
                    <a16:rowId xmlns:a16="http://schemas.microsoft.com/office/drawing/2014/main" val="2218210978"/>
                  </a:ext>
                </a:extLst>
              </a:tr>
              <a:tr h="370840">
                <a:tc>
                  <a:txBody>
                    <a:bodyPr/>
                    <a:lstStyle/>
                    <a:p>
                      <a:pPr>
                        <a:buNone/>
                      </a:pPr>
                      <a:r>
                        <a:rPr lang="en-GB" sz="1400" b="1">
                          <a:effectLst/>
                        </a:rPr>
                        <a:t>Interface &amp; workflow</a:t>
                      </a:r>
                      <a:endParaRPr lang="en-GB" sz="1400">
                        <a:effectLst/>
                      </a:endParaRPr>
                    </a:p>
                  </a:txBody>
                  <a:tcPr anchor="ctr"/>
                </a:tc>
                <a:tc>
                  <a:txBody>
                    <a:bodyPr/>
                    <a:lstStyle/>
                    <a:p>
                      <a:pPr>
                        <a:buNone/>
                      </a:pPr>
                      <a:r>
                        <a:rPr lang="en-GB" sz="1400">
                          <a:effectLst/>
                        </a:rPr>
                        <a:t>More guided, menu‑driven; suits hierarchical node structures. </a:t>
                      </a:r>
                    </a:p>
                  </a:txBody>
                  <a:tcPr anchor="ctr"/>
                </a:tc>
                <a:tc>
                  <a:txBody>
                    <a:bodyPr/>
                    <a:lstStyle/>
                    <a:p>
                      <a:pPr>
                        <a:buNone/>
                      </a:pPr>
                      <a:r>
                        <a:rPr lang="en-US" sz="1400">
                          <a:effectLst/>
                        </a:rPr>
                        <a:t>More free‑form; emphasises networks and manual linking of codes and memos. </a:t>
                      </a:r>
                    </a:p>
                  </a:txBody>
                  <a:tcPr anchor="ctr"/>
                </a:tc>
                <a:extLst>
                  <a:ext uri="{0D108BD9-81ED-4DB2-BD59-A6C34878D82A}">
                    <a16:rowId xmlns:a16="http://schemas.microsoft.com/office/drawing/2014/main" val="2430823886"/>
                  </a:ext>
                </a:extLst>
              </a:tr>
              <a:tr h="370840">
                <a:tc>
                  <a:txBody>
                    <a:bodyPr/>
                    <a:lstStyle/>
                    <a:p>
                      <a:pPr>
                        <a:buNone/>
                      </a:pPr>
                      <a:r>
                        <a:rPr lang="en-GB" sz="1400" b="1">
                          <a:effectLst/>
                        </a:rPr>
                        <a:t>Visualisation &amp; modelling</a:t>
                      </a:r>
                      <a:endParaRPr lang="en-GB" sz="1400">
                        <a:effectLst/>
                      </a:endParaRPr>
                    </a:p>
                  </a:txBody>
                  <a:tcPr anchor="ctr"/>
                </a:tc>
                <a:tc>
                  <a:txBody>
                    <a:bodyPr/>
                    <a:lstStyle/>
                    <a:p>
                      <a:pPr>
                        <a:buNone/>
                      </a:pPr>
                      <a:r>
                        <a:rPr lang="en-US" sz="1400">
                          <a:effectLst/>
                        </a:rPr>
                        <a:t>Good visual tools (models, charts, matrix queries) for reporting. </a:t>
                      </a:r>
                    </a:p>
                  </a:txBody>
                  <a:tcPr anchor="ctr"/>
                </a:tc>
                <a:tc>
                  <a:txBody>
                    <a:bodyPr/>
                    <a:lstStyle/>
                    <a:p>
                      <a:pPr>
                        <a:buNone/>
                      </a:pPr>
                      <a:r>
                        <a:rPr lang="en-US" sz="1400">
                          <a:effectLst/>
                        </a:rPr>
                        <a:t>Very strong network editor and concept‑map style visualisations. </a:t>
                      </a:r>
                    </a:p>
                  </a:txBody>
                  <a:tcPr anchor="ctr"/>
                </a:tc>
                <a:extLst>
                  <a:ext uri="{0D108BD9-81ED-4DB2-BD59-A6C34878D82A}">
                    <a16:rowId xmlns:a16="http://schemas.microsoft.com/office/drawing/2014/main" val="3936528978"/>
                  </a:ext>
                </a:extLst>
              </a:tr>
              <a:tr h="370840">
                <a:tc>
                  <a:txBody>
                    <a:bodyPr/>
                    <a:lstStyle/>
                    <a:p>
                      <a:pPr>
                        <a:buNone/>
                      </a:pPr>
                      <a:r>
                        <a:rPr lang="en-GB" sz="1400" b="1">
                          <a:effectLst/>
                        </a:rPr>
                        <a:t>Team work &amp; scalability</a:t>
                      </a:r>
                      <a:endParaRPr lang="en-GB" sz="1400">
                        <a:effectLst/>
                      </a:endParaRPr>
                    </a:p>
                  </a:txBody>
                  <a:tcPr anchor="ctr"/>
                </a:tc>
                <a:tc>
                  <a:txBody>
                    <a:bodyPr/>
                    <a:lstStyle/>
                    <a:p>
                      <a:pPr>
                        <a:buNone/>
                      </a:pPr>
                      <a:r>
                        <a:rPr lang="en-US" sz="1400">
                          <a:effectLst/>
                        </a:rPr>
                        <a:t>Strong institutional features and project sharing; common in large teams. </a:t>
                      </a:r>
                    </a:p>
                  </a:txBody>
                  <a:tcPr anchor="ctr"/>
                </a:tc>
                <a:tc>
                  <a:txBody>
                    <a:bodyPr/>
                    <a:lstStyle/>
                    <a:p>
                      <a:pPr>
                        <a:buNone/>
                      </a:pPr>
                      <a:r>
                        <a:rPr lang="en-US" sz="1400">
                          <a:effectLst/>
                        </a:rPr>
                        <a:t>Scales well for complex conceptual projects; collaboration features improving. </a:t>
                      </a:r>
                    </a:p>
                  </a:txBody>
                  <a:tcPr anchor="ctr"/>
                </a:tc>
                <a:extLst>
                  <a:ext uri="{0D108BD9-81ED-4DB2-BD59-A6C34878D82A}">
                    <a16:rowId xmlns:a16="http://schemas.microsoft.com/office/drawing/2014/main" val="4270036034"/>
                  </a:ext>
                </a:extLst>
              </a:tr>
              <a:tr h="370840">
                <a:tc>
                  <a:txBody>
                    <a:bodyPr/>
                    <a:lstStyle/>
                    <a:p>
                      <a:pPr>
                        <a:buNone/>
                      </a:pPr>
                      <a:r>
                        <a:rPr lang="en-GB" sz="1400" b="1">
                          <a:effectLst/>
                        </a:rPr>
                        <a:t>Learning curve &amp; usability</a:t>
                      </a:r>
                      <a:endParaRPr lang="en-GB" sz="1400">
                        <a:effectLst/>
                      </a:endParaRPr>
                    </a:p>
                  </a:txBody>
                  <a:tcPr anchor="ctr"/>
                </a:tc>
                <a:tc>
                  <a:txBody>
                    <a:bodyPr/>
                    <a:lstStyle/>
                    <a:p>
                      <a:pPr>
                        <a:buNone/>
                      </a:pPr>
                      <a:r>
                        <a:rPr lang="en-US" sz="1400">
                          <a:effectLst/>
                        </a:rPr>
                        <a:t>Moderate; steeper for advanced queries but many templates. </a:t>
                      </a:r>
                    </a:p>
                  </a:txBody>
                  <a:tcPr anchor="ctr"/>
                </a:tc>
                <a:tc>
                  <a:txBody>
                    <a:bodyPr/>
                    <a:lstStyle/>
                    <a:p>
                      <a:pPr>
                        <a:buNone/>
                      </a:pPr>
                      <a:r>
                        <a:rPr lang="en-US" sz="1400">
                          <a:effectLst/>
                        </a:rPr>
                        <a:t>Moderate; intuitive for visual thinkers but requires practice for large projects. </a:t>
                      </a:r>
                    </a:p>
                  </a:txBody>
                  <a:tcPr anchor="ctr"/>
                </a:tc>
                <a:extLst>
                  <a:ext uri="{0D108BD9-81ED-4DB2-BD59-A6C34878D82A}">
                    <a16:rowId xmlns:a16="http://schemas.microsoft.com/office/drawing/2014/main" val="3205468987"/>
                  </a:ext>
                </a:extLst>
              </a:tr>
              <a:tr h="370840">
                <a:tc>
                  <a:txBody>
                    <a:bodyPr/>
                    <a:lstStyle/>
                    <a:p>
                      <a:pPr>
                        <a:buNone/>
                      </a:pPr>
                      <a:r>
                        <a:rPr lang="en-GB" sz="1400" b="1">
                          <a:effectLst/>
                        </a:rPr>
                        <a:t>Pricing &amp; licensing</a:t>
                      </a:r>
                      <a:endParaRPr lang="en-GB" sz="1400">
                        <a:effectLst/>
                      </a:endParaRPr>
                    </a:p>
                  </a:txBody>
                  <a:tcPr anchor="ctr"/>
                </a:tc>
                <a:tc>
                  <a:txBody>
                    <a:bodyPr/>
                    <a:lstStyle/>
                    <a:p>
                      <a:pPr>
                        <a:buNone/>
                      </a:pPr>
                      <a:r>
                        <a:rPr lang="en-US" sz="1400">
                          <a:effectLst/>
                        </a:rPr>
                        <a:t>Higher up‑front cost for perpetual licences; institutional pricing common. </a:t>
                      </a:r>
                    </a:p>
                  </a:txBody>
                  <a:tcPr anchor="ctr"/>
                </a:tc>
                <a:tc>
                  <a:txBody>
                    <a:bodyPr/>
                    <a:lstStyle/>
                    <a:p>
                      <a:pPr>
                        <a:buNone/>
                      </a:pPr>
                      <a:r>
                        <a:rPr lang="en-US" sz="1400" dirty="0">
                          <a:effectLst/>
                        </a:rPr>
                        <a:t>Subscription and lower entry pricing options available; perceived better value by some users. </a:t>
                      </a:r>
                    </a:p>
                  </a:txBody>
                  <a:tcPr anchor="ctr"/>
                </a:tc>
                <a:extLst>
                  <a:ext uri="{0D108BD9-81ED-4DB2-BD59-A6C34878D82A}">
                    <a16:rowId xmlns:a16="http://schemas.microsoft.com/office/drawing/2014/main" val="2991383189"/>
                  </a:ext>
                </a:extLst>
              </a:tr>
            </a:tbl>
          </a:graphicData>
        </a:graphic>
      </p:graphicFrame>
    </p:spTree>
    <p:extLst>
      <p:ext uri="{BB962C8B-B14F-4D97-AF65-F5344CB8AC3E}">
        <p14:creationId xmlns:p14="http://schemas.microsoft.com/office/powerpoint/2010/main" val="1432550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0E868-515D-880B-0D1E-504A5D3C730B}"/>
              </a:ext>
            </a:extLst>
          </p:cNvPr>
          <p:cNvSpPr>
            <a:spLocks noGrp="1"/>
          </p:cNvSpPr>
          <p:nvPr>
            <p:ph type="title"/>
          </p:nvPr>
        </p:nvSpPr>
        <p:spPr>
          <a:xfrm>
            <a:off x="677334" y="609600"/>
            <a:ext cx="8596668" cy="1320800"/>
          </a:xfrm>
        </p:spPr>
        <p:txBody>
          <a:bodyPr anchor="t">
            <a:normAutofit/>
          </a:bodyPr>
          <a:lstStyle/>
          <a:p>
            <a:r>
              <a:rPr lang="en-GB" dirty="0"/>
              <a:t>Class Activity</a:t>
            </a:r>
          </a:p>
        </p:txBody>
      </p:sp>
      <p:pic>
        <p:nvPicPr>
          <p:cNvPr id="5" name="Picture 4">
            <a:extLst>
              <a:ext uri="{FF2B5EF4-FFF2-40B4-BE49-F238E27FC236}">
                <a16:creationId xmlns:a16="http://schemas.microsoft.com/office/drawing/2014/main" id="{435AD802-5EB8-DE69-DFA1-A6EE34F7044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7474" y="2159331"/>
            <a:ext cx="5283289" cy="3420929"/>
          </a:xfrm>
          <a:prstGeom prst="rect">
            <a:avLst/>
          </a:prstGeom>
        </p:spPr>
      </p:pic>
      <p:sp>
        <p:nvSpPr>
          <p:cNvPr id="3" name="Content Placeholder 2">
            <a:extLst>
              <a:ext uri="{FF2B5EF4-FFF2-40B4-BE49-F238E27FC236}">
                <a16:creationId xmlns:a16="http://schemas.microsoft.com/office/drawing/2014/main" id="{D7986043-F83A-0629-FC6C-63D3771AC067}"/>
              </a:ext>
            </a:extLst>
          </p:cNvPr>
          <p:cNvSpPr>
            <a:spLocks noGrp="1"/>
          </p:cNvSpPr>
          <p:nvPr>
            <p:ph idx="1"/>
          </p:nvPr>
        </p:nvSpPr>
        <p:spPr>
          <a:xfrm>
            <a:off x="6416039" y="2160589"/>
            <a:ext cx="2927185" cy="3880773"/>
          </a:xfrm>
        </p:spPr>
        <p:txBody>
          <a:bodyPr>
            <a:normAutofit/>
          </a:bodyPr>
          <a:lstStyle/>
          <a:p>
            <a:pPr marL="0" indent="0">
              <a:buNone/>
            </a:pPr>
            <a:r>
              <a:rPr lang="en-GB" sz="2800" dirty="0"/>
              <a:t>Have another go at coding some transcripts</a:t>
            </a:r>
          </a:p>
        </p:txBody>
      </p:sp>
    </p:spTree>
    <p:extLst>
      <p:ext uri="{BB962C8B-B14F-4D97-AF65-F5344CB8AC3E}">
        <p14:creationId xmlns:p14="http://schemas.microsoft.com/office/powerpoint/2010/main" val="23476974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theme/theme1.xml><?xml version="1.0" encoding="utf-8"?>
<a:theme xmlns:a="http://schemas.openxmlformats.org/drawingml/2006/main" name="Face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97</TotalTime>
  <Words>1572</Words>
  <Application>Microsoft Office PowerPoint</Application>
  <PresentationFormat>Widescreen</PresentationFormat>
  <Paragraphs>166</Paragraphs>
  <Slides>18</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Arial</vt:lpstr>
      <vt:lpstr>Trebuchet MS</vt:lpstr>
      <vt:lpstr>Wingdings 3</vt:lpstr>
      <vt:lpstr>Facet</vt:lpstr>
      <vt:lpstr>Qualitative Methods II: Data Analysis</vt:lpstr>
      <vt:lpstr>What are we covering today?</vt:lpstr>
      <vt:lpstr>Thematic Analysis</vt:lpstr>
      <vt:lpstr>Thematic Analysis Workflow</vt:lpstr>
      <vt:lpstr>Thematic Analysis: Quality, rigour and common pitfalls</vt:lpstr>
      <vt:lpstr>Grounded Theory</vt:lpstr>
      <vt:lpstr>Grounded Theory Coding Cycle</vt:lpstr>
      <vt:lpstr>Grounded Theory Workflow</vt:lpstr>
      <vt:lpstr>Grounded Theory: Quality, rigour and common pitfalls</vt:lpstr>
      <vt:lpstr>Discourse Analysis</vt:lpstr>
      <vt:lpstr>Discourse Analysis Workflow</vt:lpstr>
      <vt:lpstr>Discourse Analysis: Common pitfalls and how to avoid them</vt:lpstr>
      <vt:lpstr>Summary</vt:lpstr>
      <vt:lpstr>Coding Framework</vt:lpstr>
      <vt:lpstr>Types of Coding Framework</vt:lpstr>
      <vt:lpstr>Analytical Memos</vt:lpstr>
      <vt:lpstr>Helpful Software: Nvivo and Atlas.ti</vt:lpstr>
      <vt:lpstr>Class 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Jenni Steen</dc:creator>
  <cp:lastModifiedBy>Jenni Steen</cp:lastModifiedBy>
  <cp:revision>1</cp:revision>
  <dcterms:created xsi:type="dcterms:W3CDTF">2026-03-01T19:30:39Z</dcterms:created>
  <dcterms:modified xsi:type="dcterms:W3CDTF">2026-03-01T21:08:05Z</dcterms:modified>
</cp:coreProperties>
</file>