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handoutMasterIdLst>
    <p:handoutMasterId r:id="rId16"/>
  </p:handoutMasterIdLst>
  <p:sldIdLst>
    <p:sldId id="256" r:id="rId2"/>
    <p:sldId id="298" r:id="rId3"/>
    <p:sldId id="299" r:id="rId4"/>
    <p:sldId id="300" r:id="rId5"/>
    <p:sldId id="301" r:id="rId6"/>
    <p:sldId id="302" r:id="rId7"/>
    <p:sldId id="309" r:id="rId8"/>
    <p:sldId id="310" r:id="rId9"/>
    <p:sldId id="303" r:id="rId10"/>
    <p:sldId id="304" r:id="rId11"/>
    <p:sldId id="306" r:id="rId12"/>
    <p:sldId id="307" r:id="rId13"/>
    <p:sldId id="308" r:id="rId14"/>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13F"/>
    <a:srgbClr val="024A48"/>
    <a:srgbClr val="025E5C"/>
    <a:srgbClr val="004821"/>
    <a:srgbClr val="00682F"/>
    <a:srgbClr val="3320C2"/>
    <a:srgbClr val="4A36DE"/>
    <a:srgbClr val="5A25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2" d="100"/>
          <a:sy n="82" d="100"/>
        </p:scale>
        <p:origin x="1158" y="66"/>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36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8478F636-AF9E-4D9A-A5FD-C1C126F56FEA}" type="datetimeFigureOut">
              <a:rPr lang="en-GB" smtClean="0"/>
              <a:t>24/05/2019</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5" tIns="44892" rIns="89785" bIns="44892" rtlCol="0" anchor="b"/>
          <a:lstStyle>
            <a:lvl1pPr algn="r">
              <a:defRPr sz="1200"/>
            </a:lvl1pPr>
          </a:lstStyle>
          <a:p>
            <a:fld id="{34A7CE8C-28C8-4C16-938F-BDE3253A2FC7}" type="slidenum">
              <a:rPr lang="en-GB" smtClean="0"/>
              <a:t>‹#›</a:t>
            </a:fld>
            <a:endParaRPr lang="en-GB"/>
          </a:p>
        </p:txBody>
      </p:sp>
    </p:spTree>
    <p:extLst>
      <p:ext uri="{BB962C8B-B14F-4D97-AF65-F5344CB8AC3E}">
        <p14:creationId xmlns:p14="http://schemas.microsoft.com/office/powerpoint/2010/main" val="421287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pPr>
              <a:defRPr/>
            </a:pPr>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pPr>
              <a:defRPr/>
            </a:pPr>
            <a:fld id="{A18ACDB0-FED4-4D60-BEEC-D6C416C7023E}" type="datetimeFigureOut">
              <a:rPr lang="en-GB"/>
              <a:pPr>
                <a:defRPr/>
              </a:pPr>
              <a:t>24/05/2019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pPr>
              <a:defRPr/>
            </a:pPr>
            <a:fld id="{172BE280-A83E-404A-8585-E5AE81967288}" type="slidenum">
              <a:rPr lang="en-GB"/>
              <a:pPr>
                <a:defRPr/>
              </a:pPr>
              <a:t>‹#›</a:t>
            </a:fld>
            <a:endParaRPr lang="en-GB"/>
          </a:p>
        </p:txBody>
      </p:sp>
    </p:spTree>
    <p:extLst>
      <p:ext uri="{BB962C8B-B14F-4D97-AF65-F5344CB8AC3E}">
        <p14:creationId xmlns:p14="http://schemas.microsoft.com/office/powerpoint/2010/main" val="231452355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9CAD52C-5CC7-4951-824E-2AC47B3539D0}" type="slidenum">
              <a:rPr lang="en-GB" smtClean="0"/>
              <a:t>2</a:t>
            </a:fld>
            <a:endParaRPr lang="en-GB"/>
          </a:p>
        </p:txBody>
      </p:sp>
    </p:spTree>
    <p:extLst>
      <p:ext uri="{BB962C8B-B14F-4D97-AF65-F5344CB8AC3E}">
        <p14:creationId xmlns:p14="http://schemas.microsoft.com/office/powerpoint/2010/main" val="3516212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D4D3C4A-7107-4065-A18F-AFC8807F8E1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406B780-A6A8-460D-81B5-450044685F5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Oval 3"/>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Oval 4"/>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Oval 5"/>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C003EAF-183D-4C8A-B4BB-879EE5C90A4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4"/>
          </p:nvPr>
        </p:nvSpPr>
        <p:spPr/>
        <p:txBody>
          <a:bodyPr/>
          <a:lstStyle>
            <a:lvl1pPr>
              <a:defRPr/>
            </a:lvl1pPr>
          </a:lstStyle>
          <a:p>
            <a:pPr>
              <a:defRPr/>
            </a:pPr>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Slide Number Placeholder 5"/>
          <p:cNvSpPr>
            <a:spLocks noGrp="1"/>
          </p:cNvSpPr>
          <p:nvPr>
            <p:ph type="sldNum" sz="quarter" idx="16"/>
          </p:nvPr>
        </p:nvSpPr>
        <p:spPr/>
        <p:txBody>
          <a:bodyPr/>
          <a:lstStyle>
            <a:lvl1pPr>
              <a:defRPr/>
            </a:lvl1pPr>
          </a:lstStyle>
          <a:p>
            <a:pPr>
              <a:defRPr/>
            </a:pPr>
            <a:fld id="{C2350E78-94C7-4F5E-B6BA-54630C845C9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5"/>
          </p:nvPr>
        </p:nvSpPr>
        <p:spPr/>
        <p:txBody>
          <a:bodyPr/>
          <a:lstStyle>
            <a:lvl1pPr>
              <a:defRPr/>
            </a:lvl1pPr>
          </a:lstStyle>
          <a:p>
            <a:pPr>
              <a:defRPr/>
            </a:pPr>
            <a:endParaRPr lang="en-GB"/>
          </a:p>
        </p:txBody>
      </p:sp>
      <p:sp>
        <p:nvSpPr>
          <p:cNvPr id="8" name="Footer Placeholder 4"/>
          <p:cNvSpPr>
            <a:spLocks noGrp="1"/>
          </p:cNvSpPr>
          <p:nvPr>
            <p:ph type="ftr" sz="quarter" idx="16"/>
          </p:nvPr>
        </p:nvSpPr>
        <p:spPr/>
        <p:txBody>
          <a:bodyPr/>
          <a:lstStyle>
            <a:lvl1pPr>
              <a:defRPr/>
            </a:lvl1pPr>
          </a:lstStyle>
          <a:p>
            <a:pPr>
              <a:defRPr/>
            </a:pPr>
            <a:endParaRPr lang="en-GB"/>
          </a:p>
        </p:txBody>
      </p:sp>
      <p:sp>
        <p:nvSpPr>
          <p:cNvPr id="9" name="Slide Number Placeholder 5"/>
          <p:cNvSpPr>
            <a:spLocks noGrp="1"/>
          </p:cNvSpPr>
          <p:nvPr>
            <p:ph type="sldNum" sz="quarter" idx="17"/>
          </p:nvPr>
        </p:nvSpPr>
        <p:spPr/>
        <p:txBody>
          <a:bodyPr/>
          <a:lstStyle>
            <a:lvl1pPr>
              <a:defRPr/>
            </a:lvl1pPr>
          </a:lstStyle>
          <a:p>
            <a:pPr>
              <a:defRPr/>
            </a:pPr>
            <a:fld id="{C49CA3E0-7244-457B-8863-CB5AFCB21A3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D61E5C79-7560-4042-8492-25AE689A9A99}"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68C7A99-8311-434E-B77D-D86224F8E44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411A44C-13DE-4CDB-8A0E-ABDE3651B276}"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5CC9B61-C9E8-4E30-80B2-DA05A1675A8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65C6510-57E9-4126-8E0E-B7A6E36C5AB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51F11D-0BDF-45A3-BB30-6ECCB1CB195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24A48"/>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pPr>
              <a:defRPr/>
            </a:pPr>
            <a:endParaRPr lang="en-GB"/>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pPr>
              <a:defRPr/>
            </a:pPr>
            <a:endParaRPr lang="en-GB"/>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pPr>
              <a:defRPr/>
            </a:pPr>
            <a:fld id="{C04F5CC8-F4BA-4B3C-A667-168E4F5F1EDC}" type="slidenum">
              <a:rPr lang="en-GB"/>
              <a:pPr>
                <a:defRPr/>
              </a:pPr>
              <a:t>‹#›</a:t>
            </a:fld>
            <a:endParaRPr lang="en-GB"/>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31"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rtl="0" eaLnBrk="0" fontAlgn="base" hangingPunct="0">
        <a:lnSpc>
          <a:spcPts val="5800"/>
        </a:lnSpc>
        <a:spcBef>
          <a:spcPct val="0"/>
        </a:spcBef>
        <a:spcAft>
          <a:spcPct val="0"/>
        </a:spcAft>
        <a:defRPr sz="5400" kern="1200">
          <a:solidFill>
            <a:schemeClr val="tx2"/>
          </a:solidFill>
          <a:effectLst>
            <a:outerShdw blurRad="63500" dist="38100" dir="5400000" algn="t" rotWithShape="0">
              <a:prstClr val="black">
                <a:alpha val="25000"/>
              </a:prstClr>
            </a:outerShdw>
          </a:effectLst>
          <a:latin typeface="+mn-lt"/>
          <a:ea typeface="+mj-ea"/>
          <a:cs typeface="+mj-cs"/>
        </a:defRPr>
      </a:lvl1pPr>
      <a:lvl2pPr algn="ctr" rtl="0" eaLnBrk="0" fontAlgn="base" hangingPunct="0">
        <a:lnSpc>
          <a:spcPts val="5800"/>
        </a:lnSpc>
        <a:spcBef>
          <a:spcPct val="0"/>
        </a:spcBef>
        <a:spcAft>
          <a:spcPct val="0"/>
        </a:spcAft>
        <a:defRPr sz="5400">
          <a:solidFill>
            <a:schemeClr val="tx2"/>
          </a:solidFill>
          <a:latin typeface="Palatino Linotype" pitchFamily="18" charset="0"/>
        </a:defRPr>
      </a:lvl2pPr>
      <a:lvl3pPr algn="ctr" rtl="0" eaLnBrk="0" fontAlgn="base" hangingPunct="0">
        <a:lnSpc>
          <a:spcPts val="5800"/>
        </a:lnSpc>
        <a:spcBef>
          <a:spcPct val="0"/>
        </a:spcBef>
        <a:spcAft>
          <a:spcPct val="0"/>
        </a:spcAft>
        <a:defRPr sz="5400">
          <a:solidFill>
            <a:schemeClr val="tx2"/>
          </a:solidFill>
          <a:latin typeface="Palatino Linotype" pitchFamily="18" charset="0"/>
        </a:defRPr>
      </a:lvl3pPr>
      <a:lvl4pPr algn="ctr" rtl="0" eaLnBrk="0" fontAlgn="base" hangingPunct="0">
        <a:lnSpc>
          <a:spcPts val="5800"/>
        </a:lnSpc>
        <a:spcBef>
          <a:spcPct val="0"/>
        </a:spcBef>
        <a:spcAft>
          <a:spcPct val="0"/>
        </a:spcAft>
        <a:defRPr sz="5400">
          <a:solidFill>
            <a:schemeClr val="tx2"/>
          </a:solidFill>
          <a:latin typeface="Palatino Linotype" pitchFamily="18" charset="0"/>
        </a:defRPr>
      </a:lvl4pPr>
      <a:lvl5pPr algn="ctr" rtl="0" eaLnBrk="0" fontAlgn="base" hangingPunct="0">
        <a:lnSpc>
          <a:spcPts val="5800"/>
        </a:lnSpc>
        <a:spcBef>
          <a:spcPct val="0"/>
        </a:spcBef>
        <a:spcAft>
          <a:spcPct val="0"/>
        </a:spcAft>
        <a:defRPr sz="5400">
          <a:solidFill>
            <a:schemeClr val="tx2"/>
          </a:solidFill>
          <a:latin typeface="Palatino Linotype" pitchFamily="18" charset="0"/>
        </a:defRPr>
      </a:lvl5pPr>
      <a:lvl6pPr marL="457200" algn="ctr" rtl="0" fontAlgn="base">
        <a:lnSpc>
          <a:spcPts val="5800"/>
        </a:lnSpc>
        <a:spcBef>
          <a:spcPct val="0"/>
        </a:spcBef>
        <a:spcAft>
          <a:spcPct val="0"/>
        </a:spcAft>
        <a:defRPr sz="5400">
          <a:solidFill>
            <a:schemeClr val="tx2"/>
          </a:solidFill>
          <a:latin typeface="Palatino Linotype" pitchFamily="18" charset="0"/>
        </a:defRPr>
      </a:lvl6pPr>
      <a:lvl7pPr marL="914400" algn="ctr" rtl="0" fontAlgn="base">
        <a:lnSpc>
          <a:spcPts val="5800"/>
        </a:lnSpc>
        <a:spcBef>
          <a:spcPct val="0"/>
        </a:spcBef>
        <a:spcAft>
          <a:spcPct val="0"/>
        </a:spcAft>
        <a:defRPr sz="5400">
          <a:solidFill>
            <a:schemeClr val="tx2"/>
          </a:solidFill>
          <a:latin typeface="Palatino Linotype" pitchFamily="18" charset="0"/>
        </a:defRPr>
      </a:lvl7pPr>
      <a:lvl8pPr marL="1371600" algn="ctr" rtl="0" fontAlgn="base">
        <a:lnSpc>
          <a:spcPts val="5800"/>
        </a:lnSpc>
        <a:spcBef>
          <a:spcPct val="0"/>
        </a:spcBef>
        <a:spcAft>
          <a:spcPct val="0"/>
        </a:spcAft>
        <a:defRPr sz="5400">
          <a:solidFill>
            <a:schemeClr val="tx2"/>
          </a:solidFill>
          <a:latin typeface="Palatino Linotype" pitchFamily="18" charset="0"/>
        </a:defRPr>
      </a:lvl8pPr>
      <a:lvl9pPr marL="1828800" algn="ctr" rtl="0" fontAlgn="base">
        <a:lnSpc>
          <a:spcPts val="5800"/>
        </a:lnSpc>
        <a:spcBef>
          <a:spcPct val="0"/>
        </a:spcBef>
        <a:spcAft>
          <a:spcPct val="0"/>
        </a:spcAft>
        <a:defRPr sz="5400">
          <a:solidFill>
            <a:schemeClr val="tx2"/>
          </a:solidFill>
          <a:latin typeface="Palatino Linotype" pitchFamily="18" charset="0"/>
        </a:defRPr>
      </a:lvl9pPr>
    </p:titleStyle>
    <p:bodyStyle>
      <a:lvl1pPr marL="342900" indent="-342900" algn="l" rtl="0" eaLnBrk="0" fontAlgn="base" hangingPunct="0">
        <a:spcBef>
          <a:spcPct val="20000"/>
        </a:spcBef>
        <a:spcAft>
          <a:spcPct val="0"/>
        </a:spcAft>
        <a:buFont typeface="Arial" charset="0"/>
        <a:buChar char="•"/>
        <a:defRPr sz="2400" kern="1200">
          <a:solidFill>
            <a:srgbClr val="7F7F7F"/>
          </a:solidFill>
          <a:latin typeface="+mj-lt"/>
          <a:ea typeface="+mn-ea"/>
          <a:cs typeface="+mn-cs"/>
        </a:defRPr>
      </a:lvl1pPr>
      <a:lvl2pPr marL="742950" indent="-28575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2pPr>
      <a:lvl3pPr marL="11430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3pPr>
      <a:lvl4pPr marL="1600200" indent="-22860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4pPr>
      <a:lvl5pPr marL="20574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nbcnews.com/news/us-news/infowars-alex-jones-claims-psychosis-caused-him-question-sandy-hook-n989091" TargetMode="External"/><Relationship Id="rId2" Type="http://schemas.openxmlformats.org/officeDocument/2006/relationships/hyperlink" Target="https://www.youtube.com/watch?v=06bvdFK3vVU" TargetMode="External"/><Relationship Id="rId1" Type="http://schemas.openxmlformats.org/officeDocument/2006/relationships/slideLayout" Target="../slideLayouts/slideLayout2.xml"/><Relationship Id="rId4" Type="http://schemas.openxmlformats.org/officeDocument/2006/relationships/hyperlink" Target="https://www.theguardian.com/world/2018/aug/01/alex-jones-conspiracy-theorist-sandy-hook-defamation-lawsuit"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nytimes.com/2016/12/26/business/media/advertising-online-ads-fake-news-google.html" TargetMode="External"/><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jonronson.com/coldtype_ronson_0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bwMode="auto">
          <a:xfrm>
            <a:off x="3491880" y="188641"/>
            <a:ext cx="5544046" cy="936104"/>
          </a:xfrm>
        </p:spPr>
        <p:txBody>
          <a:bodyPr wrap="square" numCol="1" anchorCtr="0" compatLnSpc="1">
            <a:prstTxWarp prst="textNoShape">
              <a:avLst/>
            </a:prstTxWarp>
          </a:bodyPr>
          <a:lstStyle/>
          <a:p>
            <a:pPr algn="r" eaLnBrk="1" hangingPunct="1"/>
            <a:r>
              <a:rPr lang="en-GB" altLang="en-US" sz="2800" dirty="0" smtClean="0">
                <a:solidFill>
                  <a:schemeClr val="bg1"/>
                </a:solidFill>
                <a:effectLst/>
              </a:rPr>
              <a:t>HPEN </a:t>
            </a:r>
            <a:r>
              <a:rPr lang="en-GB" altLang="en-US" sz="2800" dirty="0">
                <a:solidFill>
                  <a:schemeClr val="bg1"/>
                </a:solidFill>
                <a:effectLst/>
              </a:rPr>
              <a:t>4004 </a:t>
            </a:r>
            <a:r>
              <a:rPr lang="en-GB" altLang="en-US" sz="2800" dirty="0" smtClean="0">
                <a:solidFill>
                  <a:schemeClr val="bg1"/>
                </a:solidFill>
                <a:effectLst/>
              </a:rPr>
              <a:t>THE LANGUAGE(S) OF PERSUASION</a:t>
            </a:r>
            <a:endParaRPr lang="en-GB" altLang="en-US" sz="2000" dirty="0">
              <a:solidFill>
                <a:srgbClr val="FFFF00"/>
              </a:solidFill>
              <a:effectLst/>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5576" y="1340768"/>
            <a:ext cx="6192688" cy="4786583"/>
          </a:xfrm>
          <a:prstGeom prst="rect">
            <a:avLst/>
          </a:prstGeom>
          <a:ln>
            <a:solidFill>
              <a:srgbClr val="FFD13F"/>
            </a:solid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88640"/>
            <a:ext cx="8229600" cy="720080"/>
          </a:xfrm>
        </p:spPr>
        <p:txBody>
          <a:bodyPr>
            <a:normAutofit fontScale="90000"/>
          </a:bodyPr>
          <a:lstStyle/>
          <a:p>
            <a:pPr algn="ctr"/>
            <a:r>
              <a:rPr lang="en-GB" sz="3600" dirty="0">
                <a:solidFill>
                  <a:srgbClr val="FFFF00"/>
                </a:solidFill>
                <a:latin typeface="Felix Titling" panose="04060505060202020A04" pitchFamily="82" charset="0"/>
              </a:rPr>
              <a:t>Aims &amp; Learning Outcomes</a:t>
            </a:r>
          </a:p>
        </p:txBody>
      </p:sp>
      <p:sp>
        <p:nvSpPr>
          <p:cNvPr id="3" name="Content Placeholder 2"/>
          <p:cNvSpPr>
            <a:spLocks noGrp="1"/>
          </p:cNvSpPr>
          <p:nvPr>
            <p:ph idx="1"/>
          </p:nvPr>
        </p:nvSpPr>
        <p:spPr>
          <a:xfrm>
            <a:off x="407858" y="1484784"/>
            <a:ext cx="8202742" cy="4800600"/>
          </a:xfrm>
        </p:spPr>
        <p:txBody>
          <a:bodyPr>
            <a:normAutofit fontScale="92500"/>
          </a:bodyPr>
          <a:lstStyle/>
          <a:p>
            <a:pPr marL="118872" indent="0">
              <a:buNone/>
            </a:pPr>
            <a:r>
              <a:rPr lang="en-GB" sz="2400" dirty="0">
                <a:solidFill>
                  <a:srgbClr val="FFFF00"/>
                </a:solidFill>
              </a:rPr>
              <a:t>AIM(S)</a:t>
            </a:r>
            <a:r>
              <a:rPr lang="en-GB" sz="2400" dirty="0">
                <a:solidFill>
                  <a:schemeClr val="bg1"/>
                </a:solidFill>
              </a:rPr>
              <a:t/>
            </a:r>
            <a:br>
              <a:rPr lang="en-GB" sz="2400" dirty="0">
                <a:solidFill>
                  <a:schemeClr val="bg1"/>
                </a:solidFill>
              </a:rPr>
            </a:br>
            <a:r>
              <a:rPr lang="en-GB" sz="2200" dirty="0">
                <a:solidFill>
                  <a:schemeClr val="bg1"/>
                </a:solidFill>
              </a:rPr>
              <a:t>To introduce students to an understanding of the mechanisms of persuasion employed by powerful interests, from ideological propagandists to fake news sites, conspiracy theorists and more</a:t>
            </a:r>
          </a:p>
          <a:p>
            <a:pPr marL="118872" indent="0">
              <a:buNone/>
            </a:pPr>
            <a:endParaRPr lang="en-GB" sz="2400" dirty="0">
              <a:solidFill>
                <a:schemeClr val="bg1"/>
              </a:solidFill>
            </a:endParaRPr>
          </a:p>
          <a:p>
            <a:pPr marL="118872" indent="0">
              <a:buNone/>
            </a:pPr>
            <a:endParaRPr lang="en-GB" sz="2400" dirty="0">
              <a:solidFill>
                <a:srgbClr val="FFC000"/>
              </a:solidFill>
            </a:endParaRPr>
          </a:p>
          <a:p>
            <a:pPr marL="118872" indent="0">
              <a:buNone/>
            </a:pPr>
            <a:r>
              <a:rPr lang="en-GB" sz="2400" dirty="0">
                <a:solidFill>
                  <a:srgbClr val="FFFF00"/>
                </a:solidFill>
              </a:rPr>
              <a:t>LEARNING OUTCOMES</a:t>
            </a:r>
          </a:p>
          <a:p>
            <a:pPr marL="118872" indent="0">
              <a:buNone/>
            </a:pPr>
            <a:r>
              <a:rPr lang="en-GB" sz="2000" i="1" dirty="0">
                <a:solidFill>
                  <a:schemeClr val="bg1"/>
                </a:solidFill>
              </a:rPr>
              <a:t>Upon the completion of this module, the student should be able to demonstrate the ability to :</a:t>
            </a:r>
          </a:p>
          <a:p>
            <a:pPr marL="118872" indent="0">
              <a:buNone/>
            </a:pPr>
            <a:endParaRPr lang="en-GB" sz="1200" i="1" dirty="0">
              <a:solidFill>
                <a:schemeClr val="bg1"/>
              </a:solidFill>
            </a:endParaRPr>
          </a:p>
          <a:p>
            <a:r>
              <a:rPr lang="en-GB" sz="2200" dirty="0">
                <a:solidFill>
                  <a:schemeClr val="bg1"/>
                </a:solidFill>
              </a:rPr>
              <a:t>deploy critical literacy skills both in reading the work of others and in their own writing</a:t>
            </a:r>
          </a:p>
          <a:p>
            <a:r>
              <a:rPr lang="en-GB" sz="2200" dirty="0">
                <a:solidFill>
                  <a:schemeClr val="bg1"/>
                </a:solidFill>
              </a:rPr>
              <a:t>recognise and critique techniques of emotional manipulation used in the language of exploitative ideologies or persons</a:t>
            </a:r>
          </a:p>
        </p:txBody>
      </p:sp>
    </p:spTree>
    <p:extLst>
      <p:ext uri="{BB962C8B-B14F-4D97-AF65-F5344CB8AC3E}">
        <p14:creationId xmlns:p14="http://schemas.microsoft.com/office/powerpoint/2010/main" val="1765353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368152"/>
          </a:xfrm>
        </p:spPr>
        <p:txBody>
          <a:bodyPr/>
          <a:lstStyle/>
          <a:p>
            <a:r>
              <a:rPr lang="en-GB" sz="3600" dirty="0">
                <a:solidFill>
                  <a:srgbClr val="FFC000"/>
                </a:solidFill>
                <a:latin typeface="Felix Titling" panose="04060505060202020A04" pitchFamily="82" charset="0"/>
              </a:rPr>
              <a:t>HAY ON TUESDAY </a:t>
            </a:r>
          </a:p>
        </p:txBody>
      </p:sp>
      <p:sp>
        <p:nvSpPr>
          <p:cNvPr id="3" name="Content Placeholder 2"/>
          <p:cNvSpPr>
            <a:spLocks noGrp="1"/>
          </p:cNvSpPr>
          <p:nvPr>
            <p:ph idx="1"/>
          </p:nvPr>
        </p:nvSpPr>
        <p:spPr>
          <a:xfrm>
            <a:off x="683568" y="2060848"/>
            <a:ext cx="7416824" cy="3888432"/>
          </a:xfrm>
          <a:solidFill>
            <a:srgbClr val="FFC000"/>
          </a:solidFill>
        </p:spPr>
        <p:txBody>
          <a:bodyPr/>
          <a:lstStyle/>
          <a:p>
            <a:pPr marL="0" indent="0">
              <a:buNone/>
            </a:pPr>
            <a:r>
              <a:rPr lang="en-GB" dirty="0" smtClean="0">
                <a:solidFill>
                  <a:srgbClr val="024A48"/>
                </a:solidFill>
              </a:rPr>
              <a:t>I have booked a 16 seater minibus with driver leaving Lampeter Arts Hall at 9.00 back by 5 </a:t>
            </a:r>
          </a:p>
          <a:p>
            <a:pPr marL="0" indent="0">
              <a:buNone/>
            </a:pPr>
            <a:endParaRPr lang="en-GB" dirty="0">
              <a:solidFill>
                <a:srgbClr val="024A48"/>
              </a:solidFill>
            </a:endParaRPr>
          </a:p>
          <a:p>
            <a:pPr marL="0" indent="0">
              <a:buNone/>
            </a:pPr>
            <a:r>
              <a:rPr lang="en-GB" dirty="0" smtClean="0">
                <a:solidFill>
                  <a:srgbClr val="024A48"/>
                </a:solidFill>
              </a:rPr>
              <a:t>If you know anyone who wants to go (and can go) then … </a:t>
            </a:r>
          </a:p>
          <a:p>
            <a:pPr marL="0" indent="0">
              <a:buNone/>
            </a:pPr>
            <a:endParaRPr lang="en-GB" dirty="0">
              <a:solidFill>
                <a:srgbClr val="024A48"/>
              </a:solidFill>
            </a:endParaRPr>
          </a:p>
          <a:p>
            <a:pPr marL="0" indent="0">
              <a:buNone/>
            </a:pPr>
            <a:r>
              <a:rPr lang="en-GB" dirty="0" smtClean="0">
                <a:solidFill>
                  <a:srgbClr val="024A48"/>
                </a:solidFill>
              </a:rPr>
              <a:t>They won’t accept Jo driving her car because of insurance.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23924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sz="3200" dirty="0">
                <a:solidFill>
                  <a:srgbClr val="FFFF00"/>
                </a:solidFill>
                <a:latin typeface="Felix Titling" panose="04060505060202020A04" pitchFamily="82" charset="0"/>
              </a:rPr>
              <a:t>The </a:t>
            </a:r>
            <a:r>
              <a:rPr lang="en-GB" sz="3200" dirty="0" smtClean="0">
                <a:solidFill>
                  <a:srgbClr val="FFFF00"/>
                </a:solidFill>
                <a:latin typeface="Felix Titling" panose="04060505060202020A04" pitchFamily="82" charset="0"/>
              </a:rPr>
              <a:t>quest </a:t>
            </a:r>
            <a:r>
              <a:rPr lang="en-GB" sz="3200" dirty="0">
                <a:solidFill>
                  <a:srgbClr val="FFFF00"/>
                </a:solidFill>
                <a:latin typeface="Felix Titling" panose="04060505060202020A04" pitchFamily="82" charset="0"/>
              </a:rPr>
              <a:t>for clarity</a:t>
            </a:r>
          </a:p>
        </p:txBody>
      </p:sp>
      <p:sp>
        <p:nvSpPr>
          <p:cNvPr id="3" name="Content Placeholder 2"/>
          <p:cNvSpPr>
            <a:spLocks noGrp="1"/>
          </p:cNvSpPr>
          <p:nvPr>
            <p:ph idx="1"/>
          </p:nvPr>
        </p:nvSpPr>
        <p:spPr>
          <a:xfrm>
            <a:off x="431939" y="836712"/>
            <a:ext cx="8363272" cy="5877272"/>
          </a:xfrm>
        </p:spPr>
        <p:txBody>
          <a:bodyPr/>
          <a:lstStyle/>
          <a:p>
            <a:pPr marL="0" indent="0">
              <a:buNone/>
            </a:pPr>
            <a:r>
              <a:rPr lang="en-GB" b="1" dirty="0" smtClean="0">
                <a:solidFill>
                  <a:schemeClr val="bg1"/>
                </a:solidFill>
              </a:rPr>
              <a:t>Plan</a:t>
            </a:r>
            <a:r>
              <a:rPr lang="en-GB" dirty="0" smtClean="0">
                <a:solidFill>
                  <a:schemeClr val="bg1"/>
                </a:solidFill>
              </a:rPr>
              <a:t> </a:t>
            </a:r>
          </a:p>
          <a:p>
            <a:r>
              <a:rPr lang="en-GB" dirty="0" smtClean="0">
                <a:solidFill>
                  <a:schemeClr val="bg1"/>
                </a:solidFill>
              </a:rPr>
              <a:t>Watch </a:t>
            </a:r>
            <a:r>
              <a:rPr lang="en-GB" i="1" dirty="0" smtClean="0">
                <a:solidFill>
                  <a:schemeClr val="bg1"/>
                </a:solidFill>
              </a:rPr>
              <a:t>National Geographic </a:t>
            </a:r>
            <a:r>
              <a:rPr lang="en-GB" dirty="0" smtClean="0">
                <a:solidFill>
                  <a:schemeClr val="bg1"/>
                </a:solidFill>
              </a:rPr>
              <a:t>flat earth video</a:t>
            </a:r>
          </a:p>
          <a:p>
            <a:r>
              <a:rPr lang="en-GB" dirty="0" smtClean="0">
                <a:solidFill>
                  <a:schemeClr val="bg1"/>
                </a:solidFill>
              </a:rPr>
              <a:t>Discussion of info wars, links with other conspiracy theories and impact on participants </a:t>
            </a:r>
          </a:p>
          <a:p>
            <a:r>
              <a:rPr lang="en-GB" dirty="0" smtClean="0">
                <a:solidFill>
                  <a:schemeClr val="bg1"/>
                </a:solidFill>
              </a:rPr>
              <a:t>Consider plastic Rice – the story</a:t>
            </a:r>
          </a:p>
          <a:p>
            <a:r>
              <a:rPr lang="en-GB" dirty="0" smtClean="0">
                <a:solidFill>
                  <a:schemeClr val="bg1"/>
                </a:solidFill>
              </a:rPr>
              <a:t>Discussion of Icke, </a:t>
            </a:r>
            <a:r>
              <a:rPr lang="en-GB" i="1" dirty="0" smtClean="0">
                <a:solidFill>
                  <a:schemeClr val="bg1"/>
                </a:solidFill>
              </a:rPr>
              <a:t>The Truth shall set you Free. </a:t>
            </a:r>
            <a:r>
              <a:rPr lang="en-GB" dirty="0" smtClean="0">
                <a:solidFill>
                  <a:schemeClr val="bg1"/>
                </a:solidFill>
              </a:rPr>
              <a:t>Style and meaning 				</a:t>
            </a:r>
            <a:r>
              <a:rPr lang="en-GB" u="sng" dirty="0" smtClean="0">
                <a:solidFill>
                  <a:srgbClr val="FFFF00"/>
                </a:solidFill>
              </a:rPr>
              <a:t>TASK - analysis</a:t>
            </a:r>
          </a:p>
          <a:p>
            <a:r>
              <a:rPr lang="en-GB" dirty="0" smtClean="0">
                <a:solidFill>
                  <a:schemeClr val="bg1"/>
                </a:solidFill>
              </a:rPr>
              <a:t>Feedback on Jo’s missing consonant. How to wrestle with constraints</a:t>
            </a:r>
          </a:p>
          <a:p>
            <a:endParaRPr lang="en-GB" dirty="0" smtClean="0">
              <a:solidFill>
                <a:schemeClr val="bg1"/>
              </a:solidFill>
            </a:endParaRPr>
          </a:p>
          <a:p>
            <a:pPr marL="0" indent="0">
              <a:buNone/>
            </a:pPr>
            <a:r>
              <a:rPr lang="en-GB" dirty="0" smtClean="0">
                <a:solidFill>
                  <a:schemeClr val="bg1"/>
                </a:solidFill>
              </a:rPr>
              <a:t>Seeking clarity with complaining. </a:t>
            </a:r>
          </a:p>
          <a:p>
            <a:r>
              <a:rPr lang="en-GB" dirty="0" smtClean="0">
                <a:solidFill>
                  <a:schemeClr val="bg1"/>
                </a:solidFill>
              </a:rPr>
              <a:t>The complainer and guides to small claims</a:t>
            </a:r>
          </a:p>
          <a:p>
            <a:pPr marL="0" indent="0">
              <a:buNone/>
            </a:pPr>
            <a:r>
              <a:rPr lang="en-GB" u="sng" dirty="0" smtClean="0">
                <a:solidFill>
                  <a:srgbClr val="FFFF00"/>
                </a:solidFill>
              </a:rPr>
              <a:t>TASK to write a letter of complaint </a:t>
            </a:r>
            <a:r>
              <a:rPr lang="en-GB" dirty="0" smtClean="0">
                <a:solidFill>
                  <a:schemeClr val="bg1"/>
                </a:solidFill>
              </a:rPr>
              <a:t>– even better if a real one. I shall give a box of chocolates to the best. </a:t>
            </a:r>
            <a:endParaRPr lang="en-GB" dirty="0">
              <a:solidFill>
                <a:schemeClr val="bg1"/>
              </a:solidFill>
            </a:endParaRPr>
          </a:p>
        </p:txBody>
      </p:sp>
    </p:spTree>
    <p:extLst>
      <p:ext uri="{BB962C8B-B14F-4D97-AF65-F5344CB8AC3E}">
        <p14:creationId xmlns:p14="http://schemas.microsoft.com/office/powerpoint/2010/main" val="1326013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835496"/>
          </a:xfrm>
        </p:spPr>
        <p:txBody>
          <a:bodyPr/>
          <a:lstStyle/>
          <a:p>
            <a:pPr algn="l"/>
            <a:r>
              <a:rPr lang="en-GB" sz="3600" dirty="0" smtClean="0">
                <a:solidFill>
                  <a:srgbClr val="FFFF00"/>
                </a:solidFill>
                <a:effectLst/>
              </a:rPr>
              <a:t>Flat earth v Round Earth</a:t>
            </a:r>
            <a:endParaRPr lang="en-GB" sz="3600" dirty="0">
              <a:solidFill>
                <a:srgbClr val="FFFF00"/>
              </a:solidFill>
              <a:effectLst/>
            </a:endParaRPr>
          </a:p>
        </p:txBody>
      </p:sp>
      <p:sp>
        <p:nvSpPr>
          <p:cNvPr id="3" name="Content Placeholder 2"/>
          <p:cNvSpPr>
            <a:spLocks noGrp="1"/>
          </p:cNvSpPr>
          <p:nvPr>
            <p:ph idx="1"/>
          </p:nvPr>
        </p:nvSpPr>
        <p:spPr>
          <a:xfrm>
            <a:off x="539552" y="952129"/>
            <a:ext cx="8136904" cy="2260848"/>
          </a:xfrm>
        </p:spPr>
        <p:txBody>
          <a:bodyPr/>
          <a:lstStyle/>
          <a:p>
            <a:pPr marL="0" indent="0">
              <a:buNone/>
            </a:pPr>
            <a:r>
              <a:rPr lang="en-GB" dirty="0">
                <a:solidFill>
                  <a:schemeClr val="bg1"/>
                </a:solidFill>
              </a:rPr>
              <a:t>The Ancient Greeks concluded Earth was a sphere, which has been validated by scientists ever since. Despite this, there is a movement growing claiming the Earth is flat. </a:t>
            </a:r>
          </a:p>
          <a:p>
            <a:pPr marL="0" indent="0">
              <a:buNone/>
            </a:pPr>
            <a:r>
              <a:rPr lang="en-GB" dirty="0" smtClean="0">
                <a:solidFill>
                  <a:schemeClr val="bg1"/>
                </a:solidFill>
                <a:hlinkClick r:id="rId2"/>
              </a:rPr>
              <a:t>https://www.youtube.com/watch?v=06bvdFK3vVU</a:t>
            </a:r>
            <a:r>
              <a:rPr lang="en-GB" dirty="0" smtClean="0">
                <a:solidFill>
                  <a:schemeClr val="bg1"/>
                </a:solidFill>
              </a:rPr>
              <a:t> </a:t>
            </a:r>
          </a:p>
          <a:p>
            <a:pPr marL="0" indent="0">
              <a:buNone/>
            </a:pPr>
            <a:r>
              <a:rPr lang="en-GB" dirty="0" smtClean="0">
                <a:solidFill>
                  <a:schemeClr val="bg1"/>
                </a:solidFill>
              </a:rPr>
              <a:t> </a:t>
            </a:r>
            <a:endParaRPr lang="en-GB" dirty="0">
              <a:solidFill>
                <a:schemeClr val="bg1"/>
              </a:solidFill>
            </a:endParaRPr>
          </a:p>
        </p:txBody>
      </p:sp>
      <p:sp>
        <p:nvSpPr>
          <p:cNvPr id="4" name="Rectangle 3"/>
          <p:cNvSpPr/>
          <p:nvPr/>
        </p:nvSpPr>
        <p:spPr>
          <a:xfrm>
            <a:off x="755576" y="4589401"/>
            <a:ext cx="7920880" cy="1754326"/>
          </a:xfrm>
          <a:prstGeom prst="rect">
            <a:avLst/>
          </a:prstGeom>
        </p:spPr>
        <p:txBody>
          <a:bodyPr wrap="square">
            <a:spAutoFit/>
          </a:bodyPr>
          <a:lstStyle/>
          <a:p>
            <a:r>
              <a:rPr lang="en-GB" dirty="0">
                <a:hlinkClick r:id="rId3"/>
              </a:rPr>
              <a:t>https://</a:t>
            </a:r>
            <a:r>
              <a:rPr lang="en-GB" dirty="0" smtClean="0">
                <a:hlinkClick r:id="rId3"/>
              </a:rPr>
              <a:t>www.nbcnews.com/news/us-news/infowars-alex-jones-claims-psychosis-caused-him-question-sandy-hook-n989091</a:t>
            </a:r>
            <a:endParaRPr lang="en-GB" dirty="0" smtClean="0"/>
          </a:p>
          <a:p>
            <a:endParaRPr lang="en-GB" dirty="0"/>
          </a:p>
          <a:p>
            <a:r>
              <a:rPr lang="en-GB" dirty="0">
                <a:hlinkClick r:id="rId4"/>
              </a:rPr>
              <a:t>https://</a:t>
            </a:r>
            <a:r>
              <a:rPr lang="en-GB" dirty="0" smtClean="0">
                <a:hlinkClick r:id="rId4"/>
              </a:rPr>
              <a:t>www.theguardian.com/world/2018/aug/01/alex-jones-conspiracy-theorist-sandy-hook-defamation-lawsuit</a:t>
            </a:r>
            <a:endParaRPr lang="en-GB" dirty="0" smtClean="0"/>
          </a:p>
          <a:p>
            <a:endParaRPr lang="en-GB" dirty="0"/>
          </a:p>
        </p:txBody>
      </p:sp>
      <p:sp>
        <p:nvSpPr>
          <p:cNvPr id="5" name="Title 1"/>
          <p:cNvSpPr txBox="1">
            <a:spLocks/>
          </p:cNvSpPr>
          <p:nvPr/>
        </p:nvSpPr>
        <p:spPr>
          <a:xfrm>
            <a:off x="446856" y="3645024"/>
            <a:ext cx="8229600" cy="835496"/>
          </a:xfrm>
          <a:prstGeom prst="rect">
            <a:avLst/>
          </a:prstGeom>
        </p:spPr>
        <p:txBody>
          <a:bodyPr vert="horz" lIns="91440" tIns="45720" rIns="91440" bIns="45720" rtlCol="0" anchor="b">
            <a:noAutofit/>
          </a:bodyPr>
          <a:lstStyle>
            <a:lvl1pPr algn="ctr" rtl="0" eaLnBrk="0" fontAlgn="base" hangingPunct="0">
              <a:lnSpc>
                <a:spcPts val="5800"/>
              </a:lnSpc>
              <a:spcBef>
                <a:spcPct val="0"/>
              </a:spcBef>
              <a:spcAft>
                <a:spcPct val="0"/>
              </a:spcAft>
              <a:defRPr sz="5400" kern="1200">
                <a:solidFill>
                  <a:schemeClr val="tx2"/>
                </a:solidFill>
                <a:effectLst>
                  <a:outerShdw blurRad="63500" dist="38100" dir="5400000" algn="t" rotWithShape="0">
                    <a:prstClr val="black">
                      <a:alpha val="25000"/>
                    </a:prstClr>
                  </a:outerShdw>
                </a:effectLst>
                <a:latin typeface="+mn-lt"/>
                <a:ea typeface="+mj-ea"/>
                <a:cs typeface="+mj-cs"/>
              </a:defRPr>
            </a:lvl1pPr>
            <a:lvl2pPr algn="ctr" rtl="0" eaLnBrk="0" fontAlgn="base" hangingPunct="0">
              <a:lnSpc>
                <a:spcPts val="5800"/>
              </a:lnSpc>
              <a:spcBef>
                <a:spcPct val="0"/>
              </a:spcBef>
              <a:spcAft>
                <a:spcPct val="0"/>
              </a:spcAft>
              <a:defRPr sz="5400">
                <a:solidFill>
                  <a:schemeClr val="tx2"/>
                </a:solidFill>
                <a:latin typeface="Palatino Linotype" pitchFamily="18" charset="0"/>
              </a:defRPr>
            </a:lvl2pPr>
            <a:lvl3pPr algn="ctr" rtl="0" eaLnBrk="0" fontAlgn="base" hangingPunct="0">
              <a:lnSpc>
                <a:spcPts val="5800"/>
              </a:lnSpc>
              <a:spcBef>
                <a:spcPct val="0"/>
              </a:spcBef>
              <a:spcAft>
                <a:spcPct val="0"/>
              </a:spcAft>
              <a:defRPr sz="5400">
                <a:solidFill>
                  <a:schemeClr val="tx2"/>
                </a:solidFill>
                <a:latin typeface="Palatino Linotype" pitchFamily="18" charset="0"/>
              </a:defRPr>
            </a:lvl3pPr>
            <a:lvl4pPr algn="ctr" rtl="0" eaLnBrk="0" fontAlgn="base" hangingPunct="0">
              <a:lnSpc>
                <a:spcPts val="5800"/>
              </a:lnSpc>
              <a:spcBef>
                <a:spcPct val="0"/>
              </a:spcBef>
              <a:spcAft>
                <a:spcPct val="0"/>
              </a:spcAft>
              <a:defRPr sz="5400">
                <a:solidFill>
                  <a:schemeClr val="tx2"/>
                </a:solidFill>
                <a:latin typeface="Palatino Linotype" pitchFamily="18" charset="0"/>
              </a:defRPr>
            </a:lvl4pPr>
            <a:lvl5pPr algn="ctr" rtl="0" eaLnBrk="0" fontAlgn="base" hangingPunct="0">
              <a:lnSpc>
                <a:spcPts val="5800"/>
              </a:lnSpc>
              <a:spcBef>
                <a:spcPct val="0"/>
              </a:spcBef>
              <a:spcAft>
                <a:spcPct val="0"/>
              </a:spcAft>
              <a:defRPr sz="5400">
                <a:solidFill>
                  <a:schemeClr val="tx2"/>
                </a:solidFill>
                <a:latin typeface="Palatino Linotype" pitchFamily="18" charset="0"/>
              </a:defRPr>
            </a:lvl5pPr>
            <a:lvl6pPr marL="457200" algn="ctr" rtl="0" fontAlgn="base">
              <a:lnSpc>
                <a:spcPts val="5800"/>
              </a:lnSpc>
              <a:spcBef>
                <a:spcPct val="0"/>
              </a:spcBef>
              <a:spcAft>
                <a:spcPct val="0"/>
              </a:spcAft>
              <a:defRPr sz="5400">
                <a:solidFill>
                  <a:schemeClr val="tx2"/>
                </a:solidFill>
                <a:latin typeface="Palatino Linotype" pitchFamily="18" charset="0"/>
              </a:defRPr>
            </a:lvl6pPr>
            <a:lvl7pPr marL="914400" algn="ctr" rtl="0" fontAlgn="base">
              <a:lnSpc>
                <a:spcPts val="5800"/>
              </a:lnSpc>
              <a:spcBef>
                <a:spcPct val="0"/>
              </a:spcBef>
              <a:spcAft>
                <a:spcPct val="0"/>
              </a:spcAft>
              <a:defRPr sz="5400">
                <a:solidFill>
                  <a:schemeClr val="tx2"/>
                </a:solidFill>
                <a:latin typeface="Palatino Linotype" pitchFamily="18" charset="0"/>
              </a:defRPr>
            </a:lvl7pPr>
            <a:lvl8pPr marL="1371600" algn="ctr" rtl="0" fontAlgn="base">
              <a:lnSpc>
                <a:spcPts val="5800"/>
              </a:lnSpc>
              <a:spcBef>
                <a:spcPct val="0"/>
              </a:spcBef>
              <a:spcAft>
                <a:spcPct val="0"/>
              </a:spcAft>
              <a:defRPr sz="5400">
                <a:solidFill>
                  <a:schemeClr val="tx2"/>
                </a:solidFill>
                <a:latin typeface="Palatino Linotype" pitchFamily="18" charset="0"/>
              </a:defRPr>
            </a:lvl8pPr>
            <a:lvl9pPr marL="1828800" algn="ctr" rtl="0" fontAlgn="base">
              <a:lnSpc>
                <a:spcPts val="5800"/>
              </a:lnSpc>
              <a:spcBef>
                <a:spcPct val="0"/>
              </a:spcBef>
              <a:spcAft>
                <a:spcPct val="0"/>
              </a:spcAft>
              <a:defRPr sz="5400">
                <a:solidFill>
                  <a:schemeClr val="tx2"/>
                </a:solidFill>
                <a:latin typeface="Palatino Linotype" pitchFamily="18" charset="0"/>
              </a:defRPr>
            </a:lvl9pPr>
          </a:lstStyle>
          <a:p>
            <a:pPr algn="l"/>
            <a:r>
              <a:rPr lang="en-GB" sz="3600" dirty="0" smtClean="0">
                <a:solidFill>
                  <a:srgbClr val="FFFF00"/>
                </a:solidFill>
                <a:effectLst/>
              </a:rPr>
              <a:t>Sandy Hook </a:t>
            </a:r>
            <a:endParaRPr lang="en-GB" sz="3600" dirty="0">
              <a:solidFill>
                <a:srgbClr val="FFFF00"/>
              </a:solidFill>
              <a:effectLst/>
            </a:endParaRPr>
          </a:p>
        </p:txBody>
      </p:sp>
    </p:spTree>
    <p:extLst>
      <p:ext uri="{BB962C8B-B14F-4D97-AF65-F5344CB8AC3E}">
        <p14:creationId xmlns:p14="http://schemas.microsoft.com/office/powerpoint/2010/main" val="2030604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648072"/>
          </a:xfrm>
        </p:spPr>
        <p:txBody>
          <a:bodyPr/>
          <a:lstStyle/>
          <a:p>
            <a:r>
              <a:rPr lang="en-GB" sz="4000" dirty="0" smtClean="0">
                <a:solidFill>
                  <a:srgbClr val="FFFF00"/>
                </a:solidFill>
                <a:effectLst/>
                <a:latin typeface="Felix Titling" panose="04060505060202020A04" pitchFamily="82" charset="0"/>
              </a:rPr>
              <a:t>Plastic rice: the scare story</a:t>
            </a:r>
            <a:endParaRPr lang="en-GB" sz="4000" dirty="0">
              <a:effectLst/>
            </a:endParaRPr>
          </a:p>
        </p:txBody>
      </p:sp>
      <p:sp>
        <p:nvSpPr>
          <p:cNvPr id="3" name="Content Placeholder 2"/>
          <p:cNvSpPr>
            <a:spLocks noGrp="1"/>
          </p:cNvSpPr>
          <p:nvPr>
            <p:ph idx="1"/>
          </p:nvPr>
        </p:nvSpPr>
        <p:spPr>
          <a:xfrm>
            <a:off x="457200" y="1052736"/>
            <a:ext cx="8229600" cy="5544616"/>
          </a:xfrm>
        </p:spPr>
        <p:txBody>
          <a:bodyPr/>
          <a:lstStyle/>
          <a:p>
            <a:pPr marL="0" indent="0">
              <a:lnSpc>
                <a:spcPct val="114000"/>
              </a:lnSpc>
              <a:spcBef>
                <a:spcPts val="0"/>
              </a:spcBef>
              <a:spcAft>
                <a:spcPts val="600"/>
              </a:spcAft>
              <a:buNone/>
            </a:pPr>
            <a:r>
              <a:rPr lang="en-GB" sz="2000" dirty="0" smtClean="0">
                <a:solidFill>
                  <a:schemeClr val="bg1"/>
                </a:solidFill>
              </a:rPr>
              <a:t>In </a:t>
            </a:r>
            <a:r>
              <a:rPr lang="en-GB" sz="2000" dirty="0">
                <a:solidFill>
                  <a:schemeClr val="bg1"/>
                </a:solidFill>
              </a:rPr>
              <a:t>what is the most diabolical thing I have read today, </a:t>
            </a:r>
            <a:r>
              <a:rPr lang="en-GB" sz="2000" b="1" dirty="0">
                <a:solidFill>
                  <a:schemeClr val="bg1"/>
                </a:solidFill>
              </a:rPr>
              <a:t>a report from </a:t>
            </a:r>
            <a:r>
              <a:rPr lang="en-GB" sz="2000" b="1" i="1" dirty="0">
                <a:solidFill>
                  <a:schemeClr val="bg1"/>
                </a:solidFill>
              </a:rPr>
              <a:t>Very Vietnam </a:t>
            </a:r>
            <a:r>
              <a:rPr lang="en-GB" sz="2000" b="1" dirty="0">
                <a:solidFill>
                  <a:schemeClr val="bg1"/>
                </a:solidFill>
              </a:rPr>
              <a:t>alleges</a:t>
            </a:r>
            <a:r>
              <a:rPr lang="en-GB" sz="2000" dirty="0">
                <a:solidFill>
                  <a:schemeClr val="bg1"/>
                </a:solidFill>
              </a:rPr>
              <a:t> that some Chinese food producers are creating synthetic rice out of potatoes, sweet potatoes, and plastic. The “rice” is made by mixing the potato material together, shaping it into grains, and then adding an “industrial resin” as a binding agent. Very Vietnam says that these resins can be very harmful if eaten … “</a:t>
            </a:r>
            <a:r>
              <a:rPr lang="en-GB" sz="2000" b="1" dirty="0">
                <a:solidFill>
                  <a:schemeClr val="bg1"/>
                </a:solidFill>
              </a:rPr>
              <a:t>A Chinese Restaurant Association official said that eating three bowls of this fake rice would be like eating one plastic bag.</a:t>
            </a:r>
            <a:r>
              <a:rPr lang="en-GB" sz="2000" dirty="0">
                <a:solidFill>
                  <a:schemeClr val="bg1"/>
                </a:solidFill>
              </a:rPr>
              <a:t>”</a:t>
            </a:r>
            <a:endParaRPr lang="en-GB" sz="1800" dirty="0">
              <a:solidFill>
                <a:schemeClr val="bg1"/>
              </a:solidFill>
            </a:endParaRPr>
          </a:p>
          <a:p>
            <a:pPr marL="0" indent="0">
              <a:lnSpc>
                <a:spcPct val="114000"/>
              </a:lnSpc>
              <a:spcBef>
                <a:spcPts val="0"/>
              </a:spcBef>
              <a:buNone/>
            </a:pPr>
            <a:r>
              <a:rPr lang="en-GB" sz="2000" dirty="0">
                <a:solidFill>
                  <a:schemeClr val="bg1"/>
                </a:solidFill>
              </a:rPr>
              <a:t>The obvious motivation behind this scheme would be money, since the synthetic “rice” is cheaper to produce. This is just another, albeit somewhat more disquieting, in the long line of tainted or defective products apparently coming out of China. These would include the poisonous drywall, and tainted milk. If true, this [is] a cruel, calculated </a:t>
            </a:r>
            <a:r>
              <a:rPr lang="en-GB" sz="2000" dirty="0" err="1">
                <a:solidFill>
                  <a:schemeClr val="bg1"/>
                </a:solidFill>
              </a:rPr>
              <a:t>maneuver</a:t>
            </a:r>
            <a:r>
              <a:rPr lang="en-GB" sz="2000" dirty="0">
                <a:solidFill>
                  <a:schemeClr val="bg1"/>
                </a:solidFill>
              </a:rPr>
              <a:t>[.]</a:t>
            </a:r>
          </a:p>
          <a:p>
            <a:pPr marL="0" indent="0">
              <a:lnSpc>
                <a:spcPct val="114000"/>
              </a:lnSpc>
              <a:spcBef>
                <a:spcPts val="0"/>
              </a:spcBef>
              <a:buNone/>
            </a:pPr>
            <a:endParaRPr lang="en-GB" dirty="0"/>
          </a:p>
        </p:txBody>
      </p:sp>
    </p:spTree>
    <p:extLst>
      <p:ext uri="{BB962C8B-B14F-4D97-AF65-F5344CB8AC3E}">
        <p14:creationId xmlns:p14="http://schemas.microsoft.com/office/powerpoint/2010/main" val="2115671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648" y="3806421"/>
            <a:ext cx="8163514" cy="3184376"/>
          </a:xfrm>
        </p:spPr>
        <p:txBody>
          <a:bodyPr/>
          <a:lstStyle/>
          <a:p>
            <a:pPr algn="l">
              <a:lnSpc>
                <a:spcPct val="100000"/>
              </a:lnSpc>
            </a:pPr>
            <a:r>
              <a:rPr lang="en-GB" sz="2200" dirty="0" smtClean="0">
                <a:solidFill>
                  <a:schemeClr val="bg1"/>
                </a:solidFill>
                <a:effectLst/>
              </a:rPr>
              <a:t>who </a:t>
            </a:r>
            <a:r>
              <a:rPr lang="en-GB" sz="2200" dirty="0">
                <a:solidFill>
                  <a:schemeClr val="bg1"/>
                </a:solidFill>
                <a:effectLst/>
              </a:rPr>
              <a:t>is creating these different types of content and why it is being </a:t>
            </a:r>
            <a:r>
              <a:rPr lang="en-GB" sz="2200" dirty="0" smtClean="0">
                <a:solidFill>
                  <a:schemeClr val="bg1"/>
                </a:solidFill>
                <a:effectLst/>
              </a:rPr>
              <a:t>created.   I </a:t>
            </a:r>
            <a:r>
              <a:rPr lang="en-GB" sz="2200" dirty="0">
                <a:solidFill>
                  <a:schemeClr val="bg1"/>
                </a:solidFill>
                <a:effectLst/>
              </a:rPr>
              <a:t>saw Eliot Higgins present in Paris in early January, and he listed four ‘Ps’ which helped explain the different motivations. I’ve been thinking about these a great deal and using Eliot’s original list have identified four additional motivations for the creation of this type of content: </a:t>
            </a:r>
            <a:r>
              <a:rPr lang="en-GB" sz="2200" dirty="0">
                <a:solidFill>
                  <a:srgbClr val="FFFF00"/>
                </a:solidFill>
                <a:effectLst/>
              </a:rPr>
              <a:t>Poor Journalism, Parody, to Provoke or ‘Punk’, Passion, Partisanship, Profit, Political Influence or Power, and </a:t>
            </a:r>
            <a:r>
              <a:rPr lang="en-GB" sz="2200" dirty="0" smtClean="0">
                <a:solidFill>
                  <a:srgbClr val="FFFF00"/>
                </a:solidFill>
                <a:effectLst/>
              </a:rPr>
              <a:t>Propaganda</a:t>
            </a:r>
            <a:r>
              <a:rPr lang="en-GB" sz="2200" dirty="0">
                <a:solidFill>
                  <a:srgbClr val="FFFF00"/>
                </a:solidFill>
                <a:effectLst/>
              </a:rPr>
              <a:t/>
            </a:r>
            <a:br>
              <a:rPr lang="en-GB" sz="2200" dirty="0">
                <a:solidFill>
                  <a:srgbClr val="FFFF00"/>
                </a:solidFill>
                <a:effectLst/>
              </a:rPr>
            </a:br>
            <a:endParaRPr lang="en-GB" sz="2200" dirty="0">
              <a:solidFill>
                <a:srgbClr val="FFFF00"/>
              </a:solidFill>
            </a:endParaRPr>
          </a:p>
        </p:txBody>
      </p:sp>
      <p:pic>
        <p:nvPicPr>
          <p:cNvPr id="1026" name="Picture 2" descr="7 types of mis/disinforma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15616" y="116632"/>
            <a:ext cx="6559624" cy="3689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903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isinformation Checkli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412776"/>
            <a:ext cx="8378443" cy="47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554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622" y="142800"/>
            <a:ext cx="8443628" cy="1457400"/>
          </a:xfrm>
        </p:spPr>
        <p:txBody>
          <a:bodyPr/>
          <a:lstStyle/>
          <a:p>
            <a:r>
              <a:rPr lang="en-GB" sz="3600" dirty="0">
                <a:solidFill>
                  <a:srgbClr val="FFFF00"/>
                </a:solidFill>
                <a:effectLst/>
                <a:latin typeface="Felix Titling" panose="04060505060202020A04" pitchFamily="82" charset="0"/>
              </a:rPr>
              <a:t>Plastic </a:t>
            </a:r>
            <a:r>
              <a:rPr lang="en-GB" sz="3600" dirty="0" smtClean="0">
                <a:solidFill>
                  <a:srgbClr val="FFFF00"/>
                </a:solidFill>
                <a:effectLst/>
                <a:latin typeface="Felix Titling" panose="04060505060202020A04" pitchFamily="82" charset="0"/>
              </a:rPr>
              <a:t>rice: where does the story come from?</a:t>
            </a:r>
            <a:endParaRPr lang="en-GB" sz="3600" dirty="0"/>
          </a:p>
        </p:txBody>
      </p:sp>
      <p:sp>
        <p:nvSpPr>
          <p:cNvPr id="4" name="Content Placeholder 3"/>
          <p:cNvSpPr>
            <a:spLocks noGrp="1"/>
          </p:cNvSpPr>
          <p:nvPr>
            <p:ph idx="1"/>
          </p:nvPr>
        </p:nvSpPr>
        <p:spPr/>
        <p:txBody>
          <a:bodyPr/>
          <a:lstStyle/>
          <a:p>
            <a:pPr marL="0" indent="0">
              <a:buNone/>
            </a:pPr>
            <a:r>
              <a:rPr lang="en-GB" sz="2200" dirty="0">
                <a:solidFill>
                  <a:schemeClr val="bg1"/>
                </a:solidFill>
              </a:rPr>
              <a:t>Perennial plastic rice </a:t>
            </a:r>
            <a:r>
              <a:rPr lang="en-GB" sz="2200" dirty="0" err="1">
                <a:solidFill>
                  <a:schemeClr val="bg1"/>
                </a:solidFill>
              </a:rPr>
              <a:t>rumors</a:t>
            </a:r>
            <a:r>
              <a:rPr lang="en-GB" sz="2200" dirty="0">
                <a:solidFill>
                  <a:schemeClr val="bg1"/>
                </a:solidFill>
              </a:rPr>
              <a:t> bear all the </a:t>
            </a:r>
            <a:r>
              <a:rPr lang="en-GB" sz="2200" dirty="0">
                <a:solidFill>
                  <a:srgbClr val="FFFF00"/>
                </a:solidFill>
              </a:rPr>
              <a:t>hallmarks of a standard </a:t>
            </a:r>
            <a:r>
              <a:rPr lang="en-GB" sz="2200" b="1" dirty="0">
                <a:solidFill>
                  <a:srgbClr val="FFFF00"/>
                </a:solidFill>
              </a:rPr>
              <a:t>“food from China” </a:t>
            </a:r>
            <a:r>
              <a:rPr lang="en-GB" sz="2200" dirty="0">
                <a:solidFill>
                  <a:srgbClr val="FFFF00"/>
                </a:solidFill>
              </a:rPr>
              <a:t>panic, including identical claims rehashed year in and out without substantiation</a:t>
            </a:r>
            <a:r>
              <a:rPr lang="en-GB" sz="2200" dirty="0">
                <a:solidFill>
                  <a:schemeClr val="bg1"/>
                </a:solidFill>
              </a:rPr>
              <a:t>. The “Chinese Restaurant Official” is always warning that consuming the purported product is akin to eating a plastic bag and asserting that the motive behind the food fakery is cynically financial (without offering any proof that it’s cheaper to go to the trouble of making plastic rice than growing real rice). </a:t>
            </a:r>
            <a:endParaRPr lang="en-GB" sz="2200" dirty="0" smtClean="0">
              <a:solidFill>
                <a:schemeClr val="bg1"/>
              </a:solidFill>
            </a:endParaRPr>
          </a:p>
          <a:p>
            <a:pPr marL="0" indent="0">
              <a:buNone/>
            </a:pPr>
            <a:r>
              <a:rPr lang="en-GB" sz="2200" dirty="0" smtClean="0">
                <a:solidFill>
                  <a:schemeClr val="bg1"/>
                </a:solidFill>
              </a:rPr>
              <a:t>Another </a:t>
            </a:r>
            <a:r>
              <a:rPr lang="en-GB" sz="2200" dirty="0">
                <a:solidFill>
                  <a:schemeClr val="bg1"/>
                </a:solidFill>
              </a:rPr>
              <a:t>marker of panic over fabricated food from China is the existence of </a:t>
            </a:r>
            <a:r>
              <a:rPr lang="en-GB" sz="2200" dirty="0">
                <a:solidFill>
                  <a:srgbClr val="FFFF00"/>
                </a:solidFill>
              </a:rPr>
              <a:t>multiple videos purportedly depicting the shady manufacturing of fake rice in factories</a:t>
            </a:r>
          </a:p>
        </p:txBody>
      </p:sp>
    </p:spTree>
    <p:extLst>
      <p:ext uri="{BB962C8B-B14F-4D97-AF65-F5344CB8AC3E}">
        <p14:creationId xmlns:p14="http://schemas.microsoft.com/office/powerpoint/2010/main" val="552784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356" y="260648"/>
            <a:ext cx="8507288" cy="1124744"/>
          </a:xfrm>
        </p:spPr>
        <p:txBody>
          <a:bodyPr/>
          <a:lstStyle/>
          <a:p>
            <a:pPr>
              <a:lnSpc>
                <a:spcPct val="100000"/>
              </a:lnSpc>
            </a:pPr>
            <a:r>
              <a:rPr lang="en-GB" sz="3600" dirty="0" smtClean="0">
                <a:solidFill>
                  <a:srgbClr val="FFFF00"/>
                </a:solidFill>
                <a:effectLst/>
              </a:rPr>
              <a:t>PLASTIC RICE: A picture is better than 1,000 words </a:t>
            </a:r>
            <a:r>
              <a:rPr lang="en-GB" sz="4000" dirty="0" smtClean="0">
                <a:solidFill>
                  <a:srgbClr val="FFFF00"/>
                </a:solidFill>
              </a:rPr>
              <a:t>?</a:t>
            </a:r>
            <a:endParaRPr lang="en-GB" sz="4000" dirty="0">
              <a:solidFill>
                <a:srgbClr val="FFFF00"/>
              </a:solidFill>
            </a:endParaRPr>
          </a:p>
        </p:txBody>
      </p:sp>
      <p:sp>
        <p:nvSpPr>
          <p:cNvPr id="3" name="Content Placeholder 2"/>
          <p:cNvSpPr>
            <a:spLocks noGrp="1"/>
          </p:cNvSpPr>
          <p:nvPr>
            <p:ph idx="1"/>
          </p:nvPr>
        </p:nvSpPr>
        <p:spPr>
          <a:xfrm>
            <a:off x="318356" y="1515816"/>
            <a:ext cx="8430108" cy="5355976"/>
          </a:xfrm>
        </p:spPr>
        <p:txBody>
          <a:bodyPr/>
          <a:lstStyle/>
          <a:p>
            <a:pPr marL="0" indent="0">
              <a:buNone/>
            </a:pPr>
            <a:r>
              <a:rPr lang="en-GB" sz="2000" dirty="0">
                <a:solidFill>
                  <a:schemeClr val="bg1"/>
                </a:solidFill>
              </a:rPr>
              <a:t>At roughly the 1:40 mark, an individual’s hand enters the frame to manually sift the “grains of rice.” However, the product produced looks way too thick to pass as rice anywhere (</a:t>
            </a:r>
            <a:r>
              <a:rPr lang="en-GB" sz="2000" dirty="0">
                <a:solidFill>
                  <a:srgbClr val="FFFF00"/>
                </a:solidFill>
              </a:rPr>
              <a:t>commenters surmised the substance shown was actually non-food pellet filling</a:t>
            </a:r>
            <a:r>
              <a:rPr lang="en-GB" sz="2000" dirty="0">
                <a:solidFill>
                  <a:schemeClr val="bg1"/>
                </a:solidFill>
              </a:rPr>
              <a:t>). Language barriers are often effective in advancing such </a:t>
            </a:r>
            <a:r>
              <a:rPr lang="en-GB" sz="2000" dirty="0" err="1">
                <a:solidFill>
                  <a:schemeClr val="bg1"/>
                </a:solidFill>
              </a:rPr>
              <a:t>rumors</a:t>
            </a:r>
            <a:r>
              <a:rPr lang="en-GB" sz="2000" dirty="0">
                <a:solidFill>
                  <a:schemeClr val="bg1"/>
                </a:solidFill>
              </a:rPr>
              <a:t>, because </a:t>
            </a:r>
            <a:r>
              <a:rPr lang="en-GB" sz="2000" dirty="0">
                <a:solidFill>
                  <a:srgbClr val="FFFF00"/>
                </a:solidFill>
              </a:rPr>
              <a:t>unrelated videos can easily be </a:t>
            </a:r>
            <a:r>
              <a:rPr lang="en-GB" sz="2000" dirty="0" err="1">
                <a:solidFill>
                  <a:srgbClr val="FFFF00"/>
                </a:solidFill>
              </a:rPr>
              <a:t>labeled</a:t>
            </a:r>
            <a:r>
              <a:rPr lang="en-GB" sz="2000" dirty="0">
                <a:solidFill>
                  <a:srgbClr val="FFFF00"/>
                </a:solidFill>
              </a:rPr>
              <a:t> as “proof” of untoward practices when most viewers can’t understand the audio content of the clips</a:t>
            </a:r>
            <a:r>
              <a:rPr lang="en-GB" sz="2000" dirty="0">
                <a:solidFill>
                  <a:schemeClr val="bg1"/>
                </a:solidFill>
              </a:rPr>
              <a:t>.</a:t>
            </a:r>
          </a:p>
          <a:p>
            <a:pPr marL="0" indent="0">
              <a:buNone/>
            </a:pPr>
            <a:r>
              <a:rPr lang="en-GB" sz="2000" dirty="0">
                <a:solidFill>
                  <a:schemeClr val="bg1"/>
                </a:solidFill>
              </a:rPr>
              <a:t>The repurposed video angle was at the forefront of another Chinese export panic involving </a:t>
            </a:r>
            <a:r>
              <a:rPr lang="en-GB" sz="2000" dirty="0" err="1">
                <a:solidFill>
                  <a:srgbClr val="FFFF00"/>
                </a:solidFill>
              </a:rPr>
              <a:t>labor</a:t>
            </a:r>
            <a:r>
              <a:rPr lang="en-GB" sz="2000" dirty="0">
                <a:solidFill>
                  <a:srgbClr val="FFFF00"/>
                </a:solidFill>
              </a:rPr>
              <a:t> intensive wax cabbage, proffered via a video clip swiped from an Asian television show about making “display food” which is not intended for consumption. </a:t>
            </a:r>
            <a:r>
              <a:rPr lang="en-GB" sz="2000" dirty="0">
                <a:solidFill>
                  <a:schemeClr val="bg1"/>
                </a:solidFill>
              </a:rPr>
              <a:t>And like the plastic rice </a:t>
            </a:r>
            <a:r>
              <a:rPr lang="en-GB" sz="2000" dirty="0" err="1">
                <a:solidFill>
                  <a:schemeClr val="bg1"/>
                </a:solidFill>
              </a:rPr>
              <a:t>rumor</a:t>
            </a:r>
            <a:r>
              <a:rPr lang="en-GB" sz="2000" dirty="0">
                <a:solidFill>
                  <a:schemeClr val="bg1"/>
                </a:solidFill>
              </a:rPr>
              <a:t>, the wax cabbage claim circulated bearing the implausible assumption that people would carry on unaware the salad they were eating tasted like a candle, or their rice had a </a:t>
            </a:r>
            <a:r>
              <a:rPr lang="en-GB" sz="2000" dirty="0" err="1">
                <a:solidFill>
                  <a:schemeClr val="bg1"/>
                </a:solidFill>
              </a:rPr>
              <a:t>styrofoam</a:t>
            </a:r>
            <a:r>
              <a:rPr lang="en-GB" sz="2000" dirty="0">
                <a:solidFill>
                  <a:schemeClr val="bg1"/>
                </a:solidFill>
              </a:rPr>
              <a:t>-y mouthfeel.</a:t>
            </a:r>
          </a:p>
          <a:p>
            <a:pPr marL="0" indent="0">
              <a:buNone/>
            </a:pPr>
            <a:endParaRPr lang="en-GB" sz="2000" dirty="0">
              <a:solidFill>
                <a:schemeClr val="bg1"/>
              </a:solidFill>
            </a:endParaRPr>
          </a:p>
        </p:txBody>
      </p:sp>
    </p:spTree>
    <p:extLst>
      <p:ext uri="{BB962C8B-B14F-4D97-AF65-F5344CB8AC3E}">
        <p14:creationId xmlns:p14="http://schemas.microsoft.com/office/powerpoint/2010/main" val="1034623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215" y="124710"/>
            <a:ext cx="8733656" cy="827226"/>
          </a:xfrm>
        </p:spPr>
        <p:txBody>
          <a:bodyPr/>
          <a:lstStyle/>
          <a:p>
            <a:r>
              <a:rPr lang="en-GB" sz="2800" dirty="0" smtClean="0">
                <a:solidFill>
                  <a:srgbClr val="FFFF00"/>
                </a:solidFill>
                <a:effectLst/>
              </a:rPr>
              <a:t>Unholy alliances: Advertising bankrolls conspiracies</a:t>
            </a:r>
            <a:endParaRPr lang="en-GB" sz="2800" dirty="0">
              <a:solidFill>
                <a:srgbClr val="FFFF00"/>
              </a:solidFill>
              <a:effectLst/>
            </a:endParaRPr>
          </a:p>
        </p:txBody>
      </p:sp>
      <p:sp>
        <p:nvSpPr>
          <p:cNvPr id="3" name="Content Placeholder 2"/>
          <p:cNvSpPr>
            <a:spLocks noGrp="1"/>
          </p:cNvSpPr>
          <p:nvPr>
            <p:ph idx="1"/>
          </p:nvPr>
        </p:nvSpPr>
        <p:spPr>
          <a:xfrm>
            <a:off x="755576" y="6165304"/>
            <a:ext cx="8229600" cy="576064"/>
          </a:xfrm>
        </p:spPr>
        <p:txBody>
          <a:bodyPr/>
          <a:lstStyle/>
          <a:p>
            <a:pPr marL="0" indent="0" algn="r">
              <a:buNone/>
            </a:pPr>
            <a:r>
              <a:rPr lang="en-GB" sz="1600" dirty="0" smtClean="0">
                <a:solidFill>
                  <a:srgbClr val="FFFF00"/>
                </a:solidFill>
                <a:hlinkClick r:id="rId2"/>
              </a:rPr>
              <a:t>https</a:t>
            </a:r>
            <a:r>
              <a:rPr lang="en-GB" sz="1600" dirty="0">
                <a:solidFill>
                  <a:srgbClr val="FFFF00"/>
                </a:solidFill>
                <a:hlinkClick r:id="rId2"/>
              </a:rPr>
              <a:t>://www.nytimes.com/2016/12/26/business/media/advertising-online-ads-fake-news-google.html</a:t>
            </a:r>
            <a:endParaRPr lang="en-GB" sz="1600" dirty="0">
              <a:solidFill>
                <a:srgbClr val="FFFF00"/>
              </a:solidFill>
            </a:endParaRPr>
          </a:p>
        </p:txBody>
      </p:sp>
      <p:pic>
        <p:nvPicPr>
          <p:cNvPr id="1030" name="Picture 6" descr="https://static01.nyt.com/images/2016/12/27/business/00WEBADS/00WEBADS-articleInline.jpg?quality=75&amp;auto=webp&amp;disable=upscale"/>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539552" y="1628800"/>
            <a:ext cx="5105746" cy="393381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6012160" y="1268760"/>
            <a:ext cx="2875711" cy="4093428"/>
          </a:xfrm>
          <a:prstGeom prst="rect">
            <a:avLst/>
          </a:prstGeom>
        </p:spPr>
        <p:txBody>
          <a:bodyPr wrap="square">
            <a:spAutoFit/>
          </a:bodyPr>
          <a:lstStyle/>
          <a:p>
            <a:r>
              <a:rPr lang="en-GB" sz="2000" dirty="0">
                <a:solidFill>
                  <a:schemeClr val="bg1"/>
                </a:solidFill>
                <a:latin typeface="nyt-imperial"/>
              </a:rPr>
              <a:t>An Allstate ad on Nowtheendbegins.com, next to an article claiming that the Sandy Hook Elementary School shooting did not happen. By emphasizing technology and data in placing online ads, marketers risk bankrolling sites that are toxic to society</a:t>
            </a:r>
            <a:endParaRPr lang="en-GB" sz="2000" dirty="0">
              <a:solidFill>
                <a:schemeClr val="bg1"/>
              </a:solidFill>
            </a:endParaRPr>
          </a:p>
        </p:txBody>
      </p:sp>
    </p:spTree>
    <p:extLst>
      <p:ext uri="{BB962C8B-B14F-4D97-AF65-F5344CB8AC3E}">
        <p14:creationId xmlns:p14="http://schemas.microsoft.com/office/powerpoint/2010/main" val="4123083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049" y="14427"/>
            <a:ext cx="8229600" cy="894293"/>
          </a:xfrm>
        </p:spPr>
        <p:txBody>
          <a:bodyPr/>
          <a:lstStyle/>
          <a:p>
            <a:r>
              <a:rPr lang="en-GB" sz="3600" dirty="0" smtClean="0">
                <a:solidFill>
                  <a:srgbClr val="FFFF00"/>
                </a:solidFill>
                <a:effectLst/>
              </a:rPr>
              <a:t>The cost of unfiltered allocation </a:t>
            </a:r>
            <a:endParaRPr lang="en-GB" sz="3600" dirty="0">
              <a:solidFill>
                <a:srgbClr val="FFFF00"/>
              </a:solidFill>
              <a:effectLst/>
            </a:endParaRPr>
          </a:p>
        </p:txBody>
      </p:sp>
      <p:sp>
        <p:nvSpPr>
          <p:cNvPr id="3" name="Content Placeholder 2"/>
          <p:cNvSpPr>
            <a:spLocks noGrp="1"/>
          </p:cNvSpPr>
          <p:nvPr>
            <p:ph idx="1"/>
          </p:nvPr>
        </p:nvSpPr>
        <p:spPr>
          <a:xfrm>
            <a:off x="346049" y="1094546"/>
            <a:ext cx="8610128" cy="5646821"/>
          </a:xfrm>
        </p:spPr>
        <p:txBody>
          <a:bodyPr/>
          <a:lstStyle/>
          <a:p>
            <a:pPr marL="0" indent="0">
              <a:buNone/>
            </a:pPr>
            <a:r>
              <a:rPr lang="en-GB" sz="2000" dirty="0">
                <a:solidFill>
                  <a:schemeClr val="bg1"/>
                </a:solidFill>
              </a:rPr>
              <a:t>“Honestly, </a:t>
            </a:r>
            <a:r>
              <a:rPr lang="en-GB" sz="2000" dirty="0">
                <a:solidFill>
                  <a:srgbClr val="FFFF00"/>
                </a:solidFill>
              </a:rPr>
              <a:t>the long tail is to advertising what subprime was to mortgages,” </a:t>
            </a:r>
            <a:r>
              <a:rPr lang="en-GB" sz="2000" dirty="0">
                <a:solidFill>
                  <a:schemeClr val="bg1"/>
                </a:solidFill>
              </a:rPr>
              <a:t>he said. “No one knows what’s in it, but it helps people believe that there is a mysterious tonnage of impressions that are really low cost. But low-cost impressions would mean low-cost human attention. How can any publisher of quality content survive on low-cost impressions?”</a:t>
            </a:r>
          </a:p>
          <a:p>
            <a:pPr marL="0" indent="0">
              <a:buNone/>
            </a:pPr>
            <a:r>
              <a:rPr lang="en-GB" sz="2000" dirty="0">
                <a:solidFill>
                  <a:schemeClr val="bg1"/>
                </a:solidFill>
              </a:rPr>
              <a:t>Marc Goldberg, chief executive of Trust Metrics, an ad safety vendor, said </a:t>
            </a:r>
            <a:r>
              <a:rPr lang="en-GB" sz="2000" dirty="0">
                <a:solidFill>
                  <a:srgbClr val="FFFF00"/>
                </a:solidFill>
              </a:rPr>
              <a:t>the effort to remove bad actors ignored the fact that many advertisers value impressions over everything else. </a:t>
            </a:r>
            <a:r>
              <a:rPr lang="en-GB" sz="2000" dirty="0">
                <a:solidFill>
                  <a:schemeClr val="bg1"/>
                </a:solidFill>
              </a:rPr>
              <a:t>They would rather not choose and monitor what websites they are appearing on, he said, because they worry they will miss out on potentially lucrative destinations.</a:t>
            </a:r>
          </a:p>
          <a:p>
            <a:pPr marL="0" indent="0">
              <a:buNone/>
            </a:pPr>
            <a:r>
              <a:rPr lang="en-GB" sz="2000" dirty="0">
                <a:solidFill>
                  <a:schemeClr val="bg1"/>
                </a:solidFill>
              </a:rPr>
              <a:t>“</a:t>
            </a:r>
            <a:r>
              <a:rPr lang="en-GB" sz="2000" dirty="0">
                <a:solidFill>
                  <a:srgbClr val="FFFF00"/>
                </a:solidFill>
              </a:rPr>
              <a:t>What they’re doing is introducing all of these bad sites into our ecosystem and not having the means to monitor them appropriately and effectively,”</a:t>
            </a:r>
            <a:r>
              <a:rPr lang="en-GB" sz="2000" dirty="0">
                <a:solidFill>
                  <a:schemeClr val="bg1"/>
                </a:solidFill>
              </a:rPr>
              <a:t> he said. “The big problem in our industry is our expectations of scale are not aligned with reality</a:t>
            </a:r>
            <a:r>
              <a:rPr lang="en-GB" sz="2000" dirty="0" smtClean="0">
                <a:solidFill>
                  <a:schemeClr val="bg1"/>
                </a:solidFill>
              </a:rPr>
              <a:t>.”</a:t>
            </a:r>
          </a:p>
          <a:p>
            <a:pPr marL="0" indent="0">
              <a:buNone/>
            </a:pPr>
            <a:endParaRPr lang="en-GB" sz="800" dirty="0" smtClean="0">
              <a:solidFill>
                <a:schemeClr val="bg1"/>
              </a:solidFill>
            </a:endParaRPr>
          </a:p>
          <a:p>
            <a:pPr marL="0" indent="0" algn="r">
              <a:buNone/>
            </a:pPr>
            <a:r>
              <a:rPr lang="en-GB" sz="2000" i="1" dirty="0" smtClean="0">
                <a:solidFill>
                  <a:schemeClr val="bg1"/>
                </a:solidFill>
              </a:rPr>
              <a:t>New York Times article </a:t>
            </a:r>
            <a:r>
              <a:rPr lang="en-GB" sz="2000" i="1" dirty="0" err="1" smtClean="0">
                <a:solidFill>
                  <a:schemeClr val="bg1"/>
                </a:solidFill>
              </a:rPr>
              <a:t>con’t</a:t>
            </a:r>
            <a:r>
              <a:rPr lang="en-GB" sz="2000" i="1" dirty="0" smtClean="0">
                <a:solidFill>
                  <a:schemeClr val="bg1"/>
                </a:solidFill>
              </a:rPr>
              <a:t> </a:t>
            </a:r>
            <a:endParaRPr lang="en-GB" sz="2000" i="1" dirty="0">
              <a:solidFill>
                <a:schemeClr val="bg1"/>
              </a:solidFill>
            </a:endParaRPr>
          </a:p>
          <a:p>
            <a:pPr marL="0" indent="0">
              <a:buNone/>
            </a:pPr>
            <a:endParaRPr lang="en-GB" sz="2000" dirty="0">
              <a:solidFill>
                <a:schemeClr val="bg1"/>
              </a:solidFill>
            </a:endParaRPr>
          </a:p>
        </p:txBody>
      </p:sp>
    </p:spTree>
    <p:extLst>
      <p:ext uri="{BB962C8B-B14F-4D97-AF65-F5344CB8AC3E}">
        <p14:creationId xmlns:p14="http://schemas.microsoft.com/office/powerpoint/2010/main" val="3808237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33056"/>
            <a:ext cx="8229600" cy="792088"/>
          </a:xfrm>
        </p:spPr>
        <p:txBody>
          <a:bodyPr/>
          <a:lstStyle/>
          <a:p>
            <a:r>
              <a:rPr lang="en-GB" sz="4400" dirty="0" smtClean="0">
                <a:solidFill>
                  <a:srgbClr val="FFFF00"/>
                </a:solidFill>
              </a:rPr>
              <a:t>BY NEXT TUESDAY!</a:t>
            </a:r>
            <a:endParaRPr lang="en-GB" sz="4400" dirty="0">
              <a:solidFill>
                <a:srgbClr val="FFFF00"/>
              </a:solidFill>
            </a:endParaRPr>
          </a:p>
        </p:txBody>
      </p:sp>
      <p:sp>
        <p:nvSpPr>
          <p:cNvPr id="3" name="Content Placeholder 2"/>
          <p:cNvSpPr>
            <a:spLocks noGrp="1"/>
          </p:cNvSpPr>
          <p:nvPr>
            <p:ph idx="1"/>
          </p:nvPr>
        </p:nvSpPr>
        <p:spPr>
          <a:xfrm>
            <a:off x="457200" y="4941168"/>
            <a:ext cx="8229600" cy="1184995"/>
          </a:xfrm>
        </p:spPr>
        <p:txBody>
          <a:bodyPr/>
          <a:lstStyle/>
          <a:p>
            <a:pPr marL="0" indent="0">
              <a:buNone/>
            </a:pPr>
            <a:r>
              <a:rPr lang="en-GB" dirty="0" smtClean="0">
                <a:solidFill>
                  <a:schemeClr val="bg1"/>
                </a:solidFill>
              </a:rPr>
              <a:t>PLEASE READ Jon </a:t>
            </a:r>
            <a:r>
              <a:rPr lang="en-GB" dirty="0" err="1" smtClean="0">
                <a:solidFill>
                  <a:schemeClr val="bg1"/>
                </a:solidFill>
              </a:rPr>
              <a:t>Ronson</a:t>
            </a:r>
            <a:r>
              <a:rPr lang="en-GB" dirty="0" smtClean="0">
                <a:solidFill>
                  <a:schemeClr val="bg1"/>
                </a:solidFill>
              </a:rPr>
              <a:t> on Bilderberg group </a:t>
            </a:r>
          </a:p>
          <a:p>
            <a:pPr marL="0" indent="0">
              <a:buNone/>
            </a:pPr>
            <a:r>
              <a:rPr lang="en-GB" dirty="0">
                <a:solidFill>
                  <a:schemeClr val="bg1"/>
                </a:solidFill>
              </a:rPr>
              <a:t> </a:t>
            </a:r>
            <a:r>
              <a:rPr lang="en-GB" u="sng" dirty="0">
                <a:solidFill>
                  <a:schemeClr val="bg1"/>
                </a:solidFill>
                <a:hlinkClick r:id="rId2"/>
              </a:rPr>
              <a:t>http://www.jonronson.com/coldtype_ronson_05.pdf</a:t>
            </a:r>
            <a:r>
              <a:rPr lang="en-GB" dirty="0">
                <a:solidFill>
                  <a:schemeClr val="bg1"/>
                </a:solidFill>
              </a:rPr>
              <a:t> </a:t>
            </a:r>
          </a:p>
        </p:txBody>
      </p:sp>
      <p:sp>
        <p:nvSpPr>
          <p:cNvPr id="4" name="Content Placeholder 2"/>
          <p:cNvSpPr txBox="1">
            <a:spLocks/>
          </p:cNvSpPr>
          <p:nvPr/>
        </p:nvSpPr>
        <p:spPr bwMode="auto">
          <a:xfrm>
            <a:off x="539552" y="476672"/>
            <a:ext cx="8229600" cy="12961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2400" kern="1200">
                <a:solidFill>
                  <a:srgbClr val="7F7F7F"/>
                </a:solidFill>
                <a:latin typeface="+mj-lt"/>
                <a:ea typeface="+mn-ea"/>
                <a:cs typeface="+mn-cs"/>
              </a:defRPr>
            </a:lvl1pPr>
            <a:lvl2pPr marL="742950" indent="-28575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2pPr>
            <a:lvl3pPr marL="11430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3pPr>
            <a:lvl4pPr marL="1600200" indent="-22860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4pPr>
            <a:lvl5pPr marL="20574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buFont typeface="Arial" charset="0"/>
              <a:buNone/>
            </a:pPr>
            <a:r>
              <a:rPr lang="en-GB" sz="3600" dirty="0" smtClean="0">
                <a:solidFill>
                  <a:srgbClr val="92D050"/>
                </a:solidFill>
              </a:rPr>
              <a:t>Value for a writer of writing a letter of complaint? Discuss</a:t>
            </a:r>
          </a:p>
        </p:txBody>
      </p:sp>
    </p:spTree>
    <p:extLst>
      <p:ext uri="{BB962C8B-B14F-4D97-AF65-F5344CB8AC3E}">
        <p14:creationId xmlns:p14="http://schemas.microsoft.com/office/powerpoint/2010/main" val="23230077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1347</TotalTime>
  <Words>677</Words>
  <Application>Microsoft Office PowerPoint</Application>
  <PresentationFormat>On-screen Show (4:3)</PresentationFormat>
  <Paragraphs>59</Paragraphs>
  <Slides>13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Century Gothic</vt:lpstr>
      <vt:lpstr>Courier New</vt:lpstr>
      <vt:lpstr>Felix Titling</vt:lpstr>
      <vt:lpstr>nyt-imperial</vt:lpstr>
      <vt:lpstr>Palatino Linotype</vt:lpstr>
      <vt:lpstr>Executive</vt:lpstr>
      <vt:lpstr>HPEN 4004 THE LANGUAGE(S) OF PERSUASION</vt:lpstr>
      <vt:lpstr>Aims &amp; Learning Outcomes</vt:lpstr>
      <vt:lpstr>HAY ON TUESDAY </vt:lpstr>
      <vt:lpstr>The quest for clarity</vt:lpstr>
      <vt:lpstr>Flat earth v Round Earth</vt:lpstr>
      <vt:lpstr>Plastic rice: the scare story</vt:lpstr>
      <vt:lpstr>who is creating these different types of content and why it is being created.   I saw Eliot Higgins present in Paris in early January, and he listed four ‘Ps’ which helped explain the different motivations. I’ve been thinking about these a great deal and using Eliot’s original list have identified four additional motivations for the creation of this type of content: Poor Journalism, Parody, to Provoke or ‘Punk’, Passion, Partisanship, Profit, Political Influence or Power, and Propaganda </vt:lpstr>
      <vt:lpstr>PowerPoint Presentation</vt:lpstr>
      <vt:lpstr>Plastic rice: where does the story come from?</vt:lpstr>
      <vt:lpstr>PLASTIC RICE: A picture is better than 1,000 words ?</vt:lpstr>
      <vt:lpstr>Unholy alliances: Advertising bankrolls conspiracies</vt:lpstr>
      <vt:lpstr>The cost of unfiltered allocation </vt:lpstr>
      <vt:lpstr>BY NEXT TUESDAY!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clientadmin</dc:creator>
  <cp:lastModifiedBy>Jeni Williams</cp:lastModifiedBy>
  <cp:revision>65</cp:revision>
  <dcterms:created xsi:type="dcterms:W3CDTF">2011-02-20T22:50:02Z</dcterms:created>
  <dcterms:modified xsi:type="dcterms:W3CDTF">2019-05-24T13:00:50Z</dcterms:modified>
</cp:coreProperties>
</file>