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7"/>
  </p:notesMasterIdLst>
  <p:sldIdLst>
    <p:sldId id="719" r:id="rId7"/>
    <p:sldId id="715" r:id="rId8"/>
    <p:sldId id="331" r:id="rId9"/>
    <p:sldId id="727" r:id="rId10"/>
    <p:sldId id="729" r:id="rId11"/>
    <p:sldId id="293" r:id="rId12"/>
    <p:sldId id="716" r:id="rId13"/>
    <p:sldId id="723" r:id="rId14"/>
    <p:sldId id="724" r:id="rId15"/>
    <p:sldId id="72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89AEBA-5C69-4DA7-A626-B9607296DD2D}" v="2" dt="2026-01-27T22:24:39.9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573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C5642-78A8-D9A3-1306-3330F7A54D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01F714-7110-F9DB-B136-20A8CFC910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CA0633-F11E-6A61-8251-CAC5A1D473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9F54D4E-AA3D-26DF-9982-0946FD65174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504094-1873-094C-E70D-E66C88A2B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4F954F-6333-04C8-5331-61FA797BB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0286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74A-70D4-4E48-BC87-A094183F8690}" type="datetime1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/>
              <a:t>Engineering and Project </a:t>
            </a:r>
            <a:endParaRPr lang="en-GB" sz="4800" dirty="0"/>
          </a:p>
          <a:p>
            <a:r>
              <a:rPr lang="en-GB" sz="4800" dirty="0"/>
              <a:t>Management</a:t>
            </a:r>
          </a:p>
          <a:p>
            <a:r>
              <a:rPr lang="en-GB" sz="4800" dirty="0"/>
              <a:t>(ACDA5025)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0936434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</a:t>
            </a:r>
            <a:r>
              <a:rPr lang="en-US" sz="3200">
                <a:latin typeface="+mn-lt"/>
              </a:rPr>
              <a:t>Engineering and Project </a:t>
            </a:r>
            <a:r>
              <a:rPr lang="en-US" sz="3200" dirty="0">
                <a:latin typeface="+mn-lt"/>
              </a:rPr>
              <a:t>Management 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ACDA</a:t>
            </a:r>
            <a:r>
              <a:rPr lang="en-US" sz="3200" dirty="0">
                <a:latin typeface="+mn-lt"/>
              </a:rPr>
              <a:t>5025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20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5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Pre – Requisites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None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Engineering and Project Management</a:t>
            </a:r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400" b="1" kern="1200" dirty="0">
                <a:ea typeface="+mj-ea"/>
                <a:cs typeface="+mj-cs"/>
              </a:rPr>
              <a:t>Aim: </a:t>
            </a:r>
          </a:p>
          <a:p>
            <a:pPr marL="0" lvl="0" indent="0" algn="just" fontAlgn="auto" hangingPunct="1">
              <a:spcBef>
                <a:spcPts val="1200"/>
              </a:spcBef>
              <a:buNone/>
            </a:pP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To develop the skills necessary to </a:t>
            </a:r>
            <a:r>
              <a:rPr lang="en-GB" sz="3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successfully specify and manage an engineering project</a:t>
            </a: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accounting for various factors.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638" y="1388119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Learning Outcome: </a:t>
            </a:r>
          </a:p>
          <a:p>
            <a:pPr algn="just" hangingPunc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Upon the successful completion of this module, the student should be able to: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Evaluate the </a:t>
            </a: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environmental and societal impact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of solutions to broadly-defined problems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</a:pP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Identify and analyse ethical concerns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and make reasoned ethical choices informed by professional codes of conduct.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Use a </a:t>
            </a: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risk management process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to identify, evaluate and mitigate risks (the effects of uncertainty) associated with a particular project or activity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</a:pPr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Recognise the </a:t>
            </a:r>
            <a:r>
              <a:rPr lang="en-GB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responsibilities, benefits and importance of supporting equality, diversity and inclusion.</a:t>
            </a:r>
            <a:endParaRPr lang="en-GB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137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4DCF75-5004-53D9-F7CC-3089FCB96C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628EC-7545-AD41-E800-A6C2EE319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5BD58-0344-E67C-FAA2-FED92E002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328" y="1142177"/>
            <a:ext cx="11783717" cy="5256224"/>
          </a:xfrm>
        </p:spPr>
        <p:txBody>
          <a:bodyPr>
            <a:normAutofit/>
          </a:bodyPr>
          <a:lstStyle/>
          <a:p>
            <a:pPr algn="just" hangingPunct="0">
              <a:buNone/>
            </a:pPr>
            <a:r>
              <a:rPr lang="en-GB" sz="3200" b="1" dirty="0">
                <a:effectLst/>
                <a:ea typeface="Times New Roman" panose="02020603050405020304" pitchFamily="18" charset="0"/>
              </a:rPr>
              <a:t>AHEP 4.0 Learning outcomes:</a:t>
            </a:r>
            <a:endParaRPr lang="en-GB" sz="3200" dirty="0">
              <a:effectLst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B7: Evaluate the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environmental and societal impact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of solutions to broadly-defined problems; 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B11: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Recognise the responsibilities, benefits and importance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of supporting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equality, diversity and inclusion. </a:t>
            </a:r>
          </a:p>
          <a:p>
            <a:pPr algn="just" hangingPunct="0">
              <a:lnSpc>
                <a:spcPct val="150000"/>
              </a:lnSpc>
              <a:spcBef>
                <a:spcPts val="6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B14: Recognise the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need for quality management systems and continuous improvement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in the context of broadly-defined problems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B17: Communicate effectively with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technical and non-technical audiences</a:t>
            </a:r>
            <a:endParaRPr lang="en-GB" sz="4000" b="1" dirty="0"/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2EDF63A-9BAB-7A6F-AB06-7CBD39274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7F671B7-4B46-C87D-6115-9036277E9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038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1208775" cy="52957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/>
              <a:t>Indicative Content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Equality, diversity, and inclusivity in engineering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Prevent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Engineering codes of conduct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Legal, ethical, and societal considerations of engineering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Environmental effects of engineering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Specifying, planning, and managing engineering projects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Identifying, managing, and mitigating risks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Statistical techniques: descriptive statistics, parametric and non-parametric testing.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Design of experiments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Statistical Data Analysis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479823"/>
              </p:ext>
            </p:extLst>
          </p:nvPr>
        </p:nvGraphicFramePr>
        <p:xfrm>
          <a:off x="1033381" y="2387498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2405" y="1012982"/>
            <a:ext cx="11067190" cy="5122548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kern="1200" dirty="0">
                <a:solidFill>
                  <a:schemeClr val="tx1"/>
                </a:solidFill>
                <a:ea typeface="+mj-ea"/>
                <a:cs typeface="+mj-cs"/>
              </a:rPr>
              <a:t>Mode of Assessment: </a:t>
            </a:r>
            <a:r>
              <a:rPr lang="en-US" kern="1200" dirty="0">
                <a:solidFill>
                  <a:srgbClr val="FF0000"/>
                </a:solidFill>
                <a:ea typeface="+mj-ea"/>
                <a:cs typeface="+mj-cs"/>
              </a:rPr>
              <a:t>[Component PASS]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1</a:t>
            </a:r>
            <a:r>
              <a:rPr lang="en-US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b="1" dirty="0">
                <a:ea typeface="+mj-ea"/>
                <a:cs typeface="+mj-cs"/>
              </a:rPr>
              <a:t>Coursework</a:t>
            </a:r>
            <a:endParaRPr lang="en-US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algn="just" hangingPunct="0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Portfolio consisting of 3 elements: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PREVENT certificate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Equality &amp; Diversity Training certificate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Project proposal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74675" indent="-574675">
              <a:lnSpc>
                <a:spcPct val="120000"/>
              </a:lnSpc>
              <a:buNone/>
            </a:pPr>
            <a:r>
              <a:rPr lang="en-GB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2</a:t>
            </a:r>
            <a:r>
              <a:rPr lang="en-US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b="1" dirty="0">
                <a:ea typeface="+mj-ea"/>
                <a:cs typeface="+mj-cs"/>
              </a:rPr>
              <a:t>Coursework</a:t>
            </a:r>
            <a:endParaRPr lang="en-US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54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327667" cy="365125"/>
          </a:xfrm>
        </p:spPr>
        <p:txBody>
          <a:bodyPr/>
          <a:lstStyle/>
          <a:p>
            <a:r>
              <a:rPr lang="en-GB" dirty="0"/>
              <a:t>Engineering and Project Management- Introduction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E93D8B-7048-96AA-07A2-B6C386EBA9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949867"/>
              </p:ext>
            </p:extLst>
          </p:nvPr>
        </p:nvGraphicFramePr>
        <p:xfrm>
          <a:off x="1794748" y="2205814"/>
          <a:ext cx="7832726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10448">
                  <a:extLst>
                    <a:ext uri="{9D8B030D-6E8A-4147-A177-3AD203B41FA5}">
                      <a16:colId xmlns:a16="http://schemas.microsoft.com/office/drawing/2014/main" val="3813375750"/>
                    </a:ext>
                  </a:extLst>
                </a:gridCol>
                <a:gridCol w="3540821">
                  <a:extLst>
                    <a:ext uri="{9D8B030D-6E8A-4147-A177-3AD203B41FA5}">
                      <a16:colId xmlns:a16="http://schemas.microsoft.com/office/drawing/2014/main" val="1799367182"/>
                    </a:ext>
                  </a:extLst>
                </a:gridCol>
                <a:gridCol w="1381457">
                  <a:extLst>
                    <a:ext uri="{9D8B030D-6E8A-4147-A177-3AD203B41FA5}">
                      <a16:colId xmlns:a16="http://schemas.microsoft.com/office/drawing/2014/main" val="1426079687"/>
                    </a:ext>
                  </a:extLst>
                </a:gridCol>
              </a:tblGrid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Weighting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16406109"/>
                  </a:ext>
                </a:extLst>
              </a:tr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Portfolio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2,500 Words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9025377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3E1F3A-6B11-F8A5-8F97-DC69341617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2058925"/>
              </p:ext>
            </p:extLst>
          </p:nvPr>
        </p:nvGraphicFramePr>
        <p:xfrm>
          <a:off x="1794748" y="5347586"/>
          <a:ext cx="7883525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9324">
                  <a:extLst>
                    <a:ext uri="{9D8B030D-6E8A-4147-A177-3AD203B41FA5}">
                      <a16:colId xmlns:a16="http://schemas.microsoft.com/office/drawing/2014/main" val="301094224"/>
                    </a:ext>
                  </a:extLst>
                </a:gridCol>
                <a:gridCol w="3563785">
                  <a:extLst>
                    <a:ext uri="{9D8B030D-6E8A-4147-A177-3AD203B41FA5}">
                      <a16:colId xmlns:a16="http://schemas.microsoft.com/office/drawing/2014/main" val="4268515293"/>
                    </a:ext>
                  </a:extLst>
                </a:gridCol>
                <a:gridCol w="1390416">
                  <a:extLst>
                    <a:ext uri="{9D8B030D-6E8A-4147-A177-3AD203B41FA5}">
                      <a16:colId xmlns:a16="http://schemas.microsoft.com/office/drawing/2014/main" val="908694689"/>
                    </a:ext>
                  </a:extLst>
                </a:gridCol>
              </a:tblGrid>
              <a:tr h="494254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Weighting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87436163"/>
                  </a:ext>
                </a:extLst>
              </a:tr>
              <a:tr h="388396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Presentation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10 Minutes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76568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kern="1200" dirty="0">
                <a:solidFill>
                  <a:schemeClr val="tx1"/>
                </a:solidFill>
                <a:ea typeface="+mj-ea"/>
                <a:cs typeface="+mj-cs"/>
              </a:rPr>
              <a:t>Reading Book:</a:t>
            </a:r>
            <a:endParaRPr lang="en-US" sz="3600" b="1" dirty="0">
              <a:ea typeface="+mj-ea"/>
              <a:cs typeface="+mj-cs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D. Lock,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Project management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10th edition. Burlington, Vt: Gower, 2013.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H. Maylor and N. Turner,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Project management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Fifth edition. Harlow: Pearson, 2022.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W. R. Bowen,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Engineering Ethics Challenges and Opportunities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1st ed. 2014. Cham: Springer International Publishing, 2014. </a:t>
            </a:r>
            <a:r>
              <a:rPr lang="en-GB" sz="2000" dirty="0" err="1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doi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: 10.1007/978-3-319-04096-7.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G. Rugg,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Using statistics : a gentle introduction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Maidenhead: Open University Press, 2007.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S. Saeed, S. Saeed, M. A. Khan, and R. Ahmad,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Business strategies and approaches for effective engineering management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Hershey, Pa: Business Science Reference, 2013.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Z. Wong,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Human factors in project management : concepts, tools, and techniques for inspiring teamwork and motivation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1st ed. San Francisco: Jossey-Bass, 2007.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i="1" dirty="0">
                <a:solidFill>
                  <a:schemeClr val="bg1">
                    <a:lumMod val="65000"/>
                  </a:schemeClr>
                </a:solidFill>
              </a:rPr>
              <a:t>Engineering and Project Management</a:t>
            </a:r>
            <a:endParaRPr lang="en-US" i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625</Words>
  <Application>Microsoft Office PowerPoint</Application>
  <PresentationFormat>Widescreen</PresentationFormat>
  <Paragraphs>119</Paragraphs>
  <Slides>10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UWTSD 200_Title Page</vt:lpstr>
      <vt:lpstr>UWTSD 200_Title Page 2</vt:lpstr>
      <vt:lpstr>UWTSD 200_Text 4</vt:lpstr>
      <vt:lpstr>PowerPoint Presentation</vt:lpstr>
      <vt:lpstr>Module Name  : Engineering and Project Management  Module Code  : ACDA5025 Credits    : 20 Level    : 5 Pre – Requisites : None Lecturer   : Stalin Jacob Lecturer Email ID : s.wpackiadhas@uwtsd.ac.uk</vt:lpstr>
      <vt:lpstr>Module Descriptor</vt:lpstr>
      <vt:lpstr>Module Descriptor</vt:lpstr>
      <vt:lpstr>Module Descriptor</vt:lpstr>
      <vt:lpstr>Module Descriptor</vt:lpstr>
      <vt:lpstr>Study time allocation      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109</cp:revision>
  <dcterms:created xsi:type="dcterms:W3CDTF">2021-03-09T15:35:42Z</dcterms:created>
  <dcterms:modified xsi:type="dcterms:W3CDTF">2026-01-28T09:07:28Z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