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8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5F89C21C-A0EA-4E3D-A5E2-379349748B34}">
          <p14:sldIdLst>
            <p14:sldId id="256"/>
            <p14:sldId id="268"/>
            <p14:sldId id="258"/>
            <p14:sldId id="259"/>
            <p14:sldId id="260"/>
            <p14:sldId id="261"/>
            <p14:sldId id="262"/>
            <p14:sldId id="263"/>
            <p14:sldId id="264"/>
            <p14:sldId id="265"/>
            <p14:sldId id="266"/>
            <p14:sldId id="267"/>
          </p14:sldIdLst>
        </p14:section>
        <p14:section name="Untitled Section" id="{F933F350-665A-4361-96D0-92DF62086F16}">
          <p14:sldIdLst/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21" dt="2026-10-11T20:17:01.977"/>
    <p1510:client id="{2DBC61FF-DFED-C224-C69C-07B25A1209D8}" v="324" dt="2026-10-12T08:05:04.828"/>
    <p1510:client id="{4F08C18E-4766-A11A-CAA3-F80EFF52E24A}" v="127" dt="2026-10-10T10:55:28.041"/>
    <p1510:client id="{595089BE-5F70-97BF-1AD7-D48EF9F8AEC1}" v="63" dt="2026-10-10T09:20:01.388"/>
    <p1510:client id="{9D0E3FBB-BB0F-17F2-7CC2-2B422EEE8FE5}" v="43" dt="2026-10-11T20:07:27.054"/>
    <p1510:client id="{A8218766-BD6D-FEA6-3F16-25AA438BA729}" v="282" dt="2026-10-11T22:31:17.780"/>
    <p1510:client id="{FDE7AE8B-77DC-5E82-70AD-2BEA884D02F1}" v="244" dt="2026-10-11T19:49:46.27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4"/>
            <a:ext cx="6858000" cy="2387600"/>
          </a:xfrm>
        </p:spPr>
        <p:txBody>
          <a:bodyPr anchor="b"/>
          <a:lstStyle>
            <a:lvl1pPr algn="ctr">
              <a:defRPr sz="186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40"/>
            <a:ext cx="6858000" cy="1655761"/>
          </a:xfrm>
        </p:spPr>
        <p:txBody>
          <a:bodyPr/>
          <a:lstStyle>
            <a:lvl1pPr marL="0" indent="0" algn="ctr">
              <a:buNone/>
              <a:defRPr sz="745"/>
            </a:lvl1pPr>
            <a:lvl2pPr marL="141857" indent="0" algn="ctr">
              <a:buNone/>
              <a:defRPr sz="620"/>
            </a:lvl2pPr>
            <a:lvl3pPr marL="283715" indent="0" algn="ctr">
              <a:buNone/>
              <a:defRPr sz="559"/>
            </a:lvl3pPr>
            <a:lvl4pPr marL="425571" indent="0" algn="ctr">
              <a:buNone/>
              <a:defRPr sz="497"/>
            </a:lvl4pPr>
            <a:lvl5pPr marL="567428" indent="0" algn="ctr">
              <a:buNone/>
              <a:defRPr sz="497"/>
            </a:lvl5pPr>
            <a:lvl6pPr marL="709286" indent="0" algn="ctr">
              <a:buNone/>
              <a:defRPr sz="497"/>
            </a:lvl6pPr>
            <a:lvl7pPr marL="851143" indent="0" algn="ctr">
              <a:buNone/>
              <a:defRPr sz="497"/>
            </a:lvl7pPr>
            <a:lvl8pPr marL="993000" indent="0" algn="ctr">
              <a:buNone/>
              <a:defRPr sz="497"/>
            </a:lvl8pPr>
            <a:lvl9pPr marL="1134858" indent="0" algn="ctr">
              <a:buNone/>
              <a:defRPr sz="497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90" y="1709741"/>
            <a:ext cx="7886700" cy="2852737"/>
          </a:xfrm>
        </p:spPr>
        <p:txBody>
          <a:bodyPr anchor="b"/>
          <a:lstStyle>
            <a:lvl1pPr>
              <a:defRPr sz="186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90" y="4589467"/>
            <a:ext cx="7886700" cy="1500187"/>
          </a:xfrm>
        </p:spPr>
        <p:txBody>
          <a:bodyPr/>
          <a:lstStyle>
            <a:lvl1pPr marL="0" indent="0">
              <a:buNone/>
              <a:defRPr sz="745">
                <a:solidFill>
                  <a:schemeClr val="tx1">
                    <a:tint val="82000"/>
                  </a:schemeClr>
                </a:solidFill>
              </a:defRPr>
            </a:lvl1pPr>
            <a:lvl2pPr marL="141857" indent="0">
              <a:buNone/>
              <a:defRPr sz="620">
                <a:solidFill>
                  <a:schemeClr val="tx1">
                    <a:tint val="82000"/>
                  </a:schemeClr>
                </a:solidFill>
              </a:defRPr>
            </a:lvl2pPr>
            <a:lvl3pPr marL="283715" indent="0">
              <a:buNone/>
              <a:defRPr sz="559">
                <a:solidFill>
                  <a:schemeClr val="tx1">
                    <a:tint val="82000"/>
                  </a:schemeClr>
                </a:solidFill>
              </a:defRPr>
            </a:lvl3pPr>
            <a:lvl4pPr marL="425571" indent="0">
              <a:buNone/>
              <a:defRPr sz="497">
                <a:solidFill>
                  <a:schemeClr val="tx1">
                    <a:tint val="82000"/>
                  </a:schemeClr>
                </a:solidFill>
              </a:defRPr>
            </a:lvl4pPr>
            <a:lvl5pPr marL="567428" indent="0">
              <a:buNone/>
              <a:defRPr sz="497">
                <a:solidFill>
                  <a:schemeClr val="tx1">
                    <a:tint val="82000"/>
                  </a:schemeClr>
                </a:solidFill>
              </a:defRPr>
            </a:lvl5pPr>
            <a:lvl6pPr marL="709286" indent="0">
              <a:buNone/>
              <a:defRPr sz="497">
                <a:solidFill>
                  <a:schemeClr val="tx1">
                    <a:tint val="82000"/>
                  </a:schemeClr>
                </a:solidFill>
              </a:defRPr>
            </a:lvl6pPr>
            <a:lvl7pPr marL="851143" indent="0">
              <a:buNone/>
              <a:defRPr sz="497">
                <a:solidFill>
                  <a:schemeClr val="tx1">
                    <a:tint val="82000"/>
                  </a:schemeClr>
                </a:solidFill>
              </a:defRPr>
            </a:lvl7pPr>
            <a:lvl8pPr marL="993000" indent="0">
              <a:buNone/>
              <a:defRPr sz="497">
                <a:solidFill>
                  <a:schemeClr val="tx1">
                    <a:tint val="82000"/>
                  </a:schemeClr>
                </a:solidFill>
              </a:defRPr>
            </a:lvl8pPr>
            <a:lvl9pPr marL="1134858" indent="0">
              <a:buNone/>
              <a:defRPr sz="497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1" y="1825626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1" y="1825626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3" y="365129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4"/>
            <a:ext cx="3868340" cy="823912"/>
          </a:xfrm>
        </p:spPr>
        <p:txBody>
          <a:bodyPr anchor="b"/>
          <a:lstStyle>
            <a:lvl1pPr marL="0" indent="0">
              <a:buNone/>
              <a:defRPr sz="745" b="1"/>
            </a:lvl1pPr>
            <a:lvl2pPr marL="141857" indent="0">
              <a:buNone/>
              <a:defRPr sz="620" b="1"/>
            </a:lvl2pPr>
            <a:lvl3pPr marL="283715" indent="0">
              <a:buNone/>
              <a:defRPr sz="559" b="1"/>
            </a:lvl3pPr>
            <a:lvl4pPr marL="425571" indent="0">
              <a:buNone/>
              <a:defRPr sz="497" b="1"/>
            </a:lvl4pPr>
            <a:lvl5pPr marL="567428" indent="0">
              <a:buNone/>
              <a:defRPr sz="497" b="1"/>
            </a:lvl5pPr>
            <a:lvl6pPr marL="709286" indent="0">
              <a:buNone/>
              <a:defRPr sz="497" b="1"/>
            </a:lvl6pPr>
            <a:lvl7pPr marL="851143" indent="0">
              <a:buNone/>
              <a:defRPr sz="497" b="1"/>
            </a:lvl7pPr>
            <a:lvl8pPr marL="993000" indent="0">
              <a:buNone/>
              <a:defRPr sz="497" b="1"/>
            </a:lvl8pPr>
            <a:lvl9pPr marL="1134858" indent="0">
              <a:buNone/>
              <a:defRPr sz="49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4" y="1681164"/>
            <a:ext cx="3887391" cy="823912"/>
          </a:xfrm>
        </p:spPr>
        <p:txBody>
          <a:bodyPr anchor="b"/>
          <a:lstStyle>
            <a:lvl1pPr marL="0" indent="0">
              <a:buNone/>
              <a:defRPr sz="745" b="1"/>
            </a:lvl1pPr>
            <a:lvl2pPr marL="141857" indent="0">
              <a:buNone/>
              <a:defRPr sz="620" b="1"/>
            </a:lvl2pPr>
            <a:lvl3pPr marL="283715" indent="0">
              <a:buNone/>
              <a:defRPr sz="559" b="1"/>
            </a:lvl3pPr>
            <a:lvl4pPr marL="425571" indent="0">
              <a:buNone/>
              <a:defRPr sz="497" b="1"/>
            </a:lvl4pPr>
            <a:lvl5pPr marL="567428" indent="0">
              <a:buNone/>
              <a:defRPr sz="497" b="1"/>
            </a:lvl5pPr>
            <a:lvl6pPr marL="709286" indent="0">
              <a:buNone/>
              <a:defRPr sz="497" b="1"/>
            </a:lvl6pPr>
            <a:lvl7pPr marL="851143" indent="0">
              <a:buNone/>
              <a:defRPr sz="497" b="1"/>
            </a:lvl7pPr>
            <a:lvl8pPr marL="993000" indent="0">
              <a:buNone/>
              <a:defRPr sz="497" b="1"/>
            </a:lvl8pPr>
            <a:lvl9pPr marL="1134858" indent="0">
              <a:buNone/>
              <a:defRPr sz="49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4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2" y="457200"/>
            <a:ext cx="2949179" cy="1600200"/>
          </a:xfrm>
        </p:spPr>
        <p:txBody>
          <a:bodyPr anchor="b"/>
          <a:lstStyle>
            <a:lvl1pPr>
              <a:defRPr sz="993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4" y="987429"/>
            <a:ext cx="4629151" cy="4873625"/>
          </a:xfrm>
        </p:spPr>
        <p:txBody>
          <a:bodyPr/>
          <a:lstStyle>
            <a:lvl1pPr>
              <a:defRPr sz="993"/>
            </a:lvl1pPr>
            <a:lvl2pPr>
              <a:defRPr sz="869"/>
            </a:lvl2pPr>
            <a:lvl3pPr>
              <a:defRPr sz="745"/>
            </a:lvl3pPr>
            <a:lvl4pPr>
              <a:defRPr sz="620"/>
            </a:lvl4pPr>
            <a:lvl5pPr>
              <a:defRPr sz="620"/>
            </a:lvl5pPr>
            <a:lvl6pPr>
              <a:defRPr sz="620"/>
            </a:lvl6pPr>
            <a:lvl7pPr>
              <a:defRPr sz="620"/>
            </a:lvl7pPr>
            <a:lvl8pPr>
              <a:defRPr sz="620"/>
            </a:lvl8pPr>
            <a:lvl9pPr>
              <a:defRPr sz="62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2" y="2057400"/>
            <a:ext cx="2949179" cy="3811588"/>
          </a:xfrm>
        </p:spPr>
        <p:txBody>
          <a:bodyPr/>
          <a:lstStyle>
            <a:lvl1pPr marL="0" indent="0">
              <a:buNone/>
              <a:defRPr sz="497"/>
            </a:lvl1pPr>
            <a:lvl2pPr marL="141857" indent="0">
              <a:buNone/>
              <a:defRPr sz="434"/>
            </a:lvl2pPr>
            <a:lvl3pPr marL="283715" indent="0">
              <a:buNone/>
              <a:defRPr sz="372"/>
            </a:lvl3pPr>
            <a:lvl4pPr marL="425571" indent="0">
              <a:buNone/>
              <a:defRPr sz="310"/>
            </a:lvl4pPr>
            <a:lvl5pPr marL="567428" indent="0">
              <a:buNone/>
              <a:defRPr sz="310"/>
            </a:lvl5pPr>
            <a:lvl6pPr marL="709286" indent="0">
              <a:buNone/>
              <a:defRPr sz="310"/>
            </a:lvl6pPr>
            <a:lvl7pPr marL="851143" indent="0">
              <a:buNone/>
              <a:defRPr sz="310"/>
            </a:lvl7pPr>
            <a:lvl8pPr marL="993000" indent="0">
              <a:buNone/>
              <a:defRPr sz="310"/>
            </a:lvl8pPr>
            <a:lvl9pPr marL="1134858" indent="0">
              <a:buNone/>
              <a:defRPr sz="31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2" y="457200"/>
            <a:ext cx="2949179" cy="1600200"/>
          </a:xfrm>
        </p:spPr>
        <p:txBody>
          <a:bodyPr anchor="b"/>
          <a:lstStyle>
            <a:lvl1pPr>
              <a:defRPr sz="993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4" y="987429"/>
            <a:ext cx="4629151" cy="4873625"/>
          </a:xfrm>
        </p:spPr>
        <p:txBody>
          <a:bodyPr/>
          <a:lstStyle>
            <a:lvl1pPr marL="0" indent="0">
              <a:buNone/>
              <a:defRPr sz="993"/>
            </a:lvl1pPr>
            <a:lvl2pPr marL="141857" indent="0">
              <a:buNone/>
              <a:defRPr sz="869"/>
            </a:lvl2pPr>
            <a:lvl3pPr marL="283715" indent="0">
              <a:buNone/>
              <a:defRPr sz="745"/>
            </a:lvl3pPr>
            <a:lvl4pPr marL="425571" indent="0">
              <a:buNone/>
              <a:defRPr sz="620"/>
            </a:lvl4pPr>
            <a:lvl5pPr marL="567428" indent="0">
              <a:buNone/>
              <a:defRPr sz="620"/>
            </a:lvl5pPr>
            <a:lvl6pPr marL="709286" indent="0">
              <a:buNone/>
              <a:defRPr sz="620"/>
            </a:lvl6pPr>
            <a:lvl7pPr marL="851143" indent="0">
              <a:buNone/>
              <a:defRPr sz="620"/>
            </a:lvl7pPr>
            <a:lvl8pPr marL="993000" indent="0">
              <a:buNone/>
              <a:defRPr sz="620"/>
            </a:lvl8pPr>
            <a:lvl9pPr marL="1134858" indent="0">
              <a:buNone/>
              <a:defRPr sz="62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2" y="2057400"/>
            <a:ext cx="2949179" cy="3811588"/>
          </a:xfrm>
        </p:spPr>
        <p:txBody>
          <a:bodyPr/>
          <a:lstStyle>
            <a:lvl1pPr marL="0" indent="0">
              <a:buNone/>
              <a:defRPr sz="497"/>
            </a:lvl1pPr>
            <a:lvl2pPr marL="141857" indent="0">
              <a:buNone/>
              <a:defRPr sz="434"/>
            </a:lvl2pPr>
            <a:lvl3pPr marL="283715" indent="0">
              <a:buNone/>
              <a:defRPr sz="372"/>
            </a:lvl3pPr>
            <a:lvl4pPr marL="425571" indent="0">
              <a:buNone/>
              <a:defRPr sz="310"/>
            </a:lvl4pPr>
            <a:lvl5pPr marL="567428" indent="0">
              <a:buNone/>
              <a:defRPr sz="310"/>
            </a:lvl5pPr>
            <a:lvl6pPr marL="709286" indent="0">
              <a:buNone/>
              <a:defRPr sz="310"/>
            </a:lvl6pPr>
            <a:lvl7pPr marL="851143" indent="0">
              <a:buNone/>
              <a:defRPr sz="310"/>
            </a:lvl7pPr>
            <a:lvl8pPr marL="993000" indent="0">
              <a:buNone/>
              <a:defRPr sz="310"/>
            </a:lvl8pPr>
            <a:lvl9pPr marL="1134858" indent="0">
              <a:buNone/>
              <a:defRPr sz="31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6" y="365126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2" y="365126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3" y="365129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3" y="1825626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1" y="6356354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72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3" y="6356354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72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1" y="6356354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72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4293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3125451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5C2812-7DF0-769C-6DD9-B0DA0DB2AD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5125" y="591344"/>
            <a:ext cx="2400300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24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Building a Stronger Workforce at HealthConnect UK</a:t>
            </a:r>
          </a:p>
          <a:p>
            <a:pPr algn="l"/>
            <a:endParaRPr lang="en-US" sz="2400" b="1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 algn="l"/>
            <a:endParaRPr lang="en-US" sz="2400" b="1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726DF17-88F1-8BCE-C19F-B3D4BBE662E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35481" y="591344"/>
            <a:ext cx="5179868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/>
              <a:t>Module Code: LCLM5002</a:t>
            </a:r>
          </a:p>
          <a:p>
            <a:pPr indent="-228600" algn="l"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/>
          </a:p>
          <a:p>
            <a:pPr indent="-228600" algn="l"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/>
          </a:p>
          <a:p>
            <a:pPr indent="-228600" algn="l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/>
              <a:t>Assessment: Individual HR Consultancy Presentation</a:t>
            </a:r>
          </a:p>
          <a:p>
            <a:pPr indent="-228600" algn="l"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/>
          </a:p>
          <a:p>
            <a:pPr indent="-228600" algn="l"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/>
          </a:p>
          <a:p>
            <a:pPr indent="-228600" algn="l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/>
              <a:t>Student Name: Costinel Dumitrascu</a:t>
            </a:r>
          </a:p>
          <a:p>
            <a:pPr indent="-228600" algn="l"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/>
          </a:p>
          <a:p>
            <a:pPr indent="-228600" algn="l"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/>
          </a:p>
          <a:p>
            <a:pPr indent="-228600" algn="l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/>
              <a:t>Student ID: 2508578</a:t>
            </a:r>
          </a:p>
          <a:p>
            <a:pPr indent="-228600" algn="l"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/>
          </a:p>
          <a:p>
            <a:pPr indent="-228600" algn="l"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/>
          </a:p>
          <a:p>
            <a:pPr indent="-228600" algn="l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/>
              <a:t>Lecturer: </a:t>
            </a:r>
            <a:r>
              <a:rPr lang="en-US">
                <a:highlight>
                  <a:srgbClr val="FFFFFF"/>
                </a:highlight>
              </a:rPr>
              <a:t>Shujun Xiao</a:t>
            </a:r>
          </a:p>
          <a:p>
            <a:pPr indent="-228600" algn="l"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/>
          </a:p>
          <a:p>
            <a:pPr indent="-228600" algn="l"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76306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334933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F0DB76-1F6A-94E6-6C67-CA5DBBE15F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1051" y="381935"/>
            <a:ext cx="3006438" cy="5974414"/>
          </a:xfrm>
        </p:spPr>
        <p:txBody>
          <a:bodyPr anchor="ctr">
            <a:normAutofit/>
          </a:bodyPr>
          <a:lstStyle/>
          <a:p>
            <a:r>
              <a:rPr lang="en-GB" sz="3300" b="1">
                <a:solidFill>
                  <a:srgbClr val="FFFFFF"/>
                </a:solidFill>
                <a:latin typeface="Arial"/>
                <a:ea typeface="+mj-lt"/>
                <a:cs typeface="Arial"/>
              </a:rPr>
              <a:t>Introduction and HR Strategic Priorities</a:t>
            </a:r>
            <a:endParaRPr lang="en-US" sz="3300" b="1">
              <a:solidFill>
                <a:srgbClr val="FFFFFF"/>
              </a:solidFill>
              <a:latin typeface="Arial"/>
              <a:cs typeface="Arial"/>
            </a:endParaRPr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0474DF76-993E-44DE-AFB0-C416182AC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0420" y="554152"/>
            <a:ext cx="430632" cy="1075866"/>
            <a:chOff x="613892" y="554152"/>
            <a:chExt cx="574177" cy="1075866"/>
          </a:xfrm>
          <a:solidFill>
            <a:srgbClr val="FFFFFF"/>
          </a:solidFill>
        </p:grpSpPr>
        <p:sp>
          <p:nvSpPr>
            <p:cNvPr id="21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3061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grpFill/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5643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grpFill/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3892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grpFill/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2" name="Content Placeholder 2">
            <a:extLst>
              <a:ext uri="{FF2B5EF4-FFF2-40B4-BE49-F238E27FC236}">
                <a16:creationId xmlns:a16="http://schemas.microsoft.com/office/drawing/2014/main" id="{B159B668-A72D-2815-05AA-8373B714D6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22924" y="518400"/>
            <a:ext cx="3578706" cy="583794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1100" b="1">
                <a:solidFill>
                  <a:schemeClr val="tx1">
                    <a:alpha val="80000"/>
                  </a:schemeClr>
                </a:solidFill>
                <a:latin typeface="Arial"/>
                <a:cs typeface="Arial"/>
              </a:rPr>
              <a:t>The Role of Human Resource Management</a:t>
            </a:r>
          </a:p>
          <a:p>
            <a:pPr marL="0" indent="0">
              <a:buNone/>
            </a:pPr>
            <a:r>
              <a:rPr lang="en-GB" sz="1100">
                <a:solidFill>
                  <a:schemeClr val="tx1">
                    <a:alpha val="80000"/>
                  </a:schemeClr>
                </a:solidFill>
                <a:latin typeface="Arial"/>
                <a:cs typeface="Arial"/>
              </a:rPr>
              <a:t>Human Resource Management (HRM) plays an essential role in improving organisational performance by effectively managing and developing employees.</a:t>
            </a:r>
          </a:p>
          <a:p>
            <a:pPr marL="0" indent="0">
              <a:buNone/>
            </a:pPr>
            <a:r>
              <a:rPr lang="en-GB" sz="1100">
                <a:solidFill>
                  <a:schemeClr val="tx1">
                    <a:alpha val="80000"/>
                  </a:schemeClr>
                </a:solidFill>
                <a:latin typeface="Arial"/>
                <a:cs typeface="Arial"/>
              </a:rPr>
              <a:t>For HealthConnect UK, an effective HR strategy should focus on:</a:t>
            </a:r>
          </a:p>
          <a:p>
            <a:pPr marL="0" indent="0">
              <a:buNone/>
            </a:pPr>
            <a:r>
              <a:rPr lang="en-GB" sz="1100">
                <a:solidFill>
                  <a:schemeClr val="tx1">
                    <a:alpha val="80000"/>
                  </a:schemeClr>
                </a:solidFill>
                <a:latin typeface="Arial"/>
                <a:cs typeface="Arial"/>
              </a:rPr>
              <a:t>- Workforce Planning: Identifying current and future staffing requirements.</a:t>
            </a:r>
          </a:p>
          <a:p>
            <a:pPr marL="0" indent="0">
              <a:buNone/>
            </a:pPr>
            <a:r>
              <a:rPr lang="en-GB" sz="1100">
                <a:solidFill>
                  <a:schemeClr val="tx1">
                    <a:alpha val="80000"/>
                  </a:schemeClr>
                </a:solidFill>
                <a:latin typeface="Arial"/>
                <a:cs typeface="Arial"/>
              </a:rPr>
              <a:t>- Recruitment and Selection: Attracting and selecting suitable employees.</a:t>
            </a:r>
          </a:p>
          <a:p>
            <a:pPr marL="0" indent="0">
              <a:buNone/>
            </a:pPr>
            <a:r>
              <a:rPr lang="en-GB" sz="1100">
                <a:solidFill>
                  <a:schemeClr val="tx1">
                    <a:alpha val="80000"/>
                  </a:schemeClr>
                </a:solidFill>
                <a:latin typeface="Arial"/>
                <a:cs typeface="Arial"/>
              </a:rPr>
              <a:t>- Learning and Development: Improving employees' knowledge and skills.</a:t>
            </a:r>
          </a:p>
          <a:p>
            <a:pPr marL="0" indent="0">
              <a:buNone/>
            </a:pPr>
            <a:r>
              <a:rPr lang="en-GB" sz="1100">
                <a:solidFill>
                  <a:schemeClr val="tx1">
                    <a:alpha val="80000"/>
                  </a:schemeClr>
                </a:solidFill>
                <a:latin typeface="Arial"/>
                <a:cs typeface="Arial"/>
              </a:rPr>
              <a:t>- Employee Motivation: Supporting engagement, job satisfaction and retention.</a:t>
            </a:r>
          </a:p>
          <a:p>
            <a:pPr marL="0" indent="0">
              <a:buNone/>
            </a:pPr>
            <a:r>
              <a:rPr lang="en-GB" sz="1100">
                <a:solidFill>
                  <a:schemeClr val="tx1">
                    <a:alpha val="80000"/>
                  </a:schemeClr>
                </a:solidFill>
                <a:latin typeface="Arial"/>
                <a:cs typeface="Arial"/>
              </a:rPr>
              <a:t>- Leadership: Developing effective management and teamwork.</a:t>
            </a:r>
          </a:p>
          <a:p>
            <a:pPr marL="0" indent="0">
              <a:buNone/>
            </a:pPr>
            <a:r>
              <a:rPr lang="en-GB" sz="1100" b="1">
                <a:solidFill>
                  <a:schemeClr val="tx1">
                    <a:alpha val="80000"/>
                  </a:schemeClr>
                </a:solidFill>
                <a:latin typeface="Arial"/>
                <a:cs typeface="Arial"/>
              </a:rPr>
              <a:t>Critical Analysis</a:t>
            </a:r>
          </a:p>
          <a:p>
            <a:pPr marL="0" indent="0">
              <a:buNone/>
            </a:pPr>
            <a:r>
              <a:rPr lang="en-GB" sz="1100">
                <a:solidFill>
                  <a:schemeClr val="tx1">
                    <a:alpha val="80000"/>
                  </a:schemeClr>
                </a:solidFill>
                <a:latin typeface="Arial"/>
                <a:cs typeface="Arial"/>
              </a:rPr>
              <a:t>Although effective HR practices can improve organisational performance, they require financial investment, management commitment and continuous evaluation.</a:t>
            </a:r>
            <a:endParaRPr lang="en-US" sz="1100">
              <a:solidFill>
                <a:schemeClr val="tx1">
                  <a:alpha val="80000"/>
                </a:schemeClr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100" b="1">
                <a:solidFill>
                  <a:schemeClr val="tx1">
                    <a:alpha val="80000"/>
                  </a:schemeClr>
                </a:solidFill>
                <a:latin typeface="Arial"/>
                <a:cs typeface="Arial"/>
              </a:rPr>
              <a:t>Recommendation</a:t>
            </a:r>
          </a:p>
          <a:p>
            <a:pPr marL="0" indent="0">
              <a:buNone/>
            </a:pPr>
            <a:r>
              <a:rPr lang="en-GB" sz="1100">
                <a:solidFill>
                  <a:schemeClr val="tx1">
                    <a:alpha val="80000"/>
                  </a:schemeClr>
                </a:solidFill>
                <a:latin typeface="Arial"/>
                <a:cs typeface="Arial"/>
              </a:rPr>
              <a:t>HealthConnect UK should adopt an integrated HR strategy that aligns employee development with organisational objectives.</a:t>
            </a:r>
          </a:p>
          <a:p>
            <a:pPr marL="0" indent="0">
              <a:buNone/>
            </a:pPr>
            <a:r>
              <a:rPr lang="en-GB" sz="1100">
                <a:solidFill>
                  <a:schemeClr val="tx1">
                    <a:alpha val="80000"/>
                  </a:schemeClr>
                </a:solidFill>
                <a:latin typeface="Arial"/>
                <a:cs typeface="Arial"/>
              </a:rPr>
              <a:t>Reference: Armstrong and Taylor (2023); Boxall and Purcell (2016).</a:t>
            </a:r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89621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596469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334933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48D493-D124-D499-CF34-6EE580FB7F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1051" y="381935"/>
            <a:ext cx="3006438" cy="5974414"/>
          </a:xfrm>
        </p:spPr>
        <p:txBody>
          <a:bodyPr anchor="ctr">
            <a:normAutofit/>
          </a:bodyPr>
          <a:lstStyle/>
          <a:p>
            <a:pPr marL="228600" indent="-228600">
              <a:spcBef>
                <a:spcPts val="1000"/>
              </a:spcBef>
            </a:pPr>
            <a:r>
              <a:rPr lang="en-GB" sz="3900" b="1">
                <a:solidFill>
                  <a:srgbClr val="FFFFFF"/>
                </a:solidFill>
                <a:latin typeface="Arial"/>
                <a:cs typeface="Arial"/>
              </a:rPr>
              <a:t>Strategic Workforce Planning</a:t>
            </a:r>
          </a:p>
          <a:p>
            <a:endParaRPr lang="en-GB" sz="3900">
              <a:solidFill>
                <a:srgbClr val="FFFFFF"/>
              </a:solidFill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474DF76-993E-44DE-AFB0-C416182AC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0420" y="554152"/>
            <a:ext cx="430632" cy="1075866"/>
            <a:chOff x="613892" y="554152"/>
            <a:chExt cx="574177" cy="1075866"/>
          </a:xfrm>
          <a:solidFill>
            <a:srgbClr val="FFFFFF"/>
          </a:solidFill>
        </p:grpSpPr>
        <p:sp>
          <p:nvSpPr>
            <p:cNvPr id="13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3061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grpFill/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5643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grpFill/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3892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grpFill/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51123C-4E26-2277-ECD4-D0881C84C9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22924" y="518400"/>
            <a:ext cx="3578706" cy="583794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1300">
                <a:solidFill>
                  <a:schemeClr val="tx1">
                    <a:alpha val="80000"/>
                  </a:schemeClr>
                </a:solidFill>
                <a:latin typeface="Arial"/>
                <a:ea typeface="+mn-lt"/>
                <a:cs typeface="Arial"/>
              </a:rPr>
              <a:t>Workforce planning ensures that organisations have the appropriate number of employees with the required skills to meet current and future operational demands.</a:t>
            </a:r>
            <a:endParaRPr lang="en-GB" sz="1300">
              <a:solidFill>
                <a:schemeClr val="tx1">
                  <a:alpha val="80000"/>
                </a:schemeClr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300" b="1">
                <a:solidFill>
                  <a:schemeClr val="tx1">
                    <a:alpha val="80000"/>
                  </a:schemeClr>
                </a:solidFill>
                <a:latin typeface="Arial"/>
                <a:ea typeface="+mn-lt"/>
                <a:cs typeface="Arial"/>
              </a:rPr>
              <a:t>Recommended Approaches</a:t>
            </a:r>
            <a:endParaRPr lang="en-GB" sz="1300">
              <a:solidFill>
                <a:schemeClr val="tx1">
                  <a:alpha val="80000"/>
                </a:schemeClr>
              </a:solidFill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r>
              <a:rPr lang="en-GB" sz="1300">
                <a:solidFill>
                  <a:schemeClr val="tx1">
                    <a:alpha val="80000"/>
                  </a:schemeClr>
                </a:solidFill>
                <a:latin typeface="Arial"/>
                <a:ea typeface="+mn-lt"/>
                <a:cs typeface="Arial"/>
              </a:rPr>
              <a:t>-Assess existing workforce capabilities.</a:t>
            </a:r>
            <a:endParaRPr lang="en-GB" sz="1300">
              <a:solidFill>
                <a:schemeClr val="tx1">
                  <a:alpha val="80000"/>
                </a:schemeClr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300">
                <a:solidFill>
                  <a:schemeClr val="tx1">
                    <a:alpha val="80000"/>
                  </a:schemeClr>
                </a:solidFill>
                <a:latin typeface="Arial"/>
                <a:ea typeface="+mn-lt"/>
                <a:cs typeface="Arial"/>
              </a:rPr>
              <a:t>- Forecast future staffing requirements.</a:t>
            </a:r>
            <a:endParaRPr lang="en-GB" sz="1300">
              <a:solidFill>
                <a:schemeClr val="tx1">
                  <a:alpha val="80000"/>
                </a:schemeClr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300">
                <a:solidFill>
                  <a:schemeClr val="tx1">
                    <a:alpha val="80000"/>
                  </a:schemeClr>
                </a:solidFill>
                <a:latin typeface="Arial"/>
                <a:ea typeface="+mn-lt"/>
                <a:cs typeface="Arial"/>
              </a:rPr>
              <a:t>- Identify skills shortages and training needs.</a:t>
            </a:r>
            <a:endParaRPr lang="en-GB" sz="1300">
              <a:solidFill>
                <a:schemeClr val="tx1">
                  <a:alpha val="80000"/>
                </a:schemeClr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300">
                <a:solidFill>
                  <a:schemeClr val="tx1">
                    <a:alpha val="80000"/>
                  </a:schemeClr>
                </a:solidFill>
                <a:latin typeface="Arial"/>
                <a:ea typeface="+mn-lt"/>
                <a:cs typeface="Arial"/>
              </a:rPr>
              <a:t>- Develop recruitment and retention strategies.</a:t>
            </a:r>
            <a:endParaRPr lang="en-GB" sz="1300">
              <a:solidFill>
                <a:schemeClr val="tx1">
                  <a:alpha val="80000"/>
                </a:schemeClr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300">
                <a:solidFill>
                  <a:schemeClr val="tx1">
                    <a:alpha val="80000"/>
                  </a:schemeClr>
                </a:solidFill>
                <a:latin typeface="Arial"/>
                <a:ea typeface="+mn-lt"/>
                <a:cs typeface="Arial"/>
              </a:rPr>
              <a:t>- Review workforce data regularly.</a:t>
            </a:r>
            <a:endParaRPr lang="en-GB" sz="1300">
              <a:solidFill>
                <a:schemeClr val="tx1">
                  <a:alpha val="80000"/>
                </a:schemeClr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300" b="1">
                <a:solidFill>
                  <a:schemeClr val="tx1">
                    <a:alpha val="80000"/>
                  </a:schemeClr>
                </a:solidFill>
                <a:latin typeface="Arial"/>
                <a:ea typeface="+mn-lt"/>
                <a:cs typeface="Arial"/>
              </a:rPr>
              <a:t>Critical Analysis</a:t>
            </a:r>
            <a:endParaRPr lang="en-GB" sz="1300">
              <a:solidFill>
                <a:schemeClr val="tx1">
                  <a:alpha val="80000"/>
                </a:schemeClr>
              </a:solidFill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r>
              <a:rPr lang="en-GB" sz="1300">
                <a:solidFill>
                  <a:schemeClr val="tx1">
                    <a:alpha val="80000"/>
                  </a:schemeClr>
                </a:solidFill>
                <a:latin typeface="Arial"/>
                <a:ea typeface="+mn-lt"/>
                <a:cs typeface="Arial"/>
              </a:rPr>
              <a:t>Effective workforce planning can improve efficiency and reduce staffing risks. However, workforce forecasts may become inaccurate due to unexpected organisational changes, while recruitment and training require investment.</a:t>
            </a:r>
            <a:endParaRPr lang="en-GB" sz="1300">
              <a:solidFill>
                <a:schemeClr val="tx1">
                  <a:alpha val="80000"/>
                </a:schemeClr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300" b="1">
                <a:solidFill>
                  <a:schemeClr val="tx1">
                    <a:alpha val="80000"/>
                  </a:schemeClr>
                </a:solidFill>
                <a:latin typeface="Arial"/>
                <a:ea typeface="+mn-lt"/>
                <a:cs typeface="Arial"/>
              </a:rPr>
              <a:t>Recommendation</a:t>
            </a:r>
            <a:br>
              <a:rPr lang="en-US" sz="1300">
                <a:solidFill>
                  <a:schemeClr val="tx1">
                    <a:alpha val="80000"/>
                  </a:schemeClr>
                </a:solidFill>
              </a:rPr>
            </a:br>
            <a:r>
              <a:rPr lang="en-GB" sz="1300">
                <a:solidFill>
                  <a:schemeClr val="tx1">
                    <a:alpha val="80000"/>
                  </a:schemeClr>
                </a:solidFill>
                <a:latin typeface="Arial"/>
                <a:ea typeface="+mn-lt"/>
                <a:cs typeface="Arial"/>
              </a:rPr>
              <a:t>HealthConnect UK should introduce quarterly workforce assessments and targeted development programmes to address identified skills gaps.</a:t>
            </a:r>
          </a:p>
          <a:p>
            <a:pPr marL="0" indent="0">
              <a:buNone/>
            </a:pPr>
            <a:r>
              <a:rPr lang="en-GB" sz="1300">
                <a:solidFill>
                  <a:schemeClr val="tx1">
                    <a:alpha val="80000"/>
                  </a:schemeClr>
                </a:solidFill>
                <a:latin typeface="Arial"/>
                <a:ea typeface="+mn-lt"/>
                <a:cs typeface="Arial"/>
              </a:rPr>
              <a:t>References: Armstrong and Taylor (2023); Boxall and Purcell (2016).</a:t>
            </a:r>
            <a:endParaRPr lang="en-GB" sz="1300">
              <a:solidFill>
                <a:schemeClr val="tx1">
                  <a:alpha val="80000"/>
                </a:schemeClr>
              </a:solidFill>
              <a:latin typeface="Arial"/>
              <a:cs typeface="Arial"/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89621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273029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334933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A133EB-4143-A989-60C6-11E3EDACB9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1051" y="381935"/>
            <a:ext cx="3006438" cy="5974414"/>
          </a:xfrm>
        </p:spPr>
        <p:txBody>
          <a:bodyPr anchor="ctr">
            <a:normAutofit/>
          </a:bodyPr>
          <a:lstStyle/>
          <a:p>
            <a:pPr marL="228600" indent="-228600">
              <a:spcBef>
                <a:spcPts val="1000"/>
              </a:spcBef>
            </a:pPr>
            <a:r>
              <a:rPr lang="en-GB" sz="3300" b="1">
                <a:solidFill>
                  <a:srgbClr val="FFFFFF"/>
                </a:solidFill>
                <a:latin typeface="Arial"/>
                <a:cs typeface="Arial"/>
              </a:rPr>
              <a:t>Attracting and Recruiting Suitable Employees</a:t>
            </a:r>
          </a:p>
          <a:p>
            <a:endParaRPr lang="en-GB" sz="3300" b="1">
              <a:solidFill>
                <a:srgbClr val="FFFFFF"/>
              </a:solidFill>
              <a:latin typeface="Arial"/>
              <a:cs typeface="Arial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474DF76-993E-44DE-AFB0-C416182AC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0420" y="554152"/>
            <a:ext cx="430632" cy="1075866"/>
            <a:chOff x="613892" y="554152"/>
            <a:chExt cx="574177" cy="1075866"/>
          </a:xfrm>
          <a:solidFill>
            <a:srgbClr val="FFFFFF"/>
          </a:solidFill>
        </p:grpSpPr>
        <p:sp>
          <p:nvSpPr>
            <p:cNvPr id="13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3061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grpFill/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5643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grpFill/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3892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grpFill/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845EBB-9E43-C917-0441-EDF8954C38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22924" y="518400"/>
            <a:ext cx="3578706" cy="583794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1200">
                <a:solidFill>
                  <a:schemeClr val="tx1">
                    <a:alpha val="80000"/>
                  </a:schemeClr>
                </a:solidFill>
                <a:latin typeface="Arial"/>
                <a:ea typeface="+mn-lt"/>
                <a:cs typeface="Arial"/>
              </a:rPr>
              <a:t>Effective recruitment supports organisational performance by attracting candidates with relevant knowledge, skills and experience.</a:t>
            </a:r>
            <a:endParaRPr lang="en-GB" sz="1200">
              <a:solidFill>
                <a:schemeClr val="tx1">
                  <a:alpha val="80000"/>
                </a:schemeClr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200" b="1">
                <a:solidFill>
                  <a:schemeClr val="tx1">
                    <a:alpha val="80000"/>
                  </a:schemeClr>
                </a:solidFill>
                <a:latin typeface="Arial"/>
                <a:ea typeface="+mn-lt"/>
                <a:cs typeface="Arial"/>
              </a:rPr>
              <a:t>Recruitment Approaches</a:t>
            </a:r>
            <a:endParaRPr lang="en-GB" sz="1200" b="1">
              <a:solidFill>
                <a:schemeClr val="tx1">
                  <a:alpha val="80000"/>
                </a:schemeClr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200">
                <a:solidFill>
                  <a:schemeClr val="tx1">
                    <a:alpha val="80000"/>
                  </a:schemeClr>
                </a:solidFill>
                <a:latin typeface="Arial"/>
                <a:ea typeface="+mn-lt"/>
                <a:cs typeface="Arial"/>
              </a:rPr>
              <a:t>- Internal recruitment: Promoting existing employees.</a:t>
            </a:r>
            <a:endParaRPr lang="en-GB" sz="1200">
              <a:solidFill>
                <a:schemeClr val="tx1">
                  <a:alpha val="80000"/>
                </a:schemeClr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200">
                <a:solidFill>
                  <a:schemeClr val="tx1">
                    <a:alpha val="80000"/>
                  </a:schemeClr>
                </a:solidFill>
                <a:latin typeface="Arial"/>
                <a:ea typeface="+mn-lt"/>
                <a:cs typeface="Arial"/>
              </a:rPr>
              <a:t>- External recruitment: Attracting candidates with new expertise.</a:t>
            </a:r>
            <a:endParaRPr lang="en-GB" sz="1200">
              <a:solidFill>
                <a:schemeClr val="tx1">
                  <a:alpha val="80000"/>
                </a:schemeClr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200">
                <a:solidFill>
                  <a:schemeClr val="tx1">
                    <a:alpha val="80000"/>
                  </a:schemeClr>
                </a:solidFill>
                <a:latin typeface="Arial"/>
                <a:ea typeface="+mn-lt"/>
                <a:cs typeface="Arial"/>
              </a:rPr>
              <a:t>- Online recruitment: Using professional platforms and recruitment websites.</a:t>
            </a:r>
            <a:endParaRPr lang="en-GB" sz="1200">
              <a:solidFill>
                <a:schemeClr val="tx1">
                  <a:alpha val="80000"/>
                </a:schemeClr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200">
                <a:solidFill>
                  <a:schemeClr val="tx1">
                    <a:alpha val="80000"/>
                  </a:schemeClr>
                </a:solidFill>
                <a:latin typeface="Arial"/>
                <a:ea typeface="+mn-lt"/>
                <a:cs typeface="Arial"/>
              </a:rPr>
              <a:t>- Employer branding: Communicating organisational values and career opportunities. </a:t>
            </a:r>
            <a:endParaRPr lang="en-GB" sz="1200" b="1">
              <a:solidFill>
                <a:schemeClr val="tx1">
                  <a:alpha val="80000"/>
                </a:schemeClr>
              </a:solidFill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r>
              <a:rPr lang="en-GB" sz="1200" b="1">
                <a:solidFill>
                  <a:schemeClr val="tx1">
                    <a:alpha val="80000"/>
                  </a:schemeClr>
                </a:solidFill>
                <a:latin typeface="Arial"/>
                <a:ea typeface="+mn-lt"/>
                <a:cs typeface="Arial"/>
              </a:rPr>
              <a:t>Critical Analysis</a:t>
            </a:r>
            <a:endParaRPr lang="en-GB" sz="1200" b="1">
              <a:solidFill>
                <a:schemeClr val="tx1">
                  <a:alpha val="80000"/>
                </a:schemeClr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200">
                <a:solidFill>
                  <a:schemeClr val="tx1">
                    <a:alpha val="80000"/>
                  </a:schemeClr>
                </a:solidFill>
                <a:latin typeface="Arial"/>
                <a:ea typeface="+mn-lt"/>
                <a:cs typeface="Arial"/>
              </a:rPr>
              <a:t>Internal recruitment can support employee retention and reduce onboarding costs, but it limits access to external expertise.</a:t>
            </a:r>
            <a:endParaRPr lang="en-GB" sz="1200">
              <a:solidFill>
                <a:schemeClr val="tx1">
                  <a:alpha val="80000"/>
                </a:schemeClr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200">
                <a:solidFill>
                  <a:schemeClr val="tx1">
                    <a:alpha val="80000"/>
                  </a:schemeClr>
                </a:solidFill>
                <a:latin typeface="Arial"/>
                <a:ea typeface="+mn-lt"/>
                <a:cs typeface="Arial"/>
              </a:rPr>
              <a:t>External recruitment provides a wider talent pool but may increase recruitment expenditure and induction time.</a:t>
            </a:r>
            <a:endParaRPr lang="en-GB" sz="1200">
              <a:solidFill>
                <a:schemeClr val="tx1">
                  <a:alpha val="80000"/>
                </a:schemeClr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200" b="1">
                <a:solidFill>
                  <a:schemeClr val="tx1">
                    <a:alpha val="80000"/>
                  </a:schemeClr>
                </a:solidFill>
                <a:latin typeface="Arial"/>
                <a:ea typeface="+mn-lt"/>
                <a:cs typeface="Arial"/>
              </a:rPr>
              <a:t>Recommendation</a:t>
            </a:r>
            <a:endParaRPr lang="en-GB" sz="1200" b="1">
              <a:solidFill>
                <a:schemeClr val="tx1">
                  <a:alpha val="80000"/>
                </a:schemeClr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200">
                <a:solidFill>
                  <a:schemeClr val="tx1">
                    <a:alpha val="80000"/>
                  </a:schemeClr>
                </a:solidFill>
                <a:latin typeface="Arial"/>
                <a:ea typeface="+mn-lt"/>
                <a:cs typeface="Arial"/>
              </a:rPr>
              <a:t>HealthConnect UK should adopt a blended recruitment strategy combining internal progression with external recruitment to address workforce needs.</a:t>
            </a:r>
            <a:endParaRPr lang="en-GB" sz="1200">
              <a:solidFill>
                <a:schemeClr val="tx1">
                  <a:alpha val="80000"/>
                </a:schemeClr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200">
                <a:solidFill>
                  <a:schemeClr val="tx1">
                    <a:alpha val="80000"/>
                  </a:schemeClr>
                </a:solidFill>
                <a:latin typeface="Arial"/>
                <a:ea typeface="+mn-lt"/>
                <a:cs typeface="Arial"/>
              </a:rPr>
              <a:t>References: Breaugh (2013); Armstrong and Taylor (2023).</a:t>
            </a:r>
            <a:endParaRPr lang="en-GB" sz="1200">
              <a:solidFill>
                <a:schemeClr val="tx1">
                  <a:alpha val="80000"/>
                </a:schemeClr>
              </a:solidFill>
              <a:latin typeface="Arial"/>
              <a:cs typeface="Arial"/>
            </a:endParaRPr>
          </a:p>
          <a:p>
            <a:pPr marL="0" indent="0">
              <a:buNone/>
            </a:pPr>
            <a:endParaRPr lang="en-GB" sz="1200">
              <a:solidFill>
                <a:schemeClr val="tx1">
                  <a:alpha val="80000"/>
                </a:schemeClr>
              </a:solidFill>
              <a:latin typeface="Arial"/>
              <a:cs typeface="Arial"/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89621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975855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334933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2A926F-A3DF-3AE5-FC23-9BC83EFB01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1051" y="381935"/>
            <a:ext cx="3006438" cy="5974414"/>
          </a:xfrm>
        </p:spPr>
        <p:txBody>
          <a:bodyPr anchor="ctr">
            <a:normAutofit/>
          </a:bodyPr>
          <a:lstStyle/>
          <a:p>
            <a:pPr marL="228600" indent="-228600">
              <a:spcBef>
                <a:spcPts val="1000"/>
              </a:spcBef>
            </a:pPr>
            <a:r>
              <a:rPr lang="en-GB" sz="3900" b="1">
                <a:solidFill>
                  <a:srgbClr val="FFFFFF"/>
                </a:solidFill>
                <a:latin typeface="Arial"/>
                <a:cs typeface="Arial"/>
              </a:rPr>
              <a:t>Improving Selection Decisions</a:t>
            </a:r>
          </a:p>
          <a:p>
            <a:endParaRPr lang="en-GB" sz="3900" b="1">
              <a:solidFill>
                <a:srgbClr val="FFFFFF"/>
              </a:solidFill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474DF76-993E-44DE-AFB0-C416182AC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0420" y="554152"/>
            <a:ext cx="430632" cy="1075866"/>
            <a:chOff x="613892" y="554152"/>
            <a:chExt cx="574177" cy="1075866"/>
          </a:xfrm>
          <a:solidFill>
            <a:srgbClr val="FFFFFF"/>
          </a:solidFill>
        </p:grpSpPr>
        <p:sp>
          <p:nvSpPr>
            <p:cNvPr id="13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3061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grpFill/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5643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grpFill/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3892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grpFill/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254F50-6F4E-CF80-79E4-470F99AC01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22924" y="518400"/>
            <a:ext cx="3578706" cy="583794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13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Effective employee selection helps organisations identify candidates whose capabilities match job requirements.</a:t>
            </a:r>
            <a:endParaRPr lang="en-GB" sz="130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GB" sz="1300" b="1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  Recommended Selection Methods</a:t>
            </a:r>
            <a:endParaRPr lang="en-GB" sz="1300" b="1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GB" sz="13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Structured competency-based interviews.</a:t>
            </a:r>
            <a:endParaRPr lang="en-GB" sz="130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GB" sz="13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Job-related skills assessments.</a:t>
            </a:r>
            <a:endParaRPr lang="en-GB" sz="130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GB" sz="13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Practical work-sample exercises.</a:t>
            </a:r>
            <a:endParaRPr lang="en-GB" sz="130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GB" sz="13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Transparent scoring criteria.</a:t>
            </a:r>
            <a:endParaRPr lang="en-GB" sz="130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GB" sz="13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Appropriate employment reference checks.</a:t>
            </a:r>
            <a:endParaRPr lang="en-GB" sz="130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GB" sz="1300" b="1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  Critical Analysis</a:t>
            </a:r>
            <a:endParaRPr lang="en-GB" sz="1300" b="1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GB" sz="13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Structured interviews improve consistency, while practical assessments provide evidence of job-related abilities.</a:t>
            </a:r>
            <a:endParaRPr lang="en-GB" sz="130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GB" sz="13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However, selection procedures may be time-consuming and expensive. Poorly designed assessments can also introduce unfairness.</a:t>
            </a:r>
            <a:endParaRPr lang="en-GB" sz="130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GB" sz="1300" b="1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  Recommendation</a:t>
            </a:r>
            <a:endParaRPr lang="en-GB" sz="1300" b="1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GB" sz="13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HealthConnect UK should combine structured interviews with relevant practical assessments and consistent evaluation criteria to support fair and evidence-based hiring decisions.</a:t>
            </a:r>
            <a:endParaRPr lang="en-GB" sz="130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GB" sz="13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Reference: Schmidt and Hunter (1998)</a:t>
            </a:r>
            <a:endParaRPr lang="en-GB" sz="130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endParaRPr lang="en-GB" sz="1300">
              <a:solidFill>
                <a:schemeClr val="tx1">
                  <a:alpha val="80000"/>
                </a:schemeClr>
              </a:solidFill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89621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909084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2BF03F-C95A-A756-76B3-825977D497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125" y="1153572"/>
            <a:ext cx="2400300" cy="4461163"/>
          </a:xfrm>
        </p:spPr>
        <p:txBody>
          <a:bodyPr>
            <a:normAutofit/>
          </a:bodyPr>
          <a:lstStyle/>
          <a:p>
            <a:pPr marL="228600" indent="-228600">
              <a:spcBef>
                <a:spcPts val="1000"/>
              </a:spcBef>
            </a:pPr>
            <a:r>
              <a:rPr lang="en-GB" sz="2800" b="1">
                <a:solidFill>
                  <a:srgbClr val="FFFFFF"/>
                </a:solidFill>
                <a:latin typeface="Arial"/>
                <a:cs typeface="Arial"/>
              </a:rPr>
              <a:t>Developing Employee Knowledge and Skills</a:t>
            </a:r>
          </a:p>
          <a:p>
            <a:endParaRPr lang="en-GB" sz="2800" b="1">
              <a:solidFill>
                <a:srgbClr val="FFFFFF"/>
              </a:solidFill>
              <a:latin typeface="Arial"/>
              <a:cs typeface="Arial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151EB437-F8BC-DF9E-7DF0-5DBF61187B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35481" y="591344"/>
            <a:ext cx="5179868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1100"/>
              <a:t>Learning</a:t>
            </a:r>
            <a:r>
              <a:rPr lang="en-GB" sz="1100">
                <a:ea typeface="+mn-lt"/>
                <a:cs typeface="+mn-lt"/>
              </a:rPr>
              <a:t> and development programmes strengthen workforce capabilities and support organisational improvement.</a:t>
            </a:r>
            <a:endParaRPr lang="en-GB" sz="1100"/>
          </a:p>
          <a:p>
            <a:pPr marL="0" indent="0">
              <a:buNone/>
            </a:pPr>
            <a:r>
              <a:rPr lang="en-GB" sz="1100" b="1">
                <a:ea typeface="+mn-lt"/>
                <a:cs typeface="+mn-lt"/>
              </a:rPr>
              <a:t>Recommended Development Activities</a:t>
            </a:r>
            <a:endParaRPr lang="en-GB" sz="1100" b="1"/>
          </a:p>
          <a:p>
            <a:pPr marL="0" indent="0">
              <a:buNone/>
            </a:pPr>
            <a:r>
              <a:rPr lang="en-GB" sz="1100">
                <a:ea typeface="+mn-lt"/>
                <a:cs typeface="+mn-lt"/>
              </a:rPr>
              <a:t>Structured induction programmes.</a:t>
            </a:r>
            <a:endParaRPr lang="en-GB" sz="1100"/>
          </a:p>
          <a:p>
            <a:pPr marL="0" indent="0">
              <a:buNone/>
            </a:pPr>
            <a:r>
              <a:rPr lang="en-GB" sz="1100">
                <a:ea typeface="+mn-lt"/>
                <a:cs typeface="+mn-lt"/>
              </a:rPr>
              <a:t>- Continuous professional development.</a:t>
            </a:r>
            <a:endParaRPr lang="en-GB" sz="1100"/>
          </a:p>
          <a:p>
            <a:pPr marL="0" indent="0">
              <a:buNone/>
            </a:pPr>
            <a:r>
              <a:rPr lang="en-GB" sz="1100">
                <a:ea typeface="+mn-lt"/>
                <a:cs typeface="+mn-lt"/>
              </a:rPr>
              <a:t>- Digital skills and communication training.</a:t>
            </a:r>
            <a:endParaRPr lang="en-GB" sz="1100"/>
          </a:p>
          <a:p>
            <a:pPr marL="0" indent="0">
              <a:buNone/>
            </a:pPr>
            <a:r>
              <a:rPr lang="en-GB" sz="1100">
                <a:ea typeface="+mn-lt"/>
                <a:cs typeface="+mn-lt"/>
              </a:rPr>
              <a:t>- Coaching and mentoring.</a:t>
            </a:r>
            <a:endParaRPr lang="en-GB" sz="1100"/>
          </a:p>
          <a:p>
            <a:pPr marL="0" indent="0">
              <a:buNone/>
            </a:pPr>
            <a:r>
              <a:rPr lang="en-GB" sz="1100">
                <a:ea typeface="+mn-lt"/>
                <a:cs typeface="+mn-lt"/>
              </a:rPr>
              <a:t>- Leadership development.</a:t>
            </a:r>
            <a:endParaRPr lang="en-GB" sz="1100"/>
          </a:p>
          <a:p>
            <a:pPr marL="0" indent="0">
              <a:buNone/>
            </a:pPr>
            <a:r>
              <a:rPr lang="en-GB" sz="1100">
                <a:ea typeface="+mn-lt"/>
                <a:cs typeface="+mn-lt"/>
              </a:rPr>
              <a:t>Academic Theory: Kirkpatrick's Four-Level Model</a:t>
            </a:r>
            <a:endParaRPr lang="en-GB" sz="1100"/>
          </a:p>
          <a:p>
            <a:pPr marL="0" indent="0">
              <a:buNone/>
            </a:pPr>
            <a:r>
              <a:rPr lang="en-GB" sz="1100">
                <a:ea typeface="+mn-lt"/>
                <a:cs typeface="+mn-lt"/>
              </a:rPr>
              <a:t>1. Reaction: Employee responses to training.</a:t>
            </a:r>
            <a:endParaRPr lang="en-GB" sz="1100"/>
          </a:p>
          <a:p>
            <a:pPr marL="0" indent="0">
              <a:buNone/>
            </a:pPr>
            <a:r>
              <a:rPr lang="en-GB" sz="1100">
                <a:ea typeface="+mn-lt"/>
                <a:cs typeface="+mn-lt"/>
              </a:rPr>
              <a:t>2. Learning: Knowledge and skills acquired.</a:t>
            </a:r>
            <a:endParaRPr lang="en-GB" sz="1100"/>
          </a:p>
          <a:p>
            <a:pPr marL="0" indent="0">
              <a:buNone/>
            </a:pPr>
            <a:r>
              <a:rPr lang="en-GB" sz="1100">
                <a:ea typeface="+mn-lt"/>
                <a:cs typeface="+mn-lt"/>
              </a:rPr>
              <a:t>3. Behaviour: Application of learning in the workplace.</a:t>
            </a:r>
            <a:endParaRPr lang="en-GB" sz="1100"/>
          </a:p>
          <a:p>
            <a:pPr marL="0" indent="0">
              <a:buNone/>
            </a:pPr>
            <a:r>
              <a:rPr lang="en-GB" sz="1100">
                <a:ea typeface="+mn-lt"/>
                <a:cs typeface="+mn-lt"/>
              </a:rPr>
              <a:t>4. Results: Impact on organisational outcomes.</a:t>
            </a:r>
            <a:endParaRPr lang="en-GB" sz="1100"/>
          </a:p>
          <a:p>
            <a:pPr marL="0" indent="0">
              <a:buNone/>
            </a:pPr>
            <a:r>
              <a:rPr lang="en-GB" sz="1100" b="1">
                <a:ea typeface="+mn-lt"/>
                <a:cs typeface="+mn-lt"/>
              </a:rPr>
              <a:t>Critical Analysis</a:t>
            </a:r>
            <a:endParaRPr lang="en-GB" sz="1100" b="1"/>
          </a:p>
          <a:p>
            <a:pPr marL="0" indent="0">
              <a:buNone/>
            </a:pPr>
            <a:r>
              <a:rPr lang="en-GB" sz="1100">
                <a:ea typeface="+mn-lt"/>
                <a:cs typeface="+mn-lt"/>
              </a:rPr>
              <a:t>Training can improve employee confidence and performance. However, it requires financial investment, and completing training does not guarantee behavioural improvement.</a:t>
            </a:r>
            <a:endParaRPr lang="en-GB" sz="1100"/>
          </a:p>
          <a:p>
            <a:pPr marL="0" indent="0">
              <a:buNone/>
            </a:pPr>
            <a:r>
              <a:rPr lang="en-GB" sz="1100" b="1">
                <a:ea typeface="+mn-lt"/>
                <a:cs typeface="+mn-lt"/>
              </a:rPr>
              <a:t>Recommendation</a:t>
            </a:r>
            <a:endParaRPr lang="en-GB" sz="1100" b="1"/>
          </a:p>
          <a:p>
            <a:pPr marL="0" indent="0">
              <a:buNone/>
            </a:pPr>
            <a:r>
              <a:rPr lang="en-GB" sz="1100" err="1">
                <a:ea typeface="+mn-lt"/>
                <a:cs typeface="+mn-lt"/>
              </a:rPr>
              <a:t>HealthConnect</a:t>
            </a:r>
            <a:r>
              <a:rPr lang="en-GB" sz="1100">
                <a:ea typeface="+mn-lt"/>
                <a:cs typeface="+mn-lt"/>
              </a:rPr>
              <a:t> UK should implement training based on identified skills gaps and evaluate its effectiveness through employee feedback, workplace observations and performance indicators.</a:t>
            </a:r>
            <a:endParaRPr lang="en-GB" sz="1100"/>
          </a:p>
          <a:p>
            <a:pPr marL="0" indent="0">
              <a:buNone/>
            </a:pPr>
            <a:r>
              <a:rPr lang="en-GB" sz="1100">
                <a:ea typeface="+mn-lt"/>
                <a:cs typeface="+mn-lt"/>
              </a:rPr>
              <a:t>References: Kirkpatrick and Kirkpatrick (2006); Noe (2020).</a:t>
            </a:r>
            <a:endParaRPr lang="en-GB" sz="1100"/>
          </a:p>
          <a:p>
            <a:pPr marL="0" indent="0">
              <a:buNone/>
            </a:pPr>
            <a:endParaRPr lang="en-GB" sz="1100"/>
          </a:p>
        </p:txBody>
      </p:sp>
    </p:spTree>
    <p:extLst>
      <p:ext uri="{BB962C8B-B14F-4D97-AF65-F5344CB8AC3E}">
        <p14:creationId xmlns:p14="http://schemas.microsoft.com/office/powerpoint/2010/main" val="35159253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334933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D30893-0347-0508-1653-20E8A67D4A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1051" y="381935"/>
            <a:ext cx="3006438" cy="5974414"/>
          </a:xfrm>
        </p:spPr>
        <p:txBody>
          <a:bodyPr anchor="ctr">
            <a:normAutofit/>
          </a:bodyPr>
          <a:lstStyle/>
          <a:p>
            <a:pPr marL="228600" indent="-228600">
              <a:spcBef>
                <a:spcPts val="1000"/>
              </a:spcBef>
            </a:pPr>
            <a:r>
              <a:rPr lang="en-GB" sz="3300" b="1">
                <a:solidFill>
                  <a:srgbClr val="FFFFFF"/>
                </a:solidFill>
                <a:latin typeface="Arial"/>
                <a:cs typeface="Arial"/>
              </a:rPr>
              <a:t>Strategic Talent Management</a:t>
            </a:r>
          </a:p>
          <a:p>
            <a:endParaRPr lang="en-GB" sz="3300" b="1">
              <a:solidFill>
                <a:srgbClr val="FFFFFF"/>
              </a:solidFill>
              <a:latin typeface="Arial"/>
              <a:cs typeface="Arial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474DF76-993E-44DE-AFB0-C416182AC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0420" y="554152"/>
            <a:ext cx="430632" cy="1075866"/>
            <a:chOff x="613892" y="554152"/>
            <a:chExt cx="574177" cy="1075866"/>
          </a:xfrm>
          <a:solidFill>
            <a:srgbClr val="FFFFFF"/>
          </a:solidFill>
        </p:grpSpPr>
        <p:sp>
          <p:nvSpPr>
            <p:cNvPr id="13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3061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grpFill/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5643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grpFill/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3892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grpFill/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6795DD-EB75-EAC7-488C-9FD37BB946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22924" y="518400"/>
            <a:ext cx="3578706" cy="583794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12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Talent management involves attracting, developing and retaining employees whose skills contribute to long-term organisational success.</a:t>
            </a:r>
            <a:endParaRPr lang="en-GB" sz="120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GB" sz="1200" b="1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  Key Strategies</a:t>
            </a:r>
            <a:endParaRPr lang="en-GB" sz="1200" b="1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GB" sz="12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- Career development opportunities.</a:t>
            </a:r>
            <a:endParaRPr lang="en-GB" sz="120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GB" sz="12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- Transparent promotion pathways.</a:t>
            </a:r>
            <a:endParaRPr lang="en-GB" sz="120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GB" sz="12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- Mentoring and coaching programmes.</a:t>
            </a:r>
            <a:endParaRPr lang="en-GB" sz="120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GB" sz="12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- Succession planning for critical roles.</a:t>
            </a:r>
            <a:endParaRPr lang="en-GB" sz="120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GB" sz="12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- Employee recognition and engagement.</a:t>
            </a:r>
            <a:endParaRPr lang="en-GB" sz="120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GB" sz="1200" b="1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  Critical Analysis</a:t>
            </a:r>
            <a:endParaRPr lang="en-GB" sz="1200" b="1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GB" sz="12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Talent management can strengthen organisational capability and reduce the costs associated with employee turnover.</a:t>
            </a:r>
            <a:endParaRPr lang="en-GB" sz="120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GB" sz="12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However, programmes focused exclusively on selected high-potential employees may create perceptions of inequality and reduce motivation among other employees.</a:t>
            </a:r>
            <a:endParaRPr lang="en-GB" sz="120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GB" sz="1200" b="1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  Recommendation</a:t>
            </a:r>
            <a:endParaRPr lang="en-GB" sz="1200" b="1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GB" sz="12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HealthConnect UK should develop inclusive career pathways and transparent talent development practices to support employee retention and organisational continuity.</a:t>
            </a:r>
            <a:endParaRPr lang="en-GB" sz="120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GB" sz="12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References: Collings and Mellahi (2009); Armstrong and Taylor (2023).</a:t>
            </a:r>
            <a:endParaRPr lang="en-GB" sz="120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endParaRPr lang="en-GB" sz="1200">
              <a:solidFill>
                <a:schemeClr val="tx1">
                  <a:alpha val="80000"/>
                </a:schemeClr>
              </a:solidFill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89621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057388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334933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C31549-281D-F3EE-2575-C9DD197876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1051" y="381935"/>
            <a:ext cx="3006438" cy="5974414"/>
          </a:xfrm>
        </p:spPr>
        <p:txBody>
          <a:bodyPr anchor="ctr">
            <a:normAutofit/>
          </a:bodyPr>
          <a:lstStyle/>
          <a:p>
            <a:pPr marL="228600" indent="-228600">
              <a:spcBef>
                <a:spcPts val="1000"/>
              </a:spcBef>
            </a:pPr>
            <a:r>
              <a:rPr lang="en-GB" sz="3300" b="1">
                <a:solidFill>
                  <a:srgbClr val="FFFFFF"/>
                </a:solidFill>
                <a:latin typeface="Arial"/>
                <a:cs typeface="Arial"/>
              </a:rPr>
              <a:t>Improving Individual and Team Performance</a:t>
            </a:r>
          </a:p>
          <a:p>
            <a:endParaRPr lang="en-GB" sz="3300" b="1">
              <a:solidFill>
                <a:srgbClr val="FFFFFF"/>
              </a:solidFill>
              <a:latin typeface="Arial"/>
              <a:cs typeface="Arial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474DF76-993E-44DE-AFB0-C416182AC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0420" y="554152"/>
            <a:ext cx="430632" cy="1075866"/>
            <a:chOff x="613892" y="554152"/>
            <a:chExt cx="574177" cy="1075866"/>
          </a:xfrm>
          <a:solidFill>
            <a:srgbClr val="FFFFFF"/>
          </a:solidFill>
        </p:grpSpPr>
        <p:sp>
          <p:nvSpPr>
            <p:cNvPr id="13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3061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grpFill/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5643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grpFill/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3892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grpFill/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B974E9-7C87-4CDE-46AC-85445C1B1C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22924" y="518400"/>
            <a:ext cx="3578706" cy="583794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12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Performance management involves setting objectives, monitoring progress, providing feedback and supporting continuous employee improvement.</a:t>
            </a:r>
            <a:endParaRPr lang="en-GB" sz="120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GB" sz="1200" b="1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Recommended Strategies</a:t>
            </a:r>
            <a:endParaRPr lang="en-GB" sz="1200" b="1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GB" sz="12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-Establish clear and measurable objectives.</a:t>
            </a:r>
            <a:endParaRPr lang="en-GB" sz="120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GB" sz="12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- Introduce regular performance discussions.</a:t>
            </a:r>
            <a:endParaRPr lang="en-GB" sz="120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GB" sz="12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- Provide constructive feedback and coaching.</a:t>
            </a:r>
            <a:endParaRPr lang="en-GB" sz="120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GB" sz="12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- Develop individual improvement plans.</a:t>
            </a:r>
            <a:endParaRPr lang="en-GB" sz="120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GB" sz="12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- Evaluate performance using fair criteria.</a:t>
            </a:r>
            <a:endParaRPr lang="en-GB" sz="120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GB" sz="1200" b="1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Critical Analysis</a:t>
            </a:r>
            <a:endParaRPr lang="en-GB" sz="1200" b="1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GB" sz="12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Regular feedback can improve employee effectiveness and alignment with organisational goals.</a:t>
            </a:r>
            <a:endParaRPr lang="en-GB" sz="120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GB" sz="12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However, excessive monitoring may increase stress, while unrealistic performance targets can encourage employees to prioritise quantity over quality.</a:t>
            </a:r>
            <a:endParaRPr lang="en-GB" sz="120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GB" sz="1200" b="1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Recommendation</a:t>
            </a:r>
            <a:endParaRPr lang="en-GB" sz="1200" b="1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GB" sz="12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HealthConnect UK should introduce continuous developmental performance management supported by realistic objectives, employee participation and manager coaching.</a:t>
            </a:r>
            <a:endParaRPr lang="en-GB" sz="120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GB" sz="12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Reference: Aguinis (2019).</a:t>
            </a:r>
            <a:endParaRPr lang="en-GB" sz="120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endParaRPr lang="en-GB" sz="1200">
              <a:solidFill>
                <a:schemeClr val="tx1">
                  <a:alpha val="80000"/>
                </a:schemeClr>
              </a:solidFill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89621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541432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334933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F9BA4-D9D4-DD80-20B1-3212E62E9F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1051" y="381935"/>
            <a:ext cx="3006438" cy="5974414"/>
          </a:xfrm>
        </p:spPr>
        <p:txBody>
          <a:bodyPr anchor="ctr">
            <a:normAutofit/>
          </a:bodyPr>
          <a:lstStyle/>
          <a:p>
            <a:pPr marL="228600" indent="-228600">
              <a:spcBef>
                <a:spcPts val="1000"/>
              </a:spcBef>
            </a:pPr>
            <a:r>
              <a:rPr lang="en-GB" sz="3300" b="1">
                <a:solidFill>
                  <a:srgbClr val="FFFFFF"/>
                </a:solidFill>
                <a:latin typeface="Arial"/>
                <a:cs typeface="Arial"/>
              </a:rPr>
              <a:t>Motivating and Engaging Employees</a:t>
            </a:r>
          </a:p>
          <a:p>
            <a:endParaRPr lang="en-GB" sz="3300">
              <a:solidFill>
                <a:srgbClr val="FFFFFF"/>
              </a:solidFill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474DF76-993E-44DE-AFB0-C416182AC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0420" y="554152"/>
            <a:ext cx="430632" cy="1075866"/>
            <a:chOff x="613892" y="554152"/>
            <a:chExt cx="574177" cy="1075866"/>
          </a:xfrm>
          <a:solidFill>
            <a:srgbClr val="FFFFFF"/>
          </a:solidFill>
        </p:grpSpPr>
        <p:sp>
          <p:nvSpPr>
            <p:cNvPr id="13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3061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grpFill/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5643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grpFill/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3892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grpFill/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821A72-6B3F-F858-0098-4E7F2CC8C3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22924" y="518400"/>
            <a:ext cx="3578706" cy="583794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12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Employee motivation influences job satisfaction, engagement and organisational performance.</a:t>
            </a:r>
            <a:endParaRPr lang="en-GB" sz="120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GB" sz="1200" b="1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Herzberg's Two-Factor Theory</a:t>
            </a:r>
            <a:endParaRPr lang="en-GB" sz="1200" b="1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GB" sz="12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Hygiene factors include salary, working conditions and organisational policies.</a:t>
            </a:r>
            <a:endParaRPr lang="en-GB" sz="120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GB" sz="12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Motivators include achievement, recognition, responsibility and career development.</a:t>
            </a:r>
            <a:endParaRPr lang="en-GB" sz="120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GB" sz="1200" b="1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Vroom's Expectancy Theory</a:t>
            </a:r>
            <a:endParaRPr lang="en-GB" sz="1200" b="1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GB" sz="12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Employees may be more motivated when they believe their efforts will improve performance and produce valued outcomes.</a:t>
            </a:r>
            <a:endParaRPr lang="en-GB" sz="120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GB" sz="1200" b="1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Critical Analysis</a:t>
            </a:r>
            <a:endParaRPr lang="en-GB" sz="1200" b="1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GB" sz="12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Financial rewards are important for fairness and satisfaction, but salary alone may not sustain employee motivation.</a:t>
            </a:r>
            <a:endParaRPr lang="en-GB" sz="120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GB" sz="12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Individual employees may value recognition, development opportunities and flexible working differently.</a:t>
            </a:r>
            <a:endParaRPr lang="en-GB" sz="120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GB" sz="1200" b="1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Recommendation</a:t>
            </a:r>
            <a:endParaRPr lang="en-GB" sz="1200" b="1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GB" sz="12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HealthConnect UK should adopt a balanced reward strategy combining fair pay, recognition, professional development and supportive working conditions.</a:t>
            </a:r>
            <a:endParaRPr lang="en-GB" sz="120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GB" sz="12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References: Herzberg, Mausner and Snyderman (1959); Vroom (1964).</a:t>
            </a:r>
            <a:endParaRPr lang="en-GB" sz="1200">
              <a:solidFill>
                <a:schemeClr val="tx1">
                  <a:alpha val="80000"/>
                </a:schemeClr>
              </a:solidFill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89621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609084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334933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032383-2586-AAF3-76EA-D27DBAAE4C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1051" y="381935"/>
            <a:ext cx="3006438" cy="5974414"/>
          </a:xfrm>
        </p:spPr>
        <p:txBody>
          <a:bodyPr anchor="ctr">
            <a:normAutofit/>
          </a:bodyPr>
          <a:lstStyle/>
          <a:p>
            <a:pPr marL="228600" indent="-228600">
              <a:spcBef>
                <a:spcPts val="1000"/>
              </a:spcBef>
            </a:pPr>
            <a:r>
              <a:rPr lang="en-GB" sz="3300" b="1">
                <a:solidFill>
                  <a:srgbClr val="FFFFFF"/>
                </a:solidFill>
                <a:latin typeface="Arial"/>
                <a:cs typeface="Arial"/>
              </a:rPr>
              <a:t>Leadership Approaches for Effective Teams</a:t>
            </a:r>
          </a:p>
          <a:p>
            <a:endParaRPr lang="en-GB" sz="3300" b="1">
              <a:solidFill>
                <a:srgbClr val="FFFFFF"/>
              </a:solidFill>
              <a:latin typeface="Arial"/>
              <a:cs typeface="Arial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474DF76-993E-44DE-AFB0-C416182AC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0420" y="554152"/>
            <a:ext cx="430632" cy="1075866"/>
            <a:chOff x="613892" y="554152"/>
            <a:chExt cx="574177" cy="1075866"/>
          </a:xfrm>
          <a:solidFill>
            <a:srgbClr val="FFFFFF"/>
          </a:solidFill>
        </p:grpSpPr>
        <p:sp>
          <p:nvSpPr>
            <p:cNvPr id="13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3061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grpFill/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5643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grpFill/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3892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grpFill/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AC2706-8B52-2A77-0E4F-3FCBF1576D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22924" y="518400"/>
            <a:ext cx="3578706" cy="583794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1100">
                <a:solidFill>
                  <a:schemeClr val="tx1">
                    <a:alpha val="80000"/>
                  </a:schemeClr>
                </a:solidFill>
                <a:latin typeface="Arial"/>
                <a:ea typeface="+mn-lt"/>
                <a:cs typeface="Arial"/>
              </a:rPr>
              <a:t>Effective leadership supports employee engagement, collaboration and organisational performance.</a:t>
            </a:r>
            <a:endParaRPr lang="en-GB" sz="1100">
              <a:solidFill>
                <a:schemeClr val="tx1">
                  <a:alpha val="80000"/>
                </a:schemeClr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100" b="1">
                <a:solidFill>
                  <a:schemeClr val="tx1">
                    <a:alpha val="80000"/>
                  </a:schemeClr>
                </a:solidFill>
                <a:latin typeface="Arial"/>
                <a:ea typeface="+mn-lt"/>
                <a:cs typeface="Arial"/>
              </a:rPr>
              <a:t>Transformational Leadership</a:t>
            </a:r>
            <a:endParaRPr lang="en-GB" sz="1100" b="1">
              <a:solidFill>
                <a:schemeClr val="tx1">
                  <a:alpha val="80000"/>
                </a:schemeClr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100">
                <a:solidFill>
                  <a:schemeClr val="tx1">
                    <a:alpha val="80000"/>
                  </a:schemeClr>
                </a:solidFill>
                <a:latin typeface="Arial"/>
                <a:ea typeface="+mn-lt"/>
                <a:cs typeface="Arial"/>
              </a:rPr>
              <a:t>Leaders communicate a shared vision, inspire employees and encourage professional development.</a:t>
            </a:r>
            <a:endParaRPr lang="en-GB" sz="1100">
              <a:solidFill>
                <a:schemeClr val="tx1">
                  <a:alpha val="80000"/>
                </a:schemeClr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100" b="1">
                <a:solidFill>
                  <a:schemeClr val="tx1">
                    <a:alpha val="80000"/>
                  </a:schemeClr>
                </a:solidFill>
                <a:latin typeface="Arial"/>
                <a:ea typeface="+mn-lt"/>
                <a:cs typeface="Arial"/>
              </a:rPr>
              <a:t>Participative Leadership</a:t>
            </a:r>
            <a:endParaRPr lang="en-GB" sz="1100" b="1">
              <a:solidFill>
                <a:schemeClr val="tx1">
                  <a:alpha val="80000"/>
                </a:schemeClr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100">
                <a:solidFill>
                  <a:schemeClr val="tx1">
                    <a:alpha val="80000"/>
                  </a:schemeClr>
                </a:solidFill>
                <a:latin typeface="Arial"/>
                <a:ea typeface="+mn-lt"/>
                <a:cs typeface="Arial"/>
              </a:rPr>
              <a:t>Leaders involve employees in decision-making and encourage collaboration.</a:t>
            </a:r>
            <a:endParaRPr lang="en-GB" sz="1100">
              <a:solidFill>
                <a:schemeClr val="tx1">
                  <a:alpha val="80000"/>
                </a:schemeClr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100" b="1">
                <a:solidFill>
                  <a:schemeClr val="tx1">
                    <a:alpha val="80000"/>
                  </a:schemeClr>
                </a:solidFill>
                <a:latin typeface="Arial"/>
                <a:ea typeface="+mn-lt"/>
                <a:cs typeface="Arial"/>
              </a:rPr>
              <a:t>Situational Leadership</a:t>
            </a:r>
            <a:endParaRPr lang="en-GB" sz="1100" b="1">
              <a:solidFill>
                <a:schemeClr val="tx1">
                  <a:alpha val="80000"/>
                </a:schemeClr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100">
                <a:solidFill>
                  <a:schemeClr val="tx1">
                    <a:alpha val="80000"/>
                  </a:schemeClr>
                </a:solidFill>
                <a:latin typeface="Arial"/>
                <a:ea typeface="+mn-lt"/>
                <a:cs typeface="Arial"/>
              </a:rPr>
              <a:t>Leaders adapt their management approach to employee experience and organisational circumstances.</a:t>
            </a:r>
            <a:endParaRPr lang="en-GB" sz="1100">
              <a:solidFill>
                <a:schemeClr val="tx1">
                  <a:alpha val="80000"/>
                </a:schemeClr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100" b="1">
                <a:solidFill>
                  <a:schemeClr val="tx1">
                    <a:alpha val="80000"/>
                  </a:schemeClr>
                </a:solidFill>
                <a:latin typeface="Arial"/>
                <a:ea typeface="+mn-lt"/>
                <a:cs typeface="Arial"/>
              </a:rPr>
              <a:t>Critical Analysis</a:t>
            </a:r>
            <a:endParaRPr lang="en-GB" sz="1100" b="1">
              <a:solidFill>
                <a:schemeClr val="tx1">
                  <a:alpha val="80000"/>
                </a:schemeClr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100">
                <a:solidFill>
                  <a:schemeClr val="tx1">
                    <a:alpha val="80000"/>
                  </a:schemeClr>
                </a:solidFill>
                <a:latin typeface="Arial"/>
                <a:ea typeface="+mn-lt"/>
                <a:cs typeface="Arial"/>
              </a:rPr>
              <a:t>Transformational leadership can encourage innovation and engagement, while participative leadership strengthens employee involvement.</a:t>
            </a:r>
            <a:endParaRPr lang="en-GB" sz="1100">
              <a:solidFill>
                <a:schemeClr val="tx1">
                  <a:alpha val="80000"/>
                </a:schemeClr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100">
                <a:solidFill>
                  <a:schemeClr val="tx1">
                    <a:alpha val="80000"/>
                  </a:schemeClr>
                </a:solidFill>
                <a:latin typeface="Arial"/>
                <a:ea typeface="+mn-lt"/>
                <a:cs typeface="Arial"/>
              </a:rPr>
              <a:t>However, consultation may delay urgent decisions, and no single leadership approach is suitable for every organisational situation.</a:t>
            </a:r>
            <a:endParaRPr lang="en-GB" sz="1100">
              <a:solidFill>
                <a:schemeClr val="tx1">
                  <a:alpha val="80000"/>
                </a:schemeClr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100" b="1">
                <a:solidFill>
                  <a:schemeClr val="tx1">
                    <a:alpha val="80000"/>
                  </a:schemeClr>
                </a:solidFill>
                <a:latin typeface="Arial"/>
                <a:ea typeface="+mn-lt"/>
                <a:cs typeface="Arial"/>
              </a:rPr>
              <a:t>Recommendation</a:t>
            </a:r>
            <a:endParaRPr lang="en-GB" sz="1100" b="1">
              <a:solidFill>
                <a:schemeClr val="tx1">
                  <a:alpha val="80000"/>
                </a:schemeClr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100">
                <a:solidFill>
                  <a:schemeClr val="tx1">
                    <a:alpha val="80000"/>
                  </a:schemeClr>
                </a:solidFill>
                <a:latin typeface="Arial"/>
                <a:ea typeface="+mn-lt"/>
                <a:cs typeface="Arial"/>
              </a:rPr>
              <a:t>HealthConnect UK should develop adaptable leaders who combine clear communication, employee participation, coaching and accountability.</a:t>
            </a:r>
            <a:endParaRPr lang="en-GB" sz="1100">
              <a:solidFill>
                <a:schemeClr val="tx1">
                  <a:alpha val="80000"/>
                </a:schemeClr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100">
                <a:solidFill>
                  <a:schemeClr val="tx1">
                    <a:alpha val="80000"/>
                  </a:schemeClr>
                </a:solidFill>
                <a:latin typeface="Arial"/>
                <a:ea typeface="+mn-lt"/>
                <a:cs typeface="Arial"/>
              </a:rPr>
              <a:t>References: Bass and Riggio (2006); Deci and Ryan (2000).</a:t>
            </a:r>
            <a:endParaRPr lang="en-GB" sz="1100">
              <a:solidFill>
                <a:schemeClr val="tx1">
                  <a:alpha val="80000"/>
                </a:schemeClr>
              </a:solidFill>
              <a:latin typeface="Arial"/>
              <a:cs typeface="Arial"/>
            </a:endParaRPr>
          </a:p>
          <a:p>
            <a:pPr marL="0" indent="0">
              <a:buNone/>
            </a:pPr>
            <a:endParaRPr lang="en-GB" sz="1100">
              <a:solidFill>
                <a:schemeClr val="tx1">
                  <a:alpha val="80000"/>
                </a:schemeClr>
              </a:solidFill>
              <a:latin typeface="Arial"/>
              <a:cs typeface="Arial"/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89621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547080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2114FC-242E-1208-8069-77EC1EAFF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125" y="1153572"/>
            <a:ext cx="2400300" cy="4461163"/>
          </a:xfrm>
        </p:spPr>
        <p:txBody>
          <a:bodyPr>
            <a:normAutofit/>
          </a:bodyPr>
          <a:lstStyle/>
          <a:p>
            <a:pPr marL="228600" indent="-228600">
              <a:spcBef>
                <a:spcPts val="1000"/>
              </a:spcBef>
            </a:pPr>
            <a:r>
              <a:rPr lang="en-GB" sz="3700" b="1">
                <a:solidFill>
                  <a:srgbClr val="FFFFFF"/>
                </a:solidFill>
                <a:latin typeface="Arial"/>
                <a:cs typeface="Arial"/>
              </a:rPr>
              <a:t>Proposed 90-Day HR Action Plan</a:t>
            </a:r>
          </a:p>
          <a:p>
            <a:endParaRPr lang="en-GB" sz="3700" b="1">
              <a:solidFill>
                <a:srgbClr val="FFFFFF"/>
              </a:solidFill>
              <a:latin typeface="Arial"/>
              <a:cs typeface="Arial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A05A88-B783-B30C-4714-3836C4226F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35481" y="591344"/>
            <a:ext cx="5179868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None/>
            </a:pPr>
            <a:r>
              <a:rPr lang="en-GB" sz="1100" b="1">
                <a:latin typeface="Arial"/>
                <a:ea typeface="+mn-lt"/>
                <a:cs typeface="Arial"/>
              </a:rPr>
              <a:t>Days 1–30: Workforce Assessment</a:t>
            </a:r>
            <a:endParaRPr lang="en-US" sz="1100" b="1">
              <a:latin typeface="Arial"/>
              <a:cs typeface="Arial"/>
            </a:endParaRPr>
          </a:p>
          <a:p>
            <a:pPr>
              <a:buNone/>
            </a:pPr>
            <a:r>
              <a:rPr lang="en-GB" sz="1100">
                <a:latin typeface="Arial"/>
                <a:ea typeface="+mn-lt"/>
                <a:cs typeface="Arial"/>
              </a:rPr>
              <a:t> Review workforce capacity and employee skills.</a:t>
            </a:r>
            <a:endParaRPr lang="en-GB" sz="1100">
              <a:latin typeface="Arial"/>
              <a:cs typeface="Arial"/>
            </a:endParaRPr>
          </a:p>
          <a:p>
            <a:pPr>
              <a:buNone/>
            </a:pPr>
            <a:r>
              <a:rPr lang="en-GB" sz="1100">
                <a:latin typeface="Arial"/>
                <a:ea typeface="+mn-lt"/>
                <a:cs typeface="Arial"/>
              </a:rPr>
              <a:t>- Gather employee and management feedback.</a:t>
            </a:r>
            <a:endParaRPr lang="en-GB" sz="1100">
              <a:latin typeface="Arial"/>
              <a:cs typeface="Arial"/>
            </a:endParaRPr>
          </a:p>
          <a:p>
            <a:pPr>
              <a:buNone/>
            </a:pPr>
            <a:r>
              <a:rPr lang="en-GB" sz="1100">
                <a:latin typeface="Arial"/>
                <a:ea typeface="+mn-lt"/>
                <a:cs typeface="Arial"/>
              </a:rPr>
              <a:t>- Identify priority HR challenges.</a:t>
            </a:r>
            <a:endParaRPr lang="en-GB" sz="1100">
              <a:latin typeface="Arial"/>
              <a:cs typeface="Arial"/>
            </a:endParaRPr>
          </a:p>
          <a:p>
            <a:pPr>
              <a:buNone/>
            </a:pPr>
            <a:r>
              <a:rPr lang="en-GB" sz="1100" b="1">
                <a:latin typeface="Arial"/>
                <a:ea typeface="+mn-lt"/>
                <a:cs typeface="Arial"/>
              </a:rPr>
              <a:t>Days 31–60: Implementation</a:t>
            </a:r>
            <a:endParaRPr lang="en-GB" sz="1100" b="1">
              <a:latin typeface="Arial"/>
              <a:cs typeface="Arial"/>
            </a:endParaRPr>
          </a:p>
          <a:p>
            <a:pPr>
              <a:buNone/>
            </a:pPr>
            <a:r>
              <a:rPr lang="en-GB" sz="1100">
                <a:latin typeface="Arial"/>
                <a:ea typeface="+mn-lt"/>
                <a:cs typeface="Arial"/>
              </a:rPr>
              <a:t> Pilot structured recruitment and selection methods.</a:t>
            </a:r>
            <a:endParaRPr lang="en-GB" sz="1100">
              <a:latin typeface="Arial"/>
              <a:cs typeface="Arial"/>
            </a:endParaRPr>
          </a:p>
          <a:p>
            <a:pPr>
              <a:buNone/>
            </a:pPr>
            <a:r>
              <a:rPr lang="en-GB" sz="1100">
                <a:latin typeface="Arial"/>
                <a:ea typeface="+mn-lt"/>
                <a:cs typeface="Arial"/>
              </a:rPr>
              <a:t>- Introduce regular performance discussions.</a:t>
            </a:r>
            <a:endParaRPr lang="en-GB" sz="1100">
              <a:latin typeface="Arial"/>
              <a:cs typeface="Arial"/>
            </a:endParaRPr>
          </a:p>
          <a:p>
            <a:pPr>
              <a:buNone/>
            </a:pPr>
            <a:r>
              <a:rPr lang="en-GB" sz="1100">
                <a:latin typeface="Arial"/>
                <a:ea typeface="+mn-lt"/>
                <a:cs typeface="Arial"/>
              </a:rPr>
              <a:t>- Develop targeted employee training plans.</a:t>
            </a:r>
            <a:endParaRPr lang="en-GB" sz="1100">
              <a:latin typeface="Arial"/>
              <a:cs typeface="Arial"/>
            </a:endParaRPr>
          </a:p>
          <a:p>
            <a:pPr>
              <a:buNone/>
            </a:pPr>
            <a:r>
              <a:rPr lang="en-GB" sz="1100" b="1">
                <a:latin typeface="Arial"/>
                <a:ea typeface="+mn-lt"/>
                <a:cs typeface="Arial"/>
              </a:rPr>
              <a:t>Days 61–90: Evaluation</a:t>
            </a:r>
            <a:endParaRPr lang="en-GB" sz="1100" b="1">
              <a:latin typeface="Arial"/>
              <a:cs typeface="Arial"/>
            </a:endParaRPr>
          </a:p>
          <a:p>
            <a:pPr>
              <a:buNone/>
            </a:pPr>
            <a:r>
              <a:rPr lang="en-GB" sz="1100">
                <a:latin typeface="Arial"/>
                <a:ea typeface="+mn-lt"/>
                <a:cs typeface="Arial"/>
              </a:rPr>
              <a:t> Review recruitment and training outcomes.</a:t>
            </a:r>
            <a:endParaRPr lang="en-GB" sz="1100">
              <a:latin typeface="Arial"/>
              <a:cs typeface="Arial"/>
            </a:endParaRPr>
          </a:p>
          <a:p>
            <a:pPr>
              <a:buNone/>
            </a:pPr>
            <a:r>
              <a:rPr lang="en-GB" sz="1100">
                <a:latin typeface="Arial"/>
                <a:ea typeface="+mn-lt"/>
                <a:cs typeface="Arial"/>
              </a:rPr>
              <a:t>- Assess employee feedback and engagement.</a:t>
            </a:r>
            <a:endParaRPr lang="en-GB" sz="1100">
              <a:latin typeface="Arial"/>
              <a:cs typeface="Arial"/>
            </a:endParaRPr>
          </a:p>
          <a:p>
            <a:pPr>
              <a:buNone/>
            </a:pPr>
            <a:r>
              <a:rPr lang="en-GB" sz="1100">
                <a:latin typeface="Arial"/>
                <a:ea typeface="+mn-lt"/>
                <a:cs typeface="Arial"/>
              </a:rPr>
              <a:t>- Improve HR practices based on evidence.</a:t>
            </a:r>
            <a:endParaRPr lang="en-GB" sz="1100">
              <a:latin typeface="Arial"/>
              <a:cs typeface="Arial"/>
            </a:endParaRPr>
          </a:p>
          <a:p>
            <a:pPr>
              <a:buNone/>
            </a:pPr>
            <a:r>
              <a:rPr lang="en-GB" sz="1100" b="1">
                <a:latin typeface="Arial"/>
                <a:ea typeface="+mn-lt"/>
                <a:cs typeface="Arial"/>
              </a:rPr>
              <a:t>Key Performance Indicators (KPIs)</a:t>
            </a:r>
            <a:endParaRPr lang="en-GB" sz="1100" b="1">
              <a:latin typeface="Arial"/>
              <a:cs typeface="Arial"/>
            </a:endParaRPr>
          </a:p>
          <a:p>
            <a:pPr>
              <a:buNone/>
            </a:pPr>
            <a:r>
              <a:rPr lang="en-GB" sz="1100">
                <a:latin typeface="Arial"/>
                <a:ea typeface="+mn-lt"/>
                <a:cs typeface="Arial"/>
              </a:rPr>
              <a:t> Employee retention and recruitment efficiency.</a:t>
            </a:r>
            <a:endParaRPr lang="en-GB" sz="1100">
              <a:latin typeface="Arial"/>
              <a:cs typeface="Arial"/>
            </a:endParaRPr>
          </a:p>
          <a:p>
            <a:pPr>
              <a:buNone/>
            </a:pPr>
            <a:r>
              <a:rPr lang="en-GB" sz="1100">
                <a:latin typeface="Arial"/>
                <a:ea typeface="+mn-lt"/>
                <a:cs typeface="Arial"/>
              </a:rPr>
              <a:t>- Training effectiveness and employee engagement.</a:t>
            </a:r>
            <a:endParaRPr lang="en-GB" sz="1100">
              <a:latin typeface="Arial"/>
              <a:cs typeface="Arial"/>
            </a:endParaRPr>
          </a:p>
          <a:p>
            <a:pPr>
              <a:buNone/>
            </a:pPr>
            <a:r>
              <a:rPr lang="en-GB" sz="1100">
                <a:latin typeface="Arial"/>
                <a:ea typeface="+mn-lt"/>
                <a:cs typeface="Arial"/>
              </a:rPr>
              <a:t>- Service quality and workforce performance.</a:t>
            </a:r>
            <a:endParaRPr lang="en-GB" sz="1100">
              <a:latin typeface="Arial"/>
              <a:cs typeface="Arial"/>
            </a:endParaRPr>
          </a:p>
          <a:p>
            <a:pPr>
              <a:buNone/>
            </a:pPr>
            <a:r>
              <a:rPr lang="en-GB" sz="1100" b="1">
                <a:latin typeface="Arial"/>
                <a:ea typeface="+mn-lt"/>
                <a:cs typeface="Arial"/>
              </a:rPr>
              <a:t>Conclusion</a:t>
            </a:r>
            <a:endParaRPr lang="en-GB" sz="1100" b="1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100">
                <a:latin typeface="Arial"/>
                <a:ea typeface="+mn-lt"/>
                <a:cs typeface="Arial"/>
              </a:rPr>
              <a:t>An integrated HR strategy can improve employee skills, engagement and organisational performance. </a:t>
            </a:r>
            <a:r>
              <a:rPr lang="en-GB" sz="1100" err="1">
                <a:latin typeface="Arial"/>
                <a:ea typeface="+mn-lt"/>
                <a:cs typeface="Arial"/>
              </a:rPr>
              <a:t>HealthConnect</a:t>
            </a:r>
            <a:r>
              <a:rPr lang="en-GB" sz="1100">
                <a:latin typeface="Arial"/>
                <a:ea typeface="+mn-lt"/>
                <a:cs typeface="Arial"/>
              </a:rPr>
              <a:t> UK should prioritise effective leadership, evidence-based HR practices and continuous evaluation.</a:t>
            </a:r>
            <a:endParaRPr lang="en-GB" sz="11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9189143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334933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61363C-CA96-913E-5242-7A2A494DD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1051" y="381935"/>
            <a:ext cx="3006438" cy="5974414"/>
          </a:xfrm>
        </p:spPr>
        <p:txBody>
          <a:bodyPr anchor="ctr">
            <a:normAutofit/>
          </a:bodyPr>
          <a:lstStyle/>
          <a:p>
            <a:r>
              <a:rPr lang="en-GB" sz="3900" b="1">
                <a:solidFill>
                  <a:srgbClr val="FFFFFF"/>
                </a:solidFill>
                <a:latin typeface="Arial"/>
                <a:cs typeface="Arial"/>
              </a:rPr>
              <a:t>References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474DF76-993E-44DE-AFB0-C416182AC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0420" y="554152"/>
            <a:ext cx="430632" cy="1075866"/>
            <a:chOff x="613892" y="554152"/>
            <a:chExt cx="574177" cy="1075866"/>
          </a:xfrm>
          <a:solidFill>
            <a:srgbClr val="FFFFFF"/>
          </a:solidFill>
        </p:grpSpPr>
        <p:sp>
          <p:nvSpPr>
            <p:cNvPr id="13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3061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grpFill/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5643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grpFill/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3892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grpFill/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7C4ACD-B6FB-0E82-705F-B31C708649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22924" y="518400"/>
            <a:ext cx="3578706" cy="583794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900">
                <a:solidFill>
                  <a:schemeClr val="tx1">
                    <a:alpha val="80000"/>
                  </a:schemeClr>
                </a:solidFill>
                <a:latin typeface="Arial"/>
                <a:ea typeface="+mn-lt"/>
                <a:cs typeface="Arial"/>
              </a:rPr>
              <a:t>Aguinis, H. (2019) Performance Management. 4th edn. Chicago: Chicago Business Press.</a:t>
            </a:r>
            <a:endParaRPr lang="en-GB" sz="900">
              <a:solidFill>
                <a:schemeClr val="tx1">
                  <a:alpha val="80000"/>
                </a:schemeClr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900">
                <a:solidFill>
                  <a:schemeClr val="tx1">
                    <a:alpha val="80000"/>
                  </a:schemeClr>
                </a:solidFill>
                <a:latin typeface="Arial"/>
                <a:ea typeface="+mn-lt"/>
                <a:cs typeface="Arial"/>
              </a:rPr>
              <a:t>Armstrong, M. and Taylor, S. (2023) Armstrong's Handbook of Human Resource Management Practice. 16th edn. London: Kogan Page.</a:t>
            </a:r>
            <a:endParaRPr lang="en-GB" sz="900">
              <a:solidFill>
                <a:schemeClr val="tx1">
                  <a:alpha val="80000"/>
                </a:schemeClr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900">
                <a:solidFill>
                  <a:schemeClr val="tx1">
                    <a:alpha val="80000"/>
                  </a:schemeClr>
                </a:solidFill>
                <a:latin typeface="Arial"/>
                <a:ea typeface="+mn-lt"/>
                <a:cs typeface="Arial"/>
              </a:rPr>
              <a:t>Bass, B.M. and Riggio, R.E. (2006) Transformational Leadership. 2nd edn. Mahwah, NJ: Lawrence Erlbaum Associates.</a:t>
            </a:r>
            <a:endParaRPr lang="en-GB" sz="900">
              <a:solidFill>
                <a:schemeClr val="tx1">
                  <a:alpha val="80000"/>
                </a:schemeClr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900">
                <a:solidFill>
                  <a:schemeClr val="tx1">
                    <a:alpha val="80000"/>
                  </a:schemeClr>
                </a:solidFill>
                <a:latin typeface="Arial"/>
                <a:ea typeface="+mn-lt"/>
                <a:cs typeface="Arial"/>
              </a:rPr>
              <a:t>Boxall, P. and Purcell, J. (2016) Strategy and Human Resource Management. 4th edn. London: Palgrave Macmillan.</a:t>
            </a:r>
            <a:endParaRPr lang="en-GB" sz="900">
              <a:solidFill>
                <a:schemeClr val="tx1">
                  <a:alpha val="80000"/>
                </a:schemeClr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900">
                <a:solidFill>
                  <a:schemeClr val="tx1">
                    <a:alpha val="80000"/>
                  </a:schemeClr>
                </a:solidFill>
                <a:latin typeface="Arial"/>
                <a:ea typeface="+mn-lt"/>
                <a:cs typeface="Arial"/>
              </a:rPr>
              <a:t>Breaugh, J.A. (2013) 'Employee recruitment', Annual Review of Psychology, 64, pp. 389–416.</a:t>
            </a:r>
            <a:endParaRPr lang="en-GB" sz="900">
              <a:solidFill>
                <a:schemeClr val="tx1">
                  <a:alpha val="80000"/>
                </a:schemeClr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900">
                <a:solidFill>
                  <a:schemeClr val="tx1">
                    <a:alpha val="80000"/>
                  </a:schemeClr>
                </a:solidFill>
                <a:latin typeface="Arial"/>
                <a:ea typeface="+mn-lt"/>
                <a:cs typeface="Arial"/>
              </a:rPr>
              <a:t>Collings, D.G. and Mellahi, K. (2009) 'Strategic talent management: A review and research agenda', Human Resource Management Review, 19(4), pp. 304–313.</a:t>
            </a:r>
            <a:endParaRPr lang="en-GB" sz="900">
              <a:solidFill>
                <a:schemeClr val="tx1">
                  <a:alpha val="80000"/>
                </a:schemeClr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900">
                <a:solidFill>
                  <a:schemeClr val="tx1">
                    <a:alpha val="80000"/>
                  </a:schemeClr>
                </a:solidFill>
                <a:latin typeface="Arial"/>
                <a:ea typeface="+mn-lt"/>
                <a:cs typeface="Arial"/>
              </a:rPr>
              <a:t>Deci, E.L. and Ryan, R.M. (2000) 'The "what" and "why" of goal pursuits: Human needs and the self-determination of behavior', Psychological Inquiry, 11(4), pp. 227–268.</a:t>
            </a:r>
            <a:endParaRPr lang="en-GB" sz="900">
              <a:solidFill>
                <a:schemeClr val="tx1">
                  <a:alpha val="80000"/>
                </a:schemeClr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900">
                <a:solidFill>
                  <a:schemeClr val="tx1">
                    <a:alpha val="80000"/>
                  </a:schemeClr>
                </a:solidFill>
                <a:latin typeface="Arial"/>
                <a:ea typeface="+mn-lt"/>
                <a:cs typeface="Arial"/>
              </a:rPr>
              <a:t>Herzberg, F., Mausner, B. and Snyderman, B.B. (1959) The Motivation to Work. 2nd edn. New York: Wiley.</a:t>
            </a:r>
            <a:endParaRPr lang="en-GB" sz="900">
              <a:solidFill>
                <a:schemeClr val="tx1">
                  <a:alpha val="80000"/>
                </a:schemeClr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900">
                <a:solidFill>
                  <a:schemeClr val="tx1">
                    <a:alpha val="80000"/>
                  </a:schemeClr>
                </a:solidFill>
                <a:latin typeface="Arial"/>
                <a:ea typeface="+mn-lt"/>
                <a:cs typeface="Arial"/>
              </a:rPr>
              <a:t>Kirkpatrick, D.L. and Kirkpatrick, J.D. (2006) Evaluating Training Programs: The Four Levels. 3rd edn. San Francisco: Berrett-Koehler.</a:t>
            </a:r>
            <a:endParaRPr lang="en-GB" sz="900">
              <a:solidFill>
                <a:schemeClr val="tx1">
                  <a:alpha val="80000"/>
                </a:schemeClr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900">
                <a:solidFill>
                  <a:schemeClr val="tx1">
                    <a:alpha val="80000"/>
                  </a:schemeClr>
                </a:solidFill>
                <a:latin typeface="Arial"/>
                <a:ea typeface="+mn-lt"/>
                <a:cs typeface="Arial"/>
              </a:rPr>
              <a:t>Noe, R.A. (2020) Employee Training and Development. 8th edn. New York: McGraw-Hill Education.</a:t>
            </a:r>
            <a:endParaRPr lang="en-GB" sz="900">
              <a:solidFill>
                <a:schemeClr val="tx1">
                  <a:alpha val="80000"/>
                </a:schemeClr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900">
                <a:solidFill>
                  <a:schemeClr val="tx1">
                    <a:alpha val="80000"/>
                  </a:schemeClr>
                </a:solidFill>
                <a:latin typeface="Arial"/>
                <a:ea typeface="+mn-lt"/>
                <a:cs typeface="Arial"/>
              </a:rPr>
              <a:t>Schmidt, F.L. and Hunter, J.E. (1998) 'The validity and utility of selection methods in personnel psychology: Practical and theoretical implications of 85 years of research findings', Psychological Bulletin, 124(2), pp. 262–274.</a:t>
            </a:r>
            <a:endParaRPr lang="en-GB" sz="900">
              <a:solidFill>
                <a:schemeClr val="tx1">
                  <a:alpha val="80000"/>
                </a:schemeClr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900">
                <a:solidFill>
                  <a:schemeClr val="tx1">
                    <a:alpha val="80000"/>
                  </a:schemeClr>
                </a:solidFill>
                <a:latin typeface="Arial"/>
                <a:ea typeface="+mn-lt"/>
                <a:cs typeface="Arial"/>
              </a:rPr>
              <a:t>Vroom, V.H. (1964) Work and Motivation. New York: Wiley.</a:t>
            </a:r>
            <a:endParaRPr lang="en-GB" sz="900">
              <a:solidFill>
                <a:schemeClr val="tx1">
                  <a:alpha val="80000"/>
                </a:schemeClr>
              </a:solidFill>
              <a:latin typeface="Arial"/>
              <a:cs typeface="Arial"/>
            </a:endParaRPr>
          </a:p>
          <a:p>
            <a:pPr marL="0" indent="0">
              <a:buNone/>
            </a:pPr>
            <a:endParaRPr lang="en-GB" sz="900">
              <a:solidFill>
                <a:schemeClr val="tx1">
                  <a:alpha val="80000"/>
                </a:schemeClr>
              </a:solidFill>
              <a:latin typeface="Arial"/>
              <a:cs typeface="Arial"/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89621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8214184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On-screen Show (4:3)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Building a Stronger Workforce at HealthConnect UK  </vt:lpstr>
      <vt:lpstr>Introduction and HR Strategic Priorities</vt:lpstr>
      <vt:lpstr>Strategic Workforce Planning </vt:lpstr>
      <vt:lpstr>Attracting and Recruiting Suitable Employees </vt:lpstr>
      <vt:lpstr>Improving Selection Decisions </vt:lpstr>
      <vt:lpstr>Developing Employee Knowledge and Skills </vt:lpstr>
      <vt:lpstr>Strategic Talent Management </vt:lpstr>
      <vt:lpstr>Improving Individual and Team Performance </vt:lpstr>
      <vt:lpstr>Motivating and Engaging Employees </vt:lpstr>
      <vt:lpstr>Leadership Approaches for Effective Teams </vt:lpstr>
      <vt:lpstr>Proposed 90-Day HR Action Plan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338</cp:revision>
  <dcterms:created xsi:type="dcterms:W3CDTF">2026-10-10T08:43:05Z</dcterms:created>
  <dcterms:modified xsi:type="dcterms:W3CDTF">2026-10-12T08:08:01Z</dcterms:modified>
</cp:coreProperties>
</file>