
<file path=[Content_Types].xml><?xml version="1.0" encoding="utf-8"?>
<Types xmlns="http://schemas.openxmlformats.org/package/2006/content-types">
  <Default Extension="gif" ContentType="image/gi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27"/>
  </p:notesMasterIdLst>
  <p:handoutMasterIdLst>
    <p:handoutMasterId r:id="rId28"/>
  </p:handoutMasterIdLst>
  <p:sldIdLst>
    <p:sldId id="339" r:id="rId2"/>
    <p:sldId id="307" r:id="rId3"/>
    <p:sldId id="308" r:id="rId4"/>
    <p:sldId id="309" r:id="rId5"/>
    <p:sldId id="310" r:id="rId6"/>
    <p:sldId id="311" r:id="rId7"/>
    <p:sldId id="312" r:id="rId8"/>
    <p:sldId id="313" r:id="rId9"/>
    <p:sldId id="314" r:id="rId10"/>
    <p:sldId id="315" r:id="rId11"/>
    <p:sldId id="316" r:id="rId12"/>
    <p:sldId id="317" r:id="rId13"/>
    <p:sldId id="320" r:id="rId14"/>
    <p:sldId id="321" r:id="rId15"/>
    <p:sldId id="322" r:id="rId16"/>
    <p:sldId id="323" r:id="rId17"/>
    <p:sldId id="324" r:id="rId18"/>
    <p:sldId id="325" r:id="rId19"/>
    <p:sldId id="326" r:id="rId20"/>
    <p:sldId id="327" r:id="rId21"/>
    <p:sldId id="328" r:id="rId22"/>
    <p:sldId id="329" r:id="rId23"/>
    <p:sldId id="341" r:id="rId24"/>
    <p:sldId id="330" r:id="rId25"/>
    <p:sldId id="333" r:id="rId26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DB9F913-27E4-43C1-977B-E2022512B043}" v="6" dt="2023-06-18T11:07:38.838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327F97BB-C833-4FB7-BDE5-3F7075034690}" styleName="Themed Style 2 - Accent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868" autoAdjust="0"/>
    <p:restoredTop sz="93372" autoAdjust="0"/>
  </p:normalViewPr>
  <p:slideViewPr>
    <p:cSldViewPr>
      <p:cViewPr varScale="1">
        <p:scale>
          <a:sx n="100" d="100"/>
          <a:sy n="100" d="100"/>
        </p:scale>
        <p:origin x="1704" y="7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microsoft.com/office/2015/10/relationships/revisionInfo" Target="revisionInfo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handoutMaster" Target="handoutMasters/handout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notesMaster" Target="notesMasters/notesMaster1.xml"/><Relationship Id="rId30" Type="http://schemas.openxmlformats.org/officeDocument/2006/relationships/viewProps" Target="viewProps.xml"/><Relationship Id="rId8" Type="http://schemas.openxmlformats.org/officeDocument/2006/relationships/slide" Target="slides/slide7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Ivana Rozic" userId="3146e45c-111e-47f4-abdb-d162ebf290e2" providerId="ADAL" clId="{4DB9F913-27E4-43C1-977B-E2022512B043}"/>
    <pc:docChg chg="undo redo custSel addSld delSld modSld">
      <pc:chgData name="Ivana Rozic" userId="3146e45c-111e-47f4-abdb-d162ebf290e2" providerId="ADAL" clId="{4DB9F913-27E4-43C1-977B-E2022512B043}" dt="2023-06-18T11:15:36.548" v="161" actId="404"/>
      <pc:docMkLst>
        <pc:docMk/>
      </pc:docMkLst>
      <pc:sldChg chg="modSp mod">
        <pc:chgData name="Ivana Rozic" userId="3146e45c-111e-47f4-abdb-d162ebf290e2" providerId="ADAL" clId="{4DB9F913-27E4-43C1-977B-E2022512B043}" dt="2023-06-18T10:47:32.594" v="7" actId="179"/>
        <pc:sldMkLst>
          <pc:docMk/>
          <pc:sldMk cId="1173633421" sldId="308"/>
        </pc:sldMkLst>
        <pc:spChg chg="mod">
          <ac:chgData name="Ivana Rozic" userId="3146e45c-111e-47f4-abdb-d162ebf290e2" providerId="ADAL" clId="{4DB9F913-27E4-43C1-977B-E2022512B043}" dt="2023-06-18T10:47:32.594" v="7" actId="179"/>
          <ac:spMkLst>
            <pc:docMk/>
            <pc:sldMk cId="1173633421" sldId="308"/>
            <ac:spMk id="15362" creationId="{00000000-0000-0000-0000-000000000000}"/>
          </ac:spMkLst>
        </pc:spChg>
      </pc:sldChg>
      <pc:sldChg chg="modSp mod">
        <pc:chgData name="Ivana Rozic" userId="3146e45c-111e-47f4-abdb-d162ebf290e2" providerId="ADAL" clId="{4DB9F913-27E4-43C1-977B-E2022512B043}" dt="2023-06-18T11:15:36.548" v="161" actId="404"/>
        <pc:sldMkLst>
          <pc:docMk/>
          <pc:sldMk cId="3199806867" sldId="309"/>
        </pc:sldMkLst>
        <pc:spChg chg="mod">
          <ac:chgData name="Ivana Rozic" userId="3146e45c-111e-47f4-abdb-d162ebf290e2" providerId="ADAL" clId="{4DB9F913-27E4-43C1-977B-E2022512B043}" dt="2023-06-18T10:47:47.614" v="8" actId="108"/>
          <ac:spMkLst>
            <pc:docMk/>
            <pc:sldMk cId="3199806867" sldId="309"/>
            <ac:spMk id="16385" creationId="{00000000-0000-0000-0000-000000000000}"/>
          </ac:spMkLst>
        </pc:spChg>
        <pc:spChg chg="mod">
          <ac:chgData name="Ivana Rozic" userId="3146e45c-111e-47f4-abdb-d162ebf290e2" providerId="ADAL" clId="{4DB9F913-27E4-43C1-977B-E2022512B043}" dt="2023-06-18T11:15:36.548" v="161" actId="404"/>
          <ac:spMkLst>
            <pc:docMk/>
            <pc:sldMk cId="3199806867" sldId="309"/>
            <ac:spMk id="16386" creationId="{00000000-0000-0000-0000-000000000000}"/>
          </ac:spMkLst>
        </pc:spChg>
      </pc:sldChg>
      <pc:sldChg chg="modSp mod">
        <pc:chgData name="Ivana Rozic" userId="3146e45c-111e-47f4-abdb-d162ebf290e2" providerId="ADAL" clId="{4DB9F913-27E4-43C1-977B-E2022512B043}" dt="2023-06-18T10:48:19.761" v="14" actId="404"/>
        <pc:sldMkLst>
          <pc:docMk/>
          <pc:sldMk cId="2512939306" sldId="310"/>
        </pc:sldMkLst>
        <pc:spChg chg="mod">
          <ac:chgData name="Ivana Rozic" userId="3146e45c-111e-47f4-abdb-d162ebf290e2" providerId="ADAL" clId="{4DB9F913-27E4-43C1-977B-E2022512B043}" dt="2023-06-18T10:48:19.761" v="14" actId="404"/>
          <ac:spMkLst>
            <pc:docMk/>
            <pc:sldMk cId="2512939306" sldId="310"/>
            <ac:spMk id="2" creationId="{00000000-0000-0000-0000-000000000000}"/>
          </ac:spMkLst>
        </pc:spChg>
      </pc:sldChg>
      <pc:sldChg chg="modSp mod">
        <pc:chgData name="Ivana Rozic" userId="3146e45c-111e-47f4-abdb-d162ebf290e2" providerId="ADAL" clId="{4DB9F913-27E4-43C1-977B-E2022512B043}" dt="2023-06-18T10:48:30.198" v="21" actId="404"/>
        <pc:sldMkLst>
          <pc:docMk/>
          <pc:sldMk cId="1949965361" sldId="311"/>
        </pc:sldMkLst>
        <pc:spChg chg="mod">
          <ac:chgData name="Ivana Rozic" userId="3146e45c-111e-47f4-abdb-d162ebf290e2" providerId="ADAL" clId="{4DB9F913-27E4-43C1-977B-E2022512B043}" dt="2023-06-18T10:48:30.198" v="21" actId="404"/>
          <ac:spMkLst>
            <pc:docMk/>
            <pc:sldMk cId="1949965361" sldId="311"/>
            <ac:spMk id="2" creationId="{00000000-0000-0000-0000-000000000000}"/>
          </ac:spMkLst>
        </pc:spChg>
      </pc:sldChg>
      <pc:sldChg chg="modSp mod">
        <pc:chgData name="Ivana Rozic" userId="3146e45c-111e-47f4-abdb-d162ebf290e2" providerId="ADAL" clId="{4DB9F913-27E4-43C1-977B-E2022512B043}" dt="2023-06-18T10:50:40.804" v="35" actId="113"/>
        <pc:sldMkLst>
          <pc:docMk/>
          <pc:sldMk cId="3488393194" sldId="313"/>
        </pc:sldMkLst>
        <pc:spChg chg="mod">
          <ac:chgData name="Ivana Rozic" userId="3146e45c-111e-47f4-abdb-d162ebf290e2" providerId="ADAL" clId="{4DB9F913-27E4-43C1-977B-E2022512B043}" dt="2023-06-18T10:50:40.804" v="35" actId="113"/>
          <ac:spMkLst>
            <pc:docMk/>
            <pc:sldMk cId="3488393194" sldId="313"/>
            <ac:spMk id="2" creationId="{00000000-0000-0000-0000-000000000000}"/>
          </ac:spMkLst>
        </pc:spChg>
        <pc:spChg chg="mod">
          <ac:chgData name="Ivana Rozic" userId="3146e45c-111e-47f4-abdb-d162ebf290e2" providerId="ADAL" clId="{4DB9F913-27E4-43C1-977B-E2022512B043}" dt="2023-06-18T10:49:09.231" v="27" actId="948"/>
          <ac:spMkLst>
            <pc:docMk/>
            <pc:sldMk cId="3488393194" sldId="313"/>
            <ac:spMk id="3" creationId="{00000000-0000-0000-0000-000000000000}"/>
          </ac:spMkLst>
        </pc:spChg>
      </pc:sldChg>
      <pc:sldChg chg="modSp mod">
        <pc:chgData name="Ivana Rozic" userId="3146e45c-111e-47f4-abdb-d162ebf290e2" providerId="ADAL" clId="{4DB9F913-27E4-43C1-977B-E2022512B043}" dt="2023-06-18T10:50:48.620" v="36" actId="113"/>
        <pc:sldMkLst>
          <pc:docMk/>
          <pc:sldMk cId="2935421777" sldId="314"/>
        </pc:sldMkLst>
        <pc:spChg chg="mod">
          <ac:chgData name="Ivana Rozic" userId="3146e45c-111e-47f4-abdb-d162ebf290e2" providerId="ADAL" clId="{4DB9F913-27E4-43C1-977B-E2022512B043}" dt="2023-06-18T10:50:48.620" v="36" actId="113"/>
          <ac:spMkLst>
            <pc:docMk/>
            <pc:sldMk cId="2935421777" sldId="314"/>
            <ac:spMk id="2" creationId="{00000000-0000-0000-0000-000000000000}"/>
          </ac:spMkLst>
        </pc:spChg>
        <pc:spChg chg="mod">
          <ac:chgData name="Ivana Rozic" userId="3146e45c-111e-47f4-abdb-d162ebf290e2" providerId="ADAL" clId="{4DB9F913-27E4-43C1-977B-E2022512B043}" dt="2023-06-18T10:50:00.439" v="31" actId="108"/>
          <ac:spMkLst>
            <pc:docMk/>
            <pc:sldMk cId="2935421777" sldId="314"/>
            <ac:spMk id="21506" creationId="{00000000-0000-0000-0000-000000000000}"/>
          </ac:spMkLst>
        </pc:spChg>
      </pc:sldChg>
      <pc:sldChg chg="modSp mod">
        <pc:chgData name="Ivana Rozic" userId="3146e45c-111e-47f4-abdb-d162ebf290e2" providerId="ADAL" clId="{4DB9F913-27E4-43C1-977B-E2022512B043}" dt="2023-06-18T10:50:12.691" v="32" actId="255"/>
        <pc:sldMkLst>
          <pc:docMk/>
          <pc:sldMk cId="3803679425" sldId="315"/>
        </pc:sldMkLst>
        <pc:spChg chg="mod">
          <ac:chgData name="Ivana Rozic" userId="3146e45c-111e-47f4-abdb-d162ebf290e2" providerId="ADAL" clId="{4DB9F913-27E4-43C1-977B-E2022512B043}" dt="2023-06-18T10:50:12.691" v="32" actId="255"/>
          <ac:spMkLst>
            <pc:docMk/>
            <pc:sldMk cId="3803679425" sldId="315"/>
            <ac:spMk id="2" creationId="{00000000-0000-0000-0000-000000000000}"/>
          </ac:spMkLst>
        </pc:spChg>
      </pc:sldChg>
      <pc:sldChg chg="modSp mod">
        <pc:chgData name="Ivana Rozic" userId="3146e45c-111e-47f4-abdb-d162ebf290e2" providerId="ADAL" clId="{4DB9F913-27E4-43C1-977B-E2022512B043}" dt="2023-06-18T10:50:23.386" v="33" actId="113"/>
        <pc:sldMkLst>
          <pc:docMk/>
          <pc:sldMk cId="2720162579" sldId="317"/>
        </pc:sldMkLst>
        <pc:spChg chg="mod">
          <ac:chgData name="Ivana Rozic" userId="3146e45c-111e-47f4-abdb-d162ebf290e2" providerId="ADAL" clId="{4DB9F913-27E4-43C1-977B-E2022512B043}" dt="2023-06-18T10:50:23.386" v="33" actId="113"/>
          <ac:spMkLst>
            <pc:docMk/>
            <pc:sldMk cId="2720162579" sldId="317"/>
            <ac:spMk id="2" creationId="{00000000-0000-0000-0000-000000000000}"/>
          </ac:spMkLst>
        </pc:spChg>
      </pc:sldChg>
      <pc:sldChg chg="modSp mod">
        <pc:chgData name="Ivana Rozic" userId="3146e45c-111e-47f4-abdb-d162ebf290e2" providerId="ADAL" clId="{4DB9F913-27E4-43C1-977B-E2022512B043}" dt="2023-06-18T11:09:50.512" v="142" actId="179"/>
        <pc:sldMkLst>
          <pc:docMk/>
          <pc:sldMk cId="3630968324" sldId="321"/>
        </pc:sldMkLst>
        <pc:spChg chg="mod">
          <ac:chgData name="Ivana Rozic" userId="3146e45c-111e-47f4-abdb-d162ebf290e2" providerId="ADAL" clId="{4DB9F913-27E4-43C1-977B-E2022512B043}" dt="2023-06-18T11:09:50.512" v="142" actId="179"/>
          <ac:spMkLst>
            <pc:docMk/>
            <pc:sldMk cId="3630968324" sldId="321"/>
            <ac:spMk id="15362" creationId="{00000000-0000-0000-0000-000000000000}"/>
          </ac:spMkLst>
        </pc:spChg>
      </pc:sldChg>
      <pc:sldChg chg="modSp mod">
        <pc:chgData name="Ivana Rozic" userId="3146e45c-111e-47f4-abdb-d162ebf290e2" providerId="ADAL" clId="{4DB9F913-27E4-43C1-977B-E2022512B043}" dt="2023-06-18T10:51:51.452" v="43" actId="948"/>
        <pc:sldMkLst>
          <pc:docMk/>
          <pc:sldMk cId="3775291299" sldId="323"/>
        </pc:sldMkLst>
        <pc:spChg chg="mod">
          <ac:chgData name="Ivana Rozic" userId="3146e45c-111e-47f4-abdb-d162ebf290e2" providerId="ADAL" clId="{4DB9F913-27E4-43C1-977B-E2022512B043}" dt="2023-06-18T10:51:51.452" v="43" actId="948"/>
          <ac:spMkLst>
            <pc:docMk/>
            <pc:sldMk cId="3775291299" sldId="323"/>
            <ac:spMk id="17410" creationId="{00000000-0000-0000-0000-000000000000}"/>
          </ac:spMkLst>
        </pc:spChg>
      </pc:sldChg>
      <pc:sldChg chg="addSp delSp modSp mod">
        <pc:chgData name="Ivana Rozic" userId="3146e45c-111e-47f4-abdb-d162ebf290e2" providerId="ADAL" clId="{4DB9F913-27E4-43C1-977B-E2022512B043}" dt="2023-06-18T11:02:47.884" v="67" actId="113"/>
        <pc:sldMkLst>
          <pc:docMk/>
          <pc:sldMk cId="11356254" sldId="324"/>
        </pc:sldMkLst>
        <pc:spChg chg="add del mod">
          <ac:chgData name="Ivana Rozic" userId="3146e45c-111e-47f4-abdb-d162ebf290e2" providerId="ADAL" clId="{4DB9F913-27E4-43C1-977B-E2022512B043}" dt="2023-06-18T11:02:10.925" v="62" actId="11529"/>
          <ac:spMkLst>
            <pc:docMk/>
            <pc:sldMk cId="11356254" sldId="324"/>
            <ac:spMk id="2" creationId="{3909E3DC-BA00-66C0-2CD0-0BC3050F880E}"/>
          </ac:spMkLst>
        </pc:spChg>
        <pc:spChg chg="mod">
          <ac:chgData name="Ivana Rozic" userId="3146e45c-111e-47f4-abdb-d162ebf290e2" providerId="ADAL" clId="{4DB9F913-27E4-43C1-977B-E2022512B043}" dt="2023-06-18T10:52:01.865" v="44" actId="108"/>
          <ac:spMkLst>
            <pc:docMk/>
            <pc:sldMk cId="11356254" sldId="324"/>
            <ac:spMk id="18433" creationId="{00000000-0000-0000-0000-000000000000}"/>
          </ac:spMkLst>
        </pc:spChg>
        <pc:spChg chg="mod">
          <ac:chgData name="Ivana Rozic" userId="3146e45c-111e-47f4-abdb-d162ebf290e2" providerId="ADAL" clId="{4DB9F913-27E4-43C1-977B-E2022512B043}" dt="2023-06-18T11:02:47.884" v="67" actId="113"/>
          <ac:spMkLst>
            <pc:docMk/>
            <pc:sldMk cId="11356254" sldId="324"/>
            <ac:spMk id="18434" creationId="{00000000-0000-0000-0000-000000000000}"/>
          </ac:spMkLst>
        </pc:spChg>
      </pc:sldChg>
      <pc:sldChg chg="modSp mod">
        <pc:chgData name="Ivana Rozic" userId="3146e45c-111e-47f4-abdb-d162ebf290e2" providerId="ADAL" clId="{4DB9F913-27E4-43C1-977B-E2022512B043}" dt="2023-06-18T11:02:57.680" v="68" actId="108"/>
        <pc:sldMkLst>
          <pc:docMk/>
          <pc:sldMk cId="3601603703" sldId="325"/>
        </pc:sldMkLst>
        <pc:spChg chg="mod">
          <ac:chgData name="Ivana Rozic" userId="3146e45c-111e-47f4-abdb-d162ebf290e2" providerId="ADAL" clId="{4DB9F913-27E4-43C1-977B-E2022512B043}" dt="2023-06-18T11:02:57.680" v="68" actId="108"/>
          <ac:spMkLst>
            <pc:docMk/>
            <pc:sldMk cId="3601603703" sldId="325"/>
            <ac:spMk id="19457" creationId="{00000000-0000-0000-0000-000000000000}"/>
          </ac:spMkLst>
        </pc:spChg>
      </pc:sldChg>
      <pc:sldChg chg="modSp mod">
        <pc:chgData name="Ivana Rozic" userId="3146e45c-111e-47f4-abdb-d162ebf290e2" providerId="ADAL" clId="{4DB9F913-27E4-43C1-977B-E2022512B043}" dt="2023-06-18T11:03:04.287" v="69" actId="108"/>
        <pc:sldMkLst>
          <pc:docMk/>
          <pc:sldMk cId="3364746653" sldId="326"/>
        </pc:sldMkLst>
        <pc:spChg chg="mod">
          <ac:chgData name="Ivana Rozic" userId="3146e45c-111e-47f4-abdb-d162ebf290e2" providerId="ADAL" clId="{4DB9F913-27E4-43C1-977B-E2022512B043}" dt="2023-06-18T11:03:04.287" v="69" actId="108"/>
          <ac:spMkLst>
            <pc:docMk/>
            <pc:sldMk cId="3364746653" sldId="326"/>
            <ac:spMk id="20481" creationId="{00000000-0000-0000-0000-000000000000}"/>
          </ac:spMkLst>
        </pc:spChg>
      </pc:sldChg>
      <pc:sldChg chg="modSp mod">
        <pc:chgData name="Ivana Rozic" userId="3146e45c-111e-47f4-abdb-d162ebf290e2" providerId="ADAL" clId="{4DB9F913-27E4-43C1-977B-E2022512B043}" dt="2023-06-18T11:03:10.584" v="70" actId="108"/>
        <pc:sldMkLst>
          <pc:docMk/>
          <pc:sldMk cId="3383996762" sldId="327"/>
        </pc:sldMkLst>
        <pc:spChg chg="mod">
          <ac:chgData name="Ivana Rozic" userId="3146e45c-111e-47f4-abdb-d162ebf290e2" providerId="ADAL" clId="{4DB9F913-27E4-43C1-977B-E2022512B043}" dt="2023-06-18T11:03:10.584" v="70" actId="108"/>
          <ac:spMkLst>
            <pc:docMk/>
            <pc:sldMk cId="3383996762" sldId="327"/>
            <ac:spMk id="5" creationId="{00000000-0000-0000-0000-000000000000}"/>
          </ac:spMkLst>
        </pc:spChg>
      </pc:sldChg>
      <pc:sldChg chg="modSp mod">
        <pc:chgData name="Ivana Rozic" userId="3146e45c-111e-47f4-abdb-d162ebf290e2" providerId="ADAL" clId="{4DB9F913-27E4-43C1-977B-E2022512B043}" dt="2023-06-18T11:03:15.042" v="71" actId="108"/>
        <pc:sldMkLst>
          <pc:docMk/>
          <pc:sldMk cId="2321164984" sldId="328"/>
        </pc:sldMkLst>
        <pc:spChg chg="mod">
          <ac:chgData name="Ivana Rozic" userId="3146e45c-111e-47f4-abdb-d162ebf290e2" providerId="ADAL" clId="{4DB9F913-27E4-43C1-977B-E2022512B043}" dt="2023-06-18T11:03:15.042" v="71" actId="108"/>
          <ac:spMkLst>
            <pc:docMk/>
            <pc:sldMk cId="2321164984" sldId="328"/>
            <ac:spMk id="4" creationId="{00000000-0000-0000-0000-000000000000}"/>
          </ac:spMkLst>
        </pc:spChg>
      </pc:sldChg>
      <pc:sldChg chg="modSp mod">
        <pc:chgData name="Ivana Rozic" userId="3146e45c-111e-47f4-abdb-d162ebf290e2" providerId="ADAL" clId="{4DB9F913-27E4-43C1-977B-E2022512B043}" dt="2023-06-18T11:09:10.037" v="139" actId="948"/>
        <pc:sldMkLst>
          <pc:docMk/>
          <pc:sldMk cId="1693871110" sldId="329"/>
        </pc:sldMkLst>
        <pc:spChg chg="mod">
          <ac:chgData name="Ivana Rozic" userId="3146e45c-111e-47f4-abdb-d162ebf290e2" providerId="ADAL" clId="{4DB9F913-27E4-43C1-977B-E2022512B043}" dt="2023-06-18T11:09:10.037" v="139" actId="948"/>
          <ac:spMkLst>
            <pc:docMk/>
            <pc:sldMk cId="1693871110" sldId="329"/>
            <ac:spMk id="3" creationId="{00000000-0000-0000-0000-000000000000}"/>
          </ac:spMkLst>
        </pc:spChg>
        <pc:spChg chg="mod">
          <ac:chgData name="Ivana Rozic" userId="3146e45c-111e-47f4-abdb-d162ebf290e2" providerId="ADAL" clId="{4DB9F913-27E4-43C1-977B-E2022512B043}" dt="2023-06-18T11:03:22.517" v="72" actId="108"/>
          <ac:spMkLst>
            <pc:docMk/>
            <pc:sldMk cId="1693871110" sldId="329"/>
            <ac:spMk id="4" creationId="{00000000-0000-0000-0000-000000000000}"/>
          </ac:spMkLst>
        </pc:spChg>
      </pc:sldChg>
      <pc:sldChg chg="modSp mod">
        <pc:chgData name="Ivana Rozic" userId="3146e45c-111e-47f4-abdb-d162ebf290e2" providerId="ADAL" clId="{4DB9F913-27E4-43C1-977B-E2022512B043}" dt="2023-06-18T11:10:46.425" v="159" actId="404"/>
        <pc:sldMkLst>
          <pc:docMk/>
          <pc:sldMk cId="3134186942" sldId="330"/>
        </pc:sldMkLst>
        <pc:spChg chg="mod">
          <ac:chgData name="Ivana Rozic" userId="3146e45c-111e-47f4-abdb-d162ebf290e2" providerId="ADAL" clId="{4DB9F913-27E4-43C1-977B-E2022512B043}" dt="2023-06-18T11:04:52.573" v="86" actId="108"/>
          <ac:spMkLst>
            <pc:docMk/>
            <pc:sldMk cId="3134186942" sldId="330"/>
            <ac:spMk id="24577" creationId="{00000000-0000-0000-0000-000000000000}"/>
          </ac:spMkLst>
        </pc:spChg>
        <pc:spChg chg="mod">
          <ac:chgData name="Ivana Rozic" userId="3146e45c-111e-47f4-abdb-d162ebf290e2" providerId="ADAL" clId="{4DB9F913-27E4-43C1-977B-E2022512B043}" dt="2023-06-18T11:10:46.425" v="159" actId="404"/>
          <ac:spMkLst>
            <pc:docMk/>
            <pc:sldMk cId="3134186942" sldId="330"/>
            <ac:spMk id="24578" creationId="{00000000-0000-0000-0000-000000000000}"/>
          </ac:spMkLst>
        </pc:spChg>
      </pc:sldChg>
      <pc:sldChg chg="delSp modSp mod">
        <pc:chgData name="Ivana Rozic" userId="3146e45c-111e-47f4-abdb-d162ebf290e2" providerId="ADAL" clId="{4DB9F913-27E4-43C1-977B-E2022512B043}" dt="2023-06-18T11:06:48.693" v="117" actId="948"/>
        <pc:sldMkLst>
          <pc:docMk/>
          <pc:sldMk cId="1692085008" sldId="333"/>
        </pc:sldMkLst>
        <pc:spChg chg="mod">
          <ac:chgData name="Ivana Rozic" userId="3146e45c-111e-47f4-abdb-d162ebf290e2" providerId="ADAL" clId="{4DB9F913-27E4-43C1-977B-E2022512B043}" dt="2023-06-18T11:05:04.399" v="89" actId="108"/>
          <ac:spMkLst>
            <pc:docMk/>
            <pc:sldMk cId="1692085008" sldId="333"/>
            <ac:spMk id="2" creationId="{00000000-0000-0000-0000-000000000000}"/>
          </ac:spMkLst>
        </pc:spChg>
        <pc:spChg chg="mod">
          <ac:chgData name="Ivana Rozic" userId="3146e45c-111e-47f4-abdb-d162ebf290e2" providerId="ADAL" clId="{4DB9F913-27E4-43C1-977B-E2022512B043}" dt="2023-06-18T11:06:48.693" v="117" actId="948"/>
          <ac:spMkLst>
            <pc:docMk/>
            <pc:sldMk cId="1692085008" sldId="333"/>
            <ac:spMk id="108547" creationId="{00000000-0000-0000-0000-000000000000}"/>
          </ac:spMkLst>
        </pc:spChg>
        <pc:spChg chg="del">
          <ac:chgData name="Ivana Rozic" userId="3146e45c-111e-47f4-abdb-d162ebf290e2" providerId="ADAL" clId="{4DB9F913-27E4-43C1-977B-E2022512B043}" dt="2023-06-18T11:05:25.579" v="92" actId="478"/>
          <ac:spMkLst>
            <pc:docMk/>
            <pc:sldMk cId="1692085008" sldId="333"/>
            <ac:spMk id="108548" creationId="{00000000-0000-0000-0000-000000000000}"/>
          </ac:spMkLst>
        </pc:spChg>
      </pc:sldChg>
      <pc:sldChg chg="addSp delSp new del mod">
        <pc:chgData name="Ivana Rozic" userId="3146e45c-111e-47f4-abdb-d162ebf290e2" providerId="ADAL" clId="{4DB9F913-27E4-43C1-977B-E2022512B043}" dt="2023-06-18T11:07:40.241" v="123" actId="47"/>
        <pc:sldMkLst>
          <pc:docMk/>
          <pc:sldMk cId="3392215219" sldId="340"/>
        </pc:sldMkLst>
        <pc:spChg chg="add del">
          <ac:chgData name="Ivana Rozic" userId="3146e45c-111e-47f4-abdb-d162ebf290e2" providerId="ADAL" clId="{4DB9F913-27E4-43C1-977B-E2022512B043}" dt="2023-06-18T11:07:37.063" v="121" actId="22"/>
          <ac:spMkLst>
            <pc:docMk/>
            <pc:sldMk cId="3392215219" sldId="340"/>
            <ac:spMk id="5" creationId="{6CDC03F7-1539-4901-C2AF-8CFB48E8EFE6}"/>
          </ac:spMkLst>
        </pc:spChg>
      </pc:sldChg>
      <pc:sldChg chg="modSp add mod">
        <pc:chgData name="Ivana Rozic" userId="3146e45c-111e-47f4-abdb-d162ebf290e2" providerId="ADAL" clId="{4DB9F913-27E4-43C1-977B-E2022512B043}" dt="2023-06-18T11:08:24.994" v="131" actId="20577"/>
        <pc:sldMkLst>
          <pc:docMk/>
          <pc:sldMk cId="497501503" sldId="341"/>
        </pc:sldMkLst>
        <pc:spChg chg="mod">
          <ac:chgData name="Ivana Rozic" userId="3146e45c-111e-47f4-abdb-d162ebf290e2" providerId="ADAL" clId="{4DB9F913-27E4-43C1-977B-E2022512B043}" dt="2023-06-18T11:08:24.994" v="131" actId="20577"/>
          <ac:spMkLst>
            <pc:docMk/>
            <pc:sldMk cId="497501503" sldId="341"/>
            <ac:spMk id="3" creationId="{00000000-0000-0000-0000-000000000000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2265789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1324776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fld id="{57708EB7-2A54-4C95-90F5-05EE3C616A54}" type="slidenum">
              <a:rPr lang="en-GB" altLang="en-US"/>
              <a:pPr/>
              <a:t>1</a:t>
            </a:fld>
            <a:endParaRPr lang="en-GB" altLang="en-US"/>
          </a:p>
        </p:txBody>
      </p:sp>
      <p:sp>
        <p:nvSpPr>
          <p:cNvPr id="604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0420" name="Rectangle 3"/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6179095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EB16E3B-2A23-4B67-B2BE-3D82D96F7101}" type="slidenum">
              <a:rPr lang="en-US" smtClean="0"/>
              <a:pPr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4728454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18/06/2023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18/06/2023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18/06/2023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18/06/2023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18/06/2023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18/06/2023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18/06/2023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18/06/2023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18/06/2023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18/06/2023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18/06/2023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18/06/2023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gif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gif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gif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gif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gi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0.gif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gif"/><Relationship Id="rId2" Type="http://schemas.openxmlformats.org/officeDocument/2006/relationships/image" Target="../media/image11.gif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gif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gif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1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03405" y="1196752"/>
            <a:ext cx="7937189" cy="2816730"/>
          </a:xfrm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eaLnBrk="1" hangingPunct="1">
              <a:buFont typeface="Arial" charset="0"/>
              <a:buNone/>
              <a:defRPr/>
            </a:pPr>
            <a:r>
              <a:rPr lang="en-GB" sz="6000" cap="none" dirty="0">
                <a:solidFill>
                  <a:schemeClr val="accent2"/>
                </a:solidFill>
                <a:ea typeface="ＭＳ Ｐゴシック" charset="0"/>
              </a:rPr>
              <a:t>LCBB4001</a:t>
            </a:r>
            <a:br>
              <a:rPr lang="en-GB" sz="6000" cap="none" dirty="0">
                <a:solidFill>
                  <a:schemeClr val="accent2"/>
                </a:solidFill>
                <a:ea typeface="ＭＳ Ｐゴシック" charset="0"/>
              </a:rPr>
            </a:br>
            <a:r>
              <a:rPr lang="en-GB" sz="4400" b="1" cap="none" dirty="0">
                <a:solidFill>
                  <a:schemeClr val="accent2"/>
                </a:solidFill>
                <a:ea typeface="ＭＳ Ｐゴシック" charset="0"/>
              </a:rPr>
              <a:t>Accounting Fundamentals</a:t>
            </a:r>
            <a:br>
              <a:rPr lang="en-GB" sz="4400" b="1" cap="none" dirty="0">
                <a:solidFill>
                  <a:schemeClr val="accent2"/>
                </a:solidFill>
                <a:ea typeface="ＭＳ Ｐゴシック" charset="0"/>
              </a:rPr>
            </a:br>
            <a:r>
              <a:rPr lang="en-GB" sz="4000" cap="none" dirty="0">
                <a:solidFill>
                  <a:schemeClr val="accent2"/>
                </a:solidFill>
                <a:ea typeface="ＭＳ Ｐゴシック" charset="0"/>
              </a:rPr>
              <a:t>Week 2 Session 2</a:t>
            </a:r>
            <a:endParaRPr lang="en-GB" cap="none" dirty="0">
              <a:ea typeface="ＭＳ Ｐゴシック" charset="0"/>
            </a:endParaRPr>
          </a:p>
        </p:txBody>
      </p:sp>
      <p:sp>
        <p:nvSpPr>
          <p:cNvPr id="59396" name="Slide Number Placeholder 5"/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20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1pPr>
            <a:lvl2pPr marL="742950" indent="-28575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2pPr>
            <a:lvl3pPr marL="11430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6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3pPr>
            <a:lvl4pPr marL="16002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4pPr>
            <a:lvl5pPr marL="20574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fld id="{17E1BED7-626F-4D44-8A1C-B8671DBD5705}" type="slidenum">
              <a:rPr lang="en-GB" altLang="en-US" sz="1000">
                <a:solidFill>
                  <a:schemeClr val="tx1"/>
                </a:solidFill>
                <a:latin typeface="Arial" panose="020B0604020202020204" pitchFamily="34" charset="0"/>
              </a:rPr>
              <a:pPr>
                <a:lnSpc>
                  <a:spcPct val="100000"/>
                </a:lnSpc>
                <a:spcBef>
                  <a:spcPct val="0"/>
                </a:spcBef>
                <a:buClrTx/>
                <a:buFontTx/>
                <a:buNone/>
              </a:pPr>
              <a:t>1</a:t>
            </a:fld>
            <a:endParaRPr lang="en-GB" altLang="en-US" sz="1000">
              <a:solidFill>
                <a:schemeClr val="tx1"/>
              </a:solidFill>
              <a:latin typeface="Arial" panose="020B0604020202020204" pitchFamily="34" charset="0"/>
            </a:endParaRPr>
          </a:p>
        </p:txBody>
      </p:sp>
      <p:sp>
        <p:nvSpPr>
          <p:cNvPr id="2" name="Subtitle 1">
            <a:extLst>
              <a:ext uri="{FF2B5EF4-FFF2-40B4-BE49-F238E27FC236}">
                <a16:creationId xmlns:a16="http://schemas.microsoft.com/office/drawing/2014/main" id="{3A5521FE-B377-A2AC-430A-4B0D8CC79ED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371599" y="4437112"/>
            <a:ext cx="6400800" cy="1100953"/>
          </a:xfrm>
        </p:spPr>
        <p:txBody>
          <a:bodyPr/>
          <a:lstStyle/>
          <a:p>
            <a:r>
              <a:rPr lang="en-GB" sz="2400" cap="none" dirty="0">
                <a:solidFill>
                  <a:schemeClr val="accent2"/>
                </a:solidFill>
                <a:ea typeface="ＭＳ Ｐゴシック" charset="0"/>
              </a:rPr>
              <a:t>  </a:t>
            </a:r>
            <a:r>
              <a:rPr lang="en-GB" sz="3200" b="1" dirty="0">
                <a:solidFill>
                  <a:schemeClr val="accent2"/>
                </a:solidFill>
                <a:ea typeface="ＭＳ Ｐゴシック" charset="0"/>
              </a:rPr>
              <a:t>Double entry bookkeeping and trial balance</a:t>
            </a:r>
          </a:p>
        </p:txBody>
      </p:sp>
    </p:spTree>
    <p:extLst>
      <p:ext uri="{BB962C8B-B14F-4D97-AF65-F5344CB8AC3E}">
        <p14:creationId xmlns:p14="http://schemas.microsoft.com/office/powerpoint/2010/main" val="195485982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Title 3"/>
          <p:cNvSpPr>
            <a:spLocks noGrp="1"/>
          </p:cNvSpPr>
          <p:nvPr>
            <p:ph type="ctrTitle" idx="4294967295"/>
          </p:nvPr>
        </p:nvSpPr>
        <p:spPr>
          <a:xfrm>
            <a:off x="611560" y="2132856"/>
            <a:ext cx="7772400" cy="1470025"/>
          </a:xfrm>
        </p:spPr>
        <p:txBody>
          <a:bodyPr anchorCtr="0"/>
          <a:lstStyle/>
          <a:p>
            <a:r>
              <a:rPr lang="en-GB" b="1" dirty="0"/>
              <a:t>2. Balancing-off Accounts</a:t>
            </a:r>
            <a:endParaRPr lang="en-US" b="1" dirty="0"/>
          </a:p>
        </p:txBody>
      </p:sp>
    </p:spTree>
    <p:extLst>
      <p:ext uri="{BB962C8B-B14F-4D97-AF65-F5344CB8AC3E}">
        <p14:creationId xmlns:p14="http://schemas.microsoft.com/office/powerpoint/2010/main" val="24866352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Title 1"/>
          <p:cNvSpPr>
            <a:spLocks noGrp="1"/>
          </p:cNvSpPr>
          <p:nvPr>
            <p:ph type="title" idx="4294967295"/>
          </p:nvPr>
        </p:nvSpPr>
        <p:spPr>
          <a:xfrm>
            <a:off x="457200" y="115556"/>
            <a:ext cx="8229600" cy="1139825"/>
          </a:xfrm>
        </p:spPr>
        <p:txBody>
          <a:bodyPr anchorCtr="0"/>
          <a:lstStyle/>
          <a:p>
            <a:r>
              <a:rPr lang="en-GB" b="1" dirty="0"/>
              <a:t>Learning Outcomes</a:t>
            </a:r>
            <a:endParaRPr lang="en-US" b="1" dirty="0"/>
          </a:p>
        </p:txBody>
      </p:sp>
      <p:sp>
        <p:nvSpPr>
          <p:cNvPr id="15362" name="Content Placeholder 2"/>
          <p:cNvSpPr>
            <a:spLocks noGrp="1"/>
          </p:cNvSpPr>
          <p:nvPr>
            <p:ph idx="4294967295"/>
          </p:nvPr>
        </p:nvSpPr>
        <p:spPr>
          <a:xfrm>
            <a:off x="457200" y="1124744"/>
            <a:ext cx="8375290" cy="5053961"/>
          </a:xfrm>
        </p:spPr>
        <p:txBody>
          <a:bodyPr/>
          <a:lstStyle/>
          <a:p>
            <a:pPr marL="0" indent="0">
              <a:lnSpc>
                <a:spcPts val="3600"/>
              </a:lnSpc>
              <a:buFont typeface="Wingdings" pitchFamily="2" charset="2"/>
              <a:buNone/>
            </a:pPr>
            <a:r>
              <a:rPr lang="en-GB" dirty="0"/>
              <a:t>By the end of this lecture, you should be able to:</a:t>
            </a:r>
          </a:p>
          <a:p>
            <a:pPr lvl="1">
              <a:lnSpc>
                <a:spcPts val="3600"/>
              </a:lnSpc>
              <a:spcAft>
                <a:spcPts val="1200"/>
              </a:spcAft>
              <a:buFont typeface="Wingdings" panose="05000000000000000000" pitchFamily="2" charset="2"/>
              <a:buChar char="§"/>
            </a:pPr>
            <a:r>
              <a:rPr lang="en-GB" sz="3200" dirty="0"/>
              <a:t>Close-off accounts when appropriate</a:t>
            </a:r>
          </a:p>
          <a:p>
            <a:pPr lvl="1">
              <a:lnSpc>
                <a:spcPts val="3600"/>
              </a:lnSpc>
              <a:spcAft>
                <a:spcPts val="1200"/>
              </a:spcAft>
              <a:buFont typeface="Wingdings" panose="05000000000000000000" pitchFamily="2" charset="2"/>
              <a:buChar char="§"/>
            </a:pPr>
            <a:r>
              <a:rPr lang="en-GB" sz="3200" dirty="0"/>
              <a:t>Balance-off accounts at the end of a period and bring down the opening balance to the next period</a:t>
            </a:r>
          </a:p>
          <a:p>
            <a:pPr lvl="1">
              <a:lnSpc>
                <a:spcPts val="3600"/>
              </a:lnSpc>
              <a:spcAft>
                <a:spcPts val="1200"/>
              </a:spcAft>
              <a:buFont typeface="Wingdings" panose="05000000000000000000" pitchFamily="2" charset="2"/>
              <a:buChar char="§"/>
            </a:pPr>
            <a:r>
              <a:rPr lang="en-GB" sz="3200" dirty="0"/>
              <a:t>Distinguish between a debit balance and a credit balance</a:t>
            </a:r>
          </a:p>
          <a:p>
            <a:pPr>
              <a:lnSpc>
                <a:spcPts val="3600"/>
              </a:lnSpc>
              <a:buFont typeface="Wingdings" pitchFamily="2" charset="2"/>
              <a:buNone/>
            </a:pPr>
            <a:endParaRPr lang="en-GB" sz="2700" dirty="0"/>
          </a:p>
        </p:txBody>
      </p:sp>
    </p:spTree>
    <p:extLst>
      <p:ext uri="{BB962C8B-B14F-4D97-AF65-F5344CB8AC3E}">
        <p14:creationId xmlns:p14="http://schemas.microsoft.com/office/powerpoint/2010/main" val="117363342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Title 1"/>
          <p:cNvSpPr>
            <a:spLocks noGrp="1"/>
          </p:cNvSpPr>
          <p:nvPr>
            <p:ph type="title" idx="4294967295"/>
          </p:nvPr>
        </p:nvSpPr>
        <p:spPr>
          <a:xfrm>
            <a:off x="457200" y="126006"/>
            <a:ext cx="8229600" cy="1139825"/>
          </a:xfrm>
        </p:spPr>
        <p:txBody>
          <a:bodyPr anchorCtr="0"/>
          <a:lstStyle/>
          <a:p>
            <a:r>
              <a:rPr lang="en-GB" b="1" dirty="0"/>
              <a:t>Why balance accounts?</a:t>
            </a:r>
            <a:endParaRPr lang="en-US" b="1" dirty="0"/>
          </a:p>
        </p:txBody>
      </p:sp>
      <p:sp>
        <p:nvSpPr>
          <p:cNvPr id="16386" name="Content Placeholder 2"/>
          <p:cNvSpPr>
            <a:spLocks noGrp="1"/>
          </p:cNvSpPr>
          <p:nvPr>
            <p:ph idx="4294967295"/>
          </p:nvPr>
        </p:nvSpPr>
        <p:spPr>
          <a:xfrm>
            <a:off x="376877" y="1124744"/>
            <a:ext cx="8390246" cy="4157052"/>
          </a:xfrm>
        </p:spPr>
        <p:txBody>
          <a:bodyPr anchor="ctr"/>
          <a:lstStyle/>
          <a:p>
            <a:pPr marL="0" indent="0">
              <a:buFont typeface="Wingdings" pitchFamily="2" charset="2"/>
              <a:buNone/>
            </a:pPr>
            <a:r>
              <a:rPr lang="en-GB" dirty="0"/>
              <a:t>T-accounts need to be balanced at various times during the year: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en-GB" sz="3200" b="1" dirty="0"/>
              <a:t>At the end of each accounting period </a:t>
            </a:r>
            <a:r>
              <a:rPr lang="en-GB" sz="3200" b="1" dirty="0">
                <a:solidFill>
                  <a:schemeClr val="accent1">
                    <a:lumMod val="75000"/>
                  </a:schemeClr>
                </a:solidFill>
              </a:rPr>
              <a:t>to summarise the situation.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en-GB" sz="3200" b="1" dirty="0"/>
              <a:t>Once a year </a:t>
            </a:r>
            <a:r>
              <a:rPr lang="en-GB" sz="3200" b="1" dirty="0">
                <a:solidFill>
                  <a:schemeClr val="accent1">
                    <a:lumMod val="75000"/>
                  </a:schemeClr>
                </a:solidFill>
              </a:rPr>
              <a:t>to calculate profit.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en-GB" sz="3200" dirty="0"/>
              <a:t>As needed to see what is happening with respect to a </a:t>
            </a:r>
            <a:r>
              <a:rPr lang="en-GB" sz="3200" b="1" dirty="0">
                <a:solidFill>
                  <a:schemeClr val="accent1">
                    <a:lumMod val="75000"/>
                  </a:schemeClr>
                </a:solidFill>
              </a:rPr>
              <a:t>particular account.</a:t>
            </a:r>
            <a:endParaRPr lang="en-US" sz="3200" b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9980686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idx="4294967295"/>
          </p:nvPr>
        </p:nvSpPr>
        <p:spPr>
          <a:xfrm>
            <a:off x="457200" y="277813"/>
            <a:ext cx="8229600" cy="1139825"/>
          </a:xfrm>
        </p:spPr>
        <p:txBody>
          <a:bodyPr anchorCtr="0">
            <a:noAutofit/>
          </a:bodyPr>
          <a:lstStyle/>
          <a:p>
            <a:r>
              <a:rPr lang="en-GB" sz="3600" dirty="0"/>
              <a:t>How to balance where </a:t>
            </a:r>
            <a:r>
              <a:rPr lang="en-GB" sz="3600" b="1" dirty="0"/>
              <a:t>debtors have paid</a:t>
            </a:r>
            <a:r>
              <a:rPr lang="en-GB" sz="3600" dirty="0"/>
              <a:t> their accounts</a:t>
            </a:r>
            <a:endParaRPr lang="en-US" sz="3600" dirty="0"/>
          </a:p>
        </p:txBody>
      </p:sp>
      <p:sp>
        <p:nvSpPr>
          <p:cNvPr id="17410" name="Content Placeholder 2"/>
          <p:cNvSpPr>
            <a:spLocks noGrp="1"/>
          </p:cNvSpPr>
          <p:nvPr>
            <p:ph idx="4294967295"/>
          </p:nvPr>
        </p:nvSpPr>
        <p:spPr>
          <a:xfrm>
            <a:off x="457200" y="1600201"/>
            <a:ext cx="8229600" cy="1328734"/>
          </a:xfrm>
        </p:spPr>
        <p:txBody>
          <a:bodyPr/>
          <a:lstStyle/>
          <a:p>
            <a:pPr>
              <a:buFont typeface="Wingdings" pitchFamily="2" charset="2"/>
              <a:buNone/>
            </a:pPr>
            <a:r>
              <a:rPr lang="en-GB" dirty="0"/>
              <a:t>	This is the account of K. Tandy in August 2012:</a:t>
            </a:r>
          </a:p>
          <a:p>
            <a:pPr>
              <a:buFont typeface="Wingdings" pitchFamily="2" charset="2"/>
              <a:buNone/>
            </a:pPr>
            <a:endParaRPr lang="en-US" dirty="0"/>
          </a:p>
        </p:txBody>
      </p:sp>
      <p:pic>
        <p:nvPicPr>
          <p:cNvPr id="1026" name="Picture 2" descr="Y:\Graphics\Powerpoint\PE_UK\PE312-WOOD_12e\Final files\GIF\ch05\page57-1.gi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3034232"/>
            <a:ext cx="9144000" cy="1367277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51293930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idx="4294967295"/>
          </p:nvPr>
        </p:nvSpPr>
        <p:spPr>
          <a:xfrm>
            <a:off x="457200" y="277813"/>
            <a:ext cx="8229600" cy="1139825"/>
          </a:xfrm>
        </p:spPr>
        <p:txBody>
          <a:bodyPr anchorCtr="0">
            <a:normAutofit fontScale="90000"/>
          </a:bodyPr>
          <a:lstStyle/>
          <a:p>
            <a:r>
              <a:rPr lang="en-GB" sz="4000" dirty="0"/>
              <a:t>How to balance where </a:t>
            </a:r>
            <a:r>
              <a:rPr lang="en-GB" sz="4000" b="1" dirty="0"/>
              <a:t>debtors have paid</a:t>
            </a:r>
            <a:r>
              <a:rPr lang="en-GB" sz="4000" dirty="0"/>
              <a:t> their accounts </a:t>
            </a:r>
            <a:r>
              <a:rPr lang="en-GB" sz="1600" dirty="0"/>
              <a:t>(Continued)</a:t>
            </a:r>
            <a:endParaRPr lang="en-US" sz="4000" dirty="0"/>
          </a:p>
        </p:txBody>
      </p:sp>
      <p:sp>
        <p:nvSpPr>
          <p:cNvPr id="18434" name="Content Placeholder 2"/>
          <p:cNvSpPr>
            <a:spLocks noGrp="1"/>
          </p:cNvSpPr>
          <p:nvPr>
            <p:ph idx="4294967295"/>
          </p:nvPr>
        </p:nvSpPr>
        <p:spPr>
          <a:xfrm>
            <a:off x="457200" y="1844824"/>
            <a:ext cx="8229600" cy="757230"/>
          </a:xfrm>
        </p:spPr>
        <p:txBody>
          <a:bodyPr anchor="ctr"/>
          <a:lstStyle/>
          <a:p>
            <a:pPr marL="0" indent="0">
              <a:buFont typeface="Wingdings" pitchFamily="2" charset="2"/>
              <a:buNone/>
            </a:pPr>
            <a:r>
              <a:rPr lang="en-GB" dirty="0"/>
              <a:t>This is the balanced account:</a:t>
            </a:r>
          </a:p>
        </p:txBody>
      </p:sp>
      <p:pic>
        <p:nvPicPr>
          <p:cNvPr id="2050" name="Picture 2" descr="Y:\Graphics\Powerpoint\PE_UK\PE312-WOOD_12e\Final files\GIF\ch05\page57-2.gi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-1" y="2725188"/>
            <a:ext cx="9144001" cy="1632086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94996536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idx="4294967295"/>
          </p:nvPr>
        </p:nvSpPr>
        <p:spPr/>
        <p:txBody>
          <a:bodyPr anchorCtr="0">
            <a:normAutofit fontScale="90000"/>
          </a:bodyPr>
          <a:lstStyle/>
          <a:p>
            <a:r>
              <a:rPr lang="en-GB" sz="4000" dirty="0"/>
              <a:t>How to balance where </a:t>
            </a:r>
            <a:r>
              <a:rPr lang="en-GB" sz="4000" b="1" dirty="0"/>
              <a:t>debtors still owe </a:t>
            </a:r>
            <a:r>
              <a:rPr lang="en-GB" sz="4000" dirty="0"/>
              <a:t>for goods</a:t>
            </a:r>
            <a:endParaRPr lang="en-US" sz="4000" dirty="0"/>
          </a:p>
        </p:txBody>
      </p:sp>
      <p:sp>
        <p:nvSpPr>
          <p:cNvPr id="19458" name="Content Placeholder 2"/>
          <p:cNvSpPr>
            <a:spLocks noGrp="1"/>
          </p:cNvSpPr>
          <p:nvPr>
            <p:ph idx="4294967295"/>
          </p:nvPr>
        </p:nvSpPr>
        <p:spPr>
          <a:xfrm>
            <a:off x="107504" y="1995340"/>
            <a:ext cx="8784976" cy="928290"/>
          </a:xfrm>
        </p:spPr>
        <p:txBody>
          <a:bodyPr/>
          <a:lstStyle/>
          <a:p>
            <a:pPr marL="0" indent="0">
              <a:buFont typeface="Wingdings" pitchFamily="2" charset="2"/>
              <a:buNone/>
            </a:pPr>
            <a:r>
              <a:rPr lang="en-GB" dirty="0"/>
              <a:t>This is the account of D. Knight in August 2012:</a:t>
            </a:r>
          </a:p>
        </p:txBody>
      </p:sp>
      <p:pic>
        <p:nvPicPr>
          <p:cNvPr id="3074" name="Picture 2" descr="Y:\Graphics\Powerpoint\PE_UK\PE312-WOOD_12e\Final files\GIF\ch05\page58-2.gi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855" y="3071809"/>
            <a:ext cx="9135145" cy="1564791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22170031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idx="4294967295"/>
          </p:nvPr>
        </p:nvSpPr>
        <p:spPr>
          <a:xfrm>
            <a:off x="457200" y="277813"/>
            <a:ext cx="8229600" cy="1139825"/>
          </a:xfrm>
        </p:spPr>
        <p:txBody>
          <a:bodyPr anchorCtr="0">
            <a:normAutofit fontScale="90000"/>
          </a:bodyPr>
          <a:lstStyle/>
          <a:p>
            <a:r>
              <a:rPr lang="en-GB" sz="4000" b="1" dirty="0"/>
              <a:t>How to balance where debtors still owe for goods </a:t>
            </a:r>
            <a:r>
              <a:rPr lang="en-GB" sz="1600" dirty="0"/>
              <a:t>(Continued)</a:t>
            </a:r>
            <a:endParaRPr lang="en-US" sz="1600" dirty="0"/>
          </a:p>
        </p:txBody>
      </p:sp>
      <p:sp>
        <p:nvSpPr>
          <p:cNvPr id="3" name="Content Placeholder 2"/>
          <p:cNvSpPr>
            <a:spLocks noGrp="1"/>
          </p:cNvSpPr>
          <p:nvPr>
            <p:ph idx="4294967295"/>
          </p:nvPr>
        </p:nvSpPr>
        <p:spPr>
          <a:xfrm>
            <a:off x="443552" y="1572904"/>
            <a:ext cx="8229600" cy="4525963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  <a:spcBef>
                <a:spcPts val="1200"/>
              </a:spcBef>
              <a:buFont typeface="Wingdings" pitchFamily="2" charset="2"/>
              <a:buNone/>
            </a:pPr>
            <a:r>
              <a:rPr lang="en-GB" sz="2800" dirty="0"/>
              <a:t>To balance, we will use </a:t>
            </a:r>
            <a:r>
              <a:rPr lang="en-GB" sz="2800" b="1" dirty="0"/>
              <a:t>a five-step approach.</a:t>
            </a:r>
          </a:p>
          <a:p>
            <a:pPr marL="514350" indent="-514350">
              <a:lnSpc>
                <a:spcPct val="90000"/>
              </a:lnSpc>
              <a:spcBef>
                <a:spcPts val="1200"/>
              </a:spcBef>
              <a:buFont typeface="+mj-lt"/>
              <a:buAutoNum type="arabicParenR"/>
            </a:pPr>
            <a:r>
              <a:rPr lang="en-GB" sz="2800" b="1" dirty="0">
                <a:solidFill>
                  <a:srgbClr val="00B0F0"/>
                </a:solidFill>
              </a:rPr>
              <a:t>Add up both sides </a:t>
            </a:r>
            <a:r>
              <a:rPr lang="en-GB" sz="2800" dirty="0"/>
              <a:t>to find out their totals. </a:t>
            </a:r>
            <a:br>
              <a:rPr lang="en-GB" sz="2800" dirty="0"/>
            </a:br>
            <a:r>
              <a:rPr lang="en-GB" sz="2800" dirty="0"/>
              <a:t>Note: do not write anything in the account at this stage.</a:t>
            </a:r>
          </a:p>
          <a:p>
            <a:pPr marL="514350" indent="-514350">
              <a:lnSpc>
                <a:spcPct val="90000"/>
              </a:lnSpc>
              <a:spcBef>
                <a:spcPts val="1200"/>
              </a:spcBef>
              <a:buFont typeface="+mj-lt"/>
              <a:buAutoNum type="arabicParenR"/>
            </a:pPr>
            <a:r>
              <a:rPr lang="en-GB" sz="2800" b="1" dirty="0">
                <a:solidFill>
                  <a:srgbClr val="7030A0"/>
                </a:solidFill>
              </a:rPr>
              <a:t>Deduct the smaller total from the larger total to find the balance</a:t>
            </a:r>
            <a:r>
              <a:rPr lang="en-GB" sz="2800" dirty="0"/>
              <a:t>.</a:t>
            </a:r>
          </a:p>
          <a:p>
            <a:pPr marL="514350" indent="-514350">
              <a:lnSpc>
                <a:spcPct val="90000"/>
              </a:lnSpc>
              <a:spcBef>
                <a:spcPts val="1200"/>
              </a:spcBef>
              <a:buFont typeface="+mj-lt"/>
              <a:buAutoNum type="arabicParenR"/>
            </a:pPr>
            <a:r>
              <a:rPr lang="en-GB" sz="2800" b="1" dirty="0">
                <a:solidFill>
                  <a:srgbClr val="0070C0"/>
                </a:solidFill>
              </a:rPr>
              <a:t>Now enter the balance on the side with the smallest total.</a:t>
            </a:r>
            <a:r>
              <a:rPr lang="en-GB" sz="2800" b="1" dirty="0"/>
              <a:t> </a:t>
            </a:r>
            <a:r>
              <a:rPr lang="en-GB" sz="2800" dirty="0"/>
              <a:t>This now means the totals will be equal.</a:t>
            </a:r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348839319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idx="4294967295"/>
          </p:nvPr>
        </p:nvSpPr>
        <p:spPr/>
        <p:txBody>
          <a:bodyPr anchorCtr="0">
            <a:normAutofit fontScale="90000"/>
          </a:bodyPr>
          <a:lstStyle/>
          <a:p>
            <a:r>
              <a:rPr lang="en-GB" sz="4000" b="1" dirty="0"/>
              <a:t>How to balance where debtors still owe for goods </a:t>
            </a:r>
            <a:r>
              <a:rPr lang="en-GB" sz="1600" dirty="0"/>
              <a:t>(Continued)</a:t>
            </a:r>
            <a:endParaRPr lang="en-US" sz="1600" dirty="0"/>
          </a:p>
        </p:txBody>
      </p:sp>
      <p:sp>
        <p:nvSpPr>
          <p:cNvPr id="21506" name="Content Placeholder 2"/>
          <p:cNvSpPr>
            <a:spLocks noGrp="1"/>
          </p:cNvSpPr>
          <p:nvPr>
            <p:ph idx="4294967295"/>
          </p:nvPr>
        </p:nvSpPr>
        <p:spPr>
          <a:xfrm>
            <a:off x="457200" y="2285992"/>
            <a:ext cx="8229600" cy="2428892"/>
          </a:xfrm>
        </p:spPr>
        <p:txBody>
          <a:bodyPr/>
          <a:lstStyle/>
          <a:p>
            <a:pPr marL="514350" indent="-514350">
              <a:spcBef>
                <a:spcPts val="1200"/>
              </a:spcBef>
              <a:buFont typeface="Arial" charset="0"/>
              <a:buAutoNum type="arabicPeriod" startAt="4"/>
            </a:pPr>
            <a:r>
              <a:rPr lang="en-GB" dirty="0"/>
              <a:t>Enter totals level with each other.</a:t>
            </a:r>
          </a:p>
          <a:p>
            <a:pPr marL="514350" indent="-514350">
              <a:spcBef>
                <a:spcPts val="1200"/>
              </a:spcBef>
              <a:buFont typeface="Arial" charset="0"/>
              <a:buAutoNum type="arabicPeriod" startAt="4"/>
            </a:pPr>
            <a:r>
              <a:rPr lang="en-GB" dirty="0"/>
              <a:t>Now </a:t>
            </a:r>
            <a:r>
              <a:rPr lang="en-GB" b="1" dirty="0">
                <a:solidFill>
                  <a:srgbClr val="0070C0"/>
                </a:solidFill>
              </a:rPr>
              <a:t>enter the balance </a:t>
            </a:r>
            <a:r>
              <a:rPr lang="en-GB" dirty="0"/>
              <a:t>on the line below the totals </a:t>
            </a:r>
            <a:r>
              <a:rPr lang="en-GB" b="1" dirty="0">
                <a:solidFill>
                  <a:srgbClr val="0070C0"/>
                </a:solidFill>
              </a:rPr>
              <a:t>on the opposite side </a:t>
            </a:r>
            <a:r>
              <a:rPr lang="en-GB" dirty="0"/>
              <a:t>to the balance shown above the totals.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3542177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idx="4294967295"/>
          </p:nvPr>
        </p:nvSpPr>
        <p:spPr>
          <a:xfrm>
            <a:off x="457200" y="277813"/>
            <a:ext cx="8229600" cy="1139825"/>
          </a:xfrm>
        </p:spPr>
        <p:txBody>
          <a:bodyPr anchorCtr="0">
            <a:normAutofit fontScale="90000"/>
          </a:bodyPr>
          <a:lstStyle/>
          <a:p>
            <a:r>
              <a:rPr lang="en-GB" sz="4000" dirty="0"/>
              <a:t>How to balance where </a:t>
            </a:r>
            <a:r>
              <a:rPr lang="en-GB" sz="4000" b="1" dirty="0"/>
              <a:t>debtors still owe for goods</a:t>
            </a:r>
            <a:r>
              <a:rPr lang="en-GB" sz="4000" dirty="0"/>
              <a:t> </a:t>
            </a:r>
            <a:r>
              <a:rPr lang="en-GB" sz="1600" dirty="0"/>
              <a:t>(Continued)</a:t>
            </a:r>
            <a:endParaRPr lang="en-US" sz="1600" dirty="0"/>
          </a:p>
        </p:txBody>
      </p:sp>
      <p:sp>
        <p:nvSpPr>
          <p:cNvPr id="22530" name="Content Placeholder 2"/>
          <p:cNvSpPr>
            <a:spLocks noGrp="1"/>
          </p:cNvSpPr>
          <p:nvPr>
            <p:ph idx="4294967295"/>
          </p:nvPr>
        </p:nvSpPr>
        <p:spPr>
          <a:xfrm>
            <a:off x="457200" y="1600201"/>
            <a:ext cx="8229600" cy="828668"/>
          </a:xfrm>
        </p:spPr>
        <p:txBody>
          <a:bodyPr/>
          <a:lstStyle/>
          <a:p>
            <a:pPr>
              <a:buFont typeface="Wingdings" pitchFamily="2" charset="2"/>
              <a:buNone/>
            </a:pPr>
            <a:r>
              <a:rPr lang="en-GB" dirty="0"/>
              <a:t>This is the balanced account:</a:t>
            </a:r>
          </a:p>
        </p:txBody>
      </p:sp>
      <p:pic>
        <p:nvPicPr>
          <p:cNvPr id="4098" name="Picture 2" descr="Y:\Graphics\Powerpoint\PE_UK\PE312-WOOD_12e\Final files\GIF\ch05\page59-1.gi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2204864"/>
            <a:ext cx="9143999" cy="3644622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80367942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Title 1"/>
          <p:cNvSpPr>
            <a:spLocks noGrp="1"/>
          </p:cNvSpPr>
          <p:nvPr>
            <p:ph type="title" idx="4294967295"/>
          </p:nvPr>
        </p:nvSpPr>
        <p:spPr>
          <a:xfrm>
            <a:off x="457200" y="114037"/>
            <a:ext cx="8229600" cy="1139825"/>
          </a:xfrm>
        </p:spPr>
        <p:txBody>
          <a:bodyPr anchorCtr="0"/>
          <a:lstStyle/>
          <a:p>
            <a:r>
              <a:rPr lang="en-GB" b="1" dirty="0"/>
              <a:t>Balancing</a:t>
            </a:r>
            <a:r>
              <a:rPr lang="en-GB" dirty="0"/>
              <a:t> a </a:t>
            </a:r>
            <a:r>
              <a:rPr lang="en-GB" b="1" dirty="0"/>
              <a:t>creditor’s</a:t>
            </a:r>
            <a:r>
              <a:rPr lang="en-GB" dirty="0"/>
              <a:t> account</a:t>
            </a:r>
            <a:endParaRPr lang="en-US" dirty="0"/>
          </a:p>
        </p:txBody>
      </p:sp>
      <p:sp>
        <p:nvSpPr>
          <p:cNvPr id="23554" name="Content Placeholder 2"/>
          <p:cNvSpPr>
            <a:spLocks noGrp="1"/>
          </p:cNvSpPr>
          <p:nvPr>
            <p:ph idx="4294967295"/>
          </p:nvPr>
        </p:nvSpPr>
        <p:spPr>
          <a:xfrm>
            <a:off x="457200" y="1600201"/>
            <a:ext cx="8229600" cy="1185858"/>
          </a:xfrm>
        </p:spPr>
        <p:txBody>
          <a:bodyPr/>
          <a:lstStyle/>
          <a:p>
            <a:pPr marL="0" indent="0">
              <a:buFont typeface="Wingdings" pitchFamily="2" charset="2"/>
              <a:buNone/>
            </a:pPr>
            <a:r>
              <a:rPr lang="en-GB" dirty="0"/>
              <a:t>This is the account of E. Williams in August 2012:</a:t>
            </a:r>
          </a:p>
        </p:txBody>
      </p:sp>
      <p:pic>
        <p:nvPicPr>
          <p:cNvPr id="5122" name="Picture 2" descr="Y:\Graphics\Powerpoint\PE_UK\PE312-WOOD_12e\Final files\GIF\ch05\page59-3.gif"/>
          <p:cNvPicPr>
            <a:picLocks noChangeAspect="1" noChangeArrowheads="1"/>
          </p:cNvPicPr>
          <p:nvPr/>
        </p:nvPicPr>
        <p:blipFill>
          <a:blip r:embed="rId2" cstate="print"/>
          <a:stretch>
            <a:fillRect/>
          </a:stretch>
        </p:blipFill>
        <p:spPr bwMode="auto">
          <a:xfrm>
            <a:off x="0" y="3035242"/>
            <a:ext cx="9113866" cy="1356582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8592019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idx="4294967295"/>
          </p:nvPr>
        </p:nvSpPr>
        <p:spPr>
          <a:xfrm>
            <a:off x="457200" y="236869"/>
            <a:ext cx="8229600" cy="1139825"/>
          </a:xfrm>
        </p:spPr>
        <p:txBody>
          <a:bodyPr anchorCtr="0">
            <a:noAutofit/>
          </a:bodyPr>
          <a:lstStyle/>
          <a:p>
            <a:r>
              <a:rPr lang="en-GB" sz="4000" b="1" dirty="0"/>
              <a:t>Balancing a creditor’s account </a:t>
            </a:r>
            <a:r>
              <a:rPr lang="en-GB" sz="1400" dirty="0"/>
              <a:t>(Continued)</a:t>
            </a:r>
            <a:endParaRPr lang="en-US" sz="1400" dirty="0"/>
          </a:p>
        </p:txBody>
      </p:sp>
      <p:sp>
        <p:nvSpPr>
          <p:cNvPr id="24578" name="Content Placeholder 2"/>
          <p:cNvSpPr>
            <a:spLocks noGrp="1"/>
          </p:cNvSpPr>
          <p:nvPr>
            <p:ph idx="4294967295"/>
          </p:nvPr>
        </p:nvSpPr>
        <p:spPr>
          <a:xfrm>
            <a:off x="251520" y="1196140"/>
            <a:ext cx="8229600" cy="757230"/>
          </a:xfrm>
        </p:spPr>
        <p:txBody>
          <a:bodyPr/>
          <a:lstStyle/>
          <a:p>
            <a:pPr>
              <a:buFont typeface="Wingdings" pitchFamily="2" charset="2"/>
              <a:buNone/>
            </a:pPr>
            <a:r>
              <a:rPr lang="en-GB" dirty="0"/>
              <a:t>This is the balanced account:</a:t>
            </a:r>
            <a:endParaRPr lang="en-US" dirty="0"/>
          </a:p>
          <a:p>
            <a:pPr>
              <a:buFont typeface="Wingdings" pitchFamily="2" charset="2"/>
              <a:buNone/>
            </a:pPr>
            <a:endParaRPr lang="en-US" dirty="0"/>
          </a:p>
        </p:txBody>
      </p:sp>
      <p:pic>
        <p:nvPicPr>
          <p:cNvPr id="6146" name="Picture 2" descr="Y:\Graphics\Powerpoint\PE_UK\PE312-WOOD_12e\Final files\GIF\ch05\page59-1.gif"/>
          <p:cNvPicPr>
            <a:picLocks noChangeAspect="1" noChangeArrowheads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0" y="1772816"/>
            <a:ext cx="9144000" cy="5077576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72016257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Title 3"/>
          <p:cNvSpPr>
            <a:spLocks noGrp="1"/>
          </p:cNvSpPr>
          <p:nvPr>
            <p:ph type="ctrTitle" idx="4294967295"/>
          </p:nvPr>
        </p:nvSpPr>
        <p:spPr>
          <a:xfrm>
            <a:off x="539552" y="2204864"/>
            <a:ext cx="7772400" cy="1470025"/>
          </a:xfrm>
        </p:spPr>
        <p:txBody>
          <a:bodyPr anchorCtr="0"/>
          <a:lstStyle/>
          <a:p>
            <a:r>
              <a:rPr lang="en-GB" b="1" dirty="0"/>
              <a:t>3. The trial balance</a:t>
            </a:r>
            <a:endParaRPr lang="en-US" b="1" dirty="0"/>
          </a:p>
        </p:txBody>
      </p:sp>
    </p:spTree>
    <p:extLst>
      <p:ext uri="{BB962C8B-B14F-4D97-AF65-F5344CB8AC3E}">
        <p14:creationId xmlns:p14="http://schemas.microsoft.com/office/powerpoint/2010/main" val="103923720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Title 1"/>
          <p:cNvSpPr>
            <a:spLocks noGrp="1"/>
          </p:cNvSpPr>
          <p:nvPr>
            <p:ph type="title" idx="4294967295"/>
          </p:nvPr>
        </p:nvSpPr>
        <p:spPr>
          <a:xfrm>
            <a:off x="457200" y="123870"/>
            <a:ext cx="8229600" cy="1143000"/>
          </a:xfrm>
        </p:spPr>
        <p:txBody>
          <a:bodyPr anchorCtr="0"/>
          <a:lstStyle/>
          <a:p>
            <a:r>
              <a:rPr lang="en-GB" b="1" dirty="0"/>
              <a:t>Learning Outcomes</a:t>
            </a:r>
            <a:endParaRPr lang="en-US" b="1" dirty="0"/>
          </a:p>
        </p:txBody>
      </p:sp>
      <p:sp>
        <p:nvSpPr>
          <p:cNvPr id="15362" name="Content Placeholder 2"/>
          <p:cNvSpPr>
            <a:spLocks noGrp="1"/>
          </p:cNvSpPr>
          <p:nvPr>
            <p:ph idx="4294967295"/>
          </p:nvPr>
        </p:nvSpPr>
        <p:spPr>
          <a:xfrm>
            <a:off x="457200" y="1413605"/>
            <a:ext cx="8376598" cy="4425950"/>
          </a:xfrm>
        </p:spPr>
        <p:txBody>
          <a:bodyPr/>
          <a:lstStyle/>
          <a:p>
            <a:pPr marL="0" indent="0">
              <a:buFont typeface="Wingdings" pitchFamily="2" charset="2"/>
              <a:buNone/>
            </a:pPr>
            <a:r>
              <a:rPr lang="en-GB" dirty="0"/>
              <a:t>By the end of this lecture, you should be able to:</a:t>
            </a:r>
          </a:p>
          <a:p>
            <a:pPr lvl="1">
              <a:spcAft>
                <a:spcPts val="1200"/>
              </a:spcAft>
              <a:buFont typeface="Wingdings" panose="05000000000000000000" pitchFamily="2" charset="2"/>
              <a:buChar char="§"/>
            </a:pPr>
            <a:r>
              <a:rPr lang="en-GB" sz="3200" b="1" dirty="0"/>
              <a:t>Prepare a trial balance </a:t>
            </a:r>
            <a:r>
              <a:rPr lang="en-GB" sz="3200" dirty="0"/>
              <a:t>from a set of accounts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en-GB" sz="3200" dirty="0"/>
              <a:t>Explain why the </a:t>
            </a:r>
            <a:r>
              <a:rPr lang="en-GB" sz="3200" b="1" dirty="0"/>
              <a:t>debit</a:t>
            </a:r>
            <a:r>
              <a:rPr lang="en-GB" sz="3200" dirty="0"/>
              <a:t> and </a:t>
            </a:r>
            <a:r>
              <a:rPr lang="en-GB" sz="3200" b="1" dirty="0"/>
              <a:t>credit</a:t>
            </a:r>
            <a:r>
              <a:rPr lang="en-GB" sz="3200" dirty="0"/>
              <a:t> trial </a:t>
            </a:r>
            <a:r>
              <a:rPr lang="en-GB" sz="3200" b="1" dirty="0"/>
              <a:t>balance</a:t>
            </a:r>
            <a:r>
              <a:rPr lang="en-GB" sz="3200" dirty="0"/>
              <a:t> </a:t>
            </a:r>
            <a:r>
              <a:rPr lang="en-GB" sz="3200" b="1" dirty="0"/>
              <a:t>totals</a:t>
            </a:r>
            <a:r>
              <a:rPr lang="en-GB" sz="3200" dirty="0"/>
              <a:t> </a:t>
            </a:r>
            <a:r>
              <a:rPr lang="en-GB" sz="3200" b="1" dirty="0"/>
              <a:t>should</a:t>
            </a:r>
            <a:r>
              <a:rPr lang="en-GB" sz="3200" dirty="0"/>
              <a:t> </a:t>
            </a:r>
            <a:r>
              <a:rPr lang="en-GB" sz="3200" b="1" dirty="0"/>
              <a:t>equal</a:t>
            </a:r>
            <a:r>
              <a:rPr lang="en-GB" sz="3200" dirty="0"/>
              <a:t> one another</a:t>
            </a:r>
          </a:p>
        </p:txBody>
      </p:sp>
    </p:spTree>
    <p:extLst>
      <p:ext uri="{BB962C8B-B14F-4D97-AF65-F5344CB8AC3E}">
        <p14:creationId xmlns:p14="http://schemas.microsoft.com/office/powerpoint/2010/main" val="363096832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Title 1"/>
          <p:cNvSpPr>
            <a:spLocks noGrp="1"/>
          </p:cNvSpPr>
          <p:nvPr>
            <p:ph type="title" idx="4294967295"/>
          </p:nvPr>
        </p:nvSpPr>
        <p:spPr>
          <a:xfrm>
            <a:off x="457200" y="115556"/>
            <a:ext cx="8229600" cy="1139825"/>
          </a:xfrm>
        </p:spPr>
        <p:txBody>
          <a:bodyPr anchorCtr="0"/>
          <a:lstStyle/>
          <a:p>
            <a:r>
              <a:rPr lang="en-GB" b="1" dirty="0"/>
              <a:t>Learning Outcomes </a:t>
            </a:r>
            <a:r>
              <a:rPr lang="en-GB" sz="1400" dirty="0"/>
              <a:t>(Continued)</a:t>
            </a:r>
            <a:endParaRPr lang="en-US" sz="1400" dirty="0"/>
          </a:p>
        </p:txBody>
      </p:sp>
      <p:sp>
        <p:nvSpPr>
          <p:cNvPr id="16386" name="Content Placeholder 2"/>
          <p:cNvSpPr>
            <a:spLocks noGrp="1"/>
          </p:cNvSpPr>
          <p:nvPr>
            <p:ph idx="4294967295"/>
          </p:nvPr>
        </p:nvSpPr>
        <p:spPr>
          <a:xfrm>
            <a:off x="441016" y="1407939"/>
            <a:ext cx="8379133" cy="3791807"/>
          </a:xfrm>
        </p:spPr>
        <p:txBody>
          <a:bodyPr>
            <a:spAutoFit/>
          </a:bodyPr>
          <a:lstStyle/>
          <a:p>
            <a:pPr lvl="1">
              <a:spcAft>
                <a:spcPts val="1200"/>
              </a:spcAft>
              <a:buFont typeface="Wingdings" panose="05000000000000000000" pitchFamily="2" charset="2"/>
              <a:buChar char="§"/>
            </a:pPr>
            <a:r>
              <a:rPr lang="en-GB" sz="3200" dirty="0"/>
              <a:t>Explain </a:t>
            </a:r>
            <a:r>
              <a:rPr lang="en-GB" sz="3200" b="1" dirty="0"/>
              <a:t>why</a:t>
            </a:r>
            <a:r>
              <a:rPr lang="en-GB" sz="3200" dirty="0"/>
              <a:t> </a:t>
            </a:r>
            <a:r>
              <a:rPr lang="en-GB" sz="3200" b="1" dirty="0"/>
              <a:t>some</a:t>
            </a:r>
            <a:r>
              <a:rPr lang="en-GB" sz="3200" dirty="0"/>
              <a:t> of the </a:t>
            </a:r>
            <a:r>
              <a:rPr lang="en-GB" sz="3200" b="1" dirty="0"/>
              <a:t>possible errors </a:t>
            </a:r>
            <a:r>
              <a:rPr lang="en-GB" sz="3200" dirty="0"/>
              <a:t>that can be made when double entries are being entered in the accounts </a:t>
            </a:r>
            <a:r>
              <a:rPr lang="en-GB" sz="3200" b="1" dirty="0"/>
              <a:t>do not prevent the trial balance from ‘balancing</a:t>
            </a:r>
            <a:r>
              <a:rPr lang="en-GB" sz="3200" dirty="0"/>
              <a:t>’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en-GB" sz="3200" dirty="0"/>
              <a:t>Describe </a:t>
            </a:r>
            <a:r>
              <a:rPr lang="en-GB" sz="3200" b="1" dirty="0"/>
              <a:t>uses</a:t>
            </a:r>
            <a:r>
              <a:rPr lang="en-GB" sz="3200" dirty="0"/>
              <a:t> </a:t>
            </a:r>
            <a:r>
              <a:rPr lang="en-GB" sz="3200" b="1" dirty="0"/>
              <a:t>for</a:t>
            </a:r>
            <a:r>
              <a:rPr lang="en-GB" sz="3200" dirty="0"/>
              <a:t> </a:t>
            </a:r>
            <a:r>
              <a:rPr lang="en-GB" sz="3200" b="1" dirty="0"/>
              <a:t>a trial balance </a:t>
            </a:r>
            <a:r>
              <a:rPr lang="en-GB" sz="3200" dirty="0"/>
              <a:t>other than to check for double entry errors</a:t>
            </a:r>
          </a:p>
        </p:txBody>
      </p:sp>
    </p:spTree>
    <p:extLst>
      <p:ext uri="{BB962C8B-B14F-4D97-AF65-F5344CB8AC3E}">
        <p14:creationId xmlns:p14="http://schemas.microsoft.com/office/powerpoint/2010/main" val="221008828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Title 1"/>
          <p:cNvSpPr>
            <a:spLocks noGrp="1"/>
          </p:cNvSpPr>
          <p:nvPr>
            <p:ph type="title" idx="4294967295"/>
          </p:nvPr>
        </p:nvSpPr>
        <p:spPr>
          <a:xfrm>
            <a:off x="323850" y="233694"/>
            <a:ext cx="8496300" cy="1143000"/>
          </a:xfrm>
        </p:spPr>
        <p:txBody>
          <a:bodyPr anchorCtr="0"/>
          <a:lstStyle/>
          <a:p>
            <a:r>
              <a:rPr lang="en-GB" b="1" dirty="0"/>
              <a:t>Review of double entry bookkeeping</a:t>
            </a:r>
            <a:endParaRPr lang="en-US" b="1" dirty="0"/>
          </a:p>
        </p:txBody>
      </p:sp>
      <p:sp>
        <p:nvSpPr>
          <p:cNvPr id="17410" name="Content Placeholder 2"/>
          <p:cNvSpPr>
            <a:spLocks noGrp="1"/>
          </p:cNvSpPr>
          <p:nvPr>
            <p:ph idx="4294967295"/>
          </p:nvPr>
        </p:nvSpPr>
        <p:spPr>
          <a:xfrm>
            <a:off x="251520" y="1700808"/>
            <a:ext cx="8496300" cy="3847207"/>
          </a:xfrm>
        </p:spPr>
        <p:txBody>
          <a:bodyPr wrap="square">
            <a:spAutoFit/>
          </a:bodyPr>
          <a:lstStyle/>
          <a:p>
            <a:pPr algn="just">
              <a:spcBef>
                <a:spcPts val="1200"/>
              </a:spcBef>
            </a:pPr>
            <a:r>
              <a:rPr lang="en-GB" sz="2800" dirty="0"/>
              <a:t>For </a:t>
            </a:r>
            <a:r>
              <a:rPr lang="en-GB" sz="2800" b="1" dirty="0">
                <a:solidFill>
                  <a:srgbClr val="00B0F0"/>
                </a:solidFill>
              </a:rPr>
              <a:t>each debit </a:t>
            </a:r>
            <a:r>
              <a:rPr lang="en-GB" sz="2800" dirty="0"/>
              <a:t>entry </a:t>
            </a:r>
            <a:r>
              <a:rPr lang="en-GB" sz="2800" b="1" dirty="0">
                <a:solidFill>
                  <a:srgbClr val="FF0000"/>
                </a:solidFill>
              </a:rPr>
              <a:t>there is a credit entry </a:t>
            </a:r>
            <a:r>
              <a:rPr lang="en-GB" sz="2800" dirty="0"/>
              <a:t>and for </a:t>
            </a:r>
            <a:r>
              <a:rPr lang="en-GB" sz="2800" b="1" dirty="0">
                <a:solidFill>
                  <a:srgbClr val="FF0000"/>
                </a:solidFill>
              </a:rPr>
              <a:t>each credit </a:t>
            </a:r>
            <a:r>
              <a:rPr lang="en-GB" sz="2800" dirty="0"/>
              <a:t>entry </a:t>
            </a:r>
            <a:r>
              <a:rPr lang="en-GB" sz="2800" b="1" dirty="0">
                <a:solidFill>
                  <a:srgbClr val="00B0F0"/>
                </a:solidFill>
              </a:rPr>
              <a:t>there is a debit entry</a:t>
            </a:r>
            <a:r>
              <a:rPr lang="en-GB" sz="2800" dirty="0"/>
              <a:t>.</a:t>
            </a:r>
          </a:p>
          <a:p>
            <a:pPr algn="just">
              <a:spcBef>
                <a:spcPts val="1200"/>
              </a:spcBef>
            </a:pPr>
            <a:r>
              <a:rPr lang="en-GB" sz="2800" dirty="0"/>
              <a:t>The </a:t>
            </a:r>
            <a:r>
              <a:rPr lang="en-GB" sz="2800" b="1" dirty="0"/>
              <a:t>total</a:t>
            </a:r>
            <a:r>
              <a:rPr lang="en-GB" sz="2800" dirty="0"/>
              <a:t> of all the items recorded in all the accounts </a:t>
            </a:r>
            <a:r>
              <a:rPr lang="en-GB" sz="2800" b="1" dirty="0">
                <a:solidFill>
                  <a:srgbClr val="00B0F0"/>
                </a:solidFill>
              </a:rPr>
              <a:t>on the debit side </a:t>
            </a:r>
            <a:r>
              <a:rPr lang="en-GB" sz="2800" dirty="0"/>
              <a:t>should </a:t>
            </a:r>
            <a:r>
              <a:rPr lang="en-GB" sz="2800" b="1" dirty="0"/>
              <a:t>equal</a:t>
            </a:r>
            <a:r>
              <a:rPr lang="en-GB" sz="2800" dirty="0"/>
              <a:t> </a:t>
            </a:r>
            <a:r>
              <a:rPr lang="en-GB" sz="2800" b="1" dirty="0"/>
              <a:t>the</a:t>
            </a:r>
            <a:r>
              <a:rPr lang="en-GB" sz="2800" dirty="0"/>
              <a:t> </a:t>
            </a:r>
            <a:r>
              <a:rPr lang="en-GB" sz="2800" b="1" dirty="0"/>
              <a:t>total</a:t>
            </a:r>
            <a:r>
              <a:rPr lang="en-GB" sz="2800" dirty="0"/>
              <a:t> of all the items recorded </a:t>
            </a:r>
            <a:r>
              <a:rPr lang="en-GB" sz="2800" b="1" dirty="0">
                <a:solidFill>
                  <a:srgbClr val="FF0000"/>
                </a:solidFill>
              </a:rPr>
              <a:t>on the credit side</a:t>
            </a:r>
            <a:r>
              <a:rPr lang="en-GB" sz="2800" dirty="0">
                <a:solidFill>
                  <a:srgbClr val="FF0000"/>
                </a:solidFill>
              </a:rPr>
              <a:t> </a:t>
            </a:r>
            <a:r>
              <a:rPr lang="en-GB" sz="2800" dirty="0"/>
              <a:t>of the accounts.</a:t>
            </a:r>
          </a:p>
          <a:p>
            <a:pPr algn="just">
              <a:spcBef>
                <a:spcPts val="1200"/>
              </a:spcBef>
            </a:pPr>
            <a:r>
              <a:rPr lang="en-GB" sz="2800" dirty="0"/>
              <a:t>To </a:t>
            </a:r>
            <a:r>
              <a:rPr lang="en-GB" sz="2800" b="1" dirty="0"/>
              <a:t>check</a:t>
            </a:r>
            <a:r>
              <a:rPr lang="en-GB" sz="2800" dirty="0"/>
              <a:t> that there is a </a:t>
            </a:r>
            <a:r>
              <a:rPr lang="en-GB" sz="2800" b="1" dirty="0"/>
              <a:t>matching credit</a:t>
            </a:r>
            <a:r>
              <a:rPr lang="en-GB" sz="2800" dirty="0"/>
              <a:t> entry for every </a:t>
            </a:r>
            <a:r>
              <a:rPr lang="en-GB" sz="2800" b="1" dirty="0"/>
              <a:t>debit</a:t>
            </a:r>
            <a:r>
              <a:rPr lang="en-GB" sz="2800" dirty="0"/>
              <a:t> entry, we prepare </a:t>
            </a:r>
            <a:r>
              <a:rPr lang="en-GB" sz="2800" b="1" dirty="0"/>
              <a:t>a trial balance</a:t>
            </a:r>
            <a:r>
              <a:rPr lang="en-GB" sz="2800" dirty="0"/>
              <a:t>.</a:t>
            </a:r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377529129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Title 1"/>
          <p:cNvSpPr>
            <a:spLocks noGrp="1"/>
          </p:cNvSpPr>
          <p:nvPr>
            <p:ph type="title" idx="4294967295"/>
          </p:nvPr>
        </p:nvSpPr>
        <p:spPr>
          <a:xfrm>
            <a:off x="457200" y="126006"/>
            <a:ext cx="8229600" cy="1139825"/>
          </a:xfrm>
        </p:spPr>
        <p:txBody>
          <a:bodyPr anchorCtr="0"/>
          <a:lstStyle/>
          <a:p>
            <a:r>
              <a:rPr lang="en-GB" b="1" dirty="0"/>
              <a:t>The trial balance</a:t>
            </a:r>
            <a:endParaRPr lang="en-US" b="1" dirty="0"/>
          </a:p>
        </p:txBody>
      </p:sp>
      <p:sp>
        <p:nvSpPr>
          <p:cNvPr id="18434" name="Content Placeholder 2"/>
          <p:cNvSpPr>
            <a:spLocks noGrp="1"/>
          </p:cNvSpPr>
          <p:nvPr>
            <p:ph idx="4294967295"/>
          </p:nvPr>
        </p:nvSpPr>
        <p:spPr>
          <a:xfrm>
            <a:off x="368499" y="1772816"/>
            <a:ext cx="8291264" cy="2088232"/>
          </a:xfrm>
        </p:spPr>
        <p:txBody>
          <a:bodyPr/>
          <a:lstStyle/>
          <a:p>
            <a:pPr marL="0" indent="0">
              <a:buNone/>
            </a:pPr>
            <a:r>
              <a:rPr lang="en-GB" sz="3600" dirty="0"/>
              <a:t>The trial balance is a </a:t>
            </a:r>
            <a:r>
              <a:rPr lang="en-GB" sz="3600" b="1" dirty="0"/>
              <a:t>list of account balances</a:t>
            </a:r>
            <a:r>
              <a:rPr lang="en-GB" sz="3600" dirty="0"/>
              <a:t> arranged according to whether they are </a:t>
            </a:r>
            <a:r>
              <a:rPr lang="en-GB" sz="3600" b="1" dirty="0"/>
              <a:t>debit balances </a:t>
            </a:r>
            <a:r>
              <a:rPr lang="en-GB" sz="3600" dirty="0"/>
              <a:t>or </a:t>
            </a:r>
            <a:r>
              <a:rPr lang="en-GB" sz="3600" b="1" dirty="0"/>
              <a:t>credit balances.</a:t>
            </a:r>
          </a:p>
        </p:txBody>
      </p:sp>
    </p:spTree>
    <p:extLst>
      <p:ext uri="{BB962C8B-B14F-4D97-AF65-F5344CB8AC3E}">
        <p14:creationId xmlns:p14="http://schemas.microsoft.com/office/powerpoint/2010/main" val="1135625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Title 1"/>
          <p:cNvSpPr>
            <a:spLocks noGrp="1"/>
          </p:cNvSpPr>
          <p:nvPr>
            <p:ph type="title" idx="4294967295"/>
          </p:nvPr>
        </p:nvSpPr>
        <p:spPr>
          <a:xfrm>
            <a:off x="457200" y="126006"/>
            <a:ext cx="8229600" cy="1139825"/>
          </a:xfrm>
        </p:spPr>
        <p:txBody>
          <a:bodyPr anchorCtr="0"/>
          <a:lstStyle/>
          <a:p>
            <a:r>
              <a:rPr lang="en-GB" b="1" dirty="0"/>
              <a:t>Drawing up a trial balance</a:t>
            </a:r>
            <a:endParaRPr lang="en-US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4294967295"/>
          </p:nvPr>
        </p:nvSpPr>
        <p:spPr>
          <a:xfrm>
            <a:off x="95536" y="1477368"/>
            <a:ext cx="8548430" cy="507831"/>
          </a:xfrm>
        </p:spPr>
        <p:txBody>
          <a:bodyPr>
            <a:spAutoFit/>
          </a:bodyPr>
          <a:lstStyle/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en-GB" sz="3000" dirty="0"/>
              <a:t>	The first stage is to balance each T-account.</a:t>
            </a:r>
          </a:p>
        </p:txBody>
      </p:sp>
      <p:pic>
        <p:nvPicPr>
          <p:cNvPr id="8" name="Picture 2" descr="Y:\Graphics\Powerpoint\PE_UK\PE312-WOOD_12e\Final files\GIF\ch06\page66-2.gif"/>
          <p:cNvPicPr>
            <a:picLocks noChangeAspect="1" noChangeArrowheads="1"/>
          </p:cNvPicPr>
          <p:nvPr/>
        </p:nvPicPr>
        <p:blipFill>
          <a:blip r:embed="rId3"/>
          <a:stretch>
            <a:fillRect/>
          </a:stretch>
        </p:blipFill>
        <p:spPr bwMode="auto">
          <a:xfrm>
            <a:off x="0" y="2072307"/>
            <a:ext cx="9144000" cy="2294096"/>
          </a:xfrm>
          <a:prstGeom prst="rect">
            <a:avLst/>
          </a:prstGeom>
          <a:noFill/>
        </p:spPr>
      </p:pic>
      <p:pic>
        <p:nvPicPr>
          <p:cNvPr id="9" name="Picture 3" descr="Y:\Graphics\Powerpoint\PE_UK\PE312-WOOD_12e\Final files\GIF\ch06\page67-1.gif"/>
          <p:cNvPicPr>
            <a:picLocks noChangeAspect="1" noChangeArrowheads="1"/>
          </p:cNvPicPr>
          <p:nvPr/>
        </p:nvPicPr>
        <p:blipFill>
          <a:blip r:embed="rId4"/>
          <a:stretch>
            <a:fillRect/>
          </a:stretch>
        </p:blipFill>
        <p:spPr bwMode="auto">
          <a:xfrm>
            <a:off x="0" y="4286255"/>
            <a:ext cx="9144000" cy="2571745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60160370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Title 1"/>
          <p:cNvSpPr>
            <a:spLocks noGrp="1"/>
          </p:cNvSpPr>
          <p:nvPr>
            <p:ph type="title" idx="4294967295"/>
          </p:nvPr>
        </p:nvSpPr>
        <p:spPr>
          <a:xfrm>
            <a:off x="323850" y="233694"/>
            <a:ext cx="8496300" cy="1143000"/>
          </a:xfrm>
        </p:spPr>
        <p:txBody>
          <a:bodyPr anchorCtr="0"/>
          <a:lstStyle/>
          <a:p>
            <a:r>
              <a:rPr lang="en-GB" b="1" dirty="0"/>
              <a:t>Drawing up a trial balance </a:t>
            </a:r>
            <a:r>
              <a:rPr lang="en-GB" sz="1400" dirty="0"/>
              <a:t>(Continued)</a:t>
            </a:r>
            <a:endParaRPr lang="en-US" sz="1400" dirty="0"/>
          </a:p>
        </p:txBody>
      </p:sp>
      <p:pic>
        <p:nvPicPr>
          <p:cNvPr id="9" name="Picture 2" descr="Y:\Graphics\Powerpoint\PE_UK\PE312-WOOD_12e\Final files\GIF\ch06\page66-2.gi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-4886" y="1376694"/>
            <a:ext cx="9148886" cy="2484354"/>
          </a:xfrm>
          <a:prstGeom prst="rect">
            <a:avLst/>
          </a:prstGeom>
          <a:noFill/>
        </p:spPr>
      </p:pic>
      <p:pic>
        <p:nvPicPr>
          <p:cNvPr id="10" name="Picture 3" descr="Y:\Graphics\Powerpoint\PE_UK\PE312-WOOD_12e\Final files\GIF\ch06\page67-1.gi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4077071"/>
            <a:ext cx="9143999" cy="2780929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36474665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Content Placeholder 2"/>
          <p:cNvSpPr>
            <a:spLocks noGrp="1"/>
          </p:cNvSpPr>
          <p:nvPr>
            <p:ph idx="4294967295"/>
          </p:nvPr>
        </p:nvSpPr>
        <p:spPr>
          <a:xfrm>
            <a:off x="457200" y="1409129"/>
            <a:ext cx="8229600" cy="1011759"/>
          </a:xfrm>
        </p:spPr>
        <p:txBody>
          <a:bodyPr/>
          <a:lstStyle/>
          <a:p>
            <a:pPr marL="0" indent="0">
              <a:buFont typeface="Wingdings" pitchFamily="2" charset="2"/>
              <a:buNone/>
            </a:pPr>
            <a:r>
              <a:rPr lang="en-GB" sz="2800" dirty="0"/>
              <a:t>The second stage is to enter the account balances into the appropriate column.</a:t>
            </a:r>
          </a:p>
        </p:txBody>
      </p:sp>
      <p:pic>
        <p:nvPicPr>
          <p:cNvPr id="3075" name="Picture 3" descr="Y:\Graphics\Powerpoint\PE_UK\PE312-WOOD_12e\Final files\GIF\ch06\page68-1.gi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79612" y="2453323"/>
            <a:ext cx="6984776" cy="3279933"/>
          </a:xfrm>
          <a:prstGeom prst="rect">
            <a:avLst/>
          </a:prstGeom>
          <a:noFill/>
        </p:spPr>
      </p:pic>
      <p:sp>
        <p:nvSpPr>
          <p:cNvPr id="5" name="Title 1"/>
          <p:cNvSpPr txBox="1">
            <a:spLocks/>
          </p:cNvSpPr>
          <p:nvPr/>
        </p:nvSpPr>
        <p:spPr bwMode="auto">
          <a:xfrm>
            <a:off x="323850" y="233694"/>
            <a:ext cx="84963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GB" sz="4400" b="1" dirty="0">
                <a:latin typeface="+mj-lt"/>
                <a:ea typeface="+mj-ea"/>
                <a:cs typeface="+mj-cs"/>
              </a:rPr>
              <a:t>Drawing up a trial balance </a:t>
            </a:r>
            <a:r>
              <a:rPr kumimoji="0" lang="en-GB" sz="14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(Continued)</a:t>
            </a:r>
            <a:endParaRPr kumimoji="0" lang="en-US" sz="1400" b="0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val="338399676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Y:\Graphics\Powerpoint\PE_UK\PE312-WOOD_12e\Final files\GIF\ch06\page68-1.gif"/>
          <p:cNvPicPr>
            <a:picLocks noChangeAspect="1" noChangeArrowheads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1187624" y="1268760"/>
            <a:ext cx="7000926" cy="4464496"/>
          </a:xfrm>
          <a:prstGeom prst="rect">
            <a:avLst/>
          </a:prstGeom>
          <a:noFill/>
        </p:spPr>
      </p:pic>
      <p:sp>
        <p:nvSpPr>
          <p:cNvPr id="4" name="Title 1"/>
          <p:cNvSpPr txBox="1">
            <a:spLocks/>
          </p:cNvSpPr>
          <p:nvPr/>
        </p:nvSpPr>
        <p:spPr bwMode="auto">
          <a:xfrm>
            <a:off x="323850" y="233694"/>
            <a:ext cx="84963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GB" sz="4400" b="1" dirty="0">
                <a:latin typeface="+mj-lt"/>
                <a:ea typeface="+mj-ea"/>
                <a:cs typeface="+mj-cs"/>
              </a:rPr>
              <a:t>Drawing up a trial balance </a:t>
            </a:r>
            <a:r>
              <a:rPr kumimoji="0" lang="en-GB" sz="14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(Continued)</a:t>
            </a:r>
            <a:endParaRPr kumimoji="0" lang="en-US" sz="1400" b="0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val="2321164984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4294967295"/>
          </p:nvPr>
        </p:nvSpPr>
        <p:spPr>
          <a:xfrm>
            <a:off x="323850" y="1484784"/>
            <a:ext cx="8375290" cy="3136243"/>
          </a:xfrm>
        </p:spPr>
        <p:txBody>
          <a:bodyPr wrap="square">
            <a:spAutoFit/>
          </a:bodyPr>
          <a:lstStyle/>
          <a:p>
            <a:pPr>
              <a:lnSpc>
                <a:spcPct val="90000"/>
              </a:lnSpc>
              <a:spcBef>
                <a:spcPts val="1800"/>
              </a:spcBef>
              <a:spcAft>
                <a:spcPts val="1200"/>
              </a:spcAft>
            </a:pPr>
            <a:r>
              <a:rPr lang="en-GB" dirty="0"/>
              <a:t>The trial balance always has the date of the last day of the accounting period to which it relates. It is </a:t>
            </a:r>
            <a:r>
              <a:rPr lang="en-GB" b="1" dirty="0"/>
              <a:t>a snapshot of the balances on the ledger accounts </a:t>
            </a:r>
            <a:r>
              <a:rPr lang="en-GB" b="1" dirty="0">
                <a:solidFill>
                  <a:schemeClr val="accent6">
                    <a:lumMod val="75000"/>
                  </a:schemeClr>
                </a:solidFill>
              </a:rPr>
              <a:t>at that date</a:t>
            </a:r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.</a:t>
            </a:r>
          </a:p>
          <a:p>
            <a:pPr>
              <a:lnSpc>
                <a:spcPct val="90000"/>
              </a:lnSpc>
              <a:spcBef>
                <a:spcPts val="1800"/>
              </a:spcBef>
              <a:spcAft>
                <a:spcPts val="1200"/>
              </a:spcAft>
            </a:pPr>
            <a:r>
              <a:rPr lang="en-GB" b="1" dirty="0"/>
              <a:t>The totals </a:t>
            </a:r>
            <a:r>
              <a:rPr lang="en-GB" dirty="0"/>
              <a:t>of the two columns </a:t>
            </a:r>
            <a:r>
              <a:rPr lang="en-GB" b="1" dirty="0"/>
              <a:t>must always match</a:t>
            </a:r>
            <a:r>
              <a:rPr lang="en-GB" dirty="0"/>
              <a:t>.</a:t>
            </a:r>
          </a:p>
        </p:txBody>
      </p:sp>
      <p:sp>
        <p:nvSpPr>
          <p:cNvPr id="4" name="Title 1"/>
          <p:cNvSpPr txBox="1">
            <a:spLocks/>
          </p:cNvSpPr>
          <p:nvPr/>
        </p:nvSpPr>
        <p:spPr bwMode="auto">
          <a:xfrm>
            <a:off x="323850" y="233694"/>
            <a:ext cx="84963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GB" sz="4400" b="1" dirty="0">
                <a:latin typeface="+mj-lt"/>
                <a:ea typeface="+mj-ea"/>
                <a:cs typeface="+mj-cs"/>
              </a:rPr>
              <a:t>Drawing up a trial balance </a:t>
            </a:r>
            <a:r>
              <a:rPr kumimoji="0" lang="en-GB" sz="14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(Continued)</a:t>
            </a:r>
            <a:endParaRPr kumimoji="0" lang="en-US" sz="1400" b="0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val="1693871110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4294967295"/>
          </p:nvPr>
        </p:nvSpPr>
        <p:spPr>
          <a:xfrm>
            <a:off x="323850" y="1484784"/>
            <a:ext cx="8375290" cy="3237809"/>
          </a:xfrm>
        </p:spPr>
        <p:txBody>
          <a:bodyPr wrap="square">
            <a:spAutoFit/>
          </a:bodyPr>
          <a:lstStyle/>
          <a:p>
            <a:pPr>
              <a:lnSpc>
                <a:spcPct val="90000"/>
              </a:lnSpc>
              <a:spcBef>
                <a:spcPts val="0"/>
              </a:spcBef>
              <a:spcAft>
                <a:spcPts val="1200"/>
              </a:spcAft>
            </a:pPr>
            <a:r>
              <a:rPr lang="en-GB" sz="3600" dirty="0"/>
              <a:t>A trial balance </a:t>
            </a:r>
            <a:r>
              <a:rPr lang="en-GB" sz="3600" b="1" dirty="0"/>
              <a:t>can be drawn up at any time</a:t>
            </a:r>
            <a:r>
              <a:rPr lang="hr-HR" sz="3600" b="1" dirty="0"/>
              <a:t>,</a:t>
            </a:r>
            <a:r>
              <a:rPr lang="en-GB" sz="3600" b="1" dirty="0"/>
              <a:t> </a:t>
            </a:r>
            <a:r>
              <a:rPr lang="en-GB" sz="3600" dirty="0"/>
              <a:t>but</a:t>
            </a:r>
            <a:r>
              <a:rPr lang="hr-HR" sz="3600" dirty="0"/>
              <a:t>;</a:t>
            </a:r>
          </a:p>
          <a:p>
            <a:pPr>
              <a:lnSpc>
                <a:spcPct val="90000"/>
              </a:lnSpc>
              <a:spcBef>
                <a:spcPts val="0"/>
              </a:spcBef>
              <a:spcAft>
                <a:spcPts val="1200"/>
              </a:spcAft>
            </a:pPr>
            <a:r>
              <a:rPr lang="en-GB" sz="3600" dirty="0"/>
              <a:t>it is </a:t>
            </a:r>
            <a:r>
              <a:rPr lang="en-GB" sz="3600" b="1" dirty="0"/>
              <a:t>normal practice </a:t>
            </a:r>
            <a:r>
              <a:rPr lang="en-GB" sz="3600" dirty="0"/>
              <a:t>to prepare one </a:t>
            </a:r>
            <a:r>
              <a:rPr lang="en-GB" sz="3600" b="1" dirty="0"/>
              <a:t>at the end of an accounting period </a:t>
            </a:r>
            <a:r>
              <a:rPr lang="en-GB" sz="3600" dirty="0"/>
              <a:t>before preparing an income statement and statement of financial position.</a:t>
            </a:r>
            <a:endParaRPr lang="en-US" sz="3600" dirty="0"/>
          </a:p>
        </p:txBody>
      </p:sp>
      <p:sp>
        <p:nvSpPr>
          <p:cNvPr id="4" name="Title 1"/>
          <p:cNvSpPr txBox="1">
            <a:spLocks/>
          </p:cNvSpPr>
          <p:nvPr/>
        </p:nvSpPr>
        <p:spPr bwMode="auto">
          <a:xfrm>
            <a:off x="323850" y="233694"/>
            <a:ext cx="84963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GB" sz="4400" b="1" dirty="0">
                <a:latin typeface="+mj-lt"/>
                <a:ea typeface="+mj-ea"/>
                <a:cs typeface="+mj-cs"/>
              </a:rPr>
              <a:t>Drawing up a trial balance </a:t>
            </a:r>
            <a:r>
              <a:rPr kumimoji="0" lang="en-GB" sz="14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(Continued)</a:t>
            </a:r>
            <a:endParaRPr kumimoji="0" lang="en-US" sz="1400" b="0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val="497501503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Title 1"/>
          <p:cNvSpPr>
            <a:spLocks noGrp="1"/>
          </p:cNvSpPr>
          <p:nvPr>
            <p:ph type="title" idx="4294967295"/>
          </p:nvPr>
        </p:nvSpPr>
        <p:spPr>
          <a:xfrm>
            <a:off x="457200" y="118754"/>
            <a:ext cx="8229600" cy="1139825"/>
          </a:xfrm>
        </p:spPr>
        <p:txBody>
          <a:bodyPr anchorCtr="0"/>
          <a:lstStyle/>
          <a:p>
            <a:r>
              <a:rPr lang="en-GB" b="1" dirty="0"/>
              <a:t>Trial balances and errors</a:t>
            </a:r>
            <a:endParaRPr lang="en-US" b="1" dirty="0"/>
          </a:p>
        </p:txBody>
      </p:sp>
      <p:sp>
        <p:nvSpPr>
          <p:cNvPr id="24578" name="Content Placeholder 2"/>
          <p:cNvSpPr>
            <a:spLocks noGrp="1"/>
          </p:cNvSpPr>
          <p:nvPr>
            <p:ph idx="4294967295"/>
          </p:nvPr>
        </p:nvSpPr>
        <p:spPr>
          <a:xfrm>
            <a:off x="443552" y="1409128"/>
            <a:ext cx="8229600" cy="4997450"/>
          </a:xfrm>
        </p:spPr>
        <p:txBody>
          <a:bodyPr/>
          <a:lstStyle/>
          <a:p>
            <a:r>
              <a:rPr lang="en-GB" sz="2800" dirty="0"/>
              <a:t>It is easy to assume that if the trial balance balances, the entries in the accounts must be correct. </a:t>
            </a:r>
            <a:r>
              <a:rPr lang="en-GB" sz="2800" b="1" dirty="0"/>
              <a:t>However</a:t>
            </a:r>
            <a:r>
              <a:rPr lang="en-GB" sz="2800" dirty="0"/>
              <a:t>, there are </a:t>
            </a:r>
            <a:r>
              <a:rPr lang="en-GB" sz="2800" b="1" dirty="0"/>
              <a:t>several types of error </a:t>
            </a:r>
            <a:r>
              <a:rPr lang="en-GB" sz="2800" dirty="0"/>
              <a:t>that </a:t>
            </a:r>
            <a:r>
              <a:rPr lang="en-GB" sz="2800" b="1" dirty="0"/>
              <a:t>will not affect the balancing of a trial balance.</a:t>
            </a:r>
          </a:p>
          <a:p>
            <a:pPr>
              <a:spcBef>
                <a:spcPts val="1800"/>
              </a:spcBef>
            </a:pPr>
            <a:r>
              <a:rPr lang="en-GB" sz="2800" dirty="0"/>
              <a:t>Errors that can be detected include:</a:t>
            </a:r>
            <a:br>
              <a:rPr lang="hr-HR" sz="2800" dirty="0"/>
            </a:br>
            <a:r>
              <a:rPr lang="hr-HR" sz="2800" dirty="0"/>
              <a:t>-</a:t>
            </a:r>
            <a:r>
              <a:rPr lang="en-GB" sz="2800" dirty="0"/>
              <a:t> using one figure for the debit entry and another for the credit entry; </a:t>
            </a:r>
            <a:br>
              <a:rPr lang="hr-HR" sz="2800" dirty="0"/>
            </a:br>
            <a:r>
              <a:rPr lang="hr-HR" sz="2800" dirty="0"/>
              <a:t>- </a:t>
            </a:r>
            <a:r>
              <a:rPr lang="en-GB" sz="2800" dirty="0"/>
              <a:t>entering only one side of the transaction.</a:t>
            </a:r>
          </a:p>
        </p:txBody>
      </p:sp>
    </p:spTree>
    <p:extLst>
      <p:ext uri="{BB962C8B-B14F-4D97-AF65-F5344CB8AC3E}">
        <p14:creationId xmlns:p14="http://schemas.microsoft.com/office/powerpoint/2010/main" val="3134186942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b="1" dirty="0"/>
              <a:t>LECTURE SUMMRY</a:t>
            </a:r>
          </a:p>
        </p:txBody>
      </p:sp>
      <p:sp>
        <p:nvSpPr>
          <p:cNvPr id="108547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b="1" dirty="0"/>
              <a:t>Main Reading: </a:t>
            </a:r>
            <a:endParaRPr lang="hr-HR" altLang="en-US" b="1" dirty="0"/>
          </a:p>
          <a:p>
            <a:pPr marL="0" indent="0" eaLnBrk="1" hangingPunct="1">
              <a:spcBef>
                <a:spcPts val="2400"/>
              </a:spcBef>
              <a:spcAft>
                <a:spcPts val="600"/>
              </a:spcAft>
              <a:buNone/>
              <a:defRPr/>
            </a:pPr>
            <a:r>
              <a:rPr lang="en-GB" sz="2800" dirty="0">
                <a:solidFill>
                  <a:srgbClr val="0E101A"/>
                </a:solidFill>
                <a:effectLst/>
                <a:ea typeface="Calibri" panose="020F0502020204030204" pitchFamily="34" charset="0"/>
              </a:rPr>
              <a:t>Sangster </a:t>
            </a:r>
            <a:r>
              <a:rPr lang="en-GB" sz="2800" i="1" dirty="0">
                <a:solidFill>
                  <a:srgbClr val="0E101A"/>
                </a:solidFill>
                <a:effectLst/>
                <a:ea typeface="Calibri" panose="020F0502020204030204" pitchFamily="34" charset="0"/>
              </a:rPr>
              <a:t>et al. </a:t>
            </a:r>
            <a:r>
              <a:rPr lang="en-GB" sz="2800" dirty="0">
                <a:solidFill>
                  <a:srgbClr val="0E101A"/>
                </a:solidFill>
                <a:effectLst/>
                <a:ea typeface="Calibri" panose="020F0502020204030204" pitchFamily="34" charset="0"/>
              </a:rPr>
              <a:t>(2018) </a:t>
            </a:r>
            <a:r>
              <a:rPr lang="en-GB" sz="2800" b="0" i="1" dirty="0">
                <a:effectLst/>
              </a:rPr>
              <a:t>Frank Wood's Business Accounting, Volume 1</a:t>
            </a:r>
            <a:r>
              <a:rPr lang="en-GB" sz="2800" b="0" dirty="0">
                <a:effectLst/>
              </a:rPr>
              <a:t>. 14</a:t>
            </a:r>
            <a:r>
              <a:rPr lang="en-GB" sz="2800" b="0" baseline="30000" dirty="0">
                <a:effectLst/>
              </a:rPr>
              <a:t>th</a:t>
            </a:r>
            <a:r>
              <a:rPr lang="en-GB" sz="2800" b="0" dirty="0">
                <a:effectLst/>
              </a:rPr>
              <a:t> </a:t>
            </a:r>
            <a:r>
              <a:rPr lang="en-GB" sz="2800" b="0" dirty="0" err="1">
                <a:effectLst/>
              </a:rPr>
              <a:t>edn</a:t>
            </a:r>
            <a:r>
              <a:rPr lang="en-GB" sz="2800" b="0" dirty="0">
                <a:effectLst/>
              </a:rPr>
              <a:t>. Harlow, England. Pearson education Limited.</a:t>
            </a:r>
            <a:endParaRPr lang="hr-HR" sz="2800" b="0" dirty="0">
              <a:effectLst/>
            </a:endParaRPr>
          </a:p>
          <a:p>
            <a:pPr marL="0" indent="0" eaLnBrk="1" hangingPunct="1">
              <a:spcBef>
                <a:spcPts val="1200"/>
              </a:spcBef>
              <a:spcAft>
                <a:spcPts val="600"/>
              </a:spcAft>
              <a:buNone/>
              <a:defRPr/>
            </a:pPr>
            <a:r>
              <a:rPr lang="en-GB" sz="2800" dirty="0">
                <a:solidFill>
                  <a:srgbClr val="0E101A"/>
                </a:solidFill>
                <a:ea typeface="Calibri" panose="020F0502020204030204" pitchFamily="34" charset="0"/>
              </a:rPr>
              <a:t>Chapters 2, 5 &amp; 6 </a:t>
            </a:r>
            <a:endParaRPr lang="hr-HR" sz="2800" dirty="0">
              <a:solidFill>
                <a:srgbClr val="0E101A"/>
              </a:solidFill>
              <a:ea typeface="Calibri" panose="020F0502020204030204" pitchFamily="34" charset="0"/>
            </a:endParaRPr>
          </a:p>
          <a:p>
            <a:pPr>
              <a:spcBef>
                <a:spcPts val="1800"/>
              </a:spcBef>
            </a:pPr>
            <a:r>
              <a:rPr lang="en-GB" altLang="en-US" b="1" dirty="0"/>
              <a:t>ANY QUESTIONS?</a:t>
            </a:r>
          </a:p>
        </p:txBody>
      </p:sp>
    </p:spTree>
    <p:extLst>
      <p:ext uri="{BB962C8B-B14F-4D97-AF65-F5344CB8AC3E}">
        <p14:creationId xmlns:p14="http://schemas.microsoft.com/office/powerpoint/2010/main" val="1692085008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4207</TotalTime>
  <Words>808</Words>
  <Application>Microsoft Office PowerPoint</Application>
  <PresentationFormat>On-screen Show (4:3)</PresentationFormat>
  <Paragraphs>70</Paragraphs>
  <Slides>25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25</vt:i4>
      </vt:variant>
    </vt:vector>
  </HeadingPairs>
  <TitlesOfParts>
    <vt:vector size="30" baseType="lpstr">
      <vt:lpstr>Arial</vt:lpstr>
      <vt:lpstr>Myriad Pro</vt:lpstr>
      <vt:lpstr>Verdana</vt:lpstr>
      <vt:lpstr>Wingdings</vt:lpstr>
      <vt:lpstr>20140311PresentationUWTSDTemplate</vt:lpstr>
      <vt:lpstr>LCBB4001 Accounting Fundamentals Week 2 Session 2</vt:lpstr>
      <vt:lpstr>2. Balancing-off Accounts</vt:lpstr>
      <vt:lpstr>Learning Outcomes</vt:lpstr>
      <vt:lpstr>Why balance accounts?</vt:lpstr>
      <vt:lpstr>How to balance where debtors have paid their accounts</vt:lpstr>
      <vt:lpstr>How to balance where debtors have paid their accounts (Continued)</vt:lpstr>
      <vt:lpstr>How to balance where debtors still owe for goods</vt:lpstr>
      <vt:lpstr>How to balance where debtors still owe for goods (Continued)</vt:lpstr>
      <vt:lpstr>How to balance where debtors still owe for goods (Continued)</vt:lpstr>
      <vt:lpstr>How to balance where debtors still owe for goods (Continued)</vt:lpstr>
      <vt:lpstr>Balancing a creditor’s account</vt:lpstr>
      <vt:lpstr>Balancing a creditor’s account (Continued)</vt:lpstr>
      <vt:lpstr>3. The trial balance</vt:lpstr>
      <vt:lpstr>Learning Outcomes</vt:lpstr>
      <vt:lpstr>Learning Outcomes (Continued)</vt:lpstr>
      <vt:lpstr>Review of double entry bookkeeping</vt:lpstr>
      <vt:lpstr>The trial balance</vt:lpstr>
      <vt:lpstr>Drawing up a trial balance</vt:lpstr>
      <vt:lpstr>Drawing up a trial balance (Continued)</vt:lpstr>
      <vt:lpstr>PowerPoint Presentation</vt:lpstr>
      <vt:lpstr>PowerPoint Presentation</vt:lpstr>
      <vt:lpstr>PowerPoint Presentation</vt:lpstr>
      <vt:lpstr>PowerPoint Presentation</vt:lpstr>
      <vt:lpstr>Trial balances and errors</vt:lpstr>
      <vt:lpstr>LECTURE SUMMRY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Ivana Rozic</cp:lastModifiedBy>
  <cp:revision>181</cp:revision>
  <cp:lastPrinted>2018-07-09T15:27:01Z</cp:lastPrinted>
  <dcterms:created xsi:type="dcterms:W3CDTF">2002-10-07T19:43:58Z</dcterms:created>
  <dcterms:modified xsi:type="dcterms:W3CDTF">2023-06-18T11:15:40Z</dcterms:modified>
</cp:coreProperties>
</file>