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8" r:id="rId5"/>
    <p:sldId id="259" r:id="rId6"/>
    <p:sldId id="267" r:id="rId7"/>
    <p:sldId id="260" r:id="rId8"/>
    <p:sldId id="261" r:id="rId9"/>
    <p:sldId id="262" r:id="rId10"/>
    <p:sldId id="266"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1755BC-5124-6A46-0D4C-767263DA4841}" v="14" dt="2026-06-13T12:55:54.253"/>
    <p1510:client id="{AC102C14-D26E-070A-87E6-4B2AEA21DFDC}" v="127" dt="2026-06-14T12:19:03.029"/>
    <p1510:client id="{CD3C74F7-5430-70E0-A890-FF06745FCE89}" v="129" dt="2026-06-14T16:38:12.657"/>
    <p1510:client id="{E99B15CC-BAAC-592A-7FE4-447550FA1E6F}" v="88" dt="2026-06-13T14:04:19.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93" autoAdjust="0"/>
    <p:restoredTop sz="94660"/>
  </p:normalViewPr>
  <p:slideViewPr>
    <p:cSldViewPr snapToGrid="0">
      <p:cViewPr varScale="1">
        <p:scale>
          <a:sx n="63" d="100"/>
          <a:sy n="63" d="100"/>
        </p:scale>
        <p:origin x="8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E40BAE-B670-45E1-AA6E-7AF15D07693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B59C2BC-F083-424A-98EA-B1572CEA0A34}">
      <dgm:prSet/>
      <dgm:spPr/>
      <dgm:t>
        <a:bodyPr/>
        <a:lstStyle/>
        <a:p>
          <a:r>
            <a:rPr lang="en-US" dirty="0"/>
            <a:t>Prevalence</a:t>
          </a:r>
        </a:p>
      </dgm:t>
    </dgm:pt>
    <dgm:pt modelId="{0EC7D015-82FB-40B5-8983-D6336AD7A76A}" type="parTrans" cxnId="{9C9D3874-EAA3-4F49-8C5D-08BABCB8B7C9}">
      <dgm:prSet/>
      <dgm:spPr/>
      <dgm:t>
        <a:bodyPr/>
        <a:lstStyle/>
        <a:p>
          <a:endParaRPr lang="en-US"/>
        </a:p>
      </dgm:t>
    </dgm:pt>
    <dgm:pt modelId="{995308FA-3BA8-48D8-BBF3-FD7D2547CAC9}" type="sibTrans" cxnId="{9C9D3874-EAA3-4F49-8C5D-08BABCB8B7C9}">
      <dgm:prSet/>
      <dgm:spPr/>
      <dgm:t>
        <a:bodyPr/>
        <a:lstStyle/>
        <a:p>
          <a:endParaRPr lang="en-US"/>
        </a:p>
      </dgm:t>
    </dgm:pt>
    <dgm:pt modelId="{E3CF9765-EAE0-4368-9270-9DFEB301D77F}">
      <dgm:prSet/>
      <dgm:spPr/>
      <dgm:t>
        <a:bodyPr/>
        <a:lstStyle/>
        <a:p>
          <a:r>
            <a:rPr lang="en-US" dirty="0"/>
            <a:t>Rationale</a:t>
          </a:r>
        </a:p>
      </dgm:t>
    </dgm:pt>
    <dgm:pt modelId="{699CBB9C-803F-466E-AAF1-A687ADE5F7EE}" type="parTrans" cxnId="{CBE14013-67F7-4CA7-A564-365EA6349FF1}">
      <dgm:prSet/>
      <dgm:spPr/>
      <dgm:t>
        <a:bodyPr/>
        <a:lstStyle/>
        <a:p>
          <a:endParaRPr lang="en-US"/>
        </a:p>
      </dgm:t>
    </dgm:pt>
    <dgm:pt modelId="{3660AB77-EB25-4A5C-B214-56C0739600BA}" type="sibTrans" cxnId="{CBE14013-67F7-4CA7-A564-365EA6349FF1}">
      <dgm:prSet/>
      <dgm:spPr/>
      <dgm:t>
        <a:bodyPr/>
        <a:lstStyle/>
        <a:p>
          <a:endParaRPr lang="en-US"/>
        </a:p>
      </dgm:t>
    </dgm:pt>
    <dgm:pt modelId="{2CB17673-16B4-4FF2-8659-91AC6FA8AE7D}">
      <dgm:prSet/>
      <dgm:spPr/>
      <dgm:t>
        <a:bodyPr/>
        <a:lstStyle/>
        <a:p>
          <a:pPr rtl="0"/>
          <a:r>
            <a:rPr lang="en-US" dirty="0"/>
            <a:t>Research Question</a:t>
          </a:r>
          <a:endParaRPr lang="en-US" dirty="0">
            <a:latin typeface="Aptos Display" panose="020F0302020204030204"/>
          </a:endParaRPr>
        </a:p>
      </dgm:t>
    </dgm:pt>
    <dgm:pt modelId="{9C8A4B04-57F2-46BF-8602-2588E829CD83}" type="parTrans" cxnId="{9A81D889-FA0A-4888-B641-18AB4DF0AFC0}">
      <dgm:prSet/>
      <dgm:spPr/>
      <dgm:t>
        <a:bodyPr/>
        <a:lstStyle/>
        <a:p>
          <a:endParaRPr lang="en-US"/>
        </a:p>
      </dgm:t>
    </dgm:pt>
    <dgm:pt modelId="{30C04524-C25C-47DC-B844-2F5836D1BA3D}" type="sibTrans" cxnId="{9A81D889-FA0A-4888-B641-18AB4DF0AFC0}">
      <dgm:prSet/>
      <dgm:spPr/>
      <dgm:t>
        <a:bodyPr/>
        <a:lstStyle/>
        <a:p>
          <a:endParaRPr lang="en-US"/>
        </a:p>
      </dgm:t>
    </dgm:pt>
    <dgm:pt modelId="{1A0E7ECA-F657-469B-B368-C095B5A23CB9}">
      <dgm:prSet/>
      <dgm:spPr/>
      <dgm:t>
        <a:bodyPr/>
        <a:lstStyle/>
        <a:p>
          <a:r>
            <a:rPr lang="en-US" dirty="0"/>
            <a:t>Research Impact</a:t>
          </a:r>
        </a:p>
      </dgm:t>
    </dgm:pt>
    <dgm:pt modelId="{D1ECE472-10E9-4E6B-92C5-CEADBAF49870}" type="parTrans" cxnId="{D589B6CA-6896-4326-99E4-23EB0BF62B8F}">
      <dgm:prSet/>
      <dgm:spPr/>
      <dgm:t>
        <a:bodyPr/>
        <a:lstStyle/>
        <a:p>
          <a:endParaRPr lang="en-US"/>
        </a:p>
      </dgm:t>
    </dgm:pt>
    <dgm:pt modelId="{06ACE5F3-2AB4-4B5B-BA55-57DB1BB4BB04}" type="sibTrans" cxnId="{D589B6CA-6896-4326-99E4-23EB0BF62B8F}">
      <dgm:prSet/>
      <dgm:spPr/>
      <dgm:t>
        <a:bodyPr/>
        <a:lstStyle/>
        <a:p>
          <a:endParaRPr lang="en-US"/>
        </a:p>
      </dgm:t>
    </dgm:pt>
    <dgm:pt modelId="{9BD4A9B1-15C6-4676-A0CA-98EDAADA9693}">
      <dgm:prSet/>
      <dgm:spPr/>
      <dgm:t>
        <a:bodyPr/>
        <a:lstStyle/>
        <a:p>
          <a:r>
            <a:rPr lang="en-US" dirty="0"/>
            <a:t>References</a:t>
          </a:r>
        </a:p>
      </dgm:t>
    </dgm:pt>
    <dgm:pt modelId="{B6C23651-5AAA-4FC5-AC0D-7811D93F0EC0}" type="parTrans" cxnId="{42C70E29-31D3-43A6-A5BB-2937212D4BD0}">
      <dgm:prSet/>
      <dgm:spPr/>
      <dgm:t>
        <a:bodyPr/>
        <a:lstStyle/>
        <a:p>
          <a:endParaRPr lang="en-US"/>
        </a:p>
      </dgm:t>
    </dgm:pt>
    <dgm:pt modelId="{15F7F627-FA4B-4FC8-AD1D-3DFD1E7042F2}" type="sibTrans" cxnId="{42C70E29-31D3-43A6-A5BB-2937212D4BD0}">
      <dgm:prSet/>
      <dgm:spPr/>
      <dgm:t>
        <a:bodyPr/>
        <a:lstStyle/>
        <a:p>
          <a:endParaRPr lang="en-US"/>
        </a:p>
      </dgm:t>
    </dgm:pt>
    <dgm:pt modelId="{05045C7A-0F79-41A5-988C-53C48009B3A7}">
      <dgm:prSet phldrT="[Text]" phldr="0"/>
      <dgm:spPr/>
      <dgm:t>
        <a:bodyPr/>
        <a:lstStyle/>
        <a:p>
          <a:pPr rtl="0"/>
          <a:r>
            <a:rPr lang="en-US" dirty="0">
              <a:latin typeface="Aptos Display" panose="020F0302020204030204"/>
            </a:rPr>
            <a:t>Research Aim and Objectives</a:t>
          </a:r>
          <a:endParaRPr lang="en-US" dirty="0"/>
        </a:p>
      </dgm:t>
    </dgm:pt>
    <dgm:pt modelId="{A19B9962-7157-4D3D-8A20-FCEBEDB92953}" type="parTrans" cxnId="{BAA88F59-B402-4C3B-867B-8F7DF94E6444}">
      <dgm:prSet/>
      <dgm:spPr/>
    </dgm:pt>
    <dgm:pt modelId="{7F13D856-A5ED-43B1-AA86-49F5CDF03DE9}" type="sibTrans" cxnId="{BAA88F59-B402-4C3B-867B-8F7DF94E6444}">
      <dgm:prSet/>
      <dgm:spPr/>
    </dgm:pt>
    <dgm:pt modelId="{64EFC0EC-11E1-4A35-8F2B-77CDC859EDDF}" type="pres">
      <dgm:prSet presAssocID="{7CE40BAE-B670-45E1-AA6E-7AF15D076936}" presName="vert0" presStyleCnt="0">
        <dgm:presLayoutVars>
          <dgm:dir/>
          <dgm:animOne val="branch"/>
          <dgm:animLvl val="lvl"/>
        </dgm:presLayoutVars>
      </dgm:prSet>
      <dgm:spPr/>
    </dgm:pt>
    <dgm:pt modelId="{28D675C7-2B5D-460C-A059-973B6AE6FFE9}" type="pres">
      <dgm:prSet presAssocID="{FB59C2BC-F083-424A-98EA-B1572CEA0A34}" presName="thickLine" presStyleLbl="alignNode1" presStyleIdx="0" presStyleCnt="6"/>
      <dgm:spPr/>
    </dgm:pt>
    <dgm:pt modelId="{140DDB25-BC47-4C0E-9C51-384146E230D8}" type="pres">
      <dgm:prSet presAssocID="{FB59C2BC-F083-424A-98EA-B1572CEA0A34}" presName="horz1" presStyleCnt="0"/>
      <dgm:spPr/>
    </dgm:pt>
    <dgm:pt modelId="{450F2FD8-AE8A-492A-909C-AD56CBC843BD}" type="pres">
      <dgm:prSet presAssocID="{FB59C2BC-F083-424A-98EA-B1572CEA0A34}" presName="tx1" presStyleLbl="revTx" presStyleIdx="0" presStyleCnt="6"/>
      <dgm:spPr/>
    </dgm:pt>
    <dgm:pt modelId="{4DA19000-DFC9-485D-BF75-DFE38AAAAB22}" type="pres">
      <dgm:prSet presAssocID="{FB59C2BC-F083-424A-98EA-B1572CEA0A34}" presName="vert1" presStyleCnt="0"/>
      <dgm:spPr/>
    </dgm:pt>
    <dgm:pt modelId="{99ECF7C4-2BB9-4838-8DD7-30A2466CA052}" type="pres">
      <dgm:prSet presAssocID="{E3CF9765-EAE0-4368-9270-9DFEB301D77F}" presName="thickLine" presStyleLbl="alignNode1" presStyleIdx="1" presStyleCnt="6"/>
      <dgm:spPr/>
    </dgm:pt>
    <dgm:pt modelId="{37E72CEF-9B54-46E0-8B0F-A6612A8E782F}" type="pres">
      <dgm:prSet presAssocID="{E3CF9765-EAE0-4368-9270-9DFEB301D77F}" presName="horz1" presStyleCnt="0"/>
      <dgm:spPr/>
    </dgm:pt>
    <dgm:pt modelId="{F224F0EE-D8EB-4B71-98E6-472112644CCA}" type="pres">
      <dgm:prSet presAssocID="{E3CF9765-EAE0-4368-9270-9DFEB301D77F}" presName="tx1" presStyleLbl="revTx" presStyleIdx="1" presStyleCnt="6"/>
      <dgm:spPr/>
    </dgm:pt>
    <dgm:pt modelId="{42BBA3BC-8FA0-4E9A-B00B-E747BDA76C9A}" type="pres">
      <dgm:prSet presAssocID="{E3CF9765-EAE0-4368-9270-9DFEB301D77F}" presName="vert1" presStyleCnt="0"/>
      <dgm:spPr/>
    </dgm:pt>
    <dgm:pt modelId="{4B84AFBA-AE82-440B-830D-4029B845D0FC}" type="pres">
      <dgm:prSet presAssocID="{2CB17673-16B4-4FF2-8659-91AC6FA8AE7D}" presName="thickLine" presStyleLbl="alignNode1" presStyleIdx="2" presStyleCnt="6"/>
      <dgm:spPr/>
    </dgm:pt>
    <dgm:pt modelId="{DA608DE0-A124-4DE7-96E6-A9E8F039F317}" type="pres">
      <dgm:prSet presAssocID="{2CB17673-16B4-4FF2-8659-91AC6FA8AE7D}" presName="horz1" presStyleCnt="0"/>
      <dgm:spPr/>
    </dgm:pt>
    <dgm:pt modelId="{7E50F147-4954-4284-BB17-A743ED473EDE}" type="pres">
      <dgm:prSet presAssocID="{2CB17673-16B4-4FF2-8659-91AC6FA8AE7D}" presName="tx1" presStyleLbl="revTx" presStyleIdx="2" presStyleCnt="6"/>
      <dgm:spPr/>
    </dgm:pt>
    <dgm:pt modelId="{FC765392-DB2A-4A70-BCDC-8206B128822D}" type="pres">
      <dgm:prSet presAssocID="{2CB17673-16B4-4FF2-8659-91AC6FA8AE7D}" presName="vert1" presStyleCnt="0"/>
      <dgm:spPr/>
    </dgm:pt>
    <dgm:pt modelId="{7709B441-1E21-4FE8-A89C-643471A63D64}" type="pres">
      <dgm:prSet presAssocID="{05045C7A-0F79-41A5-988C-53C48009B3A7}" presName="thickLine" presStyleLbl="alignNode1" presStyleIdx="3" presStyleCnt="6"/>
      <dgm:spPr/>
    </dgm:pt>
    <dgm:pt modelId="{A4530E94-6CC6-4AC5-ADE6-807C1A72DA4C}" type="pres">
      <dgm:prSet presAssocID="{05045C7A-0F79-41A5-988C-53C48009B3A7}" presName="horz1" presStyleCnt="0"/>
      <dgm:spPr/>
    </dgm:pt>
    <dgm:pt modelId="{4607C67C-78F8-4F19-849C-907DFF003030}" type="pres">
      <dgm:prSet presAssocID="{05045C7A-0F79-41A5-988C-53C48009B3A7}" presName="tx1" presStyleLbl="revTx" presStyleIdx="3" presStyleCnt="6"/>
      <dgm:spPr/>
    </dgm:pt>
    <dgm:pt modelId="{EA67FBD5-CD5A-48D6-A1C5-055D19C5544A}" type="pres">
      <dgm:prSet presAssocID="{05045C7A-0F79-41A5-988C-53C48009B3A7}" presName="vert1" presStyleCnt="0"/>
      <dgm:spPr/>
    </dgm:pt>
    <dgm:pt modelId="{792C6391-2B6D-42EC-909D-F630FBE8EAA5}" type="pres">
      <dgm:prSet presAssocID="{1A0E7ECA-F657-469B-B368-C095B5A23CB9}" presName="thickLine" presStyleLbl="alignNode1" presStyleIdx="4" presStyleCnt="6"/>
      <dgm:spPr/>
    </dgm:pt>
    <dgm:pt modelId="{B60A20BB-3ECA-446C-94A8-5F0DAB3A5186}" type="pres">
      <dgm:prSet presAssocID="{1A0E7ECA-F657-469B-B368-C095B5A23CB9}" presName="horz1" presStyleCnt="0"/>
      <dgm:spPr/>
    </dgm:pt>
    <dgm:pt modelId="{36CB5F67-5D8E-446F-ACD1-1B41C68B0A72}" type="pres">
      <dgm:prSet presAssocID="{1A0E7ECA-F657-469B-B368-C095B5A23CB9}" presName="tx1" presStyleLbl="revTx" presStyleIdx="4" presStyleCnt="6"/>
      <dgm:spPr/>
    </dgm:pt>
    <dgm:pt modelId="{8C71F562-EC23-4E9C-877E-03FA73A80A5E}" type="pres">
      <dgm:prSet presAssocID="{1A0E7ECA-F657-469B-B368-C095B5A23CB9}" presName="vert1" presStyleCnt="0"/>
      <dgm:spPr/>
    </dgm:pt>
    <dgm:pt modelId="{4434112F-50A7-4BE2-8E4D-0EA3B7FB5F32}" type="pres">
      <dgm:prSet presAssocID="{9BD4A9B1-15C6-4676-A0CA-98EDAADA9693}" presName="thickLine" presStyleLbl="alignNode1" presStyleIdx="5" presStyleCnt="6"/>
      <dgm:spPr/>
    </dgm:pt>
    <dgm:pt modelId="{200B1B15-68C5-420C-B116-0189571AC166}" type="pres">
      <dgm:prSet presAssocID="{9BD4A9B1-15C6-4676-A0CA-98EDAADA9693}" presName="horz1" presStyleCnt="0"/>
      <dgm:spPr/>
    </dgm:pt>
    <dgm:pt modelId="{9AEC6828-DFBC-443F-8DFD-8F4A0F37E5BA}" type="pres">
      <dgm:prSet presAssocID="{9BD4A9B1-15C6-4676-A0CA-98EDAADA9693}" presName="tx1" presStyleLbl="revTx" presStyleIdx="5" presStyleCnt="6"/>
      <dgm:spPr/>
    </dgm:pt>
    <dgm:pt modelId="{A1FB3B4D-5EAC-49CF-A0E6-74847A7D8D8D}" type="pres">
      <dgm:prSet presAssocID="{9BD4A9B1-15C6-4676-A0CA-98EDAADA9693}" presName="vert1" presStyleCnt="0"/>
      <dgm:spPr/>
    </dgm:pt>
  </dgm:ptLst>
  <dgm:cxnLst>
    <dgm:cxn modelId="{CBE14013-67F7-4CA7-A564-365EA6349FF1}" srcId="{7CE40BAE-B670-45E1-AA6E-7AF15D076936}" destId="{E3CF9765-EAE0-4368-9270-9DFEB301D77F}" srcOrd="1" destOrd="0" parTransId="{699CBB9C-803F-466E-AAF1-A687ADE5F7EE}" sibTransId="{3660AB77-EB25-4A5C-B214-56C0739600BA}"/>
    <dgm:cxn modelId="{42C70E29-31D3-43A6-A5BB-2937212D4BD0}" srcId="{7CE40BAE-B670-45E1-AA6E-7AF15D076936}" destId="{9BD4A9B1-15C6-4676-A0CA-98EDAADA9693}" srcOrd="5" destOrd="0" parTransId="{B6C23651-5AAA-4FC5-AC0D-7811D93F0EC0}" sibTransId="{15F7F627-FA4B-4FC8-AD1D-3DFD1E7042F2}"/>
    <dgm:cxn modelId="{8A496A5E-107C-4B77-93C6-3FB8DD1F43FB}" type="presOf" srcId="{05045C7A-0F79-41A5-988C-53C48009B3A7}" destId="{4607C67C-78F8-4F19-849C-907DFF003030}" srcOrd="0" destOrd="0" presId="urn:microsoft.com/office/officeart/2008/layout/LinedList"/>
    <dgm:cxn modelId="{6C1E1D5F-5FD5-40AC-8BF1-FAAA25F8D989}" type="presOf" srcId="{2CB17673-16B4-4FF2-8659-91AC6FA8AE7D}" destId="{7E50F147-4954-4284-BB17-A743ED473EDE}" srcOrd="0" destOrd="0" presId="urn:microsoft.com/office/officeart/2008/layout/LinedList"/>
    <dgm:cxn modelId="{E2CA2071-34A2-4305-B0F0-101EEA0ADD0B}" type="presOf" srcId="{1A0E7ECA-F657-469B-B368-C095B5A23CB9}" destId="{36CB5F67-5D8E-446F-ACD1-1B41C68B0A72}" srcOrd="0" destOrd="0" presId="urn:microsoft.com/office/officeart/2008/layout/LinedList"/>
    <dgm:cxn modelId="{336F7551-73BC-48F1-B1FD-94E28B80D965}" type="presOf" srcId="{7CE40BAE-B670-45E1-AA6E-7AF15D076936}" destId="{64EFC0EC-11E1-4A35-8F2B-77CDC859EDDF}" srcOrd="0" destOrd="0" presId="urn:microsoft.com/office/officeart/2008/layout/LinedList"/>
    <dgm:cxn modelId="{9C9D3874-EAA3-4F49-8C5D-08BABCB8B7C9}" srcId="{7CE40BAE-B670-45E1-AA6E-7AF15D076936}" destId="{FB59C2BC-F083-424A-98EA-B1572CEA0A34}" srcOrd="0" destOrd="0" parTransId="{0EC7D015-82FB-40B5-8983-D6336AD7A76A}" sibTransId="{995308FA-3BA8-48D8-BBF3-FD7D2547CAC9}"/>
    <dgm:cxn modelId="{BAA88F59-B402-4C3B-867B-8F7DF94E6444}" srcId="{7CE40BAE-B670-45E1-AA6E-7AF15D076936}" destId="{05045C7A-0F79-41A5-988C-53C48009B3A7}" srcOrd="3" destOrd="0" parTransId="{A19B9962-7157-4D3D-8A20-FCEBEDB92953}" sibTransId="{7F13D856-A5ED-43B1-AA86-49F5CDF03DE9}"/>
    <dgm:cxn modelId="{9A81D889-FA0A-4888-B641-18AB4DF0AFC0}" srcId="{7CE40BAE-B670-45E1-AA6E-7AF15D076936}" destId="{2CB17673-16B4-4FF2-8659-91AC6FA8AE7D}" srcOrd="2" destOrd="0" parTransId="{9C8A4B04-57F2-46BF-8602-2588E829CD83}" sibTransId="{30C04524-C25C-47DC-B844-2F5836D1BA3D}"/>
    <dgm:cxn modelId="{02213BBB-C908-424F-AE6E-BFA6B0439995}" type="presOf" srcId="{E3CF9765-EAE0-4368-9270-9DFEB301D77F}" destId="{F224F0EE-D8EB-4B71-98E6-472112644CCA}" srcOrd="0" destOrd="0" presId="urn:microsoft.com/office/officeart/2008/layout/LinedList"/>
    <dgm:cxn modelId="{604B77BE-2244-43BE-9522-3B380109B6BD}" type="presOf" srcId="{9BD4A9B1-15C6-4676-A0CA-98EDAADA9693}" destId="{9AEC6828-DFBC-443F-8DFD-8F4A0F37E5BA}" srcOrd="0" destOrd="0" presId="urn:microsoft.com/office/officeart/2008/layout/LinedList"/>
    <dgm:cxn modelId="{D589B6CA-6896-4326-99E4-23EB0BF62B8F}" srcId="{7CE40BAE-B670-45E1-AA6E-7AF15D076936}" destId="{1A0E7ECA-F657-469B-B368-C095B5A23CB9}" srcOrd="4" destOrd="0" parTransId="{D1ECE472-10E9-4E6B-92C5-CEADBAF49870}" sibTransId="{06ACE5F3-2AB4-4B5B-BA55-57DB1BB4BB04}"/>
    <dgm:cxn modelId="{706590E4-5905-417A-8DC6-05AE62EA20F4}" type="presOf" srcId="{FB59C2BC-F083-424A-98EA-B1572CEA0A34}" destId="{450F2FD8-AE8A-492A-909C-AD56CBC843BD}" srcOrd="0" destOrd="0" presId="urn:microsoft.com/office/officeart/2008/layout/LinedList"/>
    <dgm:cxn modelId="{69A43BD4-E447-466B-8486-2CDECC2B361D}" type="presParOf" srcId="{64EFC0EC-11E1-4A35-8F2B-77CDC859EDDF}" destId="{28D675C7-2B5D-460C-A059-973B6AE6FFE9}" srcOrd="0" destOrd="0" presId="urn:microsoft.com/office/officeart/2008/layout/LinedList"/>
    <dgm:cxn modelId="{BDFF4C49-C88B-4795-8656-C1B267443376}" type="presParOf" srcId="{64EFC0EC-11E1-4A35-8F2B-77CDC859EDDF}" destId="{140DDB25-BC47-4C0E-9C51-384146E230D8}" srcOrd="1" destOrd="0" presId="urn:microsoft.com/office/officeart/2008/layout/LinedList"/>
    <dgm:cxn modelId="{44234179-2F60-4C4E-B0EC-9B7AE84932E5}" type="presParOf" srcId="{140DDB25-BC47-4C0E-9C51-384146E230D8}" destId="{450F2FD8-AE8A-492A-909C-AD56CBC843BD}" srcOrd="0" destOrd="0" presId="urn:microsoft.com/office/officeart/2008/layout/LinedList"/>
    <dgm:cxn modelId="{92F11AAC-32A3-4CE5-BE9B-DDE89B4A5603}" type="presParOf" srcId="{140DDB25-BC47-4C0E-9C51-384146E230D8}" destId="{4DA19000-DFC9-485D-BF75-DFE38AAAAB22}" srcOrd="1" destOrd="0" presId="urn:microsoft.com/office/officeart/2008/layout/LinedList"/>
    <dgm:cxn modelId="{B0963AA5-A7C9-47BF-B6A8-19D1F44D1D07}" type="presParOf" srcId="{64EFC0EC-11E1-4A35-8F2B-77CDC859EDDF}" destId="{99ECF7C4-2BB9-4838-8DD7-30A2466CA052}" srcOrd="2" destOrd="0" presId="urn:microsoft.com/office/officeart/2008/layout/LinedList"/>
    <dgm:cxn modelId="{74D545CF-EC69-4B48-9E76-AEC764A8D25D}" type="presParOf" srcId="{64EFC0EC-11E1-4A35-8F2B-77CDC859EDDF}" destId="{37E72CEF-9B54-46E0-8B0F-A6612A8E782F}" srcOrd="3" destOrd="0" presId="urn:microsoft.com/office/officeart/2008/layout/LinedList"/>
    <dgm:cxn modelId="{9F4B3214-5191-439D-B4F3-2E738AD14CAA}" type="presParOf" srcId="{37E72CEF-9B54-46E0-8B0F-A6612A8E782F}" destId="{F224F0EE-D8EB-4B71-98E6-472112644CCA}" srcOrd="0" destOrd="0" presId="urn:microsoft.com/office/officeart/2008/layout/LinedList"/>
    <dgm:cxn modelId="{8DB99C35-039A-4A7F-8069-D7770806AAAA}" type="presParOf" srcId="{37E72CEF-9B54-46E0-8B0F-A6612A8E782F}" destId="{42BBA3BC-8FA0-4E9A-B00B-E747BDA76C9A}" srcOrd="1" destOrd="0" presId="urn:microsoft.com/office/officeart/2008/layout/LinedList"/>
    <dgm:cxn modelId="{B37D2ECD-F07C-4E5D-AB18-343E45DBB0AF}" type="presParOf" srcId="{64EFC0EC-11E1-4A35-8F2B-77CDC859EDDF}" destId="{4B84AFBA-AE82-440B-830D-4029B845D0FC}" srcOrd="4" destOrd="0" presId="urn:microsoft.com/office/officeart/2008/layout/LinedList"/>
    <dgm:cxn modelId="{CF938AD0-749F-4AE3-83BC-5D0404B48191}" type="presParOf" srcId="{64EFC0EC-11E1-4A35-8F2B-77CDC859EDDF}" destId="{DA608DE0-A124-4DE7-96E6-A9E8F039F317}" srcOrd="5" destOrd="0" presId="urn:microsoft.com/office/officeart/2008/layout/LinedList"/>
    <dgm:cxn modelId="{6026F34B-9CBC-4CF3-ADC4-67CF3B65712F}" type="presParOf" srcId="{DA608DE0-A124-4DE7-96E6-A9E8F039F317}" destId="{7E50F147-4954-4284-BB17-A743ED473EDE}" srcOrd="0" destOrd="0" presId="urn:microsoft.com/office/officeart/2008/layout/LinedList"/>
    <dgm:cxn modelId="{C66BAB8F-056A-4CE3-A3C5-4E4BD0722BBC}" type="presParOf" srcId="{DA608DE0-A124-4DE7-96E6-A9E8F039F317}" destId="{FC765392-DB2A-4A70-BCDC-8206B128822D}" srcOrd="1" destOrd="0" presId="urn:microsoft.com/office/officeart/2008/layout/LinedList"/>
    <dgm:cxn modelId="{64263357-F57E-4D03-8AC3-1F12B1FFDDCC}" type="presParOf" srcId="{64EFC0EC-11E1-4A35-8F2B-77CDC859EDDF}" destId="{7709B441-1E21-4FE8-A89C-643471A63D64}" srcOrd="6" destOrd="0" presId="urn:microsoft.com/office/officeart/2008/layout/LinedList"/>
    <dgm:cxn modelId="{1B6F87EC-8774-4D00-AF67-2D01FCAF28C5}" type="presParOf" srcId="{64EFC0EC-11E1-4A35-8F2B-77CDC859EDDF}" destId="{A4530E94-6CC6-4AC5-ADE6-807C1A72DA4C}" srcOrd="7" destOrd="0" presId="urn:microsoft.com/office/officeart/2008/layout/LinedList"/>
    <dgm:cxn modelId="{103A9F2F-B21F-4C4C-8862-B7AE4B2FB802}" type="presParOf" srcId="{A4530E94-6CC6-4AC5-ADE6-807C1A72DA4C}" destId="{4607C67C-78F8-4F19-849C-907DFF003030}" srcOrd="0" destOrd="0" presId="urn:microsoft.com/office/officeart/2008/layout/LinedList"/>
    <dgm:cxn modelId="{4A8B22FC-9E73-4C69-AA65-4C05FBED0EAD}" type="presParOf" srcId="{A4530E94-6CC6-4AC5-ADE6-807C1A72DA4C}" destId="{EA67FBD5-CD5A-48D6-A1C5-055D19C5544A}" srcOrd="1" destOrd="0" presId="urn:microsoft.com/office/officeart/2008/layout/LinedList"/>
    <dgm:cxn modelId="{CAD2A5C7-8B08-4A44-B724-D7F32BBD85E4}" type="presParOf" srcId="{64EFC0EC-11E1-4A35-8F2B-77CDC859EDDF}" destId="{792C6391-2B6D-42EC-909D-F630FBE8EAA5}" srcOrd="8" destOrd="0" presId="urn:microsoft.com/office/officeart/2008/layout/LinedList"/>
    <dgm:cxn modelId="{579F9D31-B980-41DA-8B83-1FEE7FAE45EC}" type="presParOf" srcId="{64EFC0EC-11E1-4A35-8F2B-77CDC859EDDF}" destId="{B60A20BB-3ECA-446C-94A8-5F0DAB3A5186}" srcOrd="9" destOrd="0" presId="urn:microsoft.com/office/officeart/2008/layout/LinedList"/>
    <dgm:cxn modelId="{850BB8E3-E45B-46A6-A7A4-7FB4A2D2000F}" type="presParOf" srcId="{B60A20BB-3ECA-446C-94A8-5F0DAB3A5186}" destId="{36CB5F67-5D8E-446F-ACD1-1B41C68B0A72}" srcOrd="0" destOrd="0" presId="urn:microsoft.com/office/officeart/2008/layout/LinedList"/>
    <dgm:cxn modelId="{89A0659B-636E-443A-ADC8-B84C3AD4501E}" type="presParOf" srcId="{B60A20BB-3ECA-446C-94A8-5F0DAB3A5186}" destId="{8C71F562-EC23-4E9C-877E-03FA73A80A5E}" srcOrd="1" destOrd="0" presId="urn:microsoft.com/office/officeart/2008/layout/LinedList"/>
    <dgm:cxn modelId="{FFEB9AB8-0DD9-4B91-A313-E28D560A5FD9}" type="presParOf" srcId="{64EFC0EC-11E1-4A35-8F2B-77CDC859EDDF}" destId="{4434112F-50A7-4BE2-8E4D-0EA3B7FB5F32}" srcOrd="10" destOrd="0" presId="urn:microsoft.com/office/officeart/2008/layout/LinedList"/>
    <dgm:cxn modelId="{00407F4A-3E55-4ADD-82ED-8B912BA61CA5}" type="presParOf" srcId="{64EFC0EC-11E1-4A35-8F2B-77CDC859EDDF}" destId="{200B1B15-68C5-420C-B116-0189571AC166}" srcOrd="11" destOrd="0" presId="urn:microsoft.com/office/officeart/2008/layout/LinedList"/>
    <dgm:cxn modelId="{FE910DF4-1347-4A3B-A020-1E6CD8E165A9}" type="presParOf" srcId="{200B1B15-68C5-420C-B116-0189571AC166}" destId="{9AEC6828-DFBC-443F-8DFD-8F4A0F37E5BA}" srcOrd="0" destOrd="0" presId="urn:microsoft.com/office/officeart/2008/layout/LinedList"/>
    <dgm:cxn modelId="{BC1FDFD0-FA14-4E09-8A9D-13D0130920FA}" type="presParOf" srcId="{200B1B15-68C5-420C-B116-0189571AC166}" destId="{A1FB3B4D-5EAC-49CF-A0E6-74847A7D8D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5610CC-9076-4524-81D4-42E92B375AEF}"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51AE0C49-55B0-44F9-82CD-8618D6A8B1CC}">
      <dgm:prSet/>
      <dgm:spPr/>
      <dgm:t>
        <a:bodyPr/>
        <a:lstStyle/>
        <a:p>
          <a:r>
            <a:rPr lang="en-GB" dirty="0"/>
            <a:t>Contribute to reducing premature cardiovascular morbidity and mortality through improved resource allocation, early intervention, and targeted health promotion initiatives (British Heart Foundation, 2025a; British Heart Foundation, 2025b).</a:t>
          </a:r>
          <a:endParaRPr lang="en-US" dirty="0"/>
        </a:p>
      </dgm:t>
    </dgm:pt>
    <dgm:pt modelId="{A8205EC1-C233-4C81-873A-333D7969672A}" type="parTrans" cxnId="{016D3131-69A3-4A23-B165-F78755C45D16}">
      <dgm:prSet/>
      <dgm:spPr/>
      <dgm:t>
        <a:bodyPr/>
        <a:lstStyle/>
        <a:p>
          <a:endParaRPr lang="en-US"/>
        </a:p>
      </dgm:t>
    </dgm:pt>
    <dgm:pt modelId="{2A55675D-0958-478A-9279-25AFCEBD6306}" type="sibTrans" cxnId="{016D3131-69A3-4A23-B165-F78755C45D16}">
      <dgm:prSet/>
      <dgm:spPr/>
      <dgm:t>
        <a:bodyPr/>
        <a:lstStyle/>
        <a:p>
          <a:endParaRPr lang="en-US"/>
        </a:p>
      </dgm:t>
    </dgm:pt>
    <dgm:pt modelId="{A7E9E63E-1001-49E8-9747-73E8B9F1B183}">
      <dgm:prSet/>
      <dgm:spPr/>
      <dgm:t>
        <a:bodyPr/>
        <a:lstStyle/>
        <a:p>
          <a:pPr rtl="0"/>
          <a:r>
            <a:rPr lang="en-GB" dirty="0"/>
            <a:t>Support public health organisations in achieving national objectives aimed at reducing health inequalities and improving cardiovascular health outcomes across the UK population </a:t>
          </a:r>
          <a:r>
            <a:rPr lang="en-GB" dirty="0">
              <a:latin typeface="Aptos Display" panose="020F0302020204030204"/>
            </a:rPr>
            <a:t>(</a:t>
          </a:r>
          <a:r>
            <a:rPr lang="en-GB" dirty="0">
              <a:latin typeface="Aptos"/>
            </a:rPr>
            <a:t>Jefferies et al., 2025</a:t>
          </a:r>
          <a:r>
            <a:rPr lang="en-GB" dirty="0">
              <a:latin typeface="Aptos Display" panose="020F0302020204030204"/>
            </a:rPr>
            <a:t>;</a:t>
          </a:r>
          <a:r>
            <a:rPr lang="en-GB" dirty="0"/>
            <a:t> NHS England, </a:t>
          </a:r>
          <a:r>
            <a:rPr lang="en-GB" dirty="0">
              <a:latin typeface="Aptos Display" panose="020F0302020204030204"/>
            </a:rPr>
            <a:t>no date b</a:t>
          </a:r>
          <a:r>
            <a:rPr lang="en-GB" dirty="0"/>
            <a:t>).</a:t>
          </a:r>
          <a:endParaRPr lang="en-US" dirty="0"/>
        </a:p>
      </dgm:t>
    </dgm:pt>
    <dgm:pt modelId="{880C37C3-D975-4655-95EA-0246BFD75DD0}" type="parTrans" cxnId="{E34CF180-2029-457E-8178-2C5AB280AAAE}">
      <dgm:prSet/>
      <dgm:spPr/>
      <dgm:t>
        <a:bodyPr/>
        <a:lstStyle/>
        <a:p>
          <a:endParaRPr lang="en-US"/>
        </a:p>
      </dgm:t>
    </dgm:pt>
    <dgm:pt modelId="{B9FC2B1B-9777-488A-A5F3-111C287084D1}" type="sibTrans" cxnId="{E34CF180-2029-457E-8178-2C5AB280AAAE}">
      <dgm:prSet/>
      <dgm:spPr/>
      <dgm:t>
        <a:bodyPr/>
        <a:lstStyle/>
        <a:p>
          <a:endParaRPr lang="en-US"/>
        </a:p>
      </dgm:t>
    </dgm:pt>
    <dgm:pt modelId="{B269957F-A105-4401-8E7B-4808B4742D50}">
      <dgm:prSet/>
      <dgm:spPr/>
      <dgm:t>
        <a:bodyPr/>
        <a:lstStyle/>
        <a:p>
          <a:pPr rtl="0"/>
          <a:r>
            <a:rPr lang="en-GB" dirty="0"/>
            <a:t>Provide evidence to support future research, policy development, and service improvement initiatives aimed at addressing social determinants of health and reducing</a:t>
          </a:r>
          <a:r>
            <a:rPr lang="en-GB" dirty="0">
              <a:latin typeface="Aptos Display" panose="020F0302020204030204"/>
            </a:rPr>
            <a:t> CVD</a:t>
          </a:r>
          <a:r>
            <a:rPr lang="en-GB" dirty="0"/>
            <a:t> inequalities within the UK (Marmot et al., 2020; The Health Foundation, 2022).</a:t>
          </a:r>
          <a:endParaRPr lang="en-US" dirty="0"/>
        </a:p>
      </dgm:t>
    </dgm:pt>
    <dgm:pt modelId="{0F17C788-B575-4FE3-804C-86D0072823E0}" type="parTrans" cxnId="{31A460CC-3BD5-462D-8CF1-22CACC66F554}">
      <dgm:prSet/>
      <dgm:spPr/>
      <dgm:t>
        <a:bodyPr/>
        <a:lstStyle/>
        <a:p>
          <a:endParaRPr lang="en-US"/>
        </a:p>
      </dgm:t>
    </dgm:pt>
    <dgm:pt modelId="{06D92EFC-9C67-4484-8971-40984CAB5769}" type="sibTrans" cxnId="{31A460CC-3BD5-462D-8CF1-22CACC66F554}">
      <dgm:prSet/>
      <dgm:spPr/>
      <dgm:t>
        <a:bodyPr/>
        <a:lstStyle/>
        <a:p>
          <a:endParaRPr lang="en-US"/>
        </a:p>
      </dgm:t>
    </dgm:pt>
    <dgm:pt modelId="{F34E91EE-7CDE-4730-AF42-62273CC71163}" type="pres">
      <dgm:prSet presAssocID="{B75610CC-9076-4524-81D4-42E92B375AEF}" presName="hierChild1" presStyleCnt="0">
        <dgm:presLayoutVars>
          <dgm:chPref val="1"/>
          <dgm:dir/>
          <dgm:animOne val="branch"/>
          <dgm:animLvl val="lvl"/>
          <dgm:resizeHandles/>
        </dgm:presLayoutVars>
      </dgm:prSet>
      <dgm:spPr/>
    </dgm:pt>
    <dgm:pt modelId="{66D51C5F-5D1B-42B5-BC54-1F4E1C7EC12E}" type="pres">
      <dgm:prSet presAssocID="{51AE0C49-55B0-44F9-82CD-8618D6A8B1CC}" presName="hierRoot1" presStyleCnt="0"/>
      <dgm:spPr/>
    </dgm:pt>
    <dgm:pt modelId="{E16C956C-568F-44A6-801F-BF3C21969EFE}" type="pres">
      <dgm:prSet presAssocID="{51AE0C49-55B0-44F9-82CD-8618D6A8B1CC}" presName="composite" presStyleCnt="0"/>
      <dgm:spPr/>
    </dgm:pt>
    <dgm:pt modelId="{BE237315-7619-4F0F-BEE7-B51D23CAD58C}" type="pres">
      <dgm:prSet presAssocID="{51AE0C49-55B0-44F9-82CD-8618D6A8B1CC}" presName="background" presStyleLbl="node0" presStyleIdx="0" presStyleCnt="3"/>
      <dgm:spPr/>
    </dgm:pt>
    <dgm:pt modelId="{F723F098-F315-45FE-A543-8C8517A19708}" type="pres">
      <dgm:prSet presAssocID="{51AE0C49-55B0-44F9-82CD-8618D6A8B1CC}" presName="text" presStyleLbl="fgAcc0" presStyleIdx="0" presStyleCnt="3">
        <dgm:presLayoutVars>
          <dgm:chPref val="3"/>
        </dgm:presLayoutVars>
      </dgm:prSet>
      <dgm:spPr/>
    </dgm:pt>
    <dgm:pt modelId="{E9AD5172-E850-42BE-ADD0-0FE7F1496CAB}" type="pres">
      <dgm:prSet presAssocID="{51AE0C49-55B0-44F9-82CD-8618D6A8B1CC}" presName="hierChild2" presStyleCnt="0"/>
      <dgm:spPr/>
    </dgm:pt>
    <dgm:pt modelId="{C5E21AB4-B3A1-4147-9F69-B772E69F99AB}" type="pres">
      <dgm:prSet presAssocID="{A7E9E63E-1001-49E8-9747-73E8B9F1B183}" presName="hierRoot1" presStyleCnt="0"/>
      <dgm:spPr/>
    </dgm:pt>
    <dgm:pt modelId="{72491444-BE6E-4AD0-A9EC-51A58C066FE8}" type="pres">
      <dgm:prSet presAssocID="{A7E9E63E-1001-49E8-9747-73E8B9F1B183}" presName="composite" presStyleCnt="0"/>
      <dgm:spPr/>
    </dgm:pt>
    <dgm:pt modelId="{D756454F-9782-4FBF-886A-C8A35E17CD65}" type="pres">
      <dgm:prSet presAssocID="{A7E9E63E-1001-49E8-9747-73E8B9F1B183}" presName="background" presStyleLbl="node0" presStyleIdx="1" presStyleCnt="3"/>
      <dgm:spPr/>
    </dgm:pt>
    <dgm:pt modelId="{26AE0AEB-E418-4029-B779-B4C7B38AD8A3}" type="pres">
      <dgm:prSet presAssocID="{A7E9E63E-1001-49E8-9747-73E8B9F1B183}" presName="text" presStyleLbl="fgAcc0" presStyleIdx="1" presStyleCnt="3">
        <dgm:presLayoutVars>
          <dgm:chPref val="3"/>
        </dgm:presLayoutVars>
      </dgm:prSet>
      <dgm:spPr/>
    </dgm:pt>
    <dgm:pt modelId="{3F014609-697B-4247-8204-401399CF91AC}" type="pres">
      <dgm:prSet presAssocID="{A7E9E63E-1001-49E8-9747-73E8B9F1B183}" presName="hierChild2" presStyleCnt="0"/>
      <dgm:spPr/>
    </dgm:pt>
    <dgm:pt modelId="{BDE2F2C6-B1B0-479F-9741-43BCE7FF3F50}" type="pres">
      <dgm:prSet presAssocID="{B269957F-A105-4401-8E7B-4808B4742D50}" presName="hierRoot1" presStyleCnt="0"/>
      <dgm:spPr/>
    </dgm:pt>
    <dgm:pt modelId="{7BC18AB0-9660-47E4-A6E1-6729001F69A5}" type="pres">
      <dgm:prSet presAssocID="{B269957F-A105-4401-8E7B-4808B4742D50}" presName="composite" presStyleCnt="0"/>
      <dgm:spPr/>
    </dgm:pt>
    <dgm:pt modelId="{7AEFDC4C-0C34-4948-BF56-88E1C5450187}" type="pres">
      <dgm:prSet presAssocID="{B269957F-A105-4401-8E7B-4808B4742D50}" presName="background" presStyleLbl="node0" presStyleIdx="2" presStyleCnt="3"/>
      <dgm:spPr/>
    </dgm:pt>
    <dgm:pt modelId="{6042092C-22EC-4A7C-B6C6-283614B77FD8}" type="pres">
      <dgm:prSet presAssocID="{B269957F-A105-4401-8E7B-4808B4742D50}" presName="text" presStyleLbl="fgAcc0" presStyleIdx="2" presStyleCnt="3">
        <dgm:presLayoutVars>
          <dgm:chPref val="3"/>
        </dgm:presLayoutVars>
      </dgm:prSet>
      <dgm:spPr/>
    </dgm:pt>
    <dgm:pt modelId="{482E2CC8-143B-4ECC-B8F9-005DB320CFA8}" type="pres">
      <dgm:prSet presAssocID="{B269957F-A105-4401-8E7B-4808B4742D50}" presName="hierChild2" presStyleCnt="0"/>
      <dgm:spPr/>
    </dgm:pt>
  </dgm:ptLst>
  <dgm:cxnLst>
    <dgm:cxn modelId="{016D3131-69A3-4A23-B165-F78755C45D16}" srcId="{B75610CC-9076-4524-81D4-42E92B375AEF}" destId="{51AE0C49-55B0-44F9-82CD-8618D6A8B1CC}" srcOrd="0" destOrd="0" parTransId="{A8205EC1-C233-4C81-873A-333D7969672A}" sibTransId="{2A55675D-0958-478A-9279-25AFCEBD6306}"/>
    <dgm:cxn modelId="{4796EB48-C80C-4170-9C80-4AC2F7532650}" type="presOf" srcId="{A7E9E63E-1001-49E8-9747-73E8B9F1B183}" destId="{26AE0AEB-E418-4029-B779-B4C7B38AD8A3}" srcOrd="0" destOrd="0" presId="urn:microsoft.com/office/officeart/2005/8/layout/hierarchy1"/>
    <dgm:cxn modelId="{F6019C52-28A5-48B4-9845-832489AF78D1}" type="presOf" srcId="{B75610CC-9076-4524-81D4-42E92B375AEF}" destId="{F34E91EE-7CDE-4730-AF42-62273CC71163}" srcOrd="0" destOrd="0" presId="urn:microsoft.com/office/officeart/2005/8/layout/hierarchy1"/>
    <dgm:cxn modelId="{E34CF180-2029-457E-8178-2C5AB280AAAE}" srcId="{B75610CC-9076-4524-81D4-42E92B375AEF}" destId="{A7E9E63E-1001-49E8-9747-73E8B9F1B183}" srcOrd="1" destOrd="0" parTransId="{880C37C3-D975-4655-95EA-0246BFD75DD0}" sibTransId="{B9FC2B1B-9777-488A-A5F3-111C287084D1}"/>
    <dgm:cxn modelId="{6C4A0296-41A2-445F-BBCB-CC27546C50DB}" type="presOf" srcId="{51AE0C49-55B0-44F9-82CD-8618D6A8B1CC}" destId="{F723F098-F315-45FE-A543-8C8517A19708}" srcOrd="0" destOrd="0" presId="urn:microsoft.com/office/officeart/2005/8/layout/hierarchy1"/>
    <dgm:cxn modelId="{DF7D14A5-23CD-4BDE-8D36-0CC71029E28A}" type="presOf" srcId="{B269957F-A105-4401-8E7B-4808B4742D50}" destId="{6042092C-22EC-4A7C-B6C6-283614B77FD8}" srcOrd="0" destOrd="0" presId="urn:microsoft.com/office/officeart/2005/8/layout/hierarchy1"/>
    <dgm:cxn modelId="{31A460CC-3BD5-462D-8CF1-22CACC66F554}" srcId="{B75610CC-9076-4524-81D4-42E92B375AEF}" destId="{B269957F-A105-4401-8E7B-4808B4742D50}" srcOrd="2" destOrd="0" parTransId="{0F17C788-B575-4FE3-804C-86D0072823E0}" sibTransId="{06D92EFC-9C67-4484-8971-40984CAB5769}"/>
    <dgm:cxn modelId="{EA146C7E-533D-4861-B67C-5529C3490471}" type="presParOf" srcId="{F34E91EE-7CDE-4730-AF42-62273CC71163}" destId="{66D51C5F-5D1B-42B5-BC54-1F4E1C7EC12E}" srcOrd="0" destOrd="0" presId="urn:microsoft.com/office/officeart/2005/8/layout/hierarchy1"/>
    <dgm:cxn modelId="{C4F88D67-6F03-47DE-92B7-BA0E13D03773}" type="presParOf" srcId="{66D51C5F-5D1B-42B5-BC54-1F4E1C7EC12E}" destId="{E16C956C-568F-44A6-801F-BF3C21969EFE}" srcOrd="0" destOrd="0" presId="urn:microsoft.com/office/officeart/2005/8/layout/hierarchy1"/>
    <dgm:cxn modelId="{B7E0F09E-048B-4787-A70E-5CF2CD21692D}" type="presParOf" srcId="{E16C956C-568F-44A6-801F-BF3C21969EFE}" destId="{BE237315-7619-4F0F-BEE7-B51D23CAD58C}" srcOrd="0" destOrd="0" presId="urn:microsoft.com/office/officeart/2005/8/layout/hierarchy1"/>
    <dgm:cxn modelId="{C63FC8C7-B354-43D8-BD49-D0A72ECC23BA}" type="presParOf" srcId="{E16C956C-568F-44A6-801F-BF3C21969EFE}" destId="{F723F098-F315-45FE-A543-8C8517A19708}" srcOrd="1" destOrd="0" presId="urn:microsoft.com/office/officeart/2005/8/layout/hierarchy1"/>
    <dgm:cxn modelId="{B5E2568B-CE69-43CB-BFE8-24942E343E3D}" type="presParOf" srcId="{66D51C5F-5D1B-42B5-BC54-1F4E1C7EC12E}" destId="{E9AD5172-E850-42BE-ADD0-0FE7F1496CAB}" srcOrd="1" destOrd="0" presId="urn:microsoft.com/office/officeart/2005/8/layout/hierarchy1"/>
    <dgm:cxn modelId="{81A94FAF-CAFC-4293-9E9B-6C1D85A89236}" type="presParOf" srcId="{F34E91EE-7CDE-4730-AF42-62273CC71163}" destId="{C5E21AB4-B3A1-4147-9F69-B772E69F99AB}" srcOrd="1" destOrd="0" presId="urn:microsoft.com/office/officeart/2005/8/layout/hierarchy1"/>
    <dgm:cxn modelId="{A73E28E9-99E9-4F36-98B2-851FE5E1CAB0}" type="presParOf" srcId="{C5E21AB4-B3A1-4147-9F69-B772E69F99AB}" destId="{72491444-BE6E-4AD0-A9EC-51A58C066FE8}" srcOrd="0" destOrd="0" presId="urn:microsoft.com/office/officeart/2005/8/layout/hierarchy1"/>
    <dgm:cxn modelId="{537E9CF1-8577-4260-A8FE-6A1B31E21A48}" type="presParOf" srcId="{72491444-BE6E-4AD0-A9EC-51A58C066FE8}" destId="{D756454F-9782-4FBF-886A-C8A35E17CD65}" srcOrd="0" destOrd="0" presId="urn:microsoft.com/office/officeart/2005/8/layout/hierarchy1"/>
    <dgm:cxn modelId="{76904046-E15A-46B0-A7BA-341EDD264450}" type="presParOf" srcId="{72491444-BE6E-4AD0-A9EC-51A58C066FE8}" destId="{26AE0AEB-E418-4029-B779-B4C7B38AD8A3}" srcOrd="1" destOrd="0" presId="urn:microsoft.com/office/officeart/2005/8/layout/hierarchy1"/>
    <dgm:cxn modelId="{AF712E9A-4A4D-467E-9116-C978B5CA8849}" type="presParOf" srcId="{C5E21AB4-B3A1-4147-9F69-B772E69F99AB}" destId="{3F014609-697B-4247-8204-401399CF91AC}" srcOrd="1" destOrd="0" presId="urn:microsoft.com/office/officeart/2005/8/layout/hierarchy1"/>
    <dgm:cxn modelId="{4B16C3AF-542B-4594-A11E-5EF1BFA9C865}" type="presParOf" srcId="{F34E91EE-7CDE-4730-AF42-62273CC71163}" destId="{BDE2F2C6-B1B0-479F-9741-43BCE7FF3F50}" srcOrd="2" destOrd="0" presId="urn:microsoft.com/office/officeart/2005/8/layout/hierarchy1"/>
    <dgm:cxn modelId="{E0EACF04-E636-487C-98F2-A7B32D720384}" type="presParOf" srcId="{BDE2F2C6-B1B0-479F-9741-43BCE7FF3F50}" destId="{7BC18AB0-9660-47E4-A6E1-6729001F69A5}" srcOrd="0" destOrd="0" presId="urn:microsoft.com/office/officeart/2005/8/layout/hierarchy1"/>
    <dgm:cxn modelId="{26275E74-F05B-4063-88BE-A892F902958D}" type="presParOf" srcId="{7BC18AB0-9660-47E4-A6E1-6729001F69A5}" destId="{7AEFDC4C-0C34-4948-BF56-88E1C5450187}" srcOrd="0" destOrd="0" presId="urn:microsoft.com/office/officeart/2005/8/layout/hierarchy1"/>
    <dgm:cxn modelId="{22E52F87-655C-4277-9068-F3BA002FA333}" type="presParOf" srcId="{7BC18AB0-9660-47E4-A6E1-6729001F69A5}" destId="{6042092C-22EC-4A7C-B6C6-283614B77FD8}" srcOrd="1" destOrd="0" presId="urn:microsoft.com/office/officeart/2005/8/layout/hierarchy1"/>
    <dgm:cxn modelId="{25D56461-BF68-45CC-8E36-688ED23A5F8F}" type="presParOf" srcId="{BDE2F2C6-B1B0-479F-9741-43BCE7FF3F50}" destId="{482E2CC8-143B-4ECC-B8F9-005DB320CF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675C7-2B5D-460C-A059-973B6AE6FFE9}">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F2FD8-AE8A-492A-909C-AD56CBC843BD}">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Prevalence</a:t>
          </a:r>
        </a:p>
      </dsp:txBody>
      <dsp:txXfrm>
        <a:off x="0" y="2703"/>
        <a:ext cx="6900512" cy="921789"/>
      </dsp:txXfrm>
    </dsp:sp>
    <dsp:sp modelId="{99ECF7C4-2BB9-4838-8DD7-30A2466CA052}">
      <dsp:nvSpPr>
        <dsp:cNvPr id="0" name=""/>
        <dsp:cNvSpPr/>
      </dsp:nvSpPr>
      <dsp:spPr>
        <a:xfrm>
          <a:off x="0" y="924492"/>
          <a:ext cx="6900512"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24F0EE-D8EB-4B71-98E6-472112644CC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Rationale</a:t>
          </a:r>
        </a:p>
      </dsp:txBody>
      <dsp:txXfrm>
        <a:off x="0" y="924492"/>
        <a:ext cx="6900512" cy="921789"/>
      </dsp:txXfrm>
    </dsp:sp>
    <dsp:sp modelId="{4B84AFBA-AE82-440B-830D-4029B845D0FC}">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0F147-4954-4284-BB17-A743ED473ED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kern="1200" dirty="0"/>
            <a:t>Research Question</a:t>
          </a:r>
          <a:endParaRPr lang="en-US" sz="4200" kern="1200" dirty="0">
            <a:latin typeface="Aptos Display" panose="020F0302020204030204"/>
          </a:endParaRPr>
        </a:p>
      </dsp:txBody>
      <dsp:txXfrm>
        <a:off x="0" y="1846281"/>
        <a:ext cx="6900512" cy="921789"/>
      </dsp:txXfrm>
    </dsp:sp>
    <dsp:sp modelId="{7709B441-1E21-4FE8-A89C-643471A63D64}">
      <dsp:nvSpPr>
        <dsp:cNvPr id="0" name=""/>
        <dsp:cNvSpPr/>
      </dsp:nvSpPr>
      <dsp:spPr>
        <a:xfrm>
          <a:off x="0" y="2768070"/>
          <a:ext cx="6900512"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7C67C-78F8-4F19-849C-907DFF00303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kern="1200" dirty="0">
              <a:latin typeface="Aptos Display" panose="020F0302020204030204"/>
            </a:rPr>
            <a:t>Research Aim and Objectives</a:t>
          </a:r>
          <a:endParaRPr lang="en-US" sz="4200" kern="1200" dirty="0"/>
        </a:p>
      </dsp:txBody>
      <dsp:txXfrm>
        <a:off x="0" y="2768070"/>
        <a:ext cx="6900512" cy="921789"/>
      </dsp:txXfrm>
    </dsp:sp>
    <dsp:sp modelId="{792C6391-2B6D-42EC-909D-F630FBE8EAA5}">
      <dsp:nvSpPr>
        <dsp:cNvPr id="0" name=""/>
        <dsp:cNvSpPr/>
      </dsp:nvSpPr>
      <dsp:spPr>
        <a:xfrm>
          <a:off x="0" y="3689859"/>
          <a:ext cx="6900512"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B5F67-5D8E-446F-ACD1-1B41C68B0A72}">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Research Impact</a:t>
          </a:r>
        </a:p>
      </dsp:txBody>
      <dsp:txXfrm>
        <a:off x="0" y="3689859"/>
        <a:ext cx="6900512" cy="921789"/>
      </dsp:txXfrm>
    </dsp:sp>
    <dsp:sp modelId="{4434112F-50A7-4BE2-8E4D-0EA3B7FB5F32}">
      <dsp:nvSpPr>
        <dsp:cNvPr id="0" name=""/>
        <dsp:cNvSpPr/>
      </dsp:nvSpPr>
      <dsp:spPr>
        <a:xfrm>
          <a:off x="0" y="4611648"/>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EC6828-DFBC-443F-8DFD-8F4A0F37E5BA}">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References</a:t>
          </a:r>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37315-7619-4F0F-BEE7-B51D23CAD58C}">
      <dsp:nvSpPr>
        <dsp:cNvPr id="0" name=""/>
        <dsp:cNvSpPr/>
      </dsp:nvSpPr>
      <dsp:spPr>
        <a:xfrm>
          <a:off x="0" y="3215135"/>
          <a:ext cx="3339473" cy="21205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23F098-F315-45FE-A543-8C8517A19708}">
      <dsp:nvSpPr>
        <dsp:cNvPr id="0" name=""/>
        <dsp:cNvSpPr/>
      </dsp:nvSpPr>
      <dsp:spPr>
        <a:xfrm>
          <a:off x="371052" y="3567635"/>
          <a:ext cx="3339473" cy="212056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Contribute to reducing premature cardiovascular morbidity and mortality through improved resource allocation, early intervention, and targeted health promotion initiatives (British Heart Foundation, 2025a; British Heart Foundation, 2025b).</a:t>
          </a:r>
          <a:endParaRPr lang="en-US" sz="1600" kern="1200" dirty="0"/>
        </a:p>
      </dsp:txBody>
      <dsp:txXfrm>
        <a:off x="433161" y="3629744"/>
        <a:ext cx="3215255" cy="1996347"/>
      </dsp:txXfrm>
    </dsp:sp>
    <dsp:sp modelId="{D756454F-9782-4FBF-886A-C8A35E17CD65}">
      <dsp:nvSpPr>
        <dsp:cNvPr id="0" name=""/>
        <dsp:cNvSpPr/>
      </dsp:nvSpPr>
      <dsp:spPr>
        <a:xfrm>
          <a:off x="4081578" y="3215135"/>
          <a:ext cx="3339473" cy="21205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AE0AEB-E418-4029-B779-B4C7B38AD8A3}">
      <dsp:nvSpPr>
        <dsp:cNvPr id="0" name=""/>
        <dsp:cNvSpPr/>
      </dsp:nvSpPr>
      <dsp:spPr>
        <a:xfrm>
          <a:off x="4452631" y="3567635"/>
          <a:ext cx="3339473" cy="212056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Support public health organisations in achieving national objectives aimed at reducing health inequalities and improving cardiovascular health outcomes across the UK population </a:t>
          </a:r>
          <a:r>
            <a:rPr lang="en-GB" sz="1600" kern="1200" dirty="0">
              <a:latin typeface="Aptos Display" panose="020F0302020204030204"/>
            </a:rPr>
            <a:t>(</a:t>
          </a:r>
          <a:r>
            <a:rPr lang="en-GB" sz="1600" kern="1200" dirty="0">
              <a:latin typeface="Aptos"/>
            </a:rPr>
            <a:t>Jefferies et al., 2025</a:t>
          </a:r>
          <a:r>
            <a:rPr lang="en-GB" sz="1600" kern="1200" dirty="0">
              <a:latin typeface="Aptos Display" panose="020F0302020204030204"/>
            </a:rPr>
            <a:t>;</a:t>
          </a:r>
          <a:r>
            <a:rPr lang="en-GB" sz="1600" kern="1200" dirty="0"/>
            <a:t> NHS England, </a:t>
          </a:r>
          <a:r>
            <a:rPr lang="en-GB" sz="1600" kern="1200" dirty="0">
              <a:latin typeface="Aptos Display" panose="020F0302020204030204"/>
            </a:rPr>
            <a:t>no date b</a:t>
          </a:r>
          <a:r>
            <a:rPr lang="en-GB" sz="1600" kern="1200" dirty="0"/>
            <a:t>).</a:t>
          </a:r>
          <a:endParaRPr lang="en-US" sz="1600" kern="1200" dirty="0"/>
        </a:p>
      </dsp:txBody>
      <dsp:txXfrm>
        <a:off x="4514740" y="3629744"/>
        <a:ext cx="3215255" cy="1996347"/>
      </dsp:txXfrm>
    </dsp:sp>
    <dsp:sp modelId="{7AEFDC4C-0C34-4948-BF56-88E1C5450187}">
      <dsp:nvSpPr>
        <dsp:cNvPr id="0" name=""/>
        <dsp:cNvSpPr/>
      </dsp:nvSpPr>
      <dsp:spPr>
        <a:xfrm>
          <a:off x="8163157" y="3215135"/>
          <a:ext cx="3339473" cy="21205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42092C-22EC-4A7C-B6C6-283614B77FD8}">
      <dsp:nvSpPr>
        <dsp:cNvPr id="0" name=""/>
        <dsp:cNvSpPr/>
      </dsp:nvSpPr>
      <dsp:spPr>
        <a:xfrm>
          <a:off x="8534210" y="3567635"/>
          <a:ext cx="3339473" cy="212056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Provide evidence to support future research, policy development, and service improvement initiatives aimed at addressing social determinants of health and reducing</a:t>
          </a:r>
          <a:r>
            <a:rPr lang="en-GB" sz="1600" kern="1200" dirty="0">
              <a:latin typeface="Aptos Display" panose="020F0302020204030204"/>
            </a:rPr>
            <a:t> CVD</a:t>
          </a:r>
          <a:r>
            <a:rPr lang="en-GB" sz="1600" kern="1200" dirty="0"/>
            <a:t> inequalities within the UK (Marmot et al., 2020; The Health Foundation, 2022).</a:t>
          </a:r>
          <a:endParaRPr lang="en-US" sz="1600" kern="1200" dirty="0"/>
        </a:p>
      </dsp:txBody>
      <dsp:txXfrm>
        <a:off x="8596319" y="3629744"/>
        <a:ext cx="3215255" cy="19963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guidance/cg181" TargetMode="External"/><Relationship Id="rId3" Type="http://schemas.openxmlformats.org/officeDocument/2006/relationships/hyperlink" Target="https://www.bhf.org.uk/what-we-do/our-research/heart-statistics/heart-statistics-publications/cardiovascular-disease-statistics-2025" TargetMode="External"/><Relationship Id="rId7" Type="http://schemas.openxmlformats.org/officeDocument/2006/relationships/hyperlink" Target="https://www.health.org.uk/reports-and-analysis/reports/health-equity-in-england-the-marmot-review-10-years-on-0" TargetMode="External"/><Relationship Id="rId2" Type="http://schemas.openxmlformats.org/officeDocument/2006/relationships/hyperlink" Target="https://www.bhf.org.uk/what-we-do/our-research/heart-statistics/health-inequalities-research/cardiovascular-inequalities-in-england-an-analysis" TargetMode="External"/><Relationship Id="rId1" Type="http://schemas.openxmlformats.org/officeDocument/2006/relationships/slideLayout" Target="../slideLayouts/slideLayout2.xml"/><Relationship Id="rId6" Type="http://schemas.openxmlformats.org/officeDocument/2006/relationships/hyperlink" Target="https://www.instituteofhealthequity.org/resources-reports/fair-society-healthy-lives-the-marmot-review/fair-society-healthy-lives-full-report-pdf.pdf" TargetMode="External"/><Relationship Id="rId5" Type="http://schemas.openxmlformats.org/officeDocument/2006/relationships/hyperlink" Target="https://www.bmj.com/content/387/bmj-2024-079197" TargetMode="External"/><Relationship Id="rId4" Type="http://schemas.openxmlformats.org/officeDocument/2006/relationships/hyperlink" Target="https://www.kingsfund.org.uk/insight-and-analysis/long-reads/what-are-health-inequalities" TargetMode="External"/><Relationship Id="rId9" Type="http://schemas.openxmlformats.org/officeDocument/2006/relationships/hyperlink" Target="https://www.england.nhs.uk/personalisedcare/comprehensive-model-of-personalised-car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https:/world-heart-federation.org/resource/cardiovascular-disease-infographic/" TargetMode="External"/><Relationship Id="rId3" Type="http://schemas.openxmlformats.org/officeDocument/2006/relationships/hyperlink" Target="https://www.ons.gov.uk/peoplepopulationandcommunity/healthandsocialcare/healthinequalities/bulletins/healthstatelifeexpectanciesbyindexofmultipledeprivationimd/2018to2020" TargetMode="External"/><Relationship Id="rId7" Type="http://schemas.openxmlformats.org/officeDocument/2006/relationships/hyperlink" Target="https://www.health.org.uk/publications/long-reads/a-framework-for-nhs-action-on-social-determinants-of-health" TargetMode="External"/><Relationship Id="rId2" Type="http://schemas.openxmlformats.org/officeDocument/2006/relationships/hyperlink" Target="https://www.england.nhs.uk/ourwork/clinical-policy/cvd/" TargetMode="External"/><Relationship Id="rId1" Type="http://schemas.openxmlformats.org/officeDocument/2006/relationships/slideLayout" Target="../slideLayouts/slideLayout2.xml"/><Relationship Id="rId6" Type="http://schemas.openxmlformats.org/officeDocument/2006/relationships/hyperlink" Target="https://doi.org/10.1161/CIRCULATIONAHA.117.029652" TargetMode="External"/><Relationship Id="rId5" Type="http://schemas.openxmlformats.org/officeDocument/2006/relationships/hyperlink" Target="https://ukhsa.blog.gov.uk/2019/03/04/health-matters-ambitions-to-tackle-persisting-inequalities-in-cardiovascular-disease/" TargetMode="External"/><Relationship Id="rId10" Type="http://schemas.openxmlformats.org/officeDocument/2006/relationships/hyperlink" Target="https://www.who.int/news-room/fact-sheets/detail/cardiovascular-diseases-(cvds)" TargetMode="External"/><Relationship Id="rId4" Type="http://schemas.openxmlformats.org/officeDocument/2006/relationships/hyperlink" Target="https://www.gov.uk/government/publications/health-profile-for-england/chapter-6-social-determinants-of-health" TargetMode="External"/><Relationship Id="rId9" Type="http://schemas.openxmlformats.org/officeDocument/2006/relationships/hyperlink" Target="https://www.who.int/health-topics/social-determinants-of-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97762" y="640080"/>
            <a:ext cx="6251110" cy="3566160"/>
          </a:xfrm>
        </p:spPr>
        <p:txBody>
          <a:bodyPr anchor="b">
            <a:normAutofit/>
          </a:bodyPr>
          <a:lstStyle/>
          <a:p>
            <a:pPr algn="l"/>
            <a:r>
              <a:rPr lang="en-US" sz="4200" dirty="0"/>
              <a:t>Investigating the Impact of Social Determinants of Health on Cardiovascular Disease Occurrence and Outcomes in the United Kingdom</a:t>
            </a:r>
          </a:p>
        </p:txBody>
      </p:sp>
      <p:sp>
        <p:nvSpPr>
          <p:cNvPr id="3" name="Subtitle 2"/>
          <p:cNvSpPr>
            <a:spLocks noGrp="1"/>
          </p:cNvSpPr>
          <p:nvPr>
            <p:ph type="subTitle" idx="1"/>
          </p:nvPr>
        </p:nvSpPr>
        <p:spPr>
          <a:xfrm>
            <a:off x="5297760" y="4636008"/>
            <a:ext cx="6251111" cy="1572768"/>
          </a:xfrm>
        </p:spPr>
        <p:txBody>
          <a:bodyPr vert="horz" lIns="91440" tIns="45720" rIns="91440" bIns="45720" rtlCol="0" anchor="t">
            <a:normAutofit/>
          </a:bodyPr>
          <a:lstStyle/>
          <a:p>
            <a:pPr algn="l"/>
            <a:r>
              <a:rPr lang="en-US" sz="2000" dirty="0"/>
              <a:t>Student name: Desislava Markova</a:t>
            </a:r>
          </a:p>
          <a:p>
            <a:pPr algn="l"/>
            <a:r>
              <a:rPr lang="en-US" sz="2000" dirty="0"/>
              <a:t>Student number: 2512936</a:t>
            </a:r>
          </a:p>
          <a:p>
            <a:pPr algn="l"/>
            <a:r>
              <a:rPr lang="en-US" sz="2000" dirty="0"/>
              <a:t>Module: </a:t>
            </a:r>
            <a:r>
              <a:rPr lang="en-US" sz="2000" dirty="0">
                <a:latin typeface="Arial"/>
                <a:cs typeface="Arial"/>
              </a:rPr>
              <a:t>Practice-Based Research  </a:t>
            </a:r>
          </a:p>
          <a:p>
            <a:pPr algn="l"/>
            <a:r>
              <a:rPr lang="en-US" sz="2000" dirty="0">
                <a:latin typeface="Arial"/>
                <a:cs typeface="Arial"/>
              </a:rPr>
              <a:t>Module code: LCHS7008 </a:t>
            </a:r>
          </a:p>
          <a:p>
            <a:pPr algn="l"/>
            <a:endParaRPr lang="en-US" sz="2000" dirty="0"/>
          </a:p>
        </p:txBody>
      </p:sp>
      <p:pic>
        <p:nvPicPr>
          <p:cNvPr id="5" name="Picture 4" descr="An image of a stethoscope within a blue background">
            <a:extLst>
              <a:ext uri="{FF2B5EF4-FFF2-40B4-BE49-F238E27FC236}">
                <a16:creationId xmlns:a16="http://schemas.microsoft.com/office/drawing/2014/main" id="{4A0C7FA4-226D-6D1C-FEE2-CAA08831E31D}"/>
              </a:ext>
            </a:extLst>
          </p:cNvPr>
          <p:cNvPicPr>
            <a:picLocks noChangeAspect="1"/>
          </p:cNvPicPr>
          <p:nvPr/>
        </p:nvPicPr>
        <p:blipFill>
          <a:blip r:embed="rId2"/>
          <a:srcRect l="50760" r="731" b="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25094C-519F-2757-30FD-A195CB36EF52}"/>
              </a:ext>
            </a:extLst>
          </p:cNvPr>
          <p:cNvSpPr>
            <a:spLocks noGrp="1"/>
          </p:cNvSpPr>
          <p:nvPr>
            <p:ph type="title"/>
          </p:nvPr>
        </p:nvSpPr>
        <p:spPr>
          <a:xfrm>
            <a:off x="635000" y="640823"/>
            <a:ext cx="3418659" cy="5583148"/>
          </a:xfrm>
        </p:spPr>
        <p:txBody>
          <a:bodyPr anchor="ctr">
            <a:normAutofit/>
          </a:bodyPr>
          <a:lstStyle/>
          <a:p>
            <a:r>
              <a:rPr lang="en-US" sz="5400" dirty="0"/>
              <a:t>Contents</a:t>
            </a:r>
          </a:p>
        </p:txBody>
      </p:sp>
      <p:sp>
        <p:nvSpPr>
          <p:cNvPr id="3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4" name="Content Placeholder 2">
            <a:extLst>
              <a:ext uri="{FF2B5EF4-FFF2-40B4-BE49-F238E27FC236}">
                <a16:creationId xmlns:a16="http://schemas.microsoft.com/office/drawing/2014/main" id="{D3123CF7-F071-9934-3696-AF80EA84D1BD}"/>
              </a:ext>
            </a:extLst>
          </p:cNvPr>
          <p:cNvGraphicFramePr>
            <a:graphicFrameLocks noGrp="1"/>
          </p:cNvGraphicFramePr>
          <p:nvPr>
            <p:ph idx="1"/>
            <p:extLst>
              <p:ext uri="{D42A27DB-BD31-4B8C-83A1-F6EECF244321}">
                <p14:modId xmlns:p14="http://schemas.microsoft.com/office/powerpoint/2010/main" val="118970758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970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1" name="Rectangle 19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3" name="Freeform: Shape 19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E927D1-6E09-1916-334E-523EB378856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Prevalence</a:t>
            </a:r>
          </a:p>
        </p:txBody>
      </p:sp>
      <p:sp>
        <p:nvSpPr>
          <p:cNvPr id="195" name="Arc 19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9" name="Content Placeholder 178">
            <a:extLst>
              <a:ext uri="{FF2B5EF4-FFF2-40B4-BE49-F238E27FC236}">
                <a16:creationId xmlns:a16="http://schemas.microsoft.com/office/drawing/2014/main" id="{E9876202-A5FA-D90F-6FF5-4CBA19FCC117}"/>
              </a:ext>
            </a:extLst>
          </p:cNvPr>
          <p:cNvSpPr>
            <a:spLocks noGrp="1"/>
          </p:cNvSpPr>
          <p:nvPr>
            <p:ph idx="1"/>
          </p:nvPr>
        </p:nvSpPr>
        <p:spPr>
          <a:xfrm>
            <a:off x="4174139" y="30610"/>
            <a:ext cx="7208415" cy="6771735"/>
          </a:xfrm>
        </p:spPr>
        <p:txBody>
          <a:bodyPr vert="horz" lIns="91440" tIns="45720" rIns="91440" bIns="45720" rtlCol="0" anchor="ctr">
            <a:normAutofit/>
          </a:bodyPr>
          <a:lstStyle/>
          <a:p>
            <a:r>
              <a:rPr lang="en-GB" sz="2000" dirty="0"/>
              <a:t>Cardiovascular disease (CVD) affects over 8 million people in the UK and remains one of the leading causes of mortality and morbidity (British Heart Foundation, 2025b; Jefferies et al., 2025). </a:t>
            </a:r>
          </a:p>
          <a:p>
            <a:r>
              <a:rPr lang="en-GB" sz="2000" dirty="0"/>
              <a:t>Approximately 170,000 deaths occur annually due to CVD, accounting for more than one-quarter of all deaths in the UK (British Heart Foundation, 2025b). </a:t>
            </a:r>
          </a:p>
          <a:p>
            <a:r>
              <a:rPr lang="en-GB" sz="2000" dirty="0"/>
              <a:t>Coronary heart disease and stroke are among the most common cardiovascular conditions and contribute significantly to disability, reduced quality of life, and healthcare expenditure (World Health Organization, 2025).</a:t>
            </a:r>
          </a:p>
          <a:p>
            <a:r>
              <a:rPr lang="en-GB" sz="2000" dirty="0">
                <a:ea typeface="+mn-lt"/>
                <a:cs typeface="+mn-lt"/>
              </a:rPr>
              <a:t>Significant socioeconomic inequalities exist, with individuals living in the most deprived communities </a:t>
            </a:r>
            <a:r>
              <a:rPr lang="en-GB" sz="2000" dirty="0"/>
              <a:t>experience </a:t>
            </a:r>
            <a:r>
              <a:rPr lang="en-GB" sz="2000" dirty="0">
                <a:ea typeface="+mn-lt"/>
                <a:cs typeface="+mn-lt"/>
              </a:rPr>
              <a:t>higher rates of CVD incidence, hospital admissions, and premature mortality than those living in more affluent areas (British Heart Foundation, 2025a; Office for National Statistics, 2022; Public Health England, 2019).</a:t>
            </a:r>
            <a:r>
              <a:rPr lang="en-GB" sz="2000" dirty="0"/>
              <a:t> </a:t>
            </a:r>
          </a:p>
          <a:p>
            <a:r>
              <a:rPr lang="en-GB" sz="2000" dirty="0"/>
              <a:t>The prevalence of key CVD risk factors, including smoking, obesity, physical inactivity, hypertension, and type 2 diabetes, is disproportionately higher within disadvantaged populations, contributing to widening health inequalities (Marmot et al., 2020; NHS England, no date b).</a:t>
            </a:r>
            <a:endParaRPr lang="en-US" sz="2000" dirty="0"/>
          </a:p>
        </p:txBody>
      </p:sp>
    </p:spTree>
    <p:extLst>
      <p:ext uri="{BB962C8B-B14F-4D97-AF65-F5344CB8AC3E}">
        <p14:creationId xmlns:p14="http://schemas.microsoft.com/office/powerpoint/2010/main" val="1717127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8A05B85-14CD-23CC-BC0C-AB9BC8EEC3EF}"/>
              </a:ext>
            </a:extLst>
          </p:cNvPr>
          <p:cNvPicPr>
            <a:picLocks noChangeAspect="1"/>
          </p:cNvPicPr>
          <p:nvPr/>
        </p:nvPicPr>
        <p:blipFill>
          <a:blip r:embed="rId2">
            <a:alphaModFix amt="80000"/>
          </a:blip>
          <a:srcRect l="5472" r="14673" b="1"/>
          <a:stretch>
            <a:fillRect/>
          </a:stretch>
        </p:blipFill>
        <p:spPr>
          <a:xfrm>
            <a:off x="-324774" y="-508158"/>
            <a:ext cx="6373802" cy="7003916"/>
          </a:xfrm>
          <a:prstGeom prst="rect">
            <a:avLst/>
          </a:prstGeom>
        </p:spPr>
      </p:pic>
      <p:pic>
        <p:nvPicPr>
          <p:cNvPr id="2" name="Picture 1">
            <a:extLst>
              <a:ext uri="{FF2B5EF4-FFF2-40B4-BE49-F238E27FC236}">
                <a16:creationId xmlns:a16="http://schemas.microsoft.com/office/drawing/2014/main" id="{0D7BDE5B-3E0C-1E89-01A9-4FC9E8EDCC6E}"/>
              </a:ext>
            </a:extLst>
          </p:cNvPr>
          <p:cNvPicPr>
            <a:picLocks noChangeAspect="1"/>
          </p:cNvPicPr>
          <p:nvPr/>
        </p:nvPicPr>
        <p:blipFill>
          <a:blip r:embed="rId3">
            <a:alphaModFix amt="80000"/>
          </a:blip>
          <a:srcRect t="2613" r="1" b="11402"/>
          <a:stretch>
            <a:fillRect/>
          </a:stretch>
        </p:blipFill>
        <p:spPr>
          <a:xfrm>
            <a:off x="6095156" y="-4026"/>
            <a:ext cx="5915025" cy="6499784"/>
          </a:xfrm>
          <a:prstGeom prst="rect">
            <a:avLst/>
          </a:prstGeom>
        </p:spPr>
      </p:pic>
      <p:sp>
        <p:nvSpPr>
          <p:cNvPr id="3" name="TextBox 2">
            <a:extLst>
              <a:ext uri="{FF2B5EF4-FFF2-40B4-BE49-F238E27FC236}">
                <a16:creationId xmlns:a16="http://schemas.microsoft.com/office/drawing/2014/main" id="{7D98B47C-6121-D5A2-D257-2B8D4C14FE00}"/>
              </a:ext>
            </a:extLst>
          </p:cNvPr>
          <p:cNvSpPr txBox="1"/>
          <p:nvPr/>
        </p:nvSpPr>
        <p:spPr>
          <a:xfrm>
            <a:off x="6006087" y="6488036"/>
            <a:ext cx="10667329" cy="50374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solidFill>
                  <a:srgbClr val="000000"/>
                </a:solidFill>
              </a:rPr>
              <a:t>(</a:t>
            </a:r>
            <a:r>
              <a:rPr lang="en-US" sz="2000" b="0" i="0" u="none" strike="noStrike" baseline="0" dirty="0">
                <a:solidFill>
                  <a:srgbClr val="000000"/>
                </a:solidFill>
              </a:rPr>
              <a:t>World Health Federation</a:t>
            </a:r>
            <a:r>
              <a:rPr lang="en-US" sz="2000" dirty="0">
                <a:solidFill>
                  <a:srgbClr val="000000"/>
                </a:solidFill>
              </a:rPr>
              <a:t>,</a:t>
            </a:r>
            <a:r>
              <a:rPr lang="en-US" sz="2000" b="0" i="0" u="none" strike="noStrike" baseline="0" dirty="0">
                <a:solidFill>
                  <a:srgbClr val="000000"/>
                </a:solidFill>
              </a:rPr>
              <a:t> 2023) </a:t>
            </a:r>
            <a:endParaRPr lang="en-US" dirty="0"/>
          </a:p>
          <a:p>
            <a:pPr indent="-228600">
              <a:lnSpc>
                <a:spcPct val="90000"/>
              </a:lnSpc>
              <a:spcAft>
                <a:spcPts val="600"/>
              </a:spcAft>
              <a:buFont typeface="Arial" panose="020B0604020202020204" pitchFamily="34" charset="0"/>
              <a:buChar char="•"/>
            </a:pPr>
            <a:endParaRPr lang="en-US" sz="2000" dirty="0">
              <a:solidFill>
                <a:srgbClr val="000000"/>
              </a:solidFill>
            </a:endParaRPr>
          </a:p>
        </p:txBody>
      </p:sp>
      <p:sp>
        <p:nvSpPr>
          <p:cNvPr id="5" name="TextBox 4">
            <a:extLst>
              <a:ext uri="{FF2B5EF4-FFF2-40B4-BE49-F238E27FC236}">
                <a16:creationId xmlns:a16="http://schemas.microsoft.com/office/drawing/2014/main" id="{DCB54756-CA8F-7377-DE81-3F9E065386E4}"/>
              </a:ext>
            </a:extLst>
          </p:cNvPr>
          <p:cNvSpPr txBox="1"/>
          <p:nvPr/>
        </p:nvSpPr>
        <p:spPr>
          <a:xfrm>
            <a:off x="186906" y="649137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0000"/>
                </a:solidFill>
                <a:latin typeface="Aptos"/>
              </a:rPr>
              <a:t>(</a:t>
            </a:r>
            <a:r>
              <a:rPr lang="en-GB" b="0" i="0" u="none" strike="noStrike" baseline="0" dirty="0">
                <a:solidFill>
                  <a:srgbClr val="000000"/>
                </a:solidFill>
                <a:latin typeface="Aptos"/>
              </a:rPr>
              <a:t>Lu</a:t>
            </a:r>
            <a:r>
              <a:rPr lang="en-GB" dirty="0">
                <a:solidFill>
                  <a:srgbClr val="000000"/>
                </a:solidFill>
                <a:latin typeface="Aptos"/>
              </a:rPr>
              <a:t> et al, 2024)</a:t>
            </a:r>
            <a:endParaRPr lang="en-US" dirty="0"/>
          </a:p>
          <a:p>
            <a:pPr algn="ctr"/>
            <a:endParaRPr lang="en-US" dirty="0"/>
          </a:p>
        </p:txBody>
      </p:sp>
    </p:spTree>
    <p:extLst>
      <p:ext uri="{BB962C8B-B14F-4D97-AF65-F5344CB8AC3E}">
        <p14:creationId xmlns:p14="http://schemas.microsoft.com/office/powerpoint/2010/main" val="2520436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reeform: Shape 10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18E81E-0CA7-6728-A773-D244FA73D4A4}"/>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Rational</a:t>
            </a:r>
          </a:p>
        </p:txBody>
      </p:sp>
      <p:sp>
        <p:nvSpPr>
          <p:cNvPr id="107" name="Arc 10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3" name="Content Placeholder 62">
            <a:extLst>
              <a:ext uri="{FF2B5EF4-FFF2-40B4-BE49-F238E27FC236}">
                <a16:creationId xmlns:a16="http://schemas.microsoft.com/office/drawing/2014/main" id="{CBF9B708-2A90-3A9C-D403-89F9CD2E3E7C}"/>
              </a:ext>
            </a:extLst>
          </p:cNvPr>
          <p:cNvSpPr>
            <a:spLocks noGrp="1"/>
          </p:cNvSpPr>
          <p:nvPr>
            <p:ph idx="1"/>
          </p:nvPr>
        </p:nvSpPr>
        <p:spPr>
          <a:xfrm>
            <a:off x="4175596" y="-270383"/>
            <a:ext cx="7192580" cy="6806780"/>
          </a:xfrm>
        </p:spPr>
        <p:txBody>
          <a:bodyPr vert="horz" lIns="91440" tIns="45720" rIns="91440" bIns="45720" rtlCol="0" anchor="ctr">
            <a:normAutofit/>
          </a:bodyPr>
          <a:lstStyle/>
          <a:p>
            <a:r>
              <a:rPr lang="en-GB" sz="2000" dirty="0"/>
              <a:t>Despite improvements in CVD prevention, diagnosis, and treatment, substantial inequalities in CVD occurrence and outcomes persist across different socioeconomic groups in the UK (Marmot et al., 2020).</a:t>
            </a:r>
          </a:p>
          <a:p>
            <a:r>
              <a:rPr lang="en-GB" sz="2000" dirty="0"/>
              <a:t> </a:t>
            </a:r>
            <a:r>
              <a:rPr lang="en-GB" sz="2000" dirty="0">
                <a:ea typeface="+mn-lt"/>
                <a:cs typeface="+mn-lt"/>
              </a:rPr>
              <a:t>Social determinants of health, including income, education, employment, housing, and healthcare access, are key contributors to cardiovascular health inequalities (World Health Organization, 2024; Marmot et al., 2010; Marmot et al., 2020; Public Health England, 2017).</a:t>
            </a:r>
          </a:p>
          <a:p>
            <a:r>
              <a:rPr lang="en-GB" sz="2000" dirty="0"/>
              <a:t> </a:t>
            </a:r>
            <a:r>
              <a:rPr lang="en-GB" sz="2000" dirty="0">
                <a:ea typeface="+mn-lt"/>
                <a:cs typeface="+mn-lt"/>
              </a:rPr>
              <a:t>Individuals living in deprived communities are more likely to experience multiple risk factors, including low income, poor housing conditions, unemployment, lower educational attainment, and limited access to healthcare resources, increasing their vulnerability to CVD (The Health Foundation, 2022; Schultz et al., 2018).</a:t>
            </a:r>
          </a:p>
          <a:p>
            <a:r>
              <a:rPr lang="en-GB" sz="2000" dirty="0"/>
              <a:t>Reducing health inequalities is a key priority within NHS England's Long Term Plan and wider public health strategies; however, persistent disparities indicate that further investigation is required to identify the underlying causes and effective interventions (NHS England, no date b).</a:t>
            </a:r>
          </a:p>
        </p:txBody>
      </p:sp>
    </p:spTree>
    <p:extLst>
      <p:ext uri="{BB962C8B-B14F-4D97-AF65-F5344CB8AC3E}">
        <p14:creationId xmlns:p14="http://schemas.microsoft.com/office/powerpoint/2010/main" val="1227802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4E8933-9CD5-DFB1-AEFB-44742923290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845DEF-D77E-1AC9-A997-465F07EDFEEF}"/>
              </a:ext>
            </a:extLst>
          </p:cNvPr>
          <p:cNvSpPr>
            <a:spLocks noGrp="1"/>
          </p:cNvSpPr>
          <p:nvPr>
            <p:ph idx="1"/>
          </p:nvPr>
        </p:nvSpPr>
        <p:spPr>
          <a:xfrm>
            <a:off x="4447308" y="591344"/>
            <a:ext cx="6906491" cy="5947568"/>
          </a:xfrm>
        </p:spPr>
        <p:txBody>
          <a:bodyPr anchor="ctr">
            <a:normAutofit lnSpcReduction="10000"/>
          </a:bodyPr>
          <a:lstStyle/>
          <a:p>
            <a:r>
              <a:rPr lang="en-GB" sz="2400" dirty="0"/>
              <a:t>Understanding how social determinants influence CVD occurrence and outcomes is important for supporting NHS priorities to reduce health inequalities and improve population health (NHS England, no date b;</a:t>
            </a:r>
            <a:r>
              <a:rPr lang="en-GB" sz="2400" dirty="0">
                <a:ea typeface="+mn-lt"/>
                <a:cs typeface="+mn-lt"/>
              </a:rPr>
              <a:t> Jefferies et al., 2025).</a:t>
            </a:r>
            <a:r>
              <a:rPr lang="en-GB" sz="2400" dirty="0"/>
              <a:t> </a:t>
            </a:r>
          </a:p>
          <a:p>
            <a:r>
              <a:rPr lang="en-GB" sz="2400" dirty="0"/>
              <a:t>Examining the relationship between social determinants and CVD may provide evidence to support targeted prevention programmes, resource allocation, and policy development aimed at improving cardiovascular health among disadvantaged populations (</a:t>
            </a:r>
            <a:r>
              <a:rPr lang="en-GB" sz="2400" dirty="0">
                <a:ea typeface="+mn-lt"/>
                <a:cs typeface="+mn-lt"/>
              </a:rPr>
              <a:t>Jefferies et al., 2025).</a:t>
            </a:r>
            <a:endParaRPr lang="en-GB" sz="2400" dirty="0"/>
          </a:p>
          <a:p>
            <a:r>
              <a:rPr lang="en-GB" sz="2400" dirty="0"/>
              <a:t> This research will contribute to the evidence base on health inequalities and may inform future strategies designed to reduce the burden of CVD  and improve health equity across the UK population (World Health Organization, 2024; Marmot et al., 2020; The Health Foundation, 2022)</a:t>
            </a:r>
            <a:endParaRPr lang="en-GB" sz="2200" dirty="0"/>
          </a:p>
        </p:txBody>
      </p:sp>
    </p:spTree>
    <p:extLst>
      <p:ext uri="{BB962C8B-B14F-4D97-AF65-F5344CB8AC3E}">
        <p14:creationId xmlns:p14="http://schemas.microsoft.com/office/powerpoint/2010/main" val="2082466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44AD9-A6BE-25C0-427E-B8012F7138BE}"/>
              </a:ext>
            </a:extLst>
          </p:cNvPr>
          <p:cNvSpPr>
            <a:spLocks noGrp="1"/>
          </p:cNvSpPr>
          <p:nvPr>
            <p:ph type="title"/>
          </p:nvPr>
        </p:nvSpPr>
        <p:spPr>
          <a:xfrm>
            <a:off x="630936" y="639520"/>
            <a:ext cx="3429000" cy="1719072"/>
          </a:xfrm>
        </p:spPr>
        <p:txBody>
          <a:bodyPr anchor="b">
            <a:normAutofit/>
          </a:bodyPr>
          <a:lstStyle/>
          <a:p>
            <a:r>
              <a:rPr lang="en-US" sz="5400" dirty="0">
                <a:ea typeface="+mj-lt"/>
                <a:cs typeface="+mj-lt"/>
              </a:rPr>
              <a:t>Research Question</a:t>
            </a:r>
            <a:endParaRPr lang="en-US" sz="5400" dirty="0"/>
          </a:p>
        </p:txBody>
      </p:sp>
      <p:sp>
        <p:nvSpPr>
          <p:cNvPr id="3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59A229-702D-22DA-EE50-947F02D94402}"/>
              </a:ext>
            </a:extLst>
          </p:cNvPr>
          <p:cNvSpPr>
            <a:spLocks noGrp="1"/>
          </p:cNvSpPr>
          <p:nvPr>
            <p:ph idx="1"/>
          </p:nvPr>
        </p:nvSpPr>
        <p:spPr>
          <a:xfrm>
            <a:off x="630936" y="2807208"/>
            <a:ext cx="3774056" cy="3410712"/>
          </a:xfrm>
        </p:spPr>
        <p:txBody>
          <a:bodyPr vert="horz" lIns="91440" tIns="45720" rIns="91440" bIns="45720" rtlCol="0" anchor="t">
            <a:noAutofit/>
          </a:bodyPr>
          <a:lstStyle/>
          <a:p>
            <a:pPr marL="0" indent="0">
              <a:buNone/>
            </a:pPr>
            <a:r>
              <a:rPr lang="en-US" sz="3200" dirty="0">
                <a:ea typeface="+mn-lt"/>
                <a:cs typeface="+mn-lt"/>
              </a:rPr>
              <a:t>How do social determinants of health influence cardiovascular disease occurrence and outcomes within the UK population?</a:t>
            </a:r>
            <a:endParaRPr lang="en-US" sz="3200" dirty="0"/>
          </a:p>
        </p:txBody>
      </p:sp>
      <p:pic>
        <p:nvPicPr>
          <p:cNvPr id="5" name="Picture 4">
            <a:extLst>
              <a:ext uri="{FF2B5EF4-FFF2-40B4-BE49-F238E27FC236}">
                <a16:creationId xmlns:a16="http://schemas.microsoft.com/office/drawing/2014/main" id="{9157F656-F860-ED56-5A94-586AFDE1A3BF}"/>
              </a:ext>
            </a:extLst>
          </p:cNvPr>
          <p:cNvPicPr>
            <a:picLocks noChangeAspect="1"/>
          </p:cNvPicPr>
          <p:nvPr/>
        </p:nvPicPr>
        <p:blipFill>
          <a:blip r:embed="rId2"/>
          <a:stretch>
            <a:fillRect/>
          </a:stretch>
        </p:blipFill>
        <p:spPr>
          <a:xfrm>
            <a:off x="4654296" y="1564996"/>
            <a:ext cx="6903720" cy="3728008"/>
          </a:xfrm>
          <a:prstGeom prst="rect">
            <a:avLst/>
          </a:prstGeom>
        </p:spPr>
      </p:pic>
    </p:spTree>
    <p:extLst>
      <p:ext uri="{BB962C8B-B14F-4D97-AF65-F5344CB8AC3E}">
        <p14:creationId xmlns:p14="http://schemas.microsoft.com/office/powerpoint/2010/main" val="2647111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73256F-26F5-6E1A-38D1-63E551493B5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Research Aim and Objectives</a:t>
            </a:r>
          </a:p>
          <a:p>
            <a:endParaRPr lang="en-US"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D1F285-0CA7-60C8-2C12-B938C7131130}"/>
              </a:ext>
            </a:extLst>
          </p:cNvPr>
          <p:cNvSpPr>
            <a:spLocks noGrp="1"/>
          </p:cNvSpPr>
          <p:nvPr>
            <p:ph idx="1"/>
          </p:nvPr>
        </p:nvSpPr>
        <p:spPr>
          <a:xfrm>
            <a:off x="4447308" y="1873"/>
            <a:ext cx="6906491" cy="7598448"/>
          </a:xfrm>
        </p:spPr>
        <p:txBody>
          <a:bodyPr vert="horz" lIns="91440" tIns="45720" rIns="91440" bIns="45720" rtlCol="0" anchor="ctr">
            <a:normAutofit/>
          </a:bodyPr>
          <a:lstStyle/>
          <a:p>
            <a:pPr marL="0" indent="0">
              <a:buNone/>
            </a:pPr>
            <a:r>
              <a:rPr lang="en-US" b="1" dirty="0">
                <a:ea typeface="+mn-lt"/>
                <a:cs typeface="+mn-lt"/>
              </a:rPr>
              <a:t>Aim</a:t>
            </a:r>
            <a:endParaRPr lang="en-US" dirty="0">
              <a:ea typeface="+mn-lt"/>
              <a:cs typeface="+mn-lt"/>
            </a:endParaRPr>
          </a:p>
          <a:p>
            <a:r>
              <a:rPr lang="en-US" dirty="0">
                <a:ea typeface="+mn-lt"/>
                <a:cs typeface="+mn-lt"/>
              </a:rPr>
              <a:t>To investigate how social determinants of health influence CVD occurrence and outcomes in the UK. </a:t>
            </a:r>
            <a:endParaRPr lang="en-US" dirty="0"/>
          </a:p>
          <a:p>
            <a:pPr marL="0" indent="0">
              <a:buNone/>
            </a:pPr>
            <a:r>
              <a:rPr lang="en-US" b="1" dirty="0">
                <a:ea typeface="+mn-lt"/>
                <a:cs typeface="+mn-lt"/>
              </a:rPr>
              <a:t>Objectives</a:t>
            </a:r>
            <a:endParaRPr lang="en-US" dirty="0"/>
          </a:p>
          <a:p>
            <a:r>
              <a:rPr lang="en-US" dirty="0">
                <a:ea typeface="+mn-lt"/>
                <a:cs typeface="+mn-lt"/>
              </a:rPr>
              <a:t>Critically examine the relationship between income, education, employment, housing, and CVD occurrence and outcomes.</a:t>
            </a:r>
            <a:endParaRPr lang="en-US" dirty="0"/>
          </a:p>
          <a:p>
            <a:r>
              <a:rPr lang="en-US" dirty="0">
                <a:ea typeface="+mn-lt"/>
                <a:cs typeface="+mn-lt"/>
              </a:rPr>
              <a:t>Evaluate the impact of healthcare access inequalities on CVD prevention and management. </a:t>
            </a:r>
            <a:endParaRPr lang="en-US" dirty="0"/>
          </a:p>
          <a:p>
            <a:r>
              <a:rPr lang="en-US" dirty="0">
                <a:ea typeface="+mn-lt"/>
                <a:cs typeface="+mn-lt"/>
              </a:rPr>
              <a:t>Assess the effectiveness of NHS and public health strategies in reducing CVD inequalities.</a:t>
            </a:r>
          </a:p>
          <a:p>
            <a:endParaRPr lang="en-US" sz="1800" b="1" dirty="0"/>
          </a:p>
          <a:p>
            <a:endParaRPr lang="en-US" sz="1500" dirty="0"/>
          </a:p>
          <a:p>
            <a:endParaRPr lang="en-US" sz="1500" dirty="0"/>
          </a:p>
        </p:txBody>
      </p:sp>
    </p:spTree>
    <p:extLst>
      <p:ext uri="{BB962C8B-B14F-4D97-AF65-F5344CB8AC3E}">
        <p14:creationId xmlns:p14="http://schemas.microsoft.com/office/powerpoint/2010/main" val="1177268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697E7C-6081-BCDF-0016-91BB41C9201C}"/>
              </a:ext>
            </a:extLst>
          </p:cNvPr>
          <p:cNvSpPr>
            <a:spLocks noGrp="1"/>
          </p:cNvSpPr>
          <p:nvPr>
            <p:ph type="title"/>
          </p:nvPr>
        </p:nvSpPr>
        <p:spPr>
          <a:xfrm>
            <a:off x="838200" y="365125"/>
            <a:ext cx="10515600" cy="1325563"/>
          </a:xfrm>
        </p:spPr>
        <p:txBody>
          <a:bodyPr>
            <a:normAutofit/>
          </a:bodyPr>
          <a:lstStyle/>
          <a:p>
            <a:r>
              <a:rPr lang="en-US" sz="5400" b="1" dirty="0">
                <a:latin typeface="Aptos"/>
              </a:rPr>
              <a:t>Research Impact</a:t>
            </a:r>
            <a:endParaRPr lang="en-US" sz="5400" dirty="0"/>
          </a:p>
        </p:txBody>
      </p:sp>
      <p:sp>
        <p:nvSpPr>
          <p:cNvPr id="5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590A4D68-F7DF-1A5E-24B5-CD1CA525B9AA}"/>
              </a:ext>
            </a:extLst>
          </p:cNvPr>
          <p:cNvSpPr>
            <a:spLocks noGrp="1"/>
          </p:cNvSpPr>
          <p:nvPr>
            <p:ph idx="1"/>
          </p:nvPr>
        </p:nvSpPr>
        <p:spPr>
          <a:xfrm>
            <a:off x="22980" y="1914250"/>
            <a:ext cx="11504610" cy="4909534"/>
          </a:xfrm>
        </p:spPr>
        <p:txBody>
          <a:bodyPr vert="horz" lIns="91440" tIns="45720" rIns="91440" bIns="45720" rtlCol="0" anchor="t">
            <a:normAutofit/>
          </a:bodyPr>
          <a:lstStyle/>
          <a:p>
            <a:r>
              <a:rPr lang="en-GB" sz="2400" dirty="0">
                <a:ea typeface="+mn-lt"/>
                <a:cs typeface="+mn-lt"/>
              </a:rPr>
              <a:t>Enhance understanding of how social determinants of health contribute to CVD inequalities within the UK population (Marmot et al., 2010; Marmot et al., 2020; World Health Organization, 2024; Office for National Statistics, 2022).</a:t>
            </a:r>
          </a:p>
          <a:p>
            <a:r>
              <a:rPr lang="en-GB" sz="2400" dirty="0">
                <a:ea typeface="+mn-lt"/>
                <a:cs typeface="+mn-lt"/>
              </a:rPr>
              <a:t>Provide evidence to support targeted public health interventions aimed at reducing CVD risk among disadvantaged and high-risk populations (The Health Foundation, 2022; British Heart Foundation, 2025a; NICE, 2023).</a:t>
            </a:r>
          </a:p>
          <a:p>
            <a:r>
              <a:rPr lang="en-GB" sz="2400" dirty="0"/>
              <a:t>Inform policy development and NHS strategies designed to reduce cardiovascular health inequalities and improve population health outcomes (NHS England, no date b; Jefferies et al., 2025). </a:t>
            </a:r>
          </a:p>
          <a:p>
            <a:r>
              <a:rPr lang="en-GB" sz="2400" dirty="0"/>
              <a:t>Support healthcare professionals in delivering person-centred, preventative, and equitable cardiovascular care to vulnerable populations (NHS England, no date a; World Health Organization, 2024). </a:t>
            </a:r>
          </a:p>
          <a:p>
            <a:pPr marL="0" indent="0">
              <a:buNone/>
            </a:pPr>
            <a:endParaRPr lang="en-US" sz="2000" dirty="0"/>
          </a:p>
        </p:txBody>
      </p:sp>
    </p:spTree>
    <p:extLst>
      <p:ext uri="{BB962C8B-B14F-4D97-AF65-F5344CB8AC3E}">
        <p14:creationId xmlns:p14="http://schemas.microsoft.com/office/powerpoint/2010/main" val="2997227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C41E2-F026-45FB-7A3E-C009B92C1B91}"/>
              </a:ext>
            </a:extLst>
          </p:cNvPr>
          <p:cNvSpPr>
            <a:spLocks noGrp="1"/>
          </p:cNvSpPr>
          <p:nvPr>
            <p:ph type="title"/>
          </p:nvPr>
        </p:nvSpPr>
        <p:spPr>
          <a:xfrm>
            <a:off x="1043631" y="809898"/>
            <a:ext cx="10173010" cy="1554480"/>
          </a:xfrm>
        </p:spPr>
        <p:txBody>
          <a:bodyPr anchor="ctr">
            <a:normAutofit/>
          </a:bodyPr>
          <a:lstStyle/>
          <a:p>
            <a:r>
              <a:rPr lang="en-US" sz="4800" dirty="0"/>
              <a:t>Continue</a:t>
            </a:r>
          </a:p>
        </p:txBody>
      </p:sp>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35CA9A-B107-6660-BF3F-2A7E0C4E636F}"/>
              </a:ext>
            </a:extLst>
          </p:cNvPr>
          <p:cNvGraphicFramePr>
            <a:graphicFrameLocks noGrp="1"/>
          </p:cNvGraphicFramePr>
          <p:nvPr>
            <p:ph idx="1"/>
            <p:extLst>
              <p:ext uri="{D42A27DB-BD31-4B8C-83A1-F6EECF244321}">
                <p14:modId xmlns:p14="http://schemas.microsoft.com/office/powerpoint/2010/main" val="357662472"/>
              </p:ext>
            </p:extLst>
          </p:nvPr>
        </p:nvGraphicFramePr>
        <p:xfrm>
          <a:off x="13207" y="-44859"/>
          <a:ext cx="11873684" cy="8903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3217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658B52-20C1-7913-F252-36E53D3CF345}"/>
              </a:ext>
            </a:extLst>
          </p:cNvPr>
          <p:cNvSpPr>
            <a:spLocks noGrp="1"/>
          </p:cNvSpPr>
          <p:nvPr>
            <p:ph type="title"/>
          </p:nvPr>
        </p:nvSpPr>
        <p:spPr>
          <a:xfrm>
            <a:off x="838200" y="365125"/>
            <a:ext cx="10515600" cy="1325563"/>
          </a:xfrm>
        </p:spPr>
        <p:txBody>
          <a:bodyPr>
            <a:normAutofit/>
          </a:bodyPr>
          <a:lstStyle/>
          <a:p>
            <a:r>
              <a:rPr lang="en-US" sz="5400" dirty="0"/>
              <a:t>Reference list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9EF3FC-08C4-F874-E964-4424910CEAD7}"/>
              </a:ext>
            </a:extLst>
          </p:cNvPr>
          <p:cNvSpPr>
            <a:spLocks noGrp="1"/>
          </p:cNvSpPr>
          <p:nvPr>
            <p:ph idx="1"/>
          </p:nvPr>
        </p:nvSpPr>
        <p:spPr>
          <a:xfrm>
            <a:off x="355600" y="1776927"/>
            <a:ext cx="10998200" cy="5048676"/>
          </a:xfrm>
        </p:spPr>
        <p:txBody>
          <a:bodyPr vert="horz" lIns="91440" tIns="45720" rIns="91440" bIns="45720" rtlCol="0" anchor="t">
            <a:normAutofit fontScale="55000" lnSpcReduction="20000"/>
          </a:bodyPr>
          <a:lstStyle/>
          <a:p>
            <a:r>
              <a:rPr lang="en-GB" dirty="0"/>
              <a:t>British Heart Foundation (2025a) Cardiovascular inequalities in England: an analysis. London: British Heart Foundation. Available at: </a:t>
            </a:r>
            <a:r>
              <a:rPr lang="en-GB" u="sng" dirty="0">
                <a:hlinkClick r:id="rId2"/>
              </a:rPr>
              <a:t>https://www.bhf.org.uk/what-we-do/our-research/heart-statistics/health-inequalities-research/cardiovascular-inequalities-in-england-an-analysis</a:t>
            </a:r>
            <a:r>
              <a:rPr lang="en-GB" dirty="0"/>
              <a:t> (Accessed: 8 June 2026).</a:t>
            </a:r>
          </a:p>
          <a:p>
            <a:r>
              <a:rPr lang="en-GB" dirty="0"/>
              <a:t>British Heart Foundation (2025b) Heart &amp; Circulatory Disease Statistics 2025. London: British Heart Foundation. Available at: </a:t>
            </a:r>
            <a:r>
              <a:rPr lang="en-GB" u="sng" dirty="0">
                <a:hlinkClick r:id="rId3"/>
              </a:rPr>
              <a:t>https://www.bhf.org.uk/what-we-do/our-research/heart-statistics/heart-statistics-publications/cardiovascular-disease-statistics-2025</a:t>
            </a:r>
            <a:r>
              <a:rPr lang="en-GB" dirty="0"/>
              <a:t> (Accessed: 8 June 2026).</a:t>
            </a:r>
          </a:p>
          <a:p>
            <a:r>
              <a:rPr lang="en-GB" dirty="0"/>
              <a:t>Jefferies, D., Williams, E., Buck, D., Babalola, G. and Maguire, D. (2025) </a:t>
            </a:r>
            <a:r>
              <a:rPr lang="en-GB" i="1" dirty="0"/>
              <a:t>What are health inequalities?</a:t>
            </a:r>
            <a:r>
              <a:rPr lang="en-GB" dirty="0"/>
              <a:t> London: The King's Fund. Available at: </a:t>
            </a:r>
            <a:r>
              <a:rPr lang="en-GB" u="sng" dirty="0">
                <a:hlinkClick r:id="rId4"/>
              </a:rPr>
              <a:t>https://www.kingsfund.org.uk/insight-and-analysis/long-reads/what-are-health-inequalities</a:t>
            </a:r>
            <a:r>
              <a:rPr lang="en-GB" dirty="0"/>
              <a:t> (Accessed: 7 June 2026).</a:t>
            </a:r>
          </a:p>
          <a:p>
            <a:r>
              <a:rPr lang="en-GB" dirty="0">
                <a:ea typeface="+mn-lt"/>
                <a:cs typeface="+mn-lt"/>
              </a:rPr>
              <a:t>Lu J., Xu Y., Bi Y., Wang T., Zheng R., Wang W and Ning, G., (2024) ‘Reducing inequity through tackling social determinants of cardiovascular disease in China’, </a:t>
            </a:r>
            <a:r>
              <a:rPr lang="en-GB" i="1" dirty="0">
                <a:ea typeface="+mn-lt"/>
                <a:cs typeface="+mn-lt"/>
              </a:rPr>
              <a:t>BMJ.</a:t>
            </a:r>
            <a:r>
              <a:rPr lang="en-GB" dirty="0">
                <a:ea typeface="+mn-lt"/>
                <a:cs typeface="+mn-lt"/>
              </a:rPr>
              <a:t> Available at: </a:t>
            </a:r>
            <a:r>
              <a:rPr lang="en-GB" dirty="0">
                <a:ea typeface="+mn-lt"/>
                <a:cs typeface="+mn-lt"/>
                <a:hlinkClick r:id="rId5"/>
              </a:rPr>
              <a:t>https://www.bmj.com/content/387/bmj-2024-079197</a:t>
            </a:r>
            <a:r>
              <a:rPr lang="en-GB" dirty="0">
                <a:ea typeface="+mn-lt"/>
                <a:cs typeface="+mn-lt"/>
              </a:rPr>
              <a:t> (Accessed: 14 June 2026).</a:t>
            </a:r>
            <a:endParaRPr lang="en-GB" dirty="0"/>
          </a:p>
          <a:p>
            <a:r>
              <a:rPr lang="en-GB" dirty="0"/>
              <a:t>Marmot, M., Allen, J., Goldblatt, P., Boyce, T., McNeish, D., Grady, M. and Geddes, I. (2010) Fair Society, Healthy Lives: The Marmot Review. London: The Marmot Review. Available at: </a:t>
            </a:r>
            <a:r>
              <a:rPr lang="en-GB" u="sng" dirty="0">
                <a:hlinkClick r:id="rId6"/>
              </a:rPr>
              <a:t>https://www.instituteofhealthequity.org/resources-reports/fair-society-healthy-lives-the-marmot-review/fair-society-healthy-lives-full-report-pdf.pdf</a:t>
            </a:r>
            <a:r>
              <a:rPr lang="en-GB" dirty="0"/>
              <a:t> (Accessed: 11 June 2026).</a:t>
            </a:r>
          </a:p>
          <a:p>
            <a:r>
              <a:rPr lang="en-GB" dirty="0"/>
              <a:t>Marmot, M., Allen, J., Boyce, T., Goldblatt, P. and Morrison, J. (2020) Health Equity in England: The Marmot Review 10 Years On. London: Institute of Health Equity. Available at: </a:t>
            </a:r>
            <a:r>
              <a:rPr lang="en-GB" u="sng" dirty="0">
                <a:hlinkClick r:id="rId7"/>
              </a:rPr>
              <a:t>https://www.health.org.uk/reports-and-analysis/reports/health-equity-in-england-the-marmot-review-10-years-on-0</a:t>
            </a:r>
            <a:r>
              <a:rPr lang="en-GB" dirty="0"/>
              <a:t> (Accessed: 3 June 2026).</a:t>
            </a:r>
          </a:p>
          <a:p>
            <a:r>
              <a:rPr lang="en-GB" dirty="0"/>
              <a:t>National Institute for Health and Care Excellence (2023) Cardiovascular disease: risk assessment and reduction, including lipid modification (CG181). London: NICE. Available at: </a:t>
            </a:r>
            <a:r>
              <a:rPr lang="en-GB" u="sng" dirty="0">
                <a:hlinkClick r:id="rId8"/>
              </a:rPr>
              <a:t>https://www.nice.org.uk/guidance/cg181</a:t>
            </a:r>
            <a:r>
              <a:rPr lang="en-GB" dirty="0"/>
              <a:t> (Accessed: 11 June 2026).</a:t>
            </a:r>
          </a:p>
          <a:p>
            <a:r>
              <a:rPr lang="en-GB" dirty="0"/>
              <a:t>NHS England (no date a) Comprehensive Model of Personalised Care. Leeds: NHS England. Available at: </a:t>
            </a:r>
            <a:r>
              <a:rPr lang="en-GB" u="sng" dirty="0">
                <a:hlinkClick r:id="rId9"/>
              </a:rPr>
              <a:t>https://www.england.nhs.uk/personalisedcare/comprehensive-model-of-personalised-care/</a:t>
            </a:r>
            <a:r>
              <a:rPr lang="en-GB" dirty="0"/>
              <a:t> (Accessed: 5 June 2026).</a:t>
            </a:r>
          </a:p>
          <a:p>
            <a:endParaRPr lang="en-GB" dirty="0"/>
          </a:p>
        </p:txBody>
      </p:sp>
    </p:spTree>
    <p:extLst>
      <p:ext uri="{BB962C8B-B14F-4D97-AF65-F5344CB8AC3E}">
        <p14:creationId xmlns:p14="http://schemas.microsoft.com/office/powerpoint/2010/main" val="3531031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D14EBA-6424-DAB7-67DB-02A504870BEC}"/>
              </a:ext>
            </a:extLst>
          </p:cNvPr>
          <p:cNvSpPr>
            <a:spLocks noGrp="1"/>
          </p:cNvSpPr>
          <p:nvPr>
            <p:ph idx="1"/>
          </p:nvPr>
        </p:nvSpPr>
        <p:spPr>
          <a:xfrm>
            <a:off x="838200" y="359135"/>
            <a:ext cx="10515600" cy="5990865"/>
          </a:xfrm>
        </p:spPr>
        <p:txBody>
          <a:bodyPr vert="horz" lIns="91440" tIns="45720" rIns="91440" bIns="45720" rtlCol="0" anchor="t">
            <a:noAutofit/>
          </a:bodyPr>
          <a:lstStyle/>
          <a:p>
            <a:r>
              <a:rPr lang="en-GB" sz="1400" dirty="0"/>
              <a:t>NHS England (no date b) Cardiovascular Disease (CVD) Programme. Leeds: NHS England. Available at: </a:t>
            </a:r>
            <a:r>
              <a:rPr lang="en-GB" sz="1400" dirty="0">
                <a:hlinkClick r:id="rId2"/>
              </a:rPr>
              <a:t>https://www.england.nhs.uk/ourwork/clinical-policy/cvd/</a:t>
            </a:r>
            <a:r>
              <a:rPr lang="en-GB" sz="1400" dirty="0"/>
              <a:t> (Accessed: 8 June 2026).</a:t>
            </a:r>
          </a:p>
          <a:p>
            <a:r>
              <a:rPr lang="en-GB" sz="1400" dirty="0"/>
              <a:t>Office for National Statistics (2022) Health state life expectancies by national deprivation deciles, England: 2018 to 2020. Newport: Office for National Statistics. Available at: </a:t>
            </a:r>
            <a:r>
              <a:rPr lang="en-GB" sz="1400" u="sng" dirty="0">
                <a:hlinkClick r:id="rId3"/>
              </a:rPr>
              <a:t>https://www.ons.gov.uk/peoplepopulationandcommunity/healthandsocialcare/healthinequalities/bulletins/healthstatelifeexpectanciesbyindexofmultipledeprivationimd/2018to2020</a:t>
            </a:r>
            <a:r>
              <a:rPr lang="en-GB" sz="1400" dirty="0"/>
              <a:t> (Accessed: 9 June 2026).</a:t>
            </a:r>
          </a:p>
          <a:p>
            <a:r>
              <a:rPr lang="en-GB" sz="1400" dirty="0"/>
              <a:t>Public Health England (2017) Chapter 6: Social Determinants of Health. In: Health Profile for England 2017. London: Public Health England. Available at: </a:t>
            </a:r>
            <a:r>
              <a:rPr lang="en-GB" sz="1400" u="sng" dirty="0">
                <a:hlinkClick r:id="rId4"/>
              </a:rPr>
              <a:t>https://www.gov.uk/government/publications/health-profile-for-england/chapter-6-social-determinants-of-health</a:t>
            </a:r>
            <a:r>
              <a:rPr lang="en-GB" sz="1400" dirty="0"/>
              <a:t> (Accessed: 9 June 2026).</a:t>
            </a:r>
          </a:p>
          <a:p>
            <a:r>
              <a:rPr lang="en-GB" sz="1400" dirty="0"/>
              <a:t>Public Health England (2019) Health matters: ambitions to tackle persisting inequalities in cardiovascular disease. London: Public Health England. Available at: </a:t>
            </a:r>
            <a:r>
              <a:rPr lang="en-GB" sz="1400" u="sng" dirty="0">
                <a:hlinkClick r:id="rId5"/>
              </a:rPr>
              <a:t>https://ukhsa.blog.gov.uk/2019/03/04/health-matters-ambitions-to-tackle-persisting-inequalities-in-cardiovascular-disease/</a:t>
            </a:r>
            <a:r>
              <a:rPr lang="en-GB" sz="1400" dirty="0"/>
              <a:t> (Accessed: 11 June 2026).</a:t>
            </a:r>
          </a:p>
          <a:p>
            <a:r>
              <a:rPr lang="en-GB" sz="1400" dirty="0"/>
              <a:t>Schultz, W.M., Kelli, H.M., Lisko, J.C., Varghese, T., Shen, J., </a:t>
            </a:r>
            <a:r>
              <a:rPr lang="en-GB" sz="1400" dirty="0" err="1"/>
              <a:t>Sandesara</a:t>
            </a:r>
            <a:r>
              <a:rPr lang="en-GB" sz="1400" dirty="0"/>
              <a:t>, P., </a:t>
            </a:r>
            <a:r>
              <a:rPr lang="en-GB" sz="1400" dirty="0" err="1"/>
              <a:t>Quyyumi</a:t>
            </a:r>
            <a:r>
              <a:rPr lang="en-GB" sz="1400" dirty="0"/>
              <a:t>, A.A., Taylor, H.A., Gulati, M. and Harold, J.G. (2018) ‘Socioeconomic status and cardiovascular outcomes: Challenges and interventions’, Circulation, 137(20), pp. 2166–2178. Available at: </a:t>
            </a:r>
            <a:r>
              <a:rPr lang="en-GB" sz="1400" u="sng" dirty="0">
                <a:hlinkClick r:id="rId6"/>
              </a:rPr>
              <a:t>https://doi.org/10.1161/CIRCULATIONAHA.117.029652</a:t>
            </a:r>
            <a:r>
              <a:rPr lang="en-GB" sz="1400" dirty="0"/>
              <a:t> (Accessed: 12 June 2026).</a:t>
            </a:r>
          </a:p>
          <a:p>
            <a:r>
              <a:rPr lang="en-GB" sz="1400" dirty="0"/>
              <a:t>The Health Foundation (2022) A Framework for NHS Action on Social Determinants of Health. London: The Health Foundation. Available at: </a:t>
            </a:r>
            <a:r>
              <a:rPr lang="en-GB" sz="1400" u="sng" dirty="0">
                <a:hlinkClick r:id="rId7"/>
              </a:rPr>
              <a:t>https://www.health.org.uk/publications/long-reads/a-framework-for-nhs-action-on-social-determinants-of-health</a:t>
            </a:r>
            <a:r>
              <a:rPr lang="en-GB" sz="1400" dirty="0"/>
              <a:t> (Accessed: 6 June 2026).</a:t>
            </a:r>
          </a:p>
          <a:p>
            <a:r>
              <a:rPr lang="en-GB" sz="1400" dirty="0"/>
              <a:t>World Health Federation (2023) Cardiovascular disease infographic. Available at:</a:t>
            </a:r>
            <a:r>
              <a:rPr lang="en-GB" sz="1400" dirty="0">
                <a:hlinkClick r:id="rId8"/>
              </a:rPr>
              <a:t> </a:t>
            </a:r>
            <a:r>
              <a:rPr lang="en-GB" sz="1400" dirty="0">
                <a:ea typeface="+mn-lt"/>
                <a:cs typeface="+mn-lt"/>
                <a:hlinkClick r:id="rId8"/>
              </a:rPr>
              <a:t>https://world-heart-federation.org/resource/cardiovascular-disease-infographic/</a:t>
            </a:r>
            <a:r>
              <a:rPr lang="en-GB" sz="1400" dirty="0">
                <a:ea typeface="+mn-lt"/>
                <a:cs typeface="+mn-lt"/>
              </a:rPr>
              <a:t> (Accessed: 14 June 2026).</a:t>
            </a:r>
            <a:endParaRPr lang="en-GB" sz="1400" dirty="0"/>
          </a:p>
          <a:p>
            <a:r>
              <a:rPr lang="en-GB" sz="1400" dirty="0"/>
              <a:t>World Health Organization (2024) Social determinants of health. Geneva: World Health Organization. Available at: </a:t>
            </a:r>
            <a:r>
              <a:rPr lang="en-GB" sz="1400" u="sng" dirty="0">
                <a:hlinkClick r:id="rId9"/>
              </a:rPr>
              <a:t>https://www.who.int/health-topics/social-determinants-of-health</a:t>
            </a:r>
            <a:r>
              <a:rPr lang="en-GB" sz="1400" dirty="0"/>
              <a:t> (Accessed: 9 June 2026).</a:t>
            </a:r>
          </a:p>
          <a:p>
            <a:r>
              <a:rPr lang="en-GB" sz="1400" dirty="0"/>
              <a:t>World Health Organization (2025) Cardiovascular diseases (CVDs). Geneva: World Health Organization. Available at: </a:t>
            </a:r>
            <a:r>
              <a:rPr lang="en-GB" sz="1400" u="sng" dirty="0">
                <a:hlinkClick r:id="rId10"/>
              </a:rPr>
              <a:t>https://www.who.int/news-room/fact-sheets/detail/cardiovascular-diseases-(cvds)</a:t>
            </a:r>
            <a:r>
              <a:rPr lang="en-GB" sz="1400" dirty="0"/>
              <a:t> (Accessed: 11 June 2026).</a:t>
            </a:r>
          </a:p>
          <a:p>
            <a:pPr marL="0" indent="0">
              <a:buNone/>
            </a:pPr>
            <a:endParaRPr lang="en-US" dirty="0"/>
          </a:p>
        </p:txBody>
      </p:sp>
    </p:spTree>
    <p:extLst>
      <p:ext uri="{BB962C8B-B14F-4D97-AF65-F5344CB8AC3E}">
        <p14:creationId xmlns:p14="http://schemas.microsoft.com/office/powerpoint/2010/main" val="2237687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814</TotalTime>
  <Words>1830</Words>
  <Application>Microsoft Office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Investigating the Impact of Social Determinants of Health on Cardiovascular Disease Occurrence and Outcomes in the United Kingdom</vt:lpstr>
      <vt:lpstr>Contents</vt:lpstr>
      <vt:lpstr>Prevalence</vt:lpstr>
      <vt:lpstr>PowerPoint Presentation</vt:lpstr>
      <vt:lpstr>Rational</vt:lpstr>
      <vt:lpstr>Continue </vt:lpstr>
      <vt:lpstr>Research Question</vt:lpstr>
      <vt:lpstr>Research Aim and Objectives </vt:lpstr>
      <vt:lpstr>Research Impact</vt:lpstr>
      <vt:lpstr>Continue</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Desi Markova</cp:lastModifiedBy>
  <cp:revision>454</cp:revision>
  <dcterms:created xsi:type="dcterms:W3CDTF">2026-06-03T11:20:51Z</dcterms:created>
  <dcterms:modified xsi:type="dcterms:W3CDTF">2026-06-14T18:49:38Z</dcterms:modified>
</cp:coreProperties>
</file>