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8" r:id="rId2"/>
    <p:sldId id="268" r:id="rId3"/>
    <p:sldId id="259" r:id="rId4"/>
    <p:sldId id="276" r:id="rId5"/>
    <p:sldId id="277" r:id="rId6"/>
    <p:sldId id="278" r:id="rId7"/>
    <p:sldId id="279" r:id="rId8"/>
    <p:sldId id="280" r:id="rId9"/>
    <p:sldId id="281" r:id="rId10"/>
    <p:sldId id="282" r:id="rId11"/>
    <p:sldId id="283" r:id="rId12"/>
    <p:sldId id="284" r:id="rId13"/>
    <p:sldId id="292" r:id="rId14"/>
    <p:sldId id="285" r:id="rId15"/>
    <p:sldId id="286" r:id="rId16"/>
    <p:sldId id="287" r:id="rId17"/>
    <p:sldId id="288" r:id="rId18"/>
    <p:sldId id="289" r:id="rId19"/>
    <p:sldId id="290" r:id="rId20"/>
    <p:sldId id="291" r:id="rId21"/>
    <p:sldId id="262" r:id="rId22"/>
    <p:sldId id="273" r:id="rId23"/>
    <p:sldId id="293" r:id="rId24"/>
    <p:sldId id="26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4E506B-F9A3-2E22-4C51-23388CF9C863}" v="7" dt="2023-01-18T10:28:46.7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6994" autoAdjust="0"/>
  </p:normalViewPr>
  <p:slideViewPr>
    <p:cSldViewPr snapToGrid="0">
      <p:cViewPr varScale="1">
        <p:scale>
          <a:sx n="55" d="100"/>
          <a:sy n="55" d="100"/>
        </p:scale>
        <p:origin x="133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284E506B-F9A3-2E22-4C51-23388CF9C863}"/>
    <pc:docChg chg="modSld">
      <pc:chgData name="Alison Cooke" userId="S::a.cooke@uwtsd.ac.uk::46c329c9-26b7-4eba-b77b-7474421bfd31" providerId="AD" clId="Web-{284E506B-F9A3-2E22-4C51-23388CF9C863}" dt="2023-01-18T10:28:46.520" v="605"/>
      <pc:docMkLst>
        <pc:docMk/>
      </pc:docMkLst>
      <pc:sldChg chg="modNotes">
        <pc:chgData name="Alison Cooke" userId="S::a.cooke@uwtsd.ac.uk::46c329c9-26b7-4eba-b77b-7474421bfd31" providerId="AD" clId="Web-{284E506B-F9A3-2E22-4C51-23388CF9C863}" dt="2023-01-18T10:28:21.582" v="592"/>
        <pc:sldMkLst>
          <pc:docMk/>
          <pc:sldMk cId="3451093567" sldId="262"/>
        </pc:sldMkLst>
      </pc:sldChg>
      <pc:sldChg chg="modNotes">
        <pc:chgData name="Alison Cooke" userId="S::a.cooke@uwtsd.ac.uk::46c329c9-26b7-4eba-b77b-7474421bfd31" providerId="AD" clId="Web-{284E506B-F9A3-2E22-4C51-23388CF9C863}" dt="2023-01-18T10:20:18.258" v="3"/>
        <pc:sldMkLst>
          <pc:docMk/>
          <pc:sldMk cId="2612822078" sldId="268"/>
        </pc:sldMkLst>
      </pc:sldChg>
      <pc:sldChg chg="modNotes">
        <pc:chgData name="Alison Cooke" userId="S::a.cooke@uwtsd.ac.uk::46c329c9-26b7-4eba-b77b-7474421bfd31" providerId="AD" clId="Web-{284E506B-F9A3-2E22-4C51-23388CF9C863}" dt="2023-01-18T10:28:46.520" v="605"/>
        <pc:sldMkLst>
          <pc:docMk/>
          <pc:sldMk cId="1068159905" sldId="273"/>
        </pc:sldMkLst>
      </pc:sldChg>
      <pc:sldChg chg="modNotes">
        <pc:chgData name="Alison Cooke" userId="S::a.cooke@uwtsd.ac.uk::46c329c9-26b7-4eba-b77b-7474421bfd31" providerId="AD" clId="Web-{284E506B-F9A3-2E22-4C51-23388CF9C863}" dt="2023-01-18T10:21:34.447" v="102"/>
        <pc:sldMkLst>
          <pc:docMk/>
          <pc:sldMk cId="2293780801" sldId="277"/>
        </pc:sldMkLst>
      </pc:sldChg>
      <pc:sldChg chg="modNotes">
        <pc:chgData name="Alison Cooke" userId="S::a.cooke@uwtsd.ac.uk::46c329c9-26b7-4eba-b77b-7474421bfd31" providerId="AD" clId="Web-{284E506B-F9A3-2E22-4C51-23388CF9C863}" dt="2023-01-18T10:25:51.531" v="412"/>
        <pc:sldMkLst>
          <pc:docMk/>
          <pc:sldMk cId="113628096" sldId="285"/>
        </pc:sldMkLst>
      </pc:sldChg>
      <pc:sldChg chg="modNotes">
        <pc:chgData name="Alison Cooke" userId="S::a.cooke@uwtsd.ac.uk::46c329c9-26b7-4eba-b77b-7474421bfd31" providerId="AD" clId="Web-{284E506B-F9A3-2E22-4C51-23388CF9C863}" dt="2023-01-18T10:26:28.235" v="464"/>
        <pc:sldMkLst>
          <pc:docMk/>
          <pc:sldMk cId="1326687703" sldId="286"/>
        </pc:sldMkLst>
      </pc:sldChg>
      <pc:sldChg chg="modNotes">
        <pc:chgData name="Alison Cooke" userId="S::a.cooke@uwtsd.ac.uk::46c329c9-26b7-4eba-b77b-7474421bfd31" providerId="AD" clId="Web-{284E506B-F9A3-2E22-4C51-23388CF9C863}" dt="2023-01-18T10:27:08.033" v="502"/>
        <pc:sldMkLst>
          <pc:docMk/>
          <pc:sldMk cId="179338851" sldId="287"/>
        </pc:sldMkLst>
      </pc:sldChg>
      <pc:sldChg chg="modNotes">
        <pc:chgData name="Alison Cooke" userId="S::a.cooke@uwtsd.ac.uk::46c329c9-26b7-4eba-b77b-7474421bfd31" providerId="AD" clId="Web-{284E506B-F9A3-2E22-4C51-23388CF9C863}" dt="2023-01-18T10:27:58.956" v="551"/>
        <pc:sldMkLst>
          <pc:docMk/>
          <pc:sldMk cId="3778868294" sldId="289"/>
        </pc:sldMkLst>
      </pc:sldChg>
      <pc:sldChg chg="modNotes">
        <pc:chgData name="Alison Cooke" userId="S::a.cooke@uwtsd.ac.uk::46c329c9-26b7-4eba-b77b-7474421bfd31" providerId="AD" clId="Web-{284E506B-F9A3-2E22-4C51-23388CF9C863}" dt="2023-01-18T10:22:39.652" v="104"/>
        <pc:sldMkLst>
          <pc:docMk/>
          <pc:sldMk cId="2665887468" sldId="29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611D2C-7BE6-49A5-A3A0-4FF0F8C6F71F}" type="doc">
      <dgm:prSet loTypeId="urn:microsoft.com/office/officeart/2005/8/layout/hProcess9" loCatId="process" qsTypeId="urn:microsoft.com/office/officeart/2005/8/quickstyle/simple1" qsCatId="simple" csTypeId="urn:microsoft.com/office/officeart/2005/8/colors/colorful3" csCatId="colorful" phldr="1"/>
      <dgm:spPr/>
    </dgm:pt>
    <dgm:pt modelId="{23C60A34-A7B7-417A-9ED6-B4E478373FFB}">
      <dgm:prSet phldrT="[Text]"/>
      <dgm:spPr/>
      <dgm:t>
        <a:bodyPr/>
        <a:lstStyle/>
        <a:p>
          <a:r>
            <a:rPr lang="en-GB" dirty="0"/>
            <a:t>Tuesday’s</a:t>
          </a:r>
        </a:p>
        <a:p>
          <a:r>
            <a:rPr lang="en-GB" dirty="0"/>
            <a:t>5.00pm-7.00pm</a:t>
          </a:r>
        </a:p>
      </dgm:t>
    </dgm:pt>
    <dgm:pt modelId="{D4EC4B5D-1714-4A3D-8014-8C98E5748D3A}" type="parTrans" cxnId="{F47B38F6-D9F2-4F51-9BB9-83484A184E58}">
      <dgm:prSet/>
      <dgm:spPr/>
      <dgm:t>
        <a:bodyPr/>
        <a:lstStyle/>
        <a:p>
          <a:endParaRPr lang="en-GB"/>
        </a:p>
      </dgm:t>
    </dgm:pt>
    <dgm:pt modelId="{56971487-33DE-45B6-BB78-EDBC68353C6A}" type="sibTrans" cxnId="{F47B38F6-D9F2-4F51-9BB9-83484A184E58}">
      <dgm:prSet/>
      <dgm:spPr/>
      <dgm:t>
        <a:bodyPr/>
        <a:lstStyle/>
        <a:p>
          <a:endParaRPr lang="en-GB"/>
        </a:p>
      </dgm:t>
    </dgm:pt>
    <dgm:pt modelId="{90C9EED0-5CFE-4C11-AC8E-3F9174965383}">
      <dgm:prSet phldrT="[Text]"/>
      <dgm:spPr/>
      <dgm:t>
        <a:bodyPr/>
        <a:lstStyle/>
        <a:p>
          <a:r>
            <a:rPr lang="en-GB" dirty="0"/>
            <a:t>Teams link</a:t>
          </a:r>
        </a:p>
      </dgm:t>
    </dgm:pt>
    <dgm:pt modelId="{8DF789B0-95C1-4E8E-B39A-F5930B3CE94D}" type="parTrans" cxnId="{E565C377-8BED-4B80-89C0-B2C3EC99669F}">
      <dgm:prSet/>
      <dgm:spPr/>
      <dgm:t>
        <a:bodyPr/>
        <a:lstStyle/>
        <a:p>
          <a:endParaRPr lang="en-GB"/>
        </a:p>
      </dgm:t>
    </dgm:pt>
    <dgm:pt modelId="{6AB202A1-A05B-4A63-95C1-C717315DE862}" type="sibTrans" cxnId="{E565C377-8BED-4B80-89C0-B2C3EC99669F}">
      <dgm:prSet/>
      <dgm:spPr/>
      <dgm:t>
        <a:bodyPr/>
        <a:lstStyle/>
        <a:p>
          <a:endParaRPr lang="en-GB"/>
        </a:p>
      </dgm:t>
    </dgm:pt>
    <dgm:pt modelId="{B3AEAF4F-CCC8-42F6-8923-FD2174FB8D11}">
      <dgm:prSet phldrT="[Text]"/>
      <dgm:spPr/>
      <dgm:t>
        <a:bodyPr/>
        <a:lstStyle/>
        <a:p>
          <a:r>
            <a:rPr lang="en-GB" dirty="0"/>
            <a:t>Moodle</a:t>
          </a:r>
        </a:p>
      </dgm:t>
    </dgm:pt>
    <dgm:pt modelId="{DD928844-D92D-49C9-91D0-184494C88738}" type="parTrans" cxnId="{7F297AED-6A6A-478B-817C-64BF4616F90F}">
      <dgm:prSet/>
      <dgm:spPr/>
      <dgm:t>
        <a:bodyPr/>
        <a:lstStyle/>
        <a:p>
          <a:endParaRPr lang="en-GB"/>
        </a:p>
      </dgm:t>
    </dgm:pt>
    <dgm:pt modelId="{5376E37B-18AC-448D-B1CB-0E7FFC998302}" type="sibTrans" cxnId="{7F297AED-6A6A-478B-817C-64BF4616F90F}">
      <dgm:prSet/>
      <dgm:spPr/>
      <dgm:t>
        <a:bodyPr/>
        <a:lstStyle/>
        <a:p>
          <a:endParaRPr lang="en-GB"/>
        </a:p>
      </dgm:t>
    </dgm:pt>
    <dgm:pt modelId="{467EB82F-3069-4F0B-9191-88FD45C57A5C}">
      <dgm:prSet/>
      <dgm:spPr/>
      <dgm:t>
        <a:bodyPr/>
        <a:lstStyle/>
        <a:p>
          <a:r>
            <a:rPr lang="en-GB" dirty="0"/>
            <a:t>10 weeks</a:t>
          </a:r>
        </a:p>
      </dgm:t>
    </dgm:pt>
    <dgm:pt modelId="{BC067C93-FC1E-48E7-96EC-3F5A65705526}" type="parTrans" cxnId="{32B39F1B-90A0-4CA2-B61E-9200DF715A61}">
      <dgm:prSet/>
      <dgm:spPr/>
      <dgm:t>
        <a:bodyPr/>
        <a:lstStyle/>
        <a:p>
          <a:endParaRPr lang="en-GB"/>
        </a:p>
      </dgm:t>
    </dgm:pt>
    <dgm:pt modelId="{55E3DA0D-6AB2-401D-9ED4-7C005C48656C}" type="sibTrans" cxnId="{32B39F1B-90A0-4CA2-B61E-9200DF715A61}">
      <dgm:prSet/>
      <dgm:spPr/>
      <dgm:t>
        <a:bodyPr/>
        <a:lstStyle/>
        <a:p>
          <a:endParaRPr lang="en-GB"/>
        </a:p>
      </dgm:t>
    </dgm:pt>
    <dgm:pt modelId="{2FAA59A6-ACC9-4E42-AF4F-2EFC32CD781E}" type="pres">
      <dgm:prSet presAssocID="{25611D2C-7BE6-49A5-A3A0-4FF0F8C6F71F}" presName="CompostProcess" presStyleCnt="0">
        <dgm:presLayoutVars>
          <dgm:dir/>
          <dgm:resizeHandles val="exact"/>
        </dgm:presLayoutVars>
      </dgm:prSet>
      <dgm:spPr/>
    </dgm:pt>
    <dgm:pt modelId="{A4EABEAF-F818-4724-9FFD-AFFB001CD543}" type="pres">
      <dgm:prSet presAssocID="{25611D2C-7BE6-49A5-A3A0-4FF0F8C6F71F}" presName="arrow" presStyleLbl="bgShp" presStyleIdx="0" presStyleCnt="1"/>
      <dgm:spPr/>
    </dgm:pt>
    <dgm:pt modelId="{B520CC6A-8210-4B71-AAE6-DA685BB3A641}" type="pres">
      <dgm:prSet presAssocID="{25611D2C-7BE6-49A5-A3A0-4FF0F8C6F71F}" presName="linearProcess" presStyleCnt="0"/>
      <dgm:spPr/>
    </dgm:pt>
    <dgm:pt modelId="{83EB62A4-7A26-4601-B958-CEE43EA1D9C5}" type="pres">
      <dgm:prSet presAssocID="{23C60A34-A7B7-417A-9ED6-B4E478373FFB}" presName="textNode" presStyleLbl="node1" presStyleIdx="0" presStyleCnt="4">
        <dgm:presLayoutVars>
          <dgm:bulletEnabled val="1"/>
        </dgm:presLayoutVars>
      </dgm:prSet>
      <dgm:spPr/>
    </dgm:pt>
    <dgm:pt modelId="{C1BC4D30-59D3-4C7E-A94B-431ABE1D0EED}" type="pres">
      <dgm:prSet presAssocID="{56971487-33DE-45B6-BB78-EDBC68353C6A}" presName="sibTrans" presStyleCnt="0"/>
      <dgm:spPr/>
    </dgm:pt>
    <dgm:pt modelId="{C0871824-588D-4E64-9984-0191596DB091}" type="pres">
      <dgm:prSet presAssocID="{467EB82F-3069-4F0B-9191-88FD45C57A5C}" presName="textNode" presStyleLbl="node1" presStyleIdx="1" presStyleCnt="4">
        <dgm:presLayoutVars>
          <dgm:bulletEnabled val="1"/>
        </dgm:presLayoutVars>
      </dgm:prSet>
      <dgm:spPr/>
    </dgm:pt>
    <dgm:pt modelId="{013B45DA-1079-47A2-89B3-2F01DD30E73B}" type="pres">
      <dgm:prSet presAssocID="{55E3DA0D-6AB2-401D-9ED4-7C005C48656C}" presName="sibTrans" presStyleCnt="0"/>
      <dgm:spPr/>
    </dgm:pt>
    <dgm:pt modelId="{3686F26B-7029-4807-A6AA-758ED74FE252}" type="pres">
      <dgm:prSet presAssocID="{90C9EED0-5CFE-4C11-AC8E-3F9174965383}" presName="textNode" presStyleLbl="node1" presStyleIdx="2" presStyleCnt="4">
        <dgm:presLayoutVars>
          <dgm:bulletEnabled val="1"/>
        </dgm:presLayoutVars>
      </dgm:prSet>
      <dgm:spPr/>
    </dgm:pt>
    <dgm:pt modelId="{DE3E600F-26A7-47F0-B819-89116EA173FD}" type="pres">
      <dgm:prSet presAssocID="{6AB202A1-A05B-4A63-95C1-C717315DE862}" presName="sibTrans" presStyleCnt="0"/>
      <dgm:spPr/>
    </dgm:pt>
    <dgm:pt modelId="{CF26837E-DD7F-483B-A090-B4A56BF09F69}" type="pres">
      <dgm:prSet presAssocID="{B3AEAF4F-CCC8-42F6-8923-FD2174FB8D11}" presName="textNode" presStyleLbl="node1" presStyleIdx="3" presStyleCnt="4">
        <dgm:presLayoutVars>
          <dgm:bulletEnabled val="1"/>
        </dgm:presLayoutVars>
      </dgm:prSet>
      <dgm:spPr/>
    </dgm:pt>
  </dgm:ptLst>
  <dgm:cxnLst>
    <dgm:cxn modelId="{32B39F1B-90A0-4CA2-B61E-9200DF715A61}" srcId="{25611D2C-7BE6-49A5-A3A0-4FF0F8C6F71F}" destId="{467EB82F-3069-4F0B-9191-88FD45C57A5C}" srcOrd="1" destOrd="0" parTransId="{BC067C93-FC1E-48E7-96EC-3F5A65705526}" sibTransId="{55E3DA0D-6AB2-401D-9ED4-7C005C48656C}"/>
    <dgm:cxn modelId="{243AEF20-77C4-4D23-9047-4488A24AA0A9}" type="presOf" srcId="{23C60A34-A7B7-417A-9ED6-B4E478373FFB}" destId="{83EB62A4-7A26-4601-B958-CEE43EA1D9C5}" srcOrd="0" destOrd="0" presId="urn:microsoft.com/office/officeart/2005/8/layout/hProcess9"/>
    <dgm:cxn modelId="{B0E4AB28-DC61-4B7F-A833-563B1968A5FE}" type="presOf" srcId="{B3AEAF4F-CCC8-42F6-8923-FD2174FB8D11}" destId="{CF26837E-DD7F-483B-A090-B4A56BF09F69}" srcOrd="0" destOrd="0" presId="urn:microsoft.com/office/officeart/2005/8/layout/hProcess9"/>
    <dgm:cxn modelId="{3B70C743-8ECE-4857-AF80-BCB4C2987A21}" type="presOf" srcId="{90C9EED0-5CFE-4C11-AC8E-3F9174965383}" destId="{3686F26B-7029-4807-A6AA-758ED74FE252}" srcOrd="0" destOrd="0" presId="urn:microsoft.com/office/officeart/2005/8/layout/hProcess9"/>
    <dgm:cxn modelId="{E565C377-8BED-4B80-89C0-B2C3EC99669F}" srcId="{25611D2C-7BE6-49A5-A3A0-4FF0F8C6F71F}" destId="{90C9EED0-5CFE-4C11-AC8E-3F9174965383}" srcOrd="2" destOrd="0" parTransId="{8DF789B0-95C1-4E8E-B39A-F5930B3CE94D}" sibTransId="{6AB202A1-A05B-4A63-95C1-C717315DE862}"/>
    <dgm:cxn modelId="{EBC37C7E-E447-4B12-B2D9-C8CE9B0AD45D}" type="presOf" srcId="{25611D2C-7BE6-49A5-A3A0-4FF0F8C6F71F}" destId="{2FAA59A6-ACC9-4E42-AF4F-2EFC32CD781E}" srcOrd="0" destOrd="0" presId="urn:microsoft.com/office/officeart/2005/8/layout/hProcess9"/>
    <dgm:cxn modelId="{69CBD0C6-76EA-4D5C-8525-1B16BCCF8462}" type="presOf" srcId="{467EB82F-3069-4F0B-9191-88FD45C57A5C}" destId="{C0871824-588D-4E64-9984-0191596DB091}" srcOrd="0" destOrd="0" presId="urn:microsoft.com/office/officeart/2005/8/layout/hProcess9"/>
    <dgm:cxn modelId="{7F297AED-6A6A-478B-817C-64BF4616F90F}" srcId="{25611D2C-7BE6-49A5-A3A0-4FF0F8C6F71F}" destId="{B3AEAF4F-CCC8-42F6-8923-FD2174FB8D11}" srcOrd="3" destOrd="0" parTransId="{DD928844-D92D-49C9-91D0-184494C88738}" sibTransId="{5376E37B-18AC-448D-B1CB-0E7FFC998302}"/>
    <dgm:cxn modelId="{F47B38F6-D9F2-4F51-9BB9-83484A184E58}" srcId="{25611D2C-7BE6-49A5-A3A0-4FF0F8C6F71F}" destId="{23C60A34-A7B7-417A-9ED6-B4E478373FFB}" srcOrd="0" destOrd="0" parTransId="{D4EC4B5D-1714-4A3D-8014-8C98E5748D3A}" sibTransId="{56971487-33DE-45B6-BB78-EDBC68353C6A}"/>
    <dgm:cxn modelId="{68EDD461-8580-49E4-A92B-1443DD9C5254}" type="presParOf" srcId="{2FAA59A6-ACC9-4E42-AF4F-2EFC32CD781E}" destId="{A4EABEAF-F818-4724-9FFD-AFFB001CD543}" srcOrd="0" destOrd="0" presId="urn:microsoft.com/office/officeart/2005/8/layout/hProcess9"/>
    <dgm:cxn modelId="{6DD55947-D516-48FB-AA56-24BD90550EA6}" type="presParOf" srcId="{2FAA59A6-ACC9-4E42-AF4F-2EFC32CD781E}" destId="{B520CC6A-8210-4B71-AAE6-DA685BB3A641}" srcOrd="1" destOrd="0" presId="urn:microsoft.com/office/officeart/2005/8/layout/hProcess9"/>
    <dgm:cxn modelId="{52CFADF3-914E-4FFC-B5FB-20966BE49CFF}" type="presParOf" srcId="{B520CC6A-8210-4B71-AAE6-DA685BB3A641}" destId="{83EB62A4-7A26-4601-B958-CEE43EA1D9C5}" srcOrd="0" destOrd="0" presId="urn:microsoft.com/office/officeart/2005/8/layout/hProcess9"/>
    <dgm:cxn modelId="{A9145E13-B0DA-4E8C-9529-1BAA80D066E7}" type="presParOf" srcId="{B520CC6A-8210-4B71-AAE6-DA685BB3A641}" destId="{C1BC4D30-59D3-4C7E-A94B-431ABE1D0EED}" srcOrd="1" destOrd="0" presId="urn:microsoft.com/office/officeart/2005/8/layout/hProcess9"/>
    <dgm:cxn modelId="{0322229B-EB20-4FD8-B418-7B4E1C881CC3}" type="presParOf" srcId="{B520CC6A-8210-4B71-AAE6-DA685BB3A641}" destId="{C0871824-588D-4E64-9984-0191596DB091}" srcOrd="2" destOrd="0" presId="urn:microsoft.com/office/officeart/2005/8/layout/hProcess9"/>
    <dgm:cxn modelId="{22AB81D5-90F0-4CE4-A1F7-55791E40CAE0}" type="presParOf" srcId="{B520CC6A-8210-4B71-AAE6-DA685BB3A641}" destId="{013B45DA-1079-47A2-89B3-2F01DD30E73B}" srcOrd="3" destOrd="0" presId="urn:microsoft.com/office/officeart/2005/8/layout/hProcess9"/>
    <dgm:cxn modelId="{8F35DFC8-E60D-48F2-A2A7-04C0A7B8B23C}" type="presParOf" srcId="{B520CC6A-8210-4B71-AAE6-DA685BB3A641}" destId="{3686F26B-7029-4807-A6AA-758ED74FE252}" srcOrd="4" destOrd="0" presId="urn:microsoft.com/office/officeart/2005/8/layout/hProcess9"/>
    <dgm:cxn modelId="{395FCE25-B1C7-46E8-8D93-F8549CCF146A}" type="presParOf" srcId="{B520CC6A-8210-4B71-AAE6-DA685BB3A641}" destId="{DE3E600F-26A7-47F0-B819-89116EA173FD}" srcOrd="5" destOrd="0" presId="urn:microsoft.com/office/officeart/2005/8/layout/hProcess9"/>
    <dgm:cxn modelId="{C9AAB55D-10F2-4732-8A63-848ECC754B84}" type="presParOf" srcId="{B520CC6A-8210-4B71-AAE6-DA685BB3A641}" destId="{CF26837E-DD7F-483B-A090-B4A56BF09F69}"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EABEAF-F818-4724-9FFD-AFFB001CD543}">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EB62A4-7A26-4601-B958-CEE43EA1D9C5}">
      <dsp:nvSpPr>
        <dsp:cNvPr id="0" name=""/>
        <dsp:cNvSpPr/>
      </dsp:nvSpPr>
      <dsp:spPr>
        <a:xfrm>
          <a:off x="2109" y="1174908"/>
          <a:ext cx="2576789"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Tuesday’s</a:t>
          </a:r>
        </a:p>
        <a:p>
          <a:pPr marL="0" lvl="0" indent="0" algn="ctr" defTabSz="1111250">
            <a:lnSpc>
              <a:spcPct val="90000"/>
            </a:lnSpc>
            <a:spcBef>
              <a:spcPct val="0"/>
            </a:spcBef>
            <a:spcAft>
              <a:spcPct val="35000"/>
            </a:spcAft>
            <a:buNone/>
          </a:pPr>
          <a:r>
            <a:rPr lang="en-GB" sz="2500" kern="1200" dirty="0"/>
            <a:t>5.00pm-7.00pm</a:t>
          </a:r>
        </a:p>
      </dsp:txBody>
      <dsp:txXfrm>
        <a:off x="78581" y="1251380"/>
        <a:ext cx="2423845" cy="1413601"/>
      </dsp:txXfrm>
    </dsp:sp>
    <dsp:sp modelId="{C0871824-588D-4E64-9984-0191596DB091}">
      <dsp:nvSpPr>
        <dsp:cNvPr id="0" name=""/>
        <dsp:cNvSpPr/>
      </dsp:nvSpPr>
      <dsp:spPr>
        <a:xfrm>
          <a:off x="2799373" y="1174908"/>
          <a:ext cx="2576789"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10 weeks</a:t>
          </a:r>
        </a:p>
      </dsp:txBody>
      <dsp:txXfrm>
        <a:off x="2875845" y="1251380"/>
        <a:ext cx="2423845" cy="1413601"/>
      </dsp:txXfrm>
    </dsp:sp>
    <dsp:sp modelId="{3686F26B-7029-4807-A6AA-758ED74FE252}">
      <dsp:nvSpPr>
        <dsp:cNvPr id="0" name=""/>
        <dsp:cNvSpPr/>
      </dsp:nvSpPr>
      <dsp:spPr>
        <a:xfrm>
          <a:off x="5596636" y="1174908"/>
          <a:ext cx="2576789"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Teams link</a:t>
          </a:r>
        </a:p>
      </dsp:txBody>
      <dsp:txXfrm>
        <a:off x="5673108" y="1251380"/>
        <a:ext cx="2423845" cy="1413601"/>
      </dsp:txXfrm>
    </dsp:sp>
    <dsp:sp modelId="{CF26837E-DD7F-483B-A090-B4A56BF09F69}">
      <dsp:nvSpPr>
        <dsp:cNvPr id="0" name=""/>
        <dsp:cNvSpPr/>
      </dsp:nvSpPr>
      <dsp:spPr>
        <a:xfrm>
          <a:off x="8393900" y="1174908"/>
          <a:ext cx="2576789"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Moodle</a:t>
          </a:r>
        </a:p>
      </dsp:txBody>
      <dsp:txXfrm>
        <a:off x="8470372" y="1251380"/>
        <a:ext cx="2423845" cy="141360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18/01/2023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my details</a:t>
            </a:r>
          </a:p>
          <a:p>
            <a:r>
              <a:rPr lang="en-GB" dirty="0"/>
              <a:t>I work part time – so will always have my out of office on when not in which will also identify when I will be next in</a:t>
            </a:r>
          </a:p>
          <a:p>
            <a:endParaRPr lang="en-GB" dirty="0"/>
          </a:p>
          <a:p>
            <a:r>
              <a:rPr lang="en-GB" dirty="0"/>
              <a:t>I aim to acknowledge receipt or even respond to your messages the same day, and in any event within 48hrs unless I am on a/l</a:t>
            </a:r>
          </a:p>
          <a:p>
            <a:endParaRPr lang="en-GB" dirty="0"/>
          </a:p>
          <a:p>
            <a:r>
              <a:rPr lang="en-GB" dirty="0"/>
              <a:t>I’m based in the Swansea business centre campus which is near the railway station</a:t>
            </a:r>
          </a:p>
          <a:p>
            <a:r>
              <a:rPr lang="en-GB" dirty="0"/>
              <a:t>So if you pop in to the library come and say hello</a:t>
            </a:r>
          </a:p>
        </p:txBody>
      </p:sp>
      <p:sp>
        <p:nvSpPr>
          <p:cNvPr id="4" name="Slide Number Placeholder 3"/>
          <p:cNvSpPr>
            <a:spLocks noGrp="1"/>
          </p:cNvSpPr>
          <p:nvPr>
            <p:ph type="sldNum" sz="quarter" idx="5"/>
          </p:nvPr>
        </p:nvSpPr>
        <p:spPr/>
        <p:txBody>
          <a:bodyPr/>
          <a:lstStyle/>
          <a:p>
            <a:fld id="{AE9A0E93-3C3A-4EFD-8771-40EFB653E409}" type="slidenum">
              <a:rPr lang="en-GB" smtClean="0"/>
              <a:t>2</a:t>
            </a:fld>
            <a:endParaRPr lang="en-GB"/>
          </a:p>
        </p:txBody>
      </p:sp>
    </p:spTree>
    <p:extLst>
      <p:ext uri="{BB962C8B-B14F-4D97-AF65-F5344CB8AC3E}">
        <p14:creationId xmlns:p14="http://schemas.microsoft.com/office/powerpoint/2010/main" val="2223651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an outline of what I want us to achieve this evening if we can </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1535146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I ask you all to quickly introduce yourself so that I can put a face to the name , plus I need to take the register.</a:t>
            </a:r>
          </a:p>
          <a:p>
            <a:endParaRPr lang="en-GB" dirty="0"/>
          </a:p>
          <a:p>
            <a:r>
              <a:rPr lang="en-GB" dirty="0"/>
              <a:t>Just provide your name, your force and what your current role is. If you have any expectations or concerns please mention them too and where there are any concerns I can hopefully allay them today.</a:t>
            </a:r>
          </a:p>
          <a:p>
            <a:endParaRPr lang="en-GB" dirty="0"/>
          </a:p>
          <a:p>
            <a:r>
              <a:rPr lang="en-GB" dirty="0"/>
              <a:t>I am ……</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42557742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give you an overview of this module:</a:t>
            </a:r>
          </a:p>
          <a:p>
            <a:endParaRPr lang="en-GB" dirty="0">
              <a:cs typeface="Calibri"/>
            </a:endParaRPr>
          </a:p>
          <a:p>
            <a:r>
              <a:rPr lang="en-GB" dirty="0">
                <a:cs typeface="Calibri"/>
              </a:rPr>
              <a:t>A 10 week course</a:t>
            </a:r>
          </a:p>
          <a:p>
            <a:r>
              <a:rPr lang="en-GB" dirty="0">
                <a:cs typeface="Calibri"/>
              </a:rPr>
              <a:t>Which has one (1) written assignment to submit which is worth 100% of the marks</a:t>
            </a:r>
          </a:p>
          <a:p>
            <a:r>
              <a:rPr lang="en-GB" dirty="0">
                <a:cs typeface="Calibri"/>
              </a:rPr>
              <a:t>Successful completion of the module awards you 20 credits towards your degree</a:t>
            </a:r>
          </a:p>
          <a:p>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9543861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your module in Operational leadership 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To explore the current and future strategic challenges that leaders in policing and law enforcement face in meeting increasing complexity and demand</a:t>
            </a:r>
            <a:r>
              <a:rPr lang="en-GB" dirty="0"/>
              <a:t>.</a:t>
            </a:r>
          </a:p>
          <a:p>
            <a:endParaRPr lang="en-GB" dirty="0"/>
          </a:p>
          <a:p>
            <a:endParaRPr lang="en-GB" dirty="0"/>
          </a:p>
          <a:p>
            <a:r>
              <a:rPr lang="en-GB" dirty="0"/>
              <a:t>I’m sure you will agree that there are quite a few challenges that you as leaders in policing are currently facing not only internally within your own organisations but also externally from the public, from Government and on a transnational basis.</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34913527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start by asking you this question….. Narrowing down the focus of challenges more towards criminal threats – existing, new and developing threats…</a:t>
            </a:r>
          </a:p>
          <a:p>
            <a:endParaRPr lang="en-GB" dirty="0"/>
          </a:p>
          <a:p>
            <a:r>
              <a:rPr lang="en-GB" dirty="0"/>
              <a:t>To answer the question I’d like you all to share your responses </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3422437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question….</a:t>
            </a:r>
          </a:p>
          <a:p>
            <a:endParaRPr lang="en-GB" dirty="0"/>
          </a:p>
          <a:p>
            <a:r>
              <a:rPr lang="en-GB" dirty="0"/>
              <a:t>Having identified some of the current and developing threats and trends – what are the operational challenges that these create for you as a leader?</a:t>
            </a:r>
          </a:p>
          <a:p>
            <a:endParaRPr lang="en-GB" dirty="0"/>
          </a:p>
          <a:p>
            <a:r>
              <a:rPr lang="en-GB" dirty="0"/>
              <a:t>Again share your answers…</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3092481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GB" dirty="0"/>
              <a:t>From those two exercises you have already identified some of the topic areas that we will cover during this module – so they will not be new to you but hopefully over the coming weeks you will be able to develop your knowledge and understanding of them.</a:t>
            </a:r>
          </a:p>
          <a:p>
            <a:pPr marL="0" indent="0">
              <a:buFont typeface="+mj-lt"/>
              <a:buNone/>
            </a:pPr>
            <a:endParaRPr lang="en-GB" dirty="0"/>
          </a:p>
          <a:p>
            <a:pPr marL="0" indent="0">
              <a:buFont typeface="+mj-lt"/>
              <a:buNone/>
            </a:pPr>
            <a:r>
              <a:rPr lang="en-GB" dirty="0"/>
              <a:t>Over the next 10 weeks we will cover the following topics:</a:t>
            </a:r>
          </a:p>
          <a:p>
            <a:pPr marL="228600" indent="-228600">
              <a:buFont typeface="+mj-lt"/>
              <a:buAutoNum type="arabicPeriod"/>
            </a:pPr>
            <a:endParaRPr lang="en-GB" dirty="0"/>
          </a:p>
          <a:p>
            <a:pPr marL="228600" indent="-228600">
              <a:buFont typeface="+mj-lt"/>
              <a:buAutoNum type="arabicPeriod"/>
            </a:pPr>
            <a:r>
              <a:rPr lang="en-GB" dirty="0"/>
              <a:t>Understanding Organisational culture – how do you define organisational culture? What does it look like? What influences its existence? Etc.</a:t>
            </a:r>
          </a:p>
          <a:p>
            <a:pPr marL="228600" indent="-228600">
              <a:buFont typeface="+mj-lt"/>
              <a:buAutoNum type="arabicPeriod"/>
            </a:pPr>
            <a:r>
              <a:rPr lang="en-GB" dirty="0"/>
              <a:t>Strategic Leadership and command in a complex multi-agency environment – most if not all major incidents involves not only the police but a whole host of other agencies. How do they interact with each other? What are their roles? What challenges appear in such incidents? Etc.</a:t>
            </a:r>
          </a:p>
          <a:p>
            <a:pPr marL="228600" indent="-228600">
              <a:buFont typeface="+mj-lt"/>
              <a:buAutoNum type="arabicPeriod"/>
            </a:pPr>
            <a:r>
              <a:rPr lang="en-GB" dirty="0"/>
              <a:t>Critical decision making &amp; accountability – how are the police held accountable for the decisions that they make? Who holds them accountable? What are the challenges around accountability?</a:t>
            </a:r>
          </a:p>
          <a:p>
            <a:pPr marL="228600" indent="-228600">
              <a:buFont typeface="+mj-lt"/>
              <a:buAutoNum type="arabicPeriod"/>
            </a:pPr>
            <a:r>
              <a:rPr lang="en-GB" dirty="0"/>
              <a:t>Terrorism and its global impact</a:t>
            </a:r>
          </a:p>
          <a:p>
            <a:pPr marL="228600" indent="-228600">
              <a:buFont typeface="+mj-lt"/>
              <a:buAutoNum type="arabicPeriod"/>
            </a:pPr>
            <a:r>
              <a:rPr lang="en-GB" dirty="0"/>
              <a:t>The Threat of Serious and organised crime – what is serious and organised crime? What are its current challenges? What is the strategic response – is it working?</a:t>
            </a:r>
          </a:p>
          <a:p>
            <a:pPr marL="228600" indent="-228600">
              <a:buFont typeface="+mj-lt"/>
              <a:buAutoNum type="arabicPeriod"/>
            </a:pPr>
            <a:r>
              <a:rPr lang="en-GB" dirty="0"/>
              <a:t>Policing vulnerability and its increasing complexity – how is vulnerability defined? Is it being identified early enough to ensure that the correct response is delivered? Why is it deemed complex?  </a:t>
            </a:r>
          </a:p>
          <a:p>
            <a:pPr marL="228600" indent="-228600">
              <a:buFont typeface="+mj-lt"/>
              <a:buAutoNum type="arabicPeriod"/>
            </a:pPr>
            <a:r>
              <a:rPr lang="en-GB" dirty="0"/>
              <a:t>Press and the media and their impact on policing –  the challenges of an effective and successful relationship? The media /police engagement within the context of rapidly changing technology, crimes and threats</a:t>
            </a:r>
          </a:p>
          <a:p>
            <a:pPr marL="228600" indent="-228600">
              <a:buFont typeface="+mj-lt"/>
              <a:buAutoNum type="arabicPeriod"/>
            </a:pPr>
            <a:r>
              <a:rPr lang="en-GB" dirty="0"/>
              <a:t>Policing an increasingly diverse community, community cohesion &amp; the impact of hate crime – the challenges of socio economic factors, migration, intergroup conflict etc together with the challenges of an aging population</a:t>
            </a:r>
          </a:p>
          <a:p>
            <a:endParaRPr lang="en-GB" dirty="0"/>
          </a:p>
          <a:p>
            <a:r>
              <a:rPr lang="en-GB" dirty="0"/>
              <a:t>What do you think of these topics?</a:t>
            </a:r>
          </a:p>
          <a:p>
            <a:r>
              <a:rPr lang="en-GB" dirty="0"/>
              <a:t>Interesting topics?</a:t>
            </a:r>
          </a:p>
          <a:p>
            <a:r>
              <a:rPr lang="en-GB" dirty="0"/>
              <a:t>Any of you specialists in any area?</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17756152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Upon successful completion of the module, the student should be able to:</a:t>
            </a:r>
          </a:p>
          <a:p>
            <a:pPr marL="171450" indent="-171450">
              <a:buFont typeface="Arial" panose="020B0604020202020204" pitchFamily="34" charset="0"/>
              <a:buChar char="•"/>
            </a:pPr>
            <a:r>
              <a:rPr lang="en-GB" dirty="0"/>
              <a:t>Critically evaluate the constantly changing criminal threats and trends that exist in today’s complex society and consider the leadership challenges that these create.</a:t>
            </a:r>
          </a:p>
          <a:p>
            <a:pPr marL="171450" indent="-171450">
              <a:buFont typeface="Arial" panose="020B0604020202020204" pitchFamily="34" charset="0"/>
              <a:buChar char="•"/>
            </a:pPr>
            <a:r>
              <a:rPr lang="en-GB" dirty="0"/>
              <a:t>Systematically analyse the challenges that leaders face in relation to more complex emerging criminality and organisational issues and their response to these threats</a:t>
            </a:r>
          </a:p>
          <a:p>
            <a:pPr marL="171450" indent="-171450">
              <a:buFont typeface="Arial" panose="020B0604020202020204" pitchFamily="34" charset="0"/>
              <a:buChar char="•"/>
            </a:pPr>
            <a:r>
              <a:rPr lang="en-GB" dirty="0"/>
              <a:t>Demonstrate a systematic understanding of knowledge, and a critical awareness of current problems and/or new insights, in the consideration of the impact that this complex emerging criminality has on an increasingly diverse community</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7906829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Tuesday for 10 weeks at 5pm – 7pm</a:t>
            </a:r>
          </a:p>
          <a:p>
            <a:r>
              <a:rPr lang="en-GB" dirty="0"/>
              <a:t>Any changes and I will email you so please check your student emails often</a:t>
            </a:r>
          </a:p>
          <a:p>
            <a:r>
              <a:rPr lang="en-GB" dirty="0"/>
              <a:t>I’ll be sending a teams link out each week for the lesson – so please respond so that I know who to expect</a:t>
            </a:r>
          </a:p>
          <a:p>
            <a:endParaRPr lang="en-GB" dirty="0"/>
          </a:p>
          <a:p>
            <a:r>
              <a:rPr lang="en-GB" dirty="0"/>
              <a:t>Moodle will have a copy of your lessons, the date and what I will be covering</a:t>
            </a:r>
            <a:endParaRPr lang="en-GB" dirty="0">
              <a:cs typeface="Calibri"/>
            </a:endParaRPr>
          </a:p>
          <a:p>
            <a:endParaRPr lang="en-GB" dirty="0"/>
          </a:p>
          <a:p>
            <a:r>
              <a:rPr lang="en-GB" dirty="0"/>
              <a:t>If you can’t make a lesson please let me know by email otherwise as I have to keep a register of your attendance. </a:t>
            </a:r>
          </a:p>
          <a:p>
            <a:r>
              <a:rPr lang="en-GB" dirty="0"/>
              <a:t>Show scheme of learning</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2699044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panose="020F0502020204030204"/>
              </a:rPr>
              <a:t>So here is your module assignment.</a:t>
            </a:r>
          </a:p>
          <a:p>
            <a:endParaRPr lang="en-GB" dirty="0">
              <a:cs typeface="Calibri" panose="020F0502020204030204"/>
            </a:endParaRPr>
          </a:p>
          <a:p>
            <a:r>
              <a:rPr lang="en-GB" dirty="0">
                <a:cs typeface="Calibri" panose="020F0502020204030204"/>
              </a:rPr>
              <a:t>An assignment briefing document is available on the 'Assignment 'Tile on Moodle</a:t>
            </a:r>
          </a:p>
          <a:p>
            <a:r>
              <a:rPr lang="en-GB" dirty="0">
                <a:cs typeface="Calibri" panose="020F0502020204030204"/>
              </a:rPr>
              <a:t>Please visit the briefing document as it contains a lot of information to assist you with your assignment.</a:t>
            </a:r>
          </a:p>
          <a:p>
            <a:endParaRPr lang="en-GB" dirty="0">
              <a:cs typeface="Calibri" panose="020F0502020204030204"/>
            </a:endParaRPr>
          </a:p>
          <a:p>
            <a:r>
              <a:rPr lang="en-GB" dirty="0">
                <a:cs typeface="Calibri" panose="020F0502020204030204"/>
              </a:rPr>
              <a:t>Your assignment is being allocated to you now to afford you plenty of opportunity to think and prepare your response in advance of the submission date.</a:t>
            </a:r>
          </a:p>
          <a:p>
            <a:endParaRPr lang="en-GB" dirty="0">
              <a:cs typeface="Calibri" panose="020F0502020204030204"/>
            </a:endParaRPr>
          </a:p>
          <a:p>
            <a:r>
              <a:rPr lang="en-GB" dirty="0">
                <a:cs typeface="Calibri" panose="020F0502020204030204"/>
              </a:rPr>
              <a:t>I will also be doing further input with you around the requirements of the assignment in the coming weeks.</a:t>
            </a:r>
          </a:p>
          <a:p>
            <a:endParaRPr lang="en-GB" dirty="0">
              <a:cs typeface="Calibri" panose="020F0502020204030204"/>
            </a:endParaRPr>
          </a:p>
          <a:p>
            <a:r>
              <a:rPr lang="en-GB" dirty="0">
                <a:cs typeface="Calibri" panose="020F0502020204030204"/>
              </a:rPr>
              <a:t>Any problems at all with regards to the assignment please get in touch with me at an early juncture so that I can assist</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7619234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 details can be found within the assignment booklet which will be available on Moodle after the lesson.</a:t>
            </a:r>
          </a:p>
          <a:p>
            <a:endParaRPr lang="en-GB" dirty="0">
              <a:cs typeface="Calibri"/>
            </a:endParaRPr>
          </a:p>
          <a:p>
            <a:r>
              <a:rPr lang="en-GB" dirty="0">
                <a:cs typeface="Calibri"/>
              </a:rPr>
              <a:t>Your submission deadline is</a:t>
            </a:r>
          </a:p>
          <a:p>
            <a:r>
              <a:rPr lang="en-GB" dirty="0">
                <a:cs typeface="Calibri"/>
              </a:rPr>
              <a:t>23:59hrs on Monday 24 April 2023</a:t>
            </a:r>
          </a:p>
          <a:p>
            <a:endParaRPr lang="en-GB" dirty="0">
              <a:cs typeface="Calibri"/>
            </a:endParaRPr>
          </a:p>
          <a:p>
            <a:r>
              <a:rPr lang="en-GB" dirty="0">
                <a:cs typeface="Calibri"/>
              </a:rPr>
              <a:t>The pass mark for the assignment is 50%</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18454452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key things to identify before you begin your assignment:</a:t>
            </a:r>
          </a:p>
          <a:p>
            <a:endParaRPr lang="en-GB" dirty="0"/>
          </a:p>
          <a:p>
            <a:r>
              <a:rPr lang="en-GB" dirty="0"/>
              <a:t>Directive word</a:t>
            </a:r>
            <a:endParaRPr lang="en-GB" dirty="0">
              <a:cs typeface="Calibri"/>
            </a:endParaRPr>
          </a:p>
          <a:p>
            <a:r>
              <a:rPr lang="en-GB" dirty="0"/>
              <a:t>2. Topic</a:t>
            </a:r>
            <a:endParaRPr lang="en-GB">
              <a:cs typeface="Calibri" panose="020F0502020204030204"/>
            </a:endParaRPr>
          </a:p>
          <a:p>
            <a:r>
              <a:rPr lang="en-GB" dirty="0"/>
              <a:t>3. Limitations</a:t>
            </a:r>
            <a:endParaRPr lang="en-GB">
              <a:cs typeface="Calibri" panose="020F0502020204030204"/>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690187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Identify the directive word – write reflective report</a:t>
            </a:r>
          </a:p>
          <a:p>
            <a:r>
              <a:rPr lang="en-GB" dirty="0"/>
              <a:t>Identify the topic = challenges of operational leadership</a:t>
            </a:r>
          </a:p>
          <a:p>
            <a:r>
              <a:rPr lang="en-GB" dirty="0"/>
              <a:t>Identify the limitations = policing, word count</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42777280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referred to as a ‘report’ it is still an academic paper</a:t>
            </a:r>
          </a:p>
          <a:p>
            <a:r>
              <a:rPr lang="en-GB" dirty="0"/>
              <a:t>Written objectively , focus on the topic and keep to the point</a:t>
            </a:r>
          </a:p>
          <a:p>
            <a:r>
              <a:rPr lang="en-GB" dirty="0"/>
              <a:t>Most academic assignments are written in the 3</a:t>
            </a:r>
            <a:r>
              <a:rPr lang="en-GB" baseline="30000" dirty="0"/>
              <a:t>rd</a:t>
            </a:r>
            <a:r>
              <a:rPr lang="en-GB" dirty="0"/>
              <a:t> person – however a reflective report is written in the 1</a:t>
            </a:r>
            <a:r>
              <a:rPr lang="en-GB" baseline="30000" dirty="0"/>
              <a:t>st</a:t>
            </a:r>
            <a:r>
              <a:rPr lang="en-GB" dirty="0"/>
              <a:t> person as you will be referring to your views, what you think of the subject, your knowledge, arguments</a:t>
            </a:r>
          </a:p>
          <a:p>
            <a:r>
              <a:rPr lang="en-GB" dirty="0"/>
              <a:t>Requirements to critically reflect and analyse the subject</a:t>
            </a:r>
          </a:p>
          <a:p>
            <a:r>
              <a:rPr lang="en-GB" dirty="0"/>
              <a:t>And evidence a clear line of argument using sources to support or otherwise those arguments/views</a:t>
            </a:r>
          </a:p>
          <a:p>
            <a:r>
              <a:rPr lang="en-GB" dirty="0"/>
              <a:t>Introduce different perspectives not only your own</a:t>
            </a:r>
          </a:p>
          <a:p>
            <a:endParaRPr lang="en-GB" dirty="0">
              <a:cs typeface="Calibri" panose="020F0502020204030204"/>
            </a:endParaRPr>
          </a:p>
          <a:p>
            <a:endParaRPr lang="en-GB" dirty="0">
              <a:cs typeface="Calibri" panose="020F0502020204030204"/>
            </a:endParaRPr>
          </a:p>
          <a:p>
            <a:r>
              <a:rPr lang="en-GB" dirty="0">
                <a:cs typeface="Calibri" panose="020F0502020204030204"/>
              </a:rPr>
              <a:t>IMPORTANT – use the feedback from your previous assignment to develop your academic skills</a:t>
            </a:r>
          </a:p>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924389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guidance will be provided as we go through the module </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25467322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critical thinking?</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21332604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different reflective models available to you for the assignment  - </a:t>
            </a:r>
            <a:r>
              <a:rPr lang="en-GB" dirty="0" err="1"/>
              <a:t>furtjer</a:t>
            </a:r>
            <a:r>
              <a:rPr lang="en-GB" dirty="0"/>
              <a:t> information will be provided to you regarding them</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34631185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What </a:t>
            </a:r>
            <a:r>
              <a:rPr lang="en-GB" dirty="0" err="1">
                <a:cs typeface="Calibri"/>
              </a:rPr>
              <a:t>si</a:t>
            </a:r>
            <a:r>
              <a:rPr lang="en-GB" dirty="0">
                <a:cs typeface="Calibri"/>
              </a:rPr>
              <a:t> reflective practice</a:t>
            </a:r>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14892248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an outline of what I want us to achieve this evening if we can </a:t>
            </a:r>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24232484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18/01/2023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18/01/2023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a.cooke@uwtsd.ac.uk"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mentimeter.com/" TargetMode="Externa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mentimeter.com/" TargetMode="Externa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520070" y="2028598"/>
            <a:ext cx="4227443" cy="2954219"/>
          </a:xfrm>
        </p:spPr>
        <p:txBody>
          <a:bodyPr>
            <a:normAutofit fontScale="90000"/>
          </a:bodyPr>
          <a:lstStyle/>
          <a:p>
            <a:br>
              <a:rPr lang="en-GB" sz="3100" b="1" dirty="0">
                <a:solidFill>
                  <a:schemeClr val="bg1"/>
                </a:solidFill>
              </a:rPr>
            </a:br>
            <a:r>
              <a:rPr lang="en-GB" sz="3100" b="1" dirty="0">
                <a:solidFill>
                  <a:srgbClr val="002060"/>
                </a:solidFill>
              </a:rPr>
              <a:t> </a:t>
            </a:r>
            <a:br>
              <a:rPr lang="en-GB" sz="3100" b="1" dirty="0">
                <a:solidFill>
                  <a:srgbClr val="002060"/>
                </a:solidFill>
              </a:rPr>
            </a:br>
            <a:r>
              <a:rPr lang="en-GB" sz="3100" b="1" dirty="0">
                <a:solidFill>
                  <a:srgbClr val="002060"/>
                </a:solidFill>
              </a:rPr>
              <a:t>MSc Policing </a:t>
            </a:r>
            <a:br>
              <a:rPr lang="en-GB" sz="3100" b="1" dirty="0">
                <a:solidFill>
                  <a:srgbClr val="002060"/>
                </a:solidFill>
              </a:rPr>
            </a:br>
            <a:r>
              <a:rPr lang="en-GB" sz="3100" b="1" dirty="0">
                <a:solidFill>
                  <a:srgbClr val="002060"/>
                </a:solidFill>
              </a:rPr>
              <a:t>(Operational &amp; Strategic Leadership) </a:t>
            </a:r>
            <a:br>
              <a:rPr lang="en-GB" sz="3100" b="1" dirty="0">
                <a:solidFill>
                  <a:srgbClr val="002060"/>
                </a:solidFill>
              </a:rPr>
            </a:br>
            <a:r>
              <a:rPr lang="en-GB" sz="3100" b="1" dirty="0">
                <a:solidFill>
                  <a:srgbClr val="002060"/>
                </a:solidFill>
              </a:rPr>
              <a:t>1. Module Introduction</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1061162" y="2164438"/>
            <a:ext cx="5034838" cy="2092881"/>
          </a:xfrm>
          <a:prstGeom prst="rect">
            <a:avLst/>
          </a:prstGeom>
          <a:noFill/>
        </p:spPr>
        <p:txBody>
          <a:bodyPr wrap="square" rtlCol="0">
            <a:spAutoFit/>
          </a:bodyPr>
          <a:lstStyle/>
          <a:p>
            <a:pPr algn="ctr"/>
            <a:r>
              <a:rPr lang="en-GB" sz="2800" b="1" dirty="0">
                <a:solidFill>
                  <a:schemeClr val="bg1"/>
                </a:solidFill>
              </a:rPr>
              <a:t>MSc </a:t>
            </a:r>
            <a:r>
              <a:rPr lang="en-GB" sz="2800" b="1" dirty="0" err="1">
                <a:solidFill>
                  <a:schemeClr val="bg1"/>
                </a:solidFill>
              </a:rPr>
              <a:t>Plismona</a:t>
            </a:r>
            <a:endParaRPr lang="en-GB" sz="2800" b="1" dirty="0">
              <a:solidFill>
                <a:schemeClr val="bg1"/>
              </a:solidFill>
            </a:endParaRPr>
          </a:p>
          <a:p>
            <a:pPr algn="ctr"/>
            <a:r>
              <a:rPr lang="en-GB" sz="2800" b="1" dirty="0">
                <a:solidFill>
                  <a:schemeClr val="bg1"/>
                </a:solidFill>
              </a:rPr>
              <a:t>(</a:t>
            </a:r>
            <a:r>
              <a:rPr lang="en-GB" sz="2800" b="1" dirty="0" err="1">
                <a:solidFill>
                  <a:schemeClr val="bg1"/>
                </a:solidFill>
              </a:rPr>
              <a:t>Arweinydd</a:t>
            </a:r>
            <a:r>
              <a:rPr lang="en-GB" sz="2800" b="1" dirty="0">
                <a:solidFill>
                  <a:schemeClr val="bg1"/>
                </a:solidFill>
              </a:rPr>
              <a:t> </a:t>
            </a:r>
            <a:r>
              <a:rPr lang="en-GB" sz="2800" b="1" dirty="0" err="1">
                <a:solidFill>
                  <a:schemeClr val="bg1"/>
                </a:solidFill>
              </a:rPr>
              <a:t>Weithredol</a:t>
            </a:r>
            <a:r>
              <a:rPr lang="en-GB" sz="2800" b="1" dirty="0">
                <a:solidFill>
                  <a:schemeClr val="bg1"/>
                </a:solidFill>
              </a:rPr>
              <a:t> a </a:t>
            </a:r>
            <a:r>
              <a:rPr lang="en-GB" sz="2800" b="1" dirty="0" err="1">
                <a:solidFill>
                  <a:schemeClr val="bg1"/>
                </a:solidFill>
              </a:rPr>
              <a:t>Strategol</a:t>
            </a:r>
            <a:r>
              <a:rPr lang="en-GB" sz="2800" b="1" dirty="0">
                <a:solidFill>
                  <a:schemeClr val="bg1"/>
                </a:solidFill>
              </a:rPr>
              <a:t>)</a:t>
            </a:r>
          </a:p>
          <a:p>
            <a:pPr algn="ctr"/>
            <a:r>
              <a:rPr lang="en-GB" sz="2800" b="1" dirty="0">
                <a:solidFill>
                  <a:schemeClr val="bg1"/>
                </a:solidFill>
              </a:rPr>
              <a:t>1. </a:t>
            </a:r>
            <a:r>
              <a:rPr lang="en-GB" sz="2800" b="1" dirty="0" err="1">
                <a:solidFill>
                  <a:schemeClr val="bg1"/>
                </a:solidFill>
              </a:rPr>
              <a:t>Cyflwyniad</a:t>
            </a:r>
            <a:r>
              <a:rPr lang="en-GB" sz="2800" b="1" dirty="0">
                <a:solidFill>
                  <a:schemeClr val="bg1"/>
                </a:solidFill>
              </a:rPr>
              <a:t> </a:t>
            </a:r>
            <a:r>
              <a:rPr lang="en-GB" sz="2800" b="1" dirty="0" err="1">
                <a:solidFill>
                  <a:schemeClr val="bg1"/>
                </a:solidFill>
              </a:rPr>
              <a:t>i’r</a:t>
            </a:r>
            <a:r>
              <a:rPr lang="en-GB" sz="2800" b="1" dirty="0">
                <a:solidFill>
                  <a:schemeClr val="bg1"/>
                </a:solidFill>
              </a:rPr>
              <a:t> </a:t>
            </a:r>
            <a:r>
              <a:rPr lang="en-GB" sz="2800" b="1" dirty="0" err="1">
                <a:solidFill>
                  <a:schemeClr val="bg1"/>
                </a:solidFill>
              </a:rPr>
              <a:t>modiwl</a:t>
            </a:r>
            <a:endParaRPr lang="en-GB" sz="2800" b="1" dirty="0">
              <a:solidFill>
                <a:schemeClr val="bg1"/>
              </a:solidFill>
            </a:endParaRP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535A-2C2D-4604-B5FC-82983DB8EB53}"/>
              </a:ext>
            </a:extLst>
          </p:cNvPr>
          <p:cNvSpPr>
            <a:spLocks noGrp="1"/>
          </p:cNvSpPr>
          <p:nvPr>
            <p:ph type="title"/>
          </p:nvPr>
        </p:nvSpPr>
        <p:spPr>
          <a:solidFill>
            <a:srgbClr val="002060"/>
          </a:solidFill>
        </p:spPr>
        <p:txBody>
          <a:bodyPr/>
          <a:lstStyle/>
          <a:p>
            <a:r>
              <a:rPr lang="en-GB" b="1" dirty="0">
                <a:solidFill>
                  <a:schemeClr val="bg1"/>
                </a:solidFill>
              </a:rPr>
              <a:t>Croeso - Welcome</a:t>
            </a:r>
          </a:p>
        </p:txBody>
      </p:sp>
      <p:sp>
        <p:nvSpPr>
          <p:cNvPr id="5" name="Content Placeholder 4">
            <a:extLst>
              <a:ext uri="{FF2B5EF4-FFF2-40B4-BE49-F238E27FC236}">
                <a16:creationId xmlns:a16="http://schemas.microsoft.com/office/drawing/2014/main" id="{E98195FD-5CBB-8F14-E7E0-8C1E98E2228B}"/>
              </a:ext>
            </a:extLst>
          </p:cNvPr>
          <p:cNvSpPr>
            <a:spLocks noGrp="1"/>
          </p:cNvSpPr>
          <p:nvPr>
            <p:ph idx="1"/>
          </p:nvPr>
        </p:nvSpPr>
        <p:spPr/>
        <p:txBody>
          <a:bodyPr/>
          <a:lstStyle/>
          <a:p>
            <a:pPr marL="0" indent="0">
              <a:buNone/>
            </a:pPr>
            <a:r>
              <a:rPr lang="en-GB" dirty="0"/>
              <a:t>Tutor/Programme Manager:</a:t>
            </a:r>
          </a:p>
          <a:p>
            <a:pPr marL="0" indent="0">
              <a:buNone/>
            </a:pPr>
            <a:endParaRPr lang="en-GB" dirty="0"/>
          </a:p>
          <a:p>
            <a:pPr marL="0" indent="0">
              <a:buNone/>
            </a:pPr>
            <a:r>
              <a:rPr lang="en-GB" dirty="0"/>
              <a:t>Alison Cooke</a:t>
            </a:r>
          </a:p>
          <a:p>
            <a:pPr marL="0" indent="0">
              <a:buNone/>
            </a:pPr>
            <a:r>
              <a:rPr lang="en-GB" sz="2000" dirty="0"/>
              <a:t>(M.A., PGCE HE, FHEA)</a:t>
            </a:r>
          </a:p>
          <a:p>
            <a:pPr marL="0" indent="0">
              <a:buNone/>
            </a:pPr>
            <a:r>
              <a:rPr lang="en-GB" dirty="0"/>
              <a:t>Swansea Business Centre</a:t>
            </a:r>
          </a:p>
          <a:p>
            <a:pPr marL="0" indent="0">
              <a:buNone/>
            </a:pPr>
            <a:r>
              <a:rPr lang="en-GB" dirty="0"/>
              <a:t>Email: </a:t>
            </a:r>
            <a:r>
              <a:rPr lang="en-GB" dirty="0">
                <a:hlinkClick r:id="rId3"/>
              </a:rPr>
              <a:t>a.cooke@uwtsd.ac.uk</a:t>
            </a:r>
            <a:endParaRPr lang="en-GB" dirty="0"/>
          </a:p>
          <a:p>
            <a:pPr marL="0" indent="0">
              <a:buNone/>
            </a:pPr>
            <a:endParaRPr lang="en-GB" dirty="0"/>
          </a:p>
          <a:p>
            <a:pPr marL="0" indent="0">
              <a:buNone/>
            </a:pPr>
            <a:endParaRPr lang="en-GB" dirty="0"/>
          </a:p>
        </p:txBody>
      </p:sp>
      <p:pic>
        <p:nvPicPr>
          <p:cNvPr id="3" name="Picture 2">
            <a:extLst>
              <a:ext uri="{FF2B5EF4-FFF2-40B4-BE49-F238E27FC236}">
                <a16:creationId xmlns:a16="http://schemas.microsoft.com/office/drawing/2014/main" id="{070FA855-FB83-1012-7D43-A63E448F4E00}"/>
              </a:ext>
            </a:extLst>
          </p:cNvPr>
          <p:cNvPicPr>
            <a:picLocks noChangeAspect="1"/>
          </p:cNvPicPr>
          <p:nvPr/>
        </p:nvPicPr>
        <p:blipFill>
          <a:blip r:embed="rId4"/>
          <a:stretch>
            <a:fillRect/>
          </a:stretch>
        </p:blipFill>
        <p:spPr>
          <a:xfrm>
            <a:off x="6434332" y="1751372"/>
            <a:ext cx="5042050" cy="3355255"/>
          </a:xfrm>
          <a:prstGeom prst="rect">
            <a:avLst/>
          </a:prstGeom>
        </p:spPr>
      </p:pic>
    </p:spTree>
    <p:extLst>
      <p:ext uri="{BB962C8B-B14F-4D97-AF65-F5344CB8AC3E}">
        <p14:creationId xmlns:p14="http://schemas.microsoft.com/office/powerpoint/2010/main" val="26128220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Lesson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r>
              <a:rPr lang="en-GB" dirty="0"/>
              <a:t>Introductions</a:t>
            </a:r>
          </a:p>
          <a:p>
            <a:r>
              <a:rPr lang="en-GB" dirty="0"/>
              <a:t>Provide an overview of module content </a:t>
            </a:r>
          </a:p>
          <a:p>
            <a:r>
              <a:rPr lang="en-GB" dirty="0"/>
              <a:t>Outline the requirements of the Module Assignment</a:t>
            </a:r>
          </a:p>
          <a:p>
            <a:r>
              <a:rPr lang="en-GB" dirty="0"/>
              <a:t>Introduction to Reflective Practice</a:t>
            </a:r>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3"/>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85614-93BE-64D9-5F35-D8D89EFF272E}"/>
              </a:ext>
            </a:extLst>
          </p:cNvPr>
          <p:cNvSpPr>
            <a:spLocks noGrp="1"/>
          </p:cNvSpPr>
          <p:nvPr>
            <p:ph type="title"/>
          </p:nvPr>
        </p:nvSpPr>
        <p:spPr>
          <a:solidFill>
            <a:srgbClr val="002060"/>
          </a:solidFill>
        </p:spPr>
        <p:txBody>
          <a:bodyPr/>
          <a:lstStyle/>
          <a:p>
            <a:r>
              <a:rPr lang="en-GB" dirty="0">
                <a:solidFill>
                  <a:schemeClr val="bg1"/>
                </a:solidFill>
              </a:rPr>
              <a:t>Introductions</a:t>
            </a:r>
          </a:p>
        </p:txBody>
      </p:sp>
      <p:sp>
        <p:nvSpPr>
          <p:cNvPr id="3" name="Content Placeholder 2">
            <a:extLst>
              <a:ext uri="{FF2B5EF4-FFF2-40B4-BE49-F238E27FC236}">
                <a16:creationId xmlns:a16="http://schemas.microsoft.com/office/drawing/2014/main" id="{8D929516-99DF-E0FC-8812-64145BB42798}"/>
              </a:ext>
            </a:extLst>
          </p:cNvPr>
          <p:cNvSpPr>
            <a:spLocks noGrp="1"/>
          </p:cNvSpPr>
          <p:nvPr>
            <p:ph idx="1"/>
          </p:nvPr>
        </p:nvSpPr>
        <p:spPr/>
        <p:txBody>
          <a:bodyPr/>
          <a:lstStyle/>
          <a:p>
            <a:r>
              <a:rPr lang="en-GB" dirty="0"/>
              <a:t>Introductions please</a:t>
            </a:r>
          </a:p>
          <a:p>
            <a:r>
              <a:rPr lang="en-GB" dirty="0"/>
              <a:t>Role/force/background</a:t>
            </a:r>
          </a:p>
          <a:p>
            <a:r>
              <a:rPr lang="en-GB" dirty="0"/>
              <a:t>Expectations</a:t>
            </a:r>
          </a:p>
          <a:p>
            <a:r>
              <a:rPr lang="en-GB" dirty="0"/>
              <a:t>Concerns</a:t>
            </a:r>
          </a:p>
        </p:txBody>
      </p:sp>
      <p:pic>
        <p:nvPicPr>
          <p:cNvPr id="6" name="Picture 5">
            <a:extLst>
              <a:ext uri="{FF2B5EF4-FFF2-40B4-BE49-F238E27FC236}">
                <a16:creationId xmlns:a16="http://schemas.microsoft.com/office/drawing/2014/main" id="{23E33D50-8E80-5EB2-2D8A-8745C970EE58}"/>
              </a:ext>
            </a:extLst>
          </p:cNvPr>
          <p:cNvPicPr>
            <a:picLocks noChangeAspect="1"/>
          </p:cNvPicPr>
          <p:nvPr/>
        </p:nvPicPr>
        <p:blipFill>
          <a:blip r:embed="rId3"/>
          <a:stretch>
            <a:fillRect/>
          </a:stretch>
        </p:blipFill>
        <p:spPr>
          <a:xfrm>
            <a:off x="5838057" y="1600623"/>
            <a:ext cx="5205082" cy="3463746"/>
          </a:xfrm>
          <a:prstGeom prst="rect">
            <a:avLst/>
          </a:prstGeom>
        </p:spPr>
      </p:pic>
    </p:spTree>
    <p:extLst>
      <p:ext uri="{BB962C8B-B14F-4D97-AF65-F5344CB8AC3E}">
        <p14:creationId xmlns:p14="http://schemas.microsoft.com/office/powerpoint/2010/main" val="38616795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6125C-AFD2-D51C-6E9A-125DF9936905}"/>
              </a:ext>
            </a:extLst>
          </p:cNvPr>
          <p:cNvSpPr>
            <a:spLocks noGrp="1"/>
          </p:cNvSpPr>
          <p:nvPr>
            <p:ph type="title"/>
          </p:nvPr>
        </p:nvSpPr>
        <p:spPr>
          <a:solidFill>
            <a:srgbClr val="002060"/>
          </a:solidFill>
        </p:spPr>
        <p:txBody>
          <a:bodyPr/>
          <a:lstStyle/>
          <a:p>
            <a:r>
              <a:rPr lang="en-GB" dirty="0">
                <a:solidFill>
                  <a:schemeClr val="bg1"/>
                </a:solidFill>
              </a:rPr>
              <a:t>Module Overview</a:t>
            </a:r>
          </a:p>
        </p:txBody>
      </p:sp>
      <p:sp>
        <p:nvSpPr>
          <p:cNvPr id="3" name="Content Placeholder 2">
            <a:extLst>
              <a:ext uri="{FF2B5EF4-FFF2-40B4-BE49-F238E27FC236}">
                <a16:creationId xmlns:a16="http://schemas.microsoft.com/office/drawing/2014/main" id="{935BC52C-A993-5EBA-CDC6-756C4247E8F3}"/>
              </a:ext>
            </a:extLst>
          </p:cNvPr>
          <p:cNvSpPr>
            <a:spLocks noGrp="1"/>
          </p:cNvSpPr>
          <p:nvPr>
            <p:ph sz="half" idx="1"/>
          </p:nvPr>
        </p:nvSpPr>
        <p:spPr/>
        <p:txBody>
          <a:bodyPr/>
          <a:lstStyle/>
          <a:p>
            <a:r>
              <a:rPr lang="en-GB" dirty="0"/>
              <a:t>Module code: </a:t>
            </a:r>
            <a:r>
              <a:rPr lang="en-GB" i="1" dirty="0"/>
              <a:t>BMPO 7001</a:t>
            </a:r>
          </a:p>
          <a:p>
            <a:r>
              <a:rPr lang="en-GB" dirty="0"/>
              <a:t>Module title:</a:t>
            </a:r>
            <a:r>
              <a:rPr lang="en-GB" b="1" i="1" dirty="0"/>
              <a:t> Operational Leadership</a:t>
            </a:r>
          </a:p>
          <a:p>
            <a:r>
              <a:rPr lang="en-GB" dirty="0"/>
              <a:t>10 weeks</a:t>
            </a:r>
          </a:p>
          <a:p>
            <a:r>
              <a:rPr lang="en-GB" dirty="0"/>
              <a:t>1 Assignment</a:t>
            </a:r>
          </a:p>
          <a:p>
            <a:r>
              <a:rPr lang="en-GB" dirty="0"/>
              <a:t>20 credits</a:t>
            </a:r>
          </a:p>
          <a:p>
            <a:r>
              <a:rPr lang="en-GB" dirty="0"/>
              <a:t>100% marks</a:t>
            </a:r>
          </a:p>
        </p:txBody>
      </p:sp>
      <p:pic>
        <p:nvPicPr>
          <p:cNvPr id="6" name="Content Placeholder 5">
            <a:extLst>
              <a:ext uri="{FF2B5EF4-FFF2-40B4-BE49-F238E27FC236}">
                <a16:creationId xmlns:a16="http://schemas.microsoft.com/office/drawing/2014/main" id="{30F3728A-CDE7-9B4A-E327-E0D75DCD39CB}"/>
              </a:ext>
            </a:extLst>
          </p:cNvPr>
          <p:cNvPicPr>
            <a:picLocks noGrp="1" noChangeAspect="1"/>
          </p:cNvPicPr>
          <p:nvPr>
            <p:ph sz="half" idx="2"/>
          </p:nvPr>
        </p:nvPicPr>
        <p:blipFill>
          <a:blip r:embed="rId3"/>
          <a:stretch>
            <a:fillRect/>
          </a:stretch>
        </p:blipFill>
        <p:spPr>
          <a:xfrm>
            <a:off x="7001346" y="1494508"/>
            <a:ext cx="3989039" cy="3989039"/>
          </a:xfrm>
          <a:prstGeom prst="rect">
            <a:avLst/>
          </a:prstGeom>
        </p:spPr>
      </p:pic>
    </p:spTree>
    <p:extLst>
      <p:ext uri="{BB962C8B-B14F-4D97-AF65-F5344CB8AC3E}">
        <p14:creationId xmlns:p14="http://schemas.microsoft.com/office/powerpoint/2010/main" val="2293780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416F2-62F7-075F-45D9-7EA0A7DA8CFE}"/>
              </a:ext>
            </a:extLst>
          </p:cNvPr>
          <p:cNvSpPr>
            <a:spLocks noGrp="1"/>
          </p:cNvSpPr>
          <p:nvPr>
            <p:ph type="title"/>
          </p:nvPr>
        </p:nvSpPr>
        <p:spPr>
          <a:solidFill>
            <a:srgbClr val="002060"/>
          </a:solidFill>
        </p:spPr>
        <p:txBody>
          <a:bodyPr/>
          <a:lstStyle/>
          <a:p>
            <a:r>
              <a:rPr lang="en-GB" dirty="0">
                <a:solidFill>
                  <a:schemeClr val="bg1"/>
                </a:solidFill>
              </a:rPr>
              <a:t>Module Aim</a:t>
            </a:r>
          </a:p>
        </p:txBody>
      </p:sp>
      <p:pic>
        <p:nvPicPr>
          <p:cNvPr id="5" name="Content Placeholder 4">
            <a:extLst>
              <a:ext uri="{FF2B5EF4-FFF2-40B4-BE49-F238E27FC236}">
                <a16:creationId xmlns:a16="http://schemas.microsoft.com/office/drawing/2014/main" id="{2497B742-0155-55C4-1BA1-F7B256677642}"/>
              </a:ext>
            </a:extLst>
          </p:cNvPr>
          <p:cNvPicPr>
            <a:picLocks noGrp="1" noChangeAspect="1"/>
          </p:cNvPicPr>
          <p:nvPr>
            <p:ph sz="half" idx="1"/>
          </p:nvPr>
        </p:nvPicPr>
        <p:blipFill>
          <a:blip r:embed="rId3"/>
          <a:stretch>
            <a:fillRect/>
          </a:stretch>
        </p:blipFill>
        <p:spPr>
          <a:xfrm>
            <a:off x="1096835" y="1987826"/>
            <a:ext cx="4620157" cy="3074504"/>
          </a:xfrm>
          <a:prstGeom prst="rect">
            <a:avLst/>
          </a:prstGeom>
        </p:spPr>
      </p:pic>
      <p:sp>
        <p:nvSpPr>
          <p:cNvPr id="4" name="Content Placeholder 3">
            <a:extLst>
              <a:ext uri="{FF2B5EF4-FFF2-40B4-BE49-F238E27FC236}">
                <a16:creationId xmlns:a16="http://schemas.microsoft.com/office/drawing/2014/main" id="{6744F55A-B880-7E3D-514E-2A818E730DDC}"/>
              </a:ext>
            </a:extLst>
          </p:cNvPr>
          <p:cNvSpPr>
            <a:spLocks noGrp="1"/>
          </p:cNvSpPr>
          <p:nvPr>
            <p:ph sz="half" idx="2"/>
          </p:nvPr>
        </p:nvSpPr>
        <p:spPr/>
        <p:txBody>
          <a:bodyPr/>
          <a:lstStyle/>
          <a:p>
            <a:pPr marL="0" indent="0">
              <a:buNone/>
            </a:pPr>
            <a:r>
              <a:rPr lang="en-GB" dirty="0"/>
              <a:t>Aim:</a:t>
            </a:r>
          </a:p>
          <a:p>
            <a:pPr marL="0" indent="0" algn="ctr">
              <a:buNone/>
            </a:pPr>
            <a:r>
              <a:rPr lang="en-GB" i="1" dirty="0"/>
              <a:t>To explore the current and future strategic challenges that leaders in policing and law enforcement face in meeting increasing complexity and demand</a:t>
            </a:r>
            <a:r>
              <a:rPr lang="en-GB" dirty="0"/>
              <a:t>.</a:t>
            </a:r>
          </a:p>
        </p:txBody>
      </p:sp>
    </p:spTree>
    <p:extLst>
      <p:ext uri="{BB962C8B-B14F-4D97-AF65-F5344CB8AC3E}">
        <p14:creationId xmlns:p14="http://schemas.microsoft.com/office/powerpoint/2010/main" val="34918881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45D3C-7B6B-54D8-3700-F0F2A50F5973}"/>
              </a:ext>
            </a:extLst>
          </p:cNvPr>
          <p:cNvSpPr>
            <a:spLocks noGrp="1"/>
          </p:cNvSpPr>
          <p:nvPr>
            <p:ph type="title"/>
          </p:nvPr>
        </p:nvSpPr>
        <p:spPr>
          <a:solidFill>
            <a:srgbClr val="002060"/>
          </a:solidFill>
        </p:spPr>
        <p:txBody>
          <a:bodyPr/>
          <a:lstStyle/>
          <a:p>
            <a:r>
              <a:rPr lang="en-GB" dirty="0">
                <a:solidFill>
                  <a:schemeClr val="bg1"/>
                </a:solidFill>
              </a:rPr>
              <a:t>Task</a:t>
            </a:r>
          </a:p>
        </p:txBody>
      </p:sp>
      <p:sp>
        <p:nvSpPr>
          <p:cNvPr id="3" name="Content Placeholder 2">
            <a:extLst>
              <a:ext uri="{FF2B5EF4-FFF2-40B4-BE49-F238E27FC236}">
                <a16:creationId xmlns:a16="http://schemas.microsoft.com/office/drawing/2014/main" id="{011C7559-9F81-0A75-BE93-588B04AF50BF}"/>
              </a:ext>
            </a:extLst>
          </p:cNvPr>
          <p:cNvSpPr>
            <a:spLocks noGrp="1"/>
          </p:cNvSpPr>
          <p:nvPr>
            <p:ph sz="half" idx="1"/>
          </p:nvPr>
        </p:nvSpPr>
        <p:spPr>
          <a:xfrm>
            <a:off x="609600" y="1600201"/>
            <a:ext cx="5021943" cy="3989040"/>
          </a:xfrm>
        </p:spPr>
        <p:txBody>
          <a:bodyPr/>
          <a:lstStyle/>
          <a:p>
            <a:pPr marL="0" indent="0">
              <a:buNone/>
            </a:pPr>
            <a:endParaRPr lang="en-GB" dirty="0"/>
          </a:p>
          <a:p>
            <a:pPr marL="0" indent="0" algn="ctr">
              <a:buNone/>
            </a:pPr>
            <a:endParaRPr lang="en-GB" dirty="0"/>
          </a:p>
          <a:p>
            <a:pPr marL="0" indent="0" algn="ctr">
              <a:buNone/>
            </a:pPr>
            <a:r>
              <a:rPr lang="en-GB" dirty="0"/>
              <a:t>What do you as leaders, consider to be the current (and future) criminal threats that exist in our society?</a:t>
            </a:r>
          </a:p>
        </p:txBody>
      </p:sp>
      <p:pic>
        <p:nvPicPr>
          <p:cNvPr id="5" name="Content Placeholder 4">
            <a:extLst>
              <a:ext uri="{FF2B5EF4-FFF2-40B4-BE49-F238E27FC236}">
                <a16:creationId xmlns:a16="http://schemas.microsoft.com/office/drawing/2014/main" id="{3C6AFAE0-87AB-F8D5-B12C-4D6FEB7440D8}"/>
              </a:ext>
            </a:extLst>
          </p:cNvPr>
          <p:cNvPicPr>
            <a:picLocks noGrp="1" noChangeAspect="1"/>
          </p:cNvPicPr>
          <p:nvPr>
            <p:ph sz="half" idx="2"/>
          </p:nvPr>
        </p:nvPicPr>
        <p:blipFill>
          <a:blip r:embed="rId3"/>
          <a:stretch>
            <a:fillRect/>
          </a:stretch>
        </p:blipFill>
        <p:spPr>
          <a:xfrm>
            <a:off x="5529381" y="2785475"/>
            <a:ext cx="6191821" cy="2117829"/>
          </a:xfrm>
          <a:prstGeom prst="rect">
            <a:avLst/>
          </a:prstGeom>
        </p:spPr>
      </p:pic>
    </p:spTree>
    <p:extLst>
      <p:ext uri="{BB962C8B-B14F-4D97-AF65-F5344CB8AC3E}">
        <p14:creationId xmlns:p14="http://schemas.microsoft.com/office/powerpoint/2010/main" val="2322383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D0BBE-51DF-826D-DDFD-DEF02A05268D}"/>
              </a:ext>
            </a:extLst>
          </p:cNvPr>
          <p:cNvSpPr>
            <a:spLocks noGrp="1"/>
          </p:cNvSpPr>
          <p:nvPr>
            <p:ph type="title"/>
          </p:nvPr>
        </p:nvSpPr>
        <p:spPr>
          <a:solidFill>
            <a:srgbClr val="002060"/>
          </a:solidFill>
        </p:spPr>
        <p:txBody>
          <a:bodyPr/>
          <a:lstStyle/>
          <a:p>
            <a:r>
              <a:rPr lang="en-GB" dirty="0">
                <a:solidFill>
                  <a:schemeClr val="bg1"/>
                </a:solidFill>
              </a:rPr>
              <a:t>Task - answers</a:t>
            </a:r>
          </a:p>
        </p:txBody>
      </p:sp>
      <p:sp>
        <p:nvSpPr>
          <p:cNvPr id="3" name="Content Placeholder 2">
            <a:extLst>
              <a:ext uri="{FF2B5EF4-FFF2-40B4-BE49-F238E27FC236}">
                <a16:creationId xmlns:a16="http://schemas.microsoft.com/office/drawing/2014/main" id="{F895AD40-082B-6648-63D0-5BDA9EC07AF0}"/>
              </a:ext>
            </a:extLst>
          </p:cNvPr>
          <p:cNvSpPr>
            <a:spLocks noGrp="1"/>
          </p:cNvSpPr>
          <p:nvPr>
            <p:ph idx="1"/>
          </p:nvPr>
        </p:nvSpPr>
        <p:spPr/>
        <p:txBody>
          <a:bodyPr/>
          <a:lstStyle/>
          <a:p>
            <a:r>
              <a:rPr lang="en-GB" dirty="0">
                <a:hlinkClick r:id="rId2"/>
              </a:rPr>
              <a:t>www.mentimeter.com</a:t>
            </a:r>
            <a:endParaRPr lang="en-GB" dirty="0"/>
          </a:p>
          <a:p>
            <a:r>
              <a:rPr lang="en-GB" dirty="0"/>
              <a:t>Code: 78 72 38 9</a:t>
            </a:r>
          </a:p>
        </p:txBody>
      </p:sp>
      <p:pic>
        <p:nvPicPr>
          <p:cNvPr id="4" name="Picture 3">
            <a:extLst>
              <a:ext uri="{FF2B5EF4-FFF2-40B4-BE49-F238E27FC236}">
                <a16:creationId xmlns:a16="http://schemas.microsoft.com/office/drawing/2014/main" id="{99ADEE7E-1CDF-C72A-9097-A8A63407CF22}"/>
              </a:ext>
            </a:extLst>
          </p:cNvPr>
          <p:cNvPicPr>
            <a:picLocks noChangeAspect="1"/>
          </p:cNvPicPr>
          <p:nvPr/>
        </p:nvPicPr>
        <p:blipFill>
          <a:blip r:embed="rId3"/>
          <a:stretch>
            <a:fillRect/>
          </a:stretch>
        </p:blipFill>
        <p:spPr>
          <a:xfrm>
            <a:off x="6733070" y="1731813"/>
            <a:ext cx="4849330" cy="3022294"/>
          </a:xfrm>
          <a:prstGeom prst="rect">
            <a:avLst/>
          </a:prstGeom>
        </p:spPr>
      </p:pic>
      <p:pic>
        <p:nvPicPr>
          <p:cNvPr id="5" name="Picture 4">
            <a:extLst>
              <a:ext uri="{FF2B5EF4-FFF2-40B4-BE49-F238E27FC236}">
                <a16:creationId xmlns:a16="http://schemas.microsoft.com/office/drawing/2014/main" id="{C202F258-E5EF-62C2-7B7E-E86DC4212AC4}"/>
              </a:ext>
            </a:extLst>
          </p:cNvPr>
          <p:cNvPicPr>
            <a:picLocks noChangeAspect="1"/>
          </p:cNvPicPr>
          <p:nvPr/>
        </p:nvPicPr>
        <p:blipFill>
          <a:blip r:embed="rId4"/>
          <a:stretch>
            <a:fillRect/>
          </a:stretch>
        </p:blipFill>
        <p:spPr>
          <a:xfrm>
            <a:off x="4371975" y="3912834"/>
            <a:ext cx="3448050" cy="1323975"/>
          </a:xfrm>
          <a:prstGeom prst="rect">
            <a:avLst/>
          </a:prstGeom>
        </p:spPr>
      </p:pic>
    </p:spTree>
    <p:extLst>
      <p:ext uri="{BB962C8B-B14F-4D97-AF65-F5344CB8AC3E}">
        <p14:creationId xmlns:p14="http://schemas.microsoft.com/office/powerpoint/2010/main" val="1565895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4DC8C7-64E5-55C0-D1FE-EB1E1A961E2E}"/>
              </a:ext>
            </a:extLst>
          </p:cNvPr>
          <p:cNvSpPr>
            <a:spLocks noGrp="1"/>
          </p:cNvSpPr>
          <p:nvPr>
            <p:ph type="title"/>
          </p:nvPr>
        </p:nvSpPr>
        <p:spPr>
          <a:solidFill>
            <a:srgbClr val="002060"/>
          </a:solidFill>
        </p:spPr>
        <p:txBody>
          <a:bodyPr/>
          <a:lstStyle/>
          <a:p>
            <a:r>
              <a:rPr lang="en-GB" dirty="0">
                <a:solidFill>
                  <a:schemeClr val="bg1"/>
                </a:solidFill>
              </a:rPr>
              <a:t>Task</a:t>
            </a:r>
          </a:p>
        </p:txBody>
      </p:sp>
      <p:pic>
        <p:nvPicPr>
          <p:cNvPr id="7" name="Content Placeholder 6">
            <a:extLst>
              <a:ext uri="{FF2B5EF4-FFF2-40B4-BE49-F238E27FC236}">
                <a16:creationId xmlns:a16="http://schemas.microsoft.com/office/drawing/2014/main" id="{D981A715-1C6B-18D4-DD4B-5628A810EC72}"/>
              </a:ext>
            </a:extLst>
          </p:cNvPr>
          <p:cNvPicPr>
            <a:picLocks noGrp="1" noChangeAspect="1"/>
          </p:cNvPicPr>
          <p:nvPr>
            <p:ph sz="half" idx="1"/>
          </p:nvPr>
        </p:nvPicPr>
        <p:blipFill>
          <a:blip r:embed="rId3"/>
          <a:stretch>
            <a:fillRect/>
          </a:stretch>
        </p:blipFill>
        <p:spPr>
          <a:xfrm>
            <a:off x="255652" y="3429000"/>
            <a:ext cx="6174178" cy="2143399"/>
          </a:xfrm>
          <a:prstGeom prst="rect">
            <a:avLst/>
          </a:prstGeom>
        </p:spPr>
      </p:pic>
      <p:sp>
        <p:nvSpPr>
          <p:cNvPr id="6" name="Content Placeholder 5">
            <a:extLst>
              <a:ext uri="{FF2B5EF4-FFF2-40B4-BE49-F238E27FC236}">
                <a16:creationId xmlns:a16="http://schemas.microsoft.com/office/drawing/2014/main" id="{72B61051-617A-3BDB-8634-793B10C499B6}"/>
              </a:ext>
            </a:extLst>
          </p:cNvPr>
          <p:cNvSpPr>
            <a:spLocks noGrp="1"/>
          </p:cNvSpPr>
          <p:nvPr>
            <p:ph sz="half" idx="2"/>
          </p:nvPr>
        </p:nvSpPr>
        <p:spPr/>
        <p:txBody>
          <a:bodyPr/>
          <a:lstStyle/>
          <a:p>
            <a:pPr marL="0" indent="0">
              <a:buNone/>
            </a:pPr>
            <a:endParaRPr lang="en-GB" dirty="0"/>
          </a:p>
          <a:p>
            <a:pPr marL="0" indent="0" algn="ctr">
              <a:buNone/>
            </a:pPr>
            <a:r>
              <a:rPr lang="en-GB" dirty="0"/>
              <a:t>What are the operational leadership challenges that these threats and trends create?</a:t>
            </a:r>
          </a:p>
        </p:txBody>
      </p:sp>
    </p:spTree>
    <p:extLst>
      <p:ext uri="{BB962C8B-B14F-4D97-AF65-F5344CB8AC3E}">
        <p14:creationId xmlns:p14="http://schemas.microsoft.com/office/powerpoint/2010/main" val="1665658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D0BBE-51DF-826D-DDFD-DEF02A05268D}"/>
              </a:ext>
            </a:extLst>
          </p:cNvPr>
          <p:cNvSpPr>
            <a:spLocks noGrp="1"/>
          </p:cNvSpPr>
          <p:nvPr>
            <p:ph type="title"/>
          </p:nvPr>
        </p:nvSpPr>
        <p:spPr>
          <a:solidFill>
            <a:srgbClr val="002060"/>
          </a:solidFill>
        </p:spPr>
        <p:txBody>
          <a:bodyPr/>
          <a:lstStyle/>
          <a:p>
            <a:r>
              <a:rPr lang="en-GB" dirty="0">
                <a:solidFill>
                  <a:schemeClr val="bg1"/>
                </a:solidFill>
              </a:rPr>
              <a:t>Task - answers</a:t>
            </a:r>
          </a:p>
        </p:txBody>
      </p:sp>
      <p:sp>
        <p:nvSpPr>
          <p:cNvPr id="3" name="Content Placeholder 2">
            <a:extLst>
              <a:ext uri="{FF2B5EF4-FFF2-40B4-BE49-F238E27FC236}">
                <a16:creationId xmlns:a16="http://schemas.microsoft.com/office/drawing/2014/main" id="{F895AD40-082B-6648-63D0-5BDA9EC07AF0}"/>
              </a:ext>
            </a:extLst>
          </p:cNvPr>
          <p:cNvSpPr>
            <a:spLocks noGrp="1"/>
          </p:cNvSpPr>
          <p:nvPr>
            <p:ph idx="1"/>
          </p:nvPr>
        </p:nvSpPr>
        <p:spPr/>
        <p:txBody>
          <a:bodyPr/>
          <a:lstStyle/>
          <a:p>
            <a:r>
              <a:rPr lang="en-GB" dirty="0">
                <a:hlinkClick r:id="rId2"/>
              </a:rPr>
              <a:t>www.mentimeter.com</a:t>
            </a:r>
            <a:endParaRPr lang="en-GB" dirty="0"/>
          </a:p>
          <a:p>
            <a:r>
              <a:rPr lang="en-GB" dirty="0"/>
              <a:t>Code: 78 72 38 9</a:t>
            </a:r>
          </a:p>
        </p:txBody>
      </p:sp>
      <p:pic>
        <p:nvPicPr>
          <p:cNvPr id="4" name="Picture 3">
            <a:extLst>
              <a:ext uri="{FF2B5EF4-FFF2-40B4-BE49-F238E27FC236}">
                <a16:creationId xmlns:a16="http://schemas.microsoft.com/office/drawing/2014/main" id="{99ADEE7E-1CDF-C72A-9097-A8A63407CF22}"/>
              </a:ext>
            </a:extLst>
          </p:cNvPr>
          <p:cNvPicPr>
            <a:picLocks noChangeAspect="1"/>
          </p:cNvPicPr>
          <p:nvPr/>
        </p:nvPicPr>
        <p:blipFill>
          <a:blip r:embed="rId3"/>
          <a:stretch>
            <a:fillRect/>
          </a:stretch>
        </p:blipFill>
        <p:spPr>
          <a:xfrm>
            <a:off x="6733070" y="1731813"/>
            <a:ext cx="4849330" cy="3022294"/>
          </a:xfrm>
          <a:prstGeom prst="rect">
            <a:avLst/>
          </a:prstGeom>
        </p:spPr>
      </p:pic>
      <p:pic>
        <p:nvPicPr>
          <p:cNvPr id="5" name="Picture 4">
            <a:extLst>
              <a:ext uri="{FF2B5EF4-FFF2-40B4-BE49-F238E27FC236}">
                <a16:creationId xmlns:a16="http://schemas.microsoft.com/office/drawing/2014/main" id="{C202F258-E5EF-62C2-7B7E-E86DC4212AC4}"/>
              </a:ext>
            </a:extLst>
          </p:cNvPr>
          <p:cNvPicPr>
            <a:picLocks noChangeAspect="1"/>
          </p:cNvPicPr>
          <p:nvPr/>
        </p:nvPicPr>
        <p:blipFill>
          <a:blip r:embed="rId4"/>
          <a:stretch>
            <a:fillRect/>
          </a:stretch>
        </p:blipFill>
        <p:spPr>
          <a:xfrm>
            <a:off x="4371975" y="3912834"/>
            <a:ext cx="3448050" cy="1323975"/>
          </a:xfrm>
          <a:prstGeom prst="rect">
            <a:avLst/>
          </a:prstGeom>
        </p:spPr>
      </p:pic>
    </p:spTree>
    <p:extLst>
      <p:ext uri="{BB962C8B-B14F-4D97-AF65-F5344CB8AC3E}">
        <p14:creationId xmlns:p14="http://schemas.microsoft.com/office/powerpoint/2010/main" val="7307533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AFC5A-05E6-D3A5-03FD-24A251EB6717}"/>
              </a:ext>
            </a:extLst>
          </p:cNvPr>
          <p:cNvSpPr>
            <a:spLocks noGrp="1"/>
          </p:cNvSpPr>
          <p:nvPr>
            <p:ph type="title"/>
          </p:nvPr>
        </p:nvSpPr>
        <p:spPr>
          <a:solidFill>
            <a:srgbClr val="002060"/>
          </a:solidFill>
        </p:spPr>
        <p:txBody>
          <a:bodyPr/>
          <a:lstStyle/>
          <a:p>
            <a:r>
              <a:rPr lang="en-GB" dirty="0">
                <a:solidFill>
                  <a:schemeClr val="bg1"/>
                </a:solidFill>
              </a:rPr>
              <a:t>Module Content</a:t>
            </a:r>
          </a:p>
        </p:txBody>
      </p:sp>
      <p:pic>
        <p:nvPicPr>
          <p:cNvPr id="6" name="Content Placeholder 5">
            <a:extLst>
              <a:ext uri="{FF2B5EF4-FFF2-40B4-BE49-F238E27FC236}">
                <a16:creationId xmlns:a16="http://schemas.microsoft.com/office/drawing/2014/main" id="{7B7538B6-B688-410A-3E54-2019F052D721}"/>
              </a:ext>
            </a:extLst>
          </p:cNvPr>
          <p:cNvPicPr>
            <a:picLocks noGrp="1" noChangeAspect="1"/>
          </p:cNvPicPr>
          <p:nvPr>
            <p:ph sz="half" idx="1"/>
          </p:nvPr>
        </p:nvPicPr>
        <p:blipFill>
          <a:blip r:embed="rId3"/>
          <a:stretch>
            <a:fillRect/>
          </a:stretch>
        </p:blipFill>
        <p:spPr>
          <a:xfrm>
            <a:off x="1157526" y="2032000"/>
            <a:ext cx="4493084" cy="2989943"/>
          </a:xfrm>
          <a:prstGeom prst="rect">
            <a:avLst/>
          </a:prstGeom>
        </p:spPr>
      </p:pic>
      <p:sp>
        <p:nvSpPr>
          <p:cNvPr id="5" name="Content Placeholder 4">
            <a:extLst>
              <a:ext uri="{FF2B5EF4-FFF2-40B4-BE49-F238E27FC236}">
                <a16:creationId xmlns:a16="http://schemas.microsoft.com/office/drawing/2014/main" id="{C132A5D5-732A-B179-AE23-BBCBADBB280F}"/>
              </a:ext>
            </a:extLst>
          </p:cNvPr>
          <p:cNvSpPr>
            <a:spLocks noGrp="1"/>
          </p:cNvSpPr>
          <p:nvPr>
            <p:ph sz="half" idx="2"/>
          </p:nvPr>
        </p:nvSpPr>
        <p:spPr/>
        <p:txBody>
          <a:bodyPr>
            <a:normAutofit fontScale="77500" lnSpcReduction="20000"/>
          </a:bodyPr>
          <a:lstStyle/>
          <a:p>
            <a:r>
              <a:rPr lang="en-GB" dirty="0"/>
              <a:t>Organisational culture</a:t>
            </a:r>
          </a:p>
          <a:p>
            <a:r>
              <a:rPr lang="en-GB" dirty="0"/>
              <a:t>Leadership in complex multi-agency environment</a:t>
            </a:r>
          </a:p>
          <a:p>
            <a:r>
              <a:rPr lang="en-GB" dirty="0"/>
              <a:t>Critical decisions &amp; accountability</a:t>
            </a:r>
          </a:p>
          <a:p>
            <a:r>
              <a:rPr lang="en-GB" dirty="0"/>
              <a:t>Terrorism and its global impact</a:t>
            </a:r>
          </a:p>
          <a:p>
            <a:r>
              <a:rPr lang="en-GB" dirty="0"/>
              <a:t>Threat of Serious and organised crime</a:t>
            </a:r>
          </a:p>
          <a:p>
            <a:r>
              <a:rPr lang="en-GB" dirty="0"/>
              <a:t>Policing vulnerability and its complexity</a:t>
            </a:r>
          </a:p>
          <a:p>
            <a:r>
              <a:rPr lang="en-GB" dirty="0"/>
              <a:t>Press and the media – impact on policing</a:t>
            </a:r>
          </a:p>
          <a:p>
            <a:r>
              <a:rPr lang="en-GB" dirty="0"/>
              <a:t>Policing diverse communities, community cohesion &amp; hate crime</a:t>
            </a:r>
          </a:p>
        </p:txBody>
      </p:sp>
    </p:spTree>
    <p:extLst>
      <p:ext uri="{BB962C8B-B14F-4D97-AF65-F5344CB8AC3E}">
        <p14:creationId xmlns:p14="http://schemas.microsoft.com/office/powerpoint/2010/main" val="3818023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6" end="6"/>
                                            </p:txEl>
                                          </p:spTgt>
                                        </p:tgtEl>
                                        <p:attrNameLst>
                                          <p:attrName>style.visibility</p:attrName>
                                        </p:attrNameLst>
                                      </p:cBhvr>
                                      <p:to>
                                        <p:strVal val="visible"/>
                                      </p:to>
                                    </p:set>
                                    <p:animEffect transition="in" filter="fade">
                                      <p:cBhvr>
                                        <p:cTn id="49" dur="1000"/>
                                        <p:tgtEl>
                                          <p:spTgt spid="5">
                                            <p:txEl>
                                              <p:pRg st="6" end="6"/>
                                            </p:txEl>
                                          </p:spTgt>
                                        </p:tgtEl>
                                      </p:cBhvr>
                                    </p:animEffect>
                                    <p:anim calcmode="lin" valueType="num">
                                      <p:cBhvr>
                                        <p:cTn id="50"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5">
                                            <p:txEl>
                                              <p:pRg st="7" end="7"/>
                                            </p:txEl>
                                          </p:spTgt>
                                        </p:tgtEl>
                                        <p:attrNameLst>
                                          <p:attrName>style.visibility</p:attrName>
                                        </p:attrNameLst>
                                      </p:cBhvr>
                                      <p:to>
                                        <p:strVal val="visible"/>
                                      </p:to>
                                    </p:set>
                                    <p:animEffect transition="in" filter="fade">
                                      <p:cBhvr>
                                        <p:cTn id="56" dur="1000"/>
                                        <p:tgtEl>
                                          <p:spTgt spid="5">
                                            <p:txEl>
                                              <p:pRg st="7" end="7"/>
                                            </p:txEl>
                                          </p:spTgt>
                                        </p:tgtEl>
                                      </p:cBhvr>
                                    </p:animEffect>
                                    <p:anim calcmode="lin" valueType="num">
                                      <p:cBhvr>
                                        <p:cTn id="57"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DBF12-7C0A-58C2-D71B-5BF56D20655F}"/>
              </a:ext>
            </a:extLst>
          </p:cNvPr>
          <p:cNvSpPr>
            <a:spLocks noGrp="1"/>
          </p:cNvSpPr>
          <p:nvPr>
            <p:ph type="title"/>
          </p:nvPr>
        </p:nvSpPr>
        <p:spPr>
          <a:solidFill>
            <a:srgbClr val="002060"/>
          </a:solidFill>
        </p:spPr>
        <p:txBody>
          <a:bodyPr/>
          <a:lstStyle/>
          <a:p>
            <a:r>
              <a:rPr lang="en-GB" dirty="0">
                <a:solidFill>
                  <a:schemeClr val="bg1"/>
                </a:solidFill>
              </a:rPr>
              <a:t>Learning outcomes of module</a:t>
            </a:r>
          </a:p>
        </p:txBody>
      </p:sp>
      <p:sp>
        <p:nvSpPr>
          <p:cNvPr id="3" name="Content Placeholder 2">
            <a:extLst>
              <a:ext uri="{FF2B5EF4-FFF2-40B4-BE49-F238E27FC236}">
                <a16:creationId xmlns:a16="http://schemas.microsoft.com/office/drawing/2014/main" id="{7C3AE311-CB78-A544-FDE2-6BDFF801310F}"/>
              </a:ext>
            </a:extLst>
          </p:cNvPr>
          <p:cNvSpPr>
            <a:spLocks noGrp="1"/>
          </p:cNvSpPr>
          <p:nvPr>
            <p:ph idx="1"/>
          </p:nvPr>
        </p:nvSpPr>
        <p:spPr>
          <a:xfrm>
            <a:off x="609600" y="1600201"/>
            <a:ext cx="8362950" cy="3917032"/>
          </a:xfrm>
        </p:spPr>
        <p:txBody>
          <a:bodyPr>
            <a:normAutofit fontScale="62500" lnSpcReduction="20000"/>
          </a:bodyPr>
          <a:lstStyle/>
          <a:p>
            <a:pPr marL="0" indent="0">
              <a:buNone/>
            </a:pPr>
            <a:r>
              <a:rPr lang="en-GB" dirty="0"/>
              <a:t>Upon successful completion of the module, the student should be able to:</a:t>
            </a:r>
          </a:p>
          <a:p>
            <a:r>
              <a:rPr lang="en-GB" i="1" dirty="0">
                <a:solidFill>
                  <a:srgbClr val="002060"/>
                </a:solidFill>
              </a:rPr>
              <a:t>Critically evaluate the constantly changing criminal threats and trends that exist in today’s complex society and consider the leadership challenges that these create.</a:t>
            </a:r>
          </a:p>
          <a:p>
            <a:pPr marL="0" indent="0">
              <a:buNone/>
            </a:pPr>
            <a:endParaRPr lang="en-GB" i="1" dirty="0">
              <a:solidFill>
                <a:srgbClr val="002060"/>
              </a:solidFill>
            </a:endParaRPr>
          </a:p>
          <a:p>
            <a:r>
              <a:rPr lang="en-GB" i="1" dirty="0">
                <a:solidFill>
                  <a:srgbClr val="002060"/>
                </a:solidFill>
              </a:rPr>
              <a:t>Systematically analyse the challenges that leaders face in relation to more complex emerging criminality and organisational issues and their response to these threats</a:t>
            </a:r>
          </a:p>
          <a:p>
            <a:pPr marL="0" indent="0">
              <a:buNone/>
            </a:pPr>
            <a:endParaRPr lang="en-GB" i="1" dirty="0">
              <a:solidFill>
                <a:srgbClr val="002060"/>
              </a:solidFill>
            </a:endParaRPr>
          </a:p>
          <a:p>
            <a:r>
              <a:rPr lang="en-GB" i="1" dirty="0">
                <a:solidFill>
                  <a:srgbClr val="002060"/>
                </a:solidFill>
              </a:rPr>
              <a:t>Demonstrate a systematic understanding of knowledge, and a critical awareness of current problems and/or new insights, in the consideration of the impact that this complex emerging criminality has on an increasingly diverse community</a:t>
            </a:r>
          </a:p>
        </p:txBody>
      </p:sp>
      <p:pic>
        <p:nvPicPr>
          <p:cNvPr id="4" name="Picture 3">
            <a:extLst>
              <a:ext uri="{FF2B5EF4-FFF2-40B4-BE49-F238E27FC236}">
                <a16:creationId xmlns:a16="http://schemas.microsoft.com/office/drawing/2014/main" id="{611EBB42-19BB-A6FC-F4FE-8D409FD671BB}"/>
              </a:ext>
            </a:extLst>
          </p:cNvPr>
          <p:cNvPicPr>
            <a:picLocks noChangeAspect="1"/>
          </p:cNvPicPr>
          <p:nvPr/>
        </p:nvPicPr>
        <p:blipFill>
          <a:blip r:embed="rId3"/>
          <a:stretch>
            <a:fillRect/>
          </a:stretch>
        </p:blipFill>
        <p:spPr>
          <a:xfrm>
            <a:off x="8972550" y="2543175"/>
            <a:ext cx="2581275" cy="1771650"/>
          </a:xfrm>
          <a:prstGeom prst="rect">
            <a:avLst/>
          </a:prstGeom>
        </p:spPr>
      </p:pic>
    </p:spTree>
    <p:extLst>
      <p:ext uri="{BB962C8B-B14F-4D97-AF65-F5344CB8AC3E}">
        <p14:creationId xmlns:p14="http://schemas.microsoft.com/office/powerpoint/2010/main" val="2018019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6D303-F13B-34D7-0CD9-46A45EDAA7AE}"/>
              </a:ext>
            </a:extLst>
          </p:cNvPr>
          <p:cNvSpPr>
            <a:spLocks noGrp="1"/>
          </p:cNvSpPr>
          <p:nvPr>
            <p:ph type="title"/>
          </p:nvPr>
        </p:nvSpPr>
        <p:spPr>
          <a:solidFill>
            <a:srgbClr val="002060"/>
          </a:solidFill>
        </p:spPr>
        <p:txBody>
          <a:bodyPr/>
          <a:lstStyle/>
          <a:p>
            <a:r>
              <a:rPr lang="en-GB" dirty="0">
                <a:solidFill>
                  <a:schemeClr val="bg1"/>
                </a:solidFill>
              </a:rPr>
              <a:t>Timetable</a:t>
            </a:r>
          </a:p>
        </p:txBody>
      </p:sp>
      <p:graphicFrame>
        <p:nvGraphicFramePr>
          <p:cNvPr id="10" name="Content Placeholder 9">
            <a:extLst>
              <a:ext uri="{FF2B5EF4-FFF2-40B4-BE49-F238E27FC236}">
                <a16:creationId xmlns:a16="http://schemas.microsoft.com/office/drawing/2014/main" id="{8D80A543-F9AE-B825-2E74-7F0446B4C0E4}"/>
              </a:ext>
            </a:extLst>
          </p:cNvPr>
          <p:cNvGraphicFramePr>
            <a:graphicFrameLocks noGrp="1"/>
          </p:cNvGraphicFramePr>
          <p:nvPr>
            <p:ph idx="1"/>
            <p:extLst>
              <p:ext uri="{D42A27DB-BD31-4B8C-83A1-F6EECF244321}">
                <p14:modId xmlns:p14="http://schemas.microsoft.com/office/powerpoint/2010/main" val="3916599651"/>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58874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113F1-E99E-1E3F-0414-9F73597CB522}"/>
              </a:ext>
            </a:extLst>
          </p:cNvPr>
          <p:cNvSpPr>
            <a:spLocks noGrp="1"/>
          </p:cNvSpPr>
          <p:nvPr>
            <p:ph type="title"/>
          </p:nvPr>
        </p:nvSpPr>
        <p:spPr>
          <a:solidFill>
            <a:srgbClr val="002060"/>
          </a:solidFill>
        </p:spPr>
        <p:txBody>
          <a:bodyPr/>
          <a:lstStyle/>
          <a:p>
            <a:r>
              <a:rPr lang="en-GB" dirty="0">
                <a:solidFill>
                  <a:schemeClr val="bg1"/>
                </a:solidFill>
              </a:rPr>
              <a:t>Module Assignment:</a:t>
            </a:r>
          </a:p>
        </p:txBody>
      </p:sp>
      <p:sp>
        <p:nvSpPr>
          <p:cNvPr id="3" name="Content Placeholder 2">
            <a:extLst>
              <a:ext uri="{FF2B5EF4-FFF2-40B4-BE49-F238E27FC236}">
                <a16:creationId xmlns:a16="http://schemas.microsoft.com/office/drawing/2014/main" id="{444463F3-3EB5-B9BD-69DC-0F17E9796C94}"/>
              </a:ext>
            </a:extLst>
          </p:cNvPr>
          <p:cNvSpPr>
            <a:spLocks noGrp="1"/>
          </p:cNvSpPr>
          <p:nvPr>
            <p:ph idx="1"/>
          </p:nvPr>
        </p:nvSpPr>
        <p:spPr/>
        <p:txBody>
          <a:bodyPr>
            <a:normAutofit fontScale="85000" lnSpcReduction="10000"/>
          </a:bodyPr>
          <a:lstStyle/>
          <a:p>
            <a:pPr marL="0" indent="0" algn="ctr">
              <a:buNone/>
            </a:pPr>
            <a:r>
              <a:rPr lang="en-GB" b="1" dirty="0">
                <a:latin typeface="Arial" panose="020B0604020202020204" pitchFamily="34" charset="0"/>
                <a:cs typeface="Arial" panose="020B0604020202020204" pitchFamily="34" charset="0"/>
              </a:rPr>
              <a:t>Write a 5000 word reflective report on the many and varied challenges of operational leadership in policing.</a:t>
            </a:r>
          </a:p>
          <a:p>
            <a:pPr marL="0" indent="0" algn="ctr">
              <a:buNone/>
            </a:pPr>
            <a:endParaRPr lang="en-GB" b="1" dirty="0">
              <a:latin typeface="Arial" panose="020B0604020202020204" pitchFamily="34" charset="0"/>
              <a:cs typeface="Arial" panose="020B0604020202020204" pitchFamily="34" charset="0"/>
            </a:endParaRPr>
          </a:p>
          <a:p>
            <a:pPr marL="0" indent="0">
              <a:buNone/>
            </a:pPr>
            <a:r>
              <a:rPr lang="en-GB" i="1" dirty="0">
                <a:latin typeface="Arial" panose="020B0604020202020204" pitchFamily="34" charset="0"/>
                <a:cs typeface="Arial" panose="020B0604020202020204" pitchFamily="34" charset="0"/>
              </a:rPr>
              <a:t>You may choose a leadership issue of your choice where you will describe how theories of leadership link to practice on the ground from a personal perspective (first person narrative is therefore allowed).</a:t>
            </a:r>
          </a:p>
          <a:p>
            <a:pPr marL="0" indent="0">
              <a:buNone/>
            </a:pPr>
            <a:endParaRPr lang="en-GB" i="1" dirty="0">
              <a:latin typeface="Arial" panose="020B0604020202020204" pitchFamily="34" charset="0"/>
              <a:cs typeface="Arial" panose="020B0604020202020204" pitchFamily="34" charset="0"/>
            </a:endParaRPr>
          </a:p>
          <a:p>
            <a:pPr marL="0" indent="0">
              <a:buNone/>
            </a:pPr>
            <a:r>
              <a:rPr lang="en-GB" i="1" dirty="0">
                <a:latin typeface="Arial" panose="020B0604020202020204" pitchFamily="34" charset="0"/>
                <a:cs typeface="Arial" panose="020B0604020202020204" pitchFamily="34" charset="0"/>
              </a:rPr>
              <a:t>You will ensure that the reflective report is underpinned with academic theory and sources, together with reflective model/s of your choice.</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628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D3E47-A121-FF5E-735F-7F1429C308E9}"/>
              </a:ext>
            </a:extLst>
          </p:cNvPr>
          <p:cNvSpPr>
            <a:spLocks noGrp="1"/>
          </p:cNvSpPr>
          <p:nvPr>
            <p:ph type="title"/>
          </p:nvPr>
        </p:nvSpPr>
        <p:spPr>
          <a:solidFill>
            <a:srgbClr val="002060"/>
          </a:solidFill>
        </p:spPr>
        <p:txBody>
          <a:bodyPr/>
          <a:lstStyle/>
          <a:p>
            <a:r>
              <a:rPr lang="en-GB" dirty="0">
                <a:solidFill>
                  <a:schemeClr val="bg1"/>
                </a:solidFill>
              </a:rPr>
              <a:t>Submission date</a:t>
            </a:r>
          </a:p>
        </p:txBody>
      </p:sp>
      <p:sp>
        <p:nvSpPr>
          <p:cNvPr id="3" name="Content Placeholder 2">
            <a:extLst>
              <a:ext uri="{FF2B5EF4-FFF2-40B4-BE49-F238E27FC236}">
                <a16:creationId xmlns:a16="http://schemas.microsoft.com/office/drawing/2014/main" id="{3715DF37-3C0B-7BBC-3157-C72119A5D094}"/>
              </a:ext>
            </a:extLst>
          </p:cNvPr>
          <p:cNvSpPr>
            <a:spLocks noGrp="1"/>
          </p:cNvSpPr>
          <p:nvPr>
            <p:ph sz="half" idx="1"/>
          </p:nvPr>
        </p:nvSpPr>
        <p:spPr>
          <a:solidFill>
            <a:schemeClr val="bg1"/>
          </a:solidFill>
          <a:ln>
            <a:solidFill>
              <a:srgbClr val="FF0000"/>
            </a:solidFill>
          </a:ln>
        </p:spPr>
        <p:txBody>
          <a:bodyPr>
            <a:normAutofit fontScale="92500" lnSpcReduction="10000"/>
          </a:bodyPr>
          <a:lstStyle/>
          <a:p>
            <a:pPr marL="0" indent="0" algn="ctr">
              <a:buNone/>
            </a:pPr>
            <a:endParaRPr lang="en-GB" dirty="0"/>
          </a:p>
          <a:p>
            <a:pPr marL="0" indent="0" algn="ctr">
              <a:buNone/>
            </a:pPr>
            <a:r>
              <a:rPr lang="en-GB" b="1" dirty="0"/>
              <a:t>Submission deadline:</a:t>
            </a:r>
          </a:p>
          <a:p>
            <a:pPr marL="0" indent="0" algn="ctr">
              <a:buNone/>
            </a:pPr>
            <a:endParaRPr lang="en-GB" b="1" dirty="0"/>
          </a:p>
          <a:p>
            <a:pPr marL="0" indent="0" algn="ctr">
              <a:buNone/>
            </a:pPr>
            <a:r>
              <a:rPr lang="en-GB" b="1" dirty="0"/>
              <a:t>23:59hrs</a:t>
            </a:r>
          </a:p>
          <a:p>
            <a:pPr marL="0" indent="0" algn="ctr">
              <a:buNone/>
            </a:pPr>
            <a:r>
              <a:rPr lang="en-GB" b="1" dirty="0"/>
              <a:t>Monday 24</a:t>
            </a:r>
            <a:r>
              <a:rPr lang="en-GB" b="1" baseline="30000" dirty="0"/>
              <a:t>th</a:t>
            </a:r>
            <a:r>
              <a:rPr lang="en-GB" b="1" dirty="0"/>
              <a:t> April 2023</a:t>
            </a:r>
          </a:p>
          <a:p>
            <a:pPr marL="0" indent="0" algn="ctr">
              <a:buNone/>
            </a:pPr>
            <a:endParaRPr lang="en-GB" b="1" dirty="0"/>
          </a:p>
          <a:p>
            <a:pPr marL="0" indent="0" algn="ctr">
              <a:buNone/>
            </a:pPr>
            <a:r>
              <a:rPr lang="en-GB" b="1" dirty="0"/>
              <a:t>Pass mark 50%</a:t>
            </a:r>
          </a:p>
          <a:p>
            <a:pPr marL="0" indent="0" algn="ctr">
              <a:buNone/>
            </a:pPr>
            <a:endParaRPr lang="en-GB" b="1" dirty="0"/>
          </a:p>
          <a:p>
            <a:pPr marL="0" indent="0" algn="ctr">
              <a:buNone/>
            </a:pPr>
            <a:r>
              <a:rPr lang="en-GB" dirty="0"/>
              <a:t>***Turnitin is now open***</a:t>
            </a:r>
          </a:p>
        </p:txBody>
      </p:sp>
      <p:pic>
        <p:nvPicPr>
          <p:cNvPr id="5" name="Content Placeholder 4">
            <a:extLst>
              <a:ext uri="{FF2B5EF4-FFF2-40B4-BE49-F238E27FC236}">
                <a16:creationId xmlns:a16="http://schemas.microsoft.com/office/drawing/2014/main" id="{3A5A705E-3160-D84F-9112-C1953C6BE1AC}"/>
              </a:ext>
            </a:extLst>
          </p:cNvPr>
          <p:cNvPicPr>
            <a:picLocks noGrp="1" noChangeAspect="1"/>
          </p:cNvPicPr>
          <p:nvPr>
            <p:ph sz="half" idx="2"/>
          </p:nvPr>
        </p:nvPicPr>
        <p:blipFill>
          <a:blip r:embed="rId3"/>
          <a:stretch>
            <a:fillRect/>
          </a:stretch>
        </p:blipFill>
        <p:spPr>
          <a:xfrm>
            <a:off x="6337300" y="2261221"/>
            <a:ext cx="5588000" cy="2667000"/>
          </a:xfrm>
          <a:prstGeom prst="rect">
            <a:avLst/>
          </a:prstGeom>
        </p:spPr>
      </p:pic>
    </p:spTree>
    <p:extLst>
      <p:ext uri="{BB962C8B-B14F-4D97-AF65-F5344CB8AC3E}">
        <p14:creationId xmlns:p14="http://schemas.microsoft.com/office/powerpoint/2010/main" val="13266877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257E9-725C-6CF5-E1CC-9849D733FE5C}"/>
              </a:ext>
            </a:extLst>
          </p:cNvPr>
          <p:cNvSpPr>
            <a:spLocks noGrp="1"/>
          </p:cNvSpPr>
          <p:nvPr>
            <p:ph type="title"/>
          </p:nvPr>
        </p:nvSpPr>
        <p:spPr>
          <a:solidFill>
            <a:srgbClr val="002060"/>
          </a:solidFill>
        </p:spPr>
        <p:txBody>
          <a:bodyPr/>
          <a:lstStyle/>
          <a:p>
            <a:r>
              <a:rPr lang="en-GB" dirty="0">
                <a:solidFill>
                  <a:schemeClr val="bg1"/>
                </a:solidFill>
              </a:rPr>
              <a:t>Understanding the assignment</a:t>
            </a:r>
          </a:p>
        </p:txBody>
      </p:sp>
      <p:sp>
        <p:nvSpPr>
          <p:cNvPr id="3" name="Content Placeholder 2">
            <a:extLst>
              <a:ext uri="{FF2B5EF4-FFF2-40B4-BE49-F238E27FC236}">
                <a16:creationId xmlns:a16="http://schemas.microsoft.com/office/drawing/2014/main" id="{29DC6DA0-2C42-865F-4FEC-9139E1BBBF7F}"/>
              </a:ext>
            </a:extLst>
          </p:cNvPr>
          <p:cNvSpPr>
            <a:spLocks noGrp="1"/>
          </p:cNvSpPr>
          <p:nvPr>
            <p:ph sz="half" idx="1"/>
          </p:nvPr>
        </p:nvSpPr>
        <p:spPr/>
        <p:txBody>
          <a:bodyPr/>
          <a:lstStyle/>
          <a:p>
            <a:endParaRPr lang="en-GB" b="1" dirty="0"/>
          </a:p>
          <a:p>
            <a:pPr algn="ctr"/>
            <a:r>
              <a:rPr lang="en-GB" b="1" dirty="0">
                <a:solidFill>
                  <a:srgbClr val="7030A0"/>
                </a:solidFill>
              </a:rPr>
              <a:t>Directive word</a:t>
            </a:r>
          </a:p>
          <a:p>
            <a:pPr algn="ctr"/>
            <a:r>
              <a:rPr lang="en-GB" b="1" dirty="0">
                <a:solidFill>
                  <a:srgbClr val="0070C0"/>
                </a:solidFill>
              </a:rPr>
              <a:t>Topic</a:t>
            </a:r>
          </a:p>
          <a:p>
            <a:pPr algn="ctr"/>
            <a:r>
              <a:rPr lang="en-GB" b="1" dirty="0">
                <a:solidFill>
                  <a:srgbClr val="00B050"/>
                </a:solidFill>
              </a:rPr>
              <a:t>Limitations</a:t>
            </a:r>
          </a:p>
        </p:txBody>
      </p:sp>
      <p:pic>
        <p:nvPicPr>
          <p:cNvPr id="5" name="Content Placeholder 4">
            <a:extLst>
              <a:ext uri="{FF2B5EF4-FFF2-40B4-BE49-F238E27FC236}">
                <a16:creationId xmlns:a16="http://schemas.microsoft.com/office/drawing/2014/main" id="{85FAC392-7692-75BA-5B47-EE5E065D93FC}"/>
              </a:ext>
            </a:extLst>
          </p:cNvPr>
          <p:cNvPicPr>
            <a:picLocks noGrp="1" noChangeAspect="1"/>
          </p:cNvPicPr>
          <p:nvPr>
            <p:ph sz="half" idx="2"/>
          </p:nvPr>
        </p:nvPicPr>
        <p:blipFill>
          <a:blip r:embed="rId3"/>
          <a:stretch>
            <a:fillRect/>
          </a:stretch>
        </p:blipFill>
        <p:spPr>
          <a:xfrm>
            <a:off x="7035446" y="2067008"/>
            <a:ext cx="4032604" cy="2828842"/>
          </a:xfrm>
          <a:prstGeom prst="rect">
            <a:avLst/>
          </a:prstGeom>
        </p:spPr>
      </p:pic>
    </p:spTree>
    <p:extLst>
      <p:ext uri="{BB962C8B-B14F-4D97-AF65-F5344CB8AC3E}">
        <p14:creationId xmlns:p14="http://schemas.microsoft.com/office/powerpoint/2010/main" val="1793388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E9C91-C0F8-9C9D-165B-69BA16AC384E}"/>
              </a:ext>
            </a:extLst>
          </p:cNvPr>
          <p:cNvSpPr>
            <a:spLocks noGrp="1"/>
          </p:cNvSpPr>
          <p:nvPr>
            <p:ph type="title"/>
          </p:nvPr>
        </p:nvSpPr>
        <p:spPr>
          <a:solidFill>
            <a:srgbClr val="002060"/>
          </a:solidFill>
        </p:spPr>
        <p:txBody>
          <a:bodyPr/>
          <a:lstStyle/>
          <a:p>
            <a:r>
              <a:rPr lang="en-GB" dirty="0">
                <a:solidFill>
                  <a:schemeClr val="bg1"/>
                </a:solidFill>
              </a:rPr>
              <a:t>Understanding the assignment</a:t>
            </a:r>
          </a:p>
        </p:txBody>
      </p:sp>
      <p:sp>
        <p:nvSpPr>
          <p:cNvPr id="3" name="Content Placeholder 2">
            <a:extLst>
              <a:ext uri="{FF2B5EF4-FFF2-40B4-BE49-F238E27FC236}">
                <a16:creationId xmlns:a16="http://schemas.microsoft.com/office/drawing/2014/main" id="{AA9F2DF1-7C7B-9D7D-31D0-18B15ED04B63}"/>
              </a:ext>
            </a:extLst>
          </p:cNvPr>
          <p:cNvSpPr>
            <a:spLocks noGrp="1"/>
          </p:cNvSpPr>
          <p:nvPr>
            <p:ph idx="1"/>
          </p:nvPr>
        </p:nvSpPr>
        <p:spPr/>
        <p:txBody>
          <a:bodyPr/>
          <a:lstStyle/>
          <a:p>
            <a:pPr marL="0" indent="0">
              <a:buNone/>
            </a:pPr>
            <a:endParaRPr lang="en-GB" b="1" dirty="0">
              <a:latin typeface="Arial" panose="020B0604020202020204" pitchFamily="34" charset="0"/>
              <a:cs typeface="Arial" panose="020B0604020202020204" pitchFamily="34" charset="0"/>
            </a:endParaRPr>
          </a:p>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Write a 5000 word reflective report on the many and</a:t>
            </a:r>
          </a:p>
          <a:p>
            <a:pPr marL="0" indent="0">
              <a:buNone/>
            </a:pPr>
            <a:r>
              <a:rPr lang="en-GB" b="1" dirty="0">
                <a:latin typeface="Arial" panose="020B0604020202020204" pitchFamily="34" charset="0"/>
                <a:cs typeface="Arial" panose="020B0604020202020204" pitchFamily="34" charset="0"/>
              </a:rPr>
              <a:t> varied challenges of operational leadership in policing.</a:t>
            </a:r>
          </a:p>
          <a:p>
            <a:endParaRPr lang="en-GB" dirty="0"/>
          </a:p>
        </p:txBody>
      </p:sp>
      <p:sp>
        <p:nvSpPr>
          <p:cNvPr id="4" name="Arrow: Down 3">
            <a:extLst>
              <a:ext uri="{FF2B5EF4-FFF2-40B4-BE49-F238E27FC236}">
                <a16:creationId xmlns:a16="http://schemas.microsoft.com/office/drawing/2014/main" id="{91B8E94E-5E32-BC1F-F7AE-F96BF260DA32}"/>
              </a:ext>
            </a:extLst>
          </p:cNvPr>
          <p:cNvSpPr/>
          <p:nvPr/>
        </p:nvSpPr>
        <p:spPr>
          <a:xfrm rot="714880">
            <a:off x="5429250" y="1417638"/>
            <a:ext cx="800100" cy="1427670"/>
          </a:xfrm>
          <a:prstGeom prst="downArrow">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9357D9E3-8A08-BF3B-046C-08395DD26775}"/>
              </a:ext>
            </a:extLst>
          </p:cNvPr>
          <p:cNvSpPr/>
          <p:nvPr/>
        </p:nvSpPr>
        <p:spPr>
          <a:xfrm rot="17916138">
            <a:off x="3322292" y="4226437"/>
            <a:ext cx="1816310" cy="10088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FF301C09-CCD3-83BF-234F-C4AE4A342977}"/>
              </a:ext>
            </a:extLst>
          </p:cNvPr>
          <p:cNvSpPr/>
          <p:nvPr/>
        </p:nvSpPr>
        <p:spPr>
          <a:xfrm rot="12953686">
            <a:off x="9937786" y="4280485"/>
            <a:ext cx="1897453" cy="917974"/>
          </a:xfrm>
          <a:prstGeom prst="right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10B35FFA-435B-91DE-14B3-39F9E721567F}"/>
              </a:ext>
            </a:extLst>
          </p:cNvPr>
          <p:cNvSpPr/>
          <p:nvPr/>
        </p:nvSpPr>
        <p:spPr>
          <a:xfrm rot="20462848">
            <a:off x="2220433" y="1303789"/>
            <a:ext cx="673116" cy="1357780"/>
          </a:xfrm>
          <a:prstGeom prst="down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94104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9D72A-6C14-43FD-1E9C-C74127343EAB}"/>
              </a:ext>
            </a:extLst>
          </p:cNvPr>
          <p:cNvSpPr>
            <a:spLocks noGrp="1"/>
          </p:cNvSpPr>
          <p:nvPr>
            <p:ph type="title"/>
          </p:nvPr>
        </p:nvSpPr>
        <p:spPr>
          <a:solidFill>
            <a:srgbClr val="002060"/>
          </a:solidFill>
        </p:spPr>
        <p:txBody>
          <a:bodyPr/>
          <a:lstStyle/>
          <a:p>
            <a:r>
              <a:rPr lang="en-GB" dirty="0">
                <a:solidFill>
                  <a:schemeClr val="bg1"/>
                </a:solidFill>
              </a:rPr>
              <a:t>A Reflective Report is….</a:t>
            </a:r>
          </a:p>
        </p:txBody>
      </p:sp>
      <p:sp>
        <p:nvSpPr>
          <p:cNvPr id="3" name="Content Placeholder 2">
            <a:extLst>
              <a:ext uri="{FF2B5EF4-FFF2-40B4-BE49-F238E27FC236}">
                <a16:creationId xmlns:a16="http://schemas.microsoft.com/office/drawing/2014/main" id="{1FBB6DC6-7B0B-95CB-DA43-81916B4A6E03}"/>
              </a:ext>
            </a:extLst>
          </p:cNvPr>
          <p:cNvSpPr>
            <a:spLocks noGrp="1"/>
          </p:cNvSpPr>
          <p:nvPr>
            <p:ph sz="half" idx="1"/>
          </p:nvPr>
        </p:nvSpPr>
        <p:spPr/>
        <p:txBody>
          <a:bodyPr>
            <a:normAutofit fontScale="92500" lnSpcReduction="10000"/>
          </a:bodyPr>
          <a:lstStyle/>
          <a:p>
            <a:r>
              <a:rPr lang="en-GB" dirty="0"/>
              <a:t>Academic paper</a:t>
            </a:r>
          </a:p>
          <a:p>
            <a:r>
              <a:rPr lang="en-GB" dirty="0"/>
              <a:t>Objectively written and focused</a:t>
            </a:r>
          </a:p>
          <a:p>
            <a:r>
              <a:rPr lang="en-GB" dirty="0"/>
              <a:t>Written in 1</a:t>
            </a:r>
            <a:r>
              <a:rPr lang="en-GB" baseline="30000" dirty="0"/>
              <a:t>st</a:t>
            </a:r>
            <a:r>
              <a:rPr lang="en-GB" dirty="0"/>
              <a:t> person</a:t>
            </a:r>
          </a:p>
          <a:p>
            <a:r>
              <a:rPr lang="en-GB" dirty="0"/>
              <a:t>Critical thought/analysis on a subject/event</a:t>
            </a:r>
          </a:p>
          <a:p>
            <a:r>
              <a:rPr lang="en-GB" dirty="0"/>
              <a:t>Clear lines of argument</a:t>
            </a:r>
          </a:p>
          <a:p>
            <a:r>
              <a:rPr lang="en-GB" dirty="0"/>
              <a:t>Introduces different perspectives as well as your own</a:t>
            </a:r>
          </a:p>
          <a:p>
            <a:r>
              <a:rPr lang="en-GB" dirty="0"/>
              <a:t>Refers to reflective model/s</a:t>
            </a:r>
          </a:p>
        </p:txBody>
      </p:sp>
      <p:pic>
        <p:nvPicPr>
          <p:cNvPr id="5" name="Content Placeholder 4">
            <a:extLst>
              <a:ext uri="{FF2B5EF4-FFF2-40B4-BE49-F238E27FC236}">
                <a16:creationId xmlns:a16="http://schemas.microsoft.com/office/drawing/2014/main" id="{D229B517-68B9-9553-E182-98673A848B3E}"/>
              </a:ext>
            </a:extLst>
          </p:cNvPr>
          <p:cNvPicPr>
            <a:picLocks noGrp="1" noChangeAspect="1"/>
          </p:cNvPicPr>
          <p:nvPr>
            <p:ph sz="half" idx="2"/>
          </p:nvPr>
        </p:nvPicPr>
        <p:blipFill>
          <a:blip r:embed="rId3"/>
          <a:stretch>
            <a:fillRect/>
          </a:stretch>
        </p:blipFill>
        <p:spPr>
          <a:xfrm>
            <a:off x="6090613" y="2095500"/>
            <a:ext cx="5476875" cy="3067050"/>
          </a:xfrm>
          <a:prstGeom prst="rect">
            <a:avLst/>
          </a:prstGeom>
        </p:spPr>
      </p:pic>
    </p:spTree>
    <p:extLst>
      <p:ext uri="{BB962C8B-B14F-4D97-AF65-F5344CB8AC3E}">
        <p14:creationId xmlns:p14="http://schemas.microsoft.com/office/powerpoint/2010/main" val="3778868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A9509-34D4-0728-B8BD-E21C5C5319E4}"/>
              </a:ext>
            </a:extLst>
          </p:cNvPr>
          <p:cNvSpPr>
            <a:spLocks noGrp="1"/>
          </p:cNvSpPr>
          <p:nvPr>
            <p:ph type="title"/>
          </p:nvPr>
        </p:nvSpPr>
        <p:spPr>
          <a:solidFill>
            <a:srgbClr val="002060"/>
          </a:solidFill>
        </p:spPr>
        <p:txBody>
          <a:bodyPr/>
          <a:lstStyle/>
          <a:p>
            <a:r>
              <a:rPr lang="en-GB" dirty="0">
                <a:solidFill>
                  <a:schemeClr val="bg1"/>
                </a:solidFill>
              </a:rPr>
              <a:t>Structure</a:t>
            </a:r>
          </a:p>
        </p:txBody>
      </p:sp>
      <p:sp>
        <p:nvSpPr>
          <p:cNvPr id="3" name="Content Placeholder 2">
            <a:extLst>
              <a:ext uri="{FF2B5EF4-FFF2-40B4-BE49-F238E27FC236}">
                <a16:creationId xmlns:a16="http://schemas.microsoft.com/office/drawing/2014/main" id="{28ECFFFC-273C-99FB-B93C-FC4ACAA39BFF}"/>
              </a:ext>
            </a:extLst>
          </p:cNvPr>
          <p:cNvSpPr>
            <a:spLocks noGrp="1"/>
          </p:cNvSpPr>
          <p:nvPr>
            <p:ph sz="half" idx="1"/>
          </p:nvPr>
        </p:nvSpPr>
        <p:spPr/>
        <p:txBody>
          <a:bodyPr>
            <a:normAutofit/>
          </a:bodyPr>
          <a:lstStyle/>
          <a:p>
            <a:pPr marL="514350" indent="-514350">
              <a:buAutoNum type="arabicPeriod"/>
            </a:pPr>
            <a:endParaRPr lang="en-GB" dirty="0"/>
          </a:p>
          <a:p>
            <a:pPr marL="0" indent="0" algn="ctr">
              <a:buNone/>
            </a:pPr>
            <a:r>
              <a:rPr lang="en-GB" b="1" dirty="0"/>
              <a:t>1. Introduction</a:t>
            </a:r>
          </a:p>
          <a:p>
            <a:pPr marL="0" indent="0" algn="ctr">
              <a:buNone/>
            </a:pPr>
            <a:r>
              <a:rPr lang="en-GB" b="1" dirty="0"/>
              <a:t>2. Main body</a:t>
            </a:r>
          </a:p>
          <a:p>
            <a:pPr marL="0" indent="0" algn="ctr">
              <a:buNone/>
            </a:pPr>
            <a:r>
              <a:rPr lang="en-GB" b="1" dirty="0"/>
              <a:t>3. Conclusion</a:t>
            </a:r>
          </a:p>
          <a:p>
            <a:pPr marL="0" indent="0">
              <a:buNone/>
            </a:pPr>
            <a:endParaRPr lang="en-GB" dirty="0"/>
          </a:p>
        </p:txBody>
      </p:sp>
      <p:pic>
        <p:nvPicPr>
          <p:cNvPr id="6" name="Content Placeholder 5">
            <a:extLst>
              <a:ext uri="{FF2B5EF4-FFF2-40B4-BE49-F238E27FC236}">
                <a16:creationId xmlns:a16="http://schemas.microsoft.com/office/drawing/2014/main" id="{7E8608BC-01D9-F5F2-C063-DE063582694B}"/>
              </a:ext>
            </a:extLst>
          </p:cNvPr>
          <p:cNvPicPr>
            <a:picLocks noGrp="1" noChangeAspect="1"/>
          </p:cNvPicPr>
          <p:nvPr>
            <p:ph sz="half" idx="2"/>
          </p:nvPr>
        </p:nvPicPr>
        <p:blipFill>
          <a:blip r:embed="rId3"/>
          <a:stretch>
            <a:fillRect/>
          </a:stretch>
        </p:blipFill>
        <p:spPr>
          <a:xfrm>
            <a:off x="6197602" y="1600201"/>
            <a:ext cx="4531579" cy="3394310"/>
          </a:xfrm>
          <a:prstGeom prst="rect">
            <a:avLst/>
          </a:prstGeom>
        </p:spPr>
      </p:pic>
    </p:spTree>
    <p:extLst>
      <p:ext uri="{BB962C8B-B14F-4D97-AF65-F5344CB8AC3E}">
        <p14:creationId xmlns:p14="http://schemas.microsoft.com/office/powerpoint/2010/main" val="36882650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AE54D-448A-A5C0-5413-709C2C412785}"/>
              </a:ext>
            </a:extLst>
          </p:cNvPr>
          <p:cNvSpPr>
            <a:spLocks noGrp="1"/>
          </p:cNvSpPr>
          <p:nvPr>
            <p:ph type="title"/>
          </p:nvPr>
        </p:nvSpPr>
        <p:spPr>
          <a:solidFill>
            <a:srgbClr val="002060"/>
          </a:solidFill>
        </p:spPr>
        <p:txBody>
          <a:bodyPr/>
          <a:lstStyle/>
          <a:p>
            <a:r>
              <a:rPr lang="en-GB" dirty="0">
                <a:solidFill>
                  <a:schemeClr val="bg1"/>
                </a:solidFill>
              </a:rPr>
              <a:t>Critical thinking…</a:t>
            </a:r>
          </a:p>
        </p:txBody>
      </p:sp>
      <p:sp>
        <p:nvSpPr>
          <p:cNvPr id="3" name="Content Placeholder 2">
            <a:extLst>
              <a:ext uri="{FF2B5EF4-FFF2-40B4-BE49-F238E27FC236}">
                <a16:creationId xmlns:a16="http://schemas.microsoft.com/office/drawing/2014/main" id="{6B9E96B5-287A-F421-8CE3-F63C4F5FFABE}"/>
              </a:ext>
            </a:extLst>
          </p:cNvPr>
          <p:cNvSpPr>
            <a:spLocks noGrp="1"/>
          </p:cNvSpPr>
          <p:nvPr>
            <p:ph sz="half" idx="1"/>
          </p:nvPr>
        </p:nvSpPr>
        <p:spPr/>
        <p:txBody>
          <a:bodyPr>
            <a:normAutofit fontScale="92500" lnSpcReduction="10000"/>
          </a:bodyPr>
          <a:lstStyle/>
          <a:p>
            <a:pPr marL="0" indent="0" algn="ctr">
              <a:buNone/>
            </a:pPr>
            <a:r>
              <a:rPr lang="en-GB" i="1" dirty="0"/>
              <a:t>To think critically is to examine ideas, evaluate them against what you already know, and make decisions about their merit. The aim of critical thinking is to maintain an ‘objective’ position. When you think critically, you weigh up all sides of an argument by evaluating its strengths and weaknesses’</a:t>
            </a:r>
          </a:p>
          <a:p>
            <a:pPr marL="0" indent="0">
              <a:buNone/>
            </a:pPr>
            <a:r>
              <a:rPr lang="en-GB" sz="2200" dirty="0"/>
              <a:t>(Open University, 2018)</a:t>
            </a:r>
          </a:p>
        </p:txBody>
      </p:sp>
      <p:pic>
        <p:nvPicPr>
          <p:cNvPr id="5" name="Content Placeholder 4">
            <a:extLst>
              <a:ext uri="{FF2B5EF4-FFF2-40B4-BE49-F238E27FC236}">
                <a16:creationId xmlns:a16="http://schemas.microsoft.com/office/drawing/2014/main" id="{F3A82F8E-2861-7E35-55D2-8B26B7019CDC}"/>
              </a:ext>
            </a:extLst>
          </p:cNvPr>
          <p:cNvPicPr>
            <a:picLocks noGrp="1" noChangeAspect="1"/>
          </p:cNvPicPr>
          <p:nvPr>
            <p:ph sz="half" idx="2"/>
          </p:nvPr>
        </p:nvPicPr>
        <p:blipFill>
          <a:blip r:embed="rId3"/>
          <a:stretch>
            <a:fillRect/>
          </a:stretch>
        </p:blipFill>
        <p:spPr>
          <a:xfrm>
            <a:off x="5994399" y="2057399"/>
            <a:ext cx="5970587" cy="3200399"/>
          </a:xfrm>
          <a:prstGeom prst="rect">
            <a:avLst/>
          </a:prstGeom>
        </p:spPr>
      </p:pic>
    </p:spTree>
    <p:extLst>
      <p:ext uri="{BB962C8B-B14F-4D97-AF65-F5344CB8AC3E}">
        <p14:creationId xmlns:p14="http://schemas.microsoft.com/office/powerpoint/2010/main" val="1414937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Reflective Models</a:t>
            </a:r>
          </a:p>
        </p:txBody>
      </p:sp>
      <p:pic>
        <p:nvPicPr>
          <p:cNvPr id="4" name="Content Placeholder 3">
            <a:extLst>
              <a:ext uri="{FF2B5EF4-FFF2-40B4-BE49-F238E27FC236}">
                <a16:creationId xmlns:a16="http://schemas.microsoft.com/office/drawing/2014/main" id="{FCAD30AD-2AEE-D17F-FE0E-5678820FB313}"/>
              </a:ext>
            </a:extLst>
          </p:cNvPr>
          <p:cNvPicPr>
            <a:picLocks noGrp="1" noChangeAspect="1"/>
          </p:cNvPicPr>
          <p:nvPr>
            <p:ph idx="1"/>
          </p:nvPr>
        </p:nvPicPr>
        <p:blipFill>
          <a:blip r:embed="rId3"/>
          <a:stretch>
            <a:fillRect/>
          </a:stretch>
        </p:blipFill>
        <p:spPr>
          <a:xfrm>
            <a:off x="155631" y="1447315"/>
            <a:ext cx="2807522" cy="2189432"/>
          </a:xfrm>
          <a:prstGeom prst="rect">
            <a:avLst/>
          </a:prstGeom>
        </p:spPr>
      </p:pic>
      <p:pic>
        <p:nvPicPr>
          <p:cNvPr id="5" name="Picture 4">
            <a:extLst>
              <a:ext uri="{FF2B5EF4-FFF2-40B4-BE49-F238E27FC236}">
                <a16:creationId xmlns:a16="http://schemas.microsoft.com/office/drawing/2014/main" id="{7BE48DFC-A3E0-6E7F-AE7D-8D1BB55D773B}"/>
              </a:ext>
            </a:extLst>
          </p:cNvPr>
          <p:cNvPicPr>
            <a:picLocks noChangeAspect="1"/>
          </p:cNvPicPr>
          <p:nvPr/>
        </p:nvPicPr>
        <p:blipFill>
          <a:blip r:embed="rId4"/>
          <a:stretch>
            <a:fillRect/>
          </a:stretch>
        </p:blipFill>
        <p:spPr>
          <a:xfrm>
            <a:off x="2903135" y="3405808"/>
            <a:ext cx="2840375" cy="1907481"/>
          </a:xfrm>
          <a:prstGeom prst="rect">
            <a:avLst/>
          </a:prstGeom>
        </p:spPr>
      </p:pic>
      <p:pic>
        <p:nvPicPr>
          <p:cNvPr id="6" name="Picture 5">
            <a:extLst>
              <a:ext uri="{FF2B5EF4-FFF2-40B4-BE49-F238E27FC236}">
                <a16:creationId xmlns:a16="http://schemas.microsoft.com/office/drawing/2014/main" id="{9914637A-4E44-150B-E7F4-5B8ED12B5C62}"/>
              </a:ext>
            </a:extLst>
          </p:cNvPr>
          <p:cNvPicPr>
            <a:picLocks noChangeAspect="1"/>
          </p:cNvPicPr>
          <p:nvPr/>
        </p:nvPicPr>
        <p:blipFill>
          <a:blip r:embed="rId5"/>
          <a:stretch>
            <a:fillRect/>
          </a:stretch>
        </p:blipFill>
        <p:spPr>
          <a:xfrm>
            <a:off x="5915003" y="1642680"/>
            <a:ext cx="2844683" cy="2434160"/>
          </a:xfrm>
          <a:prstGeom prst="rect">
            <a:avLst/>
          </a:prstGeom>
        </p:spPr>
      </p:pic>
      <p:sp>
        <p:nvSpPr>
          <p:cNvPr id="7" name="Rectangle 6">
            <a:extLst>
              <a:ext uri="{FF2B5EF4-FFF2-40B4-BE49-F238E27FC236}">
                <a16:creationId xmlns:a16="http://schemas.microsoft.com/office/drawing/2014/main" id="{96D229C7-C1C4-7A69-D961-9714A82FB686}"/>
              </a:ext>
            </a:extLst>
          </p:cNvPr>
          <p:cNvSpPr/>
          <p:nvPr/>
        </p:nvSpPr>
        <p:spPr>
          <a:xfrm>
            <a:off x="544927" y="3666424"/>
            <a:ext cx="1515654" cy="490746"/>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ERA</a:t>
            </a:r>
          </a:p>
        </p:txBody>
      </p:sp>
      <p:sp>
        <p:nvSpPr>
          <p:cNvPr id="8" name="Rectangle 7">
            <a:extLst>
              <a:ext uri="{FF2B5EF4-FFF2-40B4-BE49-F238E27FC236}">
                <a16:creationId xmlns:a16="http://schemas.microsoft.com/office/drawing/2014/main" id="{18DCF8A3-E7CF-C152-4B0F-4B889D0CE174}"/>
              </a:ext>
            </a:extLst>
          </p:cNvPr>
          <p:cNvSpPr/>
          <p:nvPr/>
        </p:nvSpPr>
        <p:spPr>
          <a:xfrm>
            <a:off x="3651455" y="2893838"/>
            <a:ext cx="1258956" cy="477078"/>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t>Driscolls</a:t>
            </a:r>
            <a:endParaRPr lang="en-GB" dirty="0"/>
          </a:p>
        </p:txBody>
      </p:sp>
      <p:sp>
        <p:nvSpPr>
          <p:cNvPr id="9" name="Rectangle 8">
            <a:extLst>
              <a:ext uri="{FF2B5EF4-FFF2-40B4-BE49-F238E27FC236}">
                <a16:creationId xmlns:a16="http://schemas.microsoft.com/office/drawing/2014/main" id="{6F5B17CC-FCB8-7EFF-6ECB-E96028768AE2}"/>
              </a:ext>
            </a:extLst>
          </p:cNvPr>
          <p:cNvSpPr/>
          <p:nvPr/>
        </p:nvSpPr>
        <p:spPr>
          <a:xfrm>
            <a:off x="6941332" y="4120593"/>
            <a:ext cx="1189633" cy="4779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Kolb</a:t>
            </a:r>
          </a:p>
        </p:txBody>
      </p:sp>
      <p:pic>
        <p:nvPicPr>
          <p:cNvPr id="10" name="Picture 9">
            <a:extLst>
              <a:ext uri="{FF2B5EF4-FFF2-40B4-BE49-F238E27FC236}">
                <a16:creationId xmlns:a16="http://schemas.microsoft.com/office/drawing/2014/main" id="{0AFA50AE-0707-21E0-EC65-9690D5C7C88E}"/>
              </a:ext>
            </a:extLst>
          </p:cNvPr>
          <p:cNvPicPr>
            <a:picLocks noChangeAspect="1"/>
          </p:cNvPicPr>
          <p:nvPr/>
        </p:nvPicPr>
        <p:blipFill>
          <a:blip r:embed="rId6"/>
          <a:stretch>
            <a:fillRect/>
          </a:stretch>
        </p:blipFill>
        <p:spPr>
          <a:xfrm>
            <a:off x="9135814" y="2757183"/>
            <a:ext cx="2840374" cy="2494404"/>
          </a:xfrm>
          <a:prstGeom prst="rect">
            <a:avLst/>
          </a:prstGeom>
        </p:spPr>
      </p:pic>
      <p:sp>
        <p:nvSpPr>
          <p:cNvPr id="11" name="Rectangle 10">
            <a:extLst>
              <a:ext uri="{FF2B5EF4-FFF2-40B4-BE49-F238E27FC236}">
                <a16:creationId xmlns:a16="http://schemas.microsoft.com/office/drawing/2014/main" id="{C82EEE69-6A48-75E6-831C-1CAA851BEA95}"/>
              </a:ext>
            </a:extLst>
          </p:cNvPr>
          <p:cNvSpPr/>
          <p:nvPr/>
        </p:nvSpPr>
        <p:spPr>
          <a:xfrm>
            <a:off x="9847009" y="2248051"/>
            <a:ext cx="1417983" cy="5879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Gibbs</a:t>
            </a:r>
          </a:p>
        </p:txBody>
      </p:sp>
    </p:spTree>
    <p:extLst>
      <p:ext uri="{BB962C8B-B14F-4D97-AF65-F5344CB8AC3E}">
        <p14:creationId xmlns:p14="http://schemas.microsoft.com/office/powerpoint/2010/main" val="34510935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CA8AE-4695-EC97-C42C-60CB0A42E825}"/>
              </a:ext>
            </a:extLst>
          </p:cNvPr>
          <p:cNvSpPr>
            <a:spLocks noGrp="1"/>
          </p:cNvSpPr>
          <p:nvPr>
            <p:ph type="title"/>
          </p:nvPr>
        </p:nvSpPr>
        <p:spPr>
          <a:solidFill>
            <a:srgbClr val="002060"/>
          </a:solidFill>
        </p:spPr>
        <p:txBody>
          <a:bodyPr/>
          <a:lstStyle/>
          <a:p>
            <a:r>
              <a:rPr lang="en-GB" dirty="0">
                <a:solidFill>
                  <a:schemeClr val="bg1"/>
                </a:solidFill>
              </a:rPr>
              <a:t>Reflective practice</a:t>
            </a:r>
          </a:p>
        </p:txBody>
      </p:sp>
      <p:pic>
        <p:nvPicPr>
          <p:cNvPr id="1026" name="Picture 2">
            <a:extLst>
              <a:ext uri="{FF2B5EF4-FFF2-40B4-BE49-F238E27FC236}">
                <a16:creationId xmlns:a16="http://schemas.microsoft.com/office/drawing/2014/main" id="{00BFAC31-7F7A-AD2A-FA57-9242846DE63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466703" y="1721777"/>
            <a:ext cx="6870727" cy="38601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81599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Lesson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r>
              <a:rPr lang="en-GB" dirty="0"/>
              <a:t>Introductions</a:t>
            </a:r>
          </a:p>
          <a:p>
            <a:r>
              <a:rPr lang="en-GB" dirty="0"/>
              <a:t>Provide an overview of module content </a:t>
            </a:r>
          </a:p>
          <a:p>
            <a:r>
              <a:rPr lang="en-GB" dirty="0"/>
              <a:t>Outline the requirements of the Module Assignment</a:t>
            </a:r>
          </a:p>
          <a:p>
            <a:r>
              <a:rPr lang="en-GB" dirty="0"/>
              <a:t>Introduction to Reflective Practice</a:t>
            </a:r>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3"/>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5329322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dirty="0">
                <a:solidFill>
                  <a:schemeClr val="bg1"/>
                </a:solidFill>
              </a:rPr>
              <a:t>Questions/concerns?</a:t>
            </a:r>
          </a:p>
        </p:txBody>
      </p:sp>
      <p:pic>
        <p:nvPicPr>
          <p:cNvPr id="6" name="Content Placeholder 5">
            <a:extLst>
              <a:ext uri="{FF2B5EF4-FFF2-40B4-BE49-F238E27FC236}">
                <a16:creationId xmlns:a16="http://schemas.microsoft.com/office/drawing/2014/main" id="{A69993E9-E928-3660-631D-3CE853B6E51A}"/>
              </a:ext>
            </a:extLst>
          </p:cNvPr>
          <p:cNvPicPr>
            <a:picLocks noGrp="1" noChangeAspect="1"/>
          </p:cNvPicPr>
          <p:nvPr>
            <p:ph idx="1"/>
          </p:nvPr>
        </p:nvPicPr>
        <p:blipFill>
          <a:blip r:embed="rId2"/>
          <a:stretch>
            <a:fillRect/>
          </a:stretch>
        </p:blipFill>
        <p:spPr>
          <a:xfrm>
            <a:off x="2788890" y="2172341"/>
            <a:ext cx="7603618" cy="2830695"/>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352</TotalTime>
  <Words>1711</Words>
  <Application>Microsoft Office PowerPoint</Application>
  <PresentationFormat>Widescreen</PresentationFormat>
  <Paragraphs>217</Paragraphs>
  <Slides>24</Slides>
  <Notes>21</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Theme1.thmx first page pp</vt:lpstr>
      <vt:lpstr>   MSc Policing  (Operational &amp; Strategic Leadership)  1. Module Introduction  </vt:lpstr>
      <vt:lpstr>Croeso - Welcome</vt:lpstr>
      <vt:lpstr>Lesson Outcomes</vt:lpstr>
      <vt:lpstr>Introductions</vt:lpstr>
      <vt:lpstr>Module Overview</vt:lpstr>
      <vt:lpstr>Module Aim</vt:lpstr>
      <vt:lpstr>Task</vt:lpstr>
      <vt:lpstr>Task - answers</vt:lpstr>
      <vt:lpstr>Task</vt:lpstr>
      <vt:lpstr>Task - answers</vt:lpstr>
      <vt:lpstr>Module Content</vt:lpstr>
      <vt:lpstr>Learning outcomes of module</vt:lpstr>
      <vt:lpstr>Timetable</vt:lpstr>
      <vt:lpstr>Module Assignment:</vt:lpstr>
      <vt:lpstr>Submission date</vt:lpstr>
      <vt:lpstr>Understanding the assignment</vt:lpstr>
      <vt:lpstr>Understanding the assignment</vt:lpstr>
      <vt:lpstr>A Reflective Report is….</vt:lpstr>
      <vt:lpstr>Structure</vt:lpstr>
      <vt:lpstr>Critical thinking…</vt:lpstr>
      <vt:lpstr>Reflective Models</vt:lpstr>
      <vt:lpstr>Reflective practice</vt:lpstr>
      <vt:lpstr>Lesson Outcomes</vt:lpstr>
      <vt:lpstr>Questions/concerns?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BSc Professional Investigation 13.10.2021 Induction</dc:title>
  <dc:creator>Alison</dc:creator>
  <cp:lastModifiedBy>Ali COOKE</cp:lastModifiedBy>
  <cp:revision>83</cp:revision>
  <dcterms:created xsi:type="dcterms:W3CDTF">2021-10-13T07:56:41Z</dcterms:created>
  <dcterms:modified xsi:type="dcterms:W3CDTF">2023-01-18T10:28:47Z</dcterms:modified>
</cp:coreProperties>
</file>