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833E78-A5DD-47DF-9848-39A2535F3DDD}" v="159" dt="2023-11-07T09:27:58.965"/>
    <p1510:client id="{E2820C3F-4866-4004-85E2-49173B641F55}" v="10" dt="2023-11-10T10:34:39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3C03B-26DB-2573-7DEF-159F962313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6094D9-9634-BA87-FF75-BDAFB61C7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2B3E4-4CB8-0680-9D29-CBDFCD3F0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0A17F-0B68-03F6-7504-28204932F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02D57-1DED-AA4F-CA51-B9E2B0313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115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829FC-9403-AEDF-4545-537D216BA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2553E-81D3-95FD-6548-A2849E5A60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726AA-6267-FC2D-E5D0-26B3D4DFD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32903-C6F1-3D20-635B-A284BF0FD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F1C9C-4FA3-F2E0-CE75-68EE384FE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117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D74D9-6887-A8BB-002E-434B4A135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1DDB98-D05D-589D-35F3-B1C4C6ACA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71695-9E64-57FC-DBB4-A7A854C24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47FA5-5CEF-B504-EC1F-9C676E10E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14F58-DAE7-9ACB-4CAA-47F9EC928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123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1EEF5-2768-1C89-5B0C-39BEC2FF6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E4DA5-C12F-81DB-491A-105A7F3262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27B0AA-5414-3D8D-2F45-2A25F81296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118189-C3BB-6FBC-2393-DB753FD6E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0103F-390F-B773-1829-25D115B4E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124053-7948-E69E-8853-81ADE7E11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801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C4291-4072-A0D7-6156-91D1DC849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88210A-DF12-6841-BDC3-FA848C2C0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240F3-4D6E-DA8B-5A6F-E3397915B3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7BB5D3-BEAB-1F9B-9435-CB8A4BF908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D05AD6-5B66-682D-8B14-D00855711B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F1FDB0-EFE0-99D7-C3EA-695EF325E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B388DB-ACEF-6658-706F-5E50DB634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A9C87E-F800-776C-BD0A-B1A43663A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043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CDCDF-40A2-7B38-2B13-12FD25F8D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A28708-F8ED-B609-3E99-6BE7BA610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64409A-699F-91F3-21E1-4ABB94912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5CBE-C13D-31E5-F522-82CFCC68D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03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D26454-AAD9-B9C0-122F-7B6388043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9DE141-A514-7E08-7378-F1F474752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D49FED-7A74-65C0-7879-920D86AA5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800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1D435-B983-B2FA-7355-7F3F51BE7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11B2A-0DEA-7D26-C583-82B61C923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72489-3939-045C-CBA3-5D05ABB988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6842D-BB9D-F2E6-99AE-0A6D43AD3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E1B2B9-E522-7874-EA80-E082858A5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1299A1-E294-2EE9-4333-897DC8C9B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14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E3734-CBFB-BD70-AF8D-A3F07C0BB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9088A4-BA04-E3E7-35C0-7B507981D3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46847-CA64-6CEA-83BE-590D431F3C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92919-A3CC-15DD-A2E5-3967513F9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D07FAF-3B5B-C001-19A3-961EECC24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AADFE6-BE4F-03BD-B443-659DC631B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580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70AAF-A303-4DE4-9211-2E6F907D8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704BD0-45C5-9784-E228-3C0AABD2F1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976669-322D-B438-D9F5-119ACB17A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E0F89-A92F-C569-CEB9-C003C3E5F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84E28-5AF1-25A9-D0CA-64EF02BE4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544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B4162E-2CA0-9AAF-067F-62C7B117B8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5E51DF-729A-ECCB-E7A8-196330951D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90732-A676-0F22-90EA-588FF708A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CCE3C-44B7-EE84-F83B-B62B505D8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5BD6DD-B245-5528-1E19-9D37A6C63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040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8AFFA1-8F45-E92B-9F9F-54107CB92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475540-C10C-7660-FE7F-7B4B122C32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37A64-EEFC-53F1-5C2C-AAF84D0BCD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E1094-5815-4B0C-8051-CD3AEF45CF5C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66F002-F78C-019B-6B5D-DAF8B5C2CD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DAB019-C209-2CFE-F068-B05C18E381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F58ED-179F-4F66-984A-09BD168500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48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olded umbrellas">
            <a:extLst>
              <a:ext uri="{FF2B5EF4-FFF2-40B4-BE49-F238E27FC236}">
                <a16:creationId xmlns:a16="http://schemas.microsoft.com/office/drawing/2014/main" id="{B8EE2D80-5ACA-17D2-DC5A-1E2E09B3D9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514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35081D-D920-0AFA-A046-21F88AAE82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Times New Roman"/>
                <a:cs typeface="Times New Roman"/>
              </a:rPr>
              <a:t>Hospitality and Tourism Management</a:t>
            </a:r>
            <a:br>
              <a:rPr lang="en-US" dirty="0">
                <a:latin typeface="Times New Roman"/>
              </a:rPr>
            </a:br>
            <a:r>
              <a:rPr lang="en-US" dirty="0">
                <a:latin typeface="Times New Roman"/>
                <a:ea typeface="+mj-lt"/>
                <a:cs typeface="+mj-lt"/>
              </a:rPr>
              <a:t>DELTA HOTEL by Marriot</a:t>
            </a:r>
            <a:endParaRPr lang="en-US" dirty="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536B8-9629-F6F2-B02F-6E4FC55575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Times New Roman"/>
                <a:cs typeface="Times New Roman"/>
              </a:rPr>
              <a:t>Students name:</a:t>
            </a:r>
          </a:p>
          <a:p>
            <a:r>
              <a:rPr lang="en-US" dirty="0">
                <a:solidFill>
                  <a:srgbClr val="FFFFFF"/>
                </a:solidFill>
                <a:latin typeface="Times New Roman"/>
                <a:cs typeface="Times New Roman"/>
              </a:rPr>
              <a:t>Students ID number:</a:t>
            </a:r>
          </a:p>
        </p:txBody>
      </p:sp>
    </p:spTree>
    <p:extLst>
      <p:ext uri="{BB962C8B-B14F-4D97-AF65-F5344CB8AC3E}">
        <p14:creationId xmlns:p14="http://schemas.microsoft.com/office/powerpoint/2010/main" val="838857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827A5-27F3-E07B-2C1E-E53403E7B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chemeClr val="bg1"/>
                </a:solidFill>
              </a:rPr>
              <a:t>Introduction</a:t>
            </a:r>
            <a:br>
              <a:rPr lang="en-US" sz="3400">
                <a:solidFill>
                  <a:schemeClr val="bg1"/>
                </a:solidFill>
              </a:rPr>
            </a:br>
            <a:endParaRPr lang="en-US" sz="3400">
              <a:solidFill>
                <a:schemeClr val="bg1"/>
              </a:solidFill>
            </a:endParaRPr>
          </a:p>
        </p:txBody>
      </p:sp>
      <p:pic>
        <p:nvPicPr>
          <p:cNvPr id="4" name="Picture 3" descr="Image result for Operating Hotel Facilities">
            <a:extLst>
              <a:ext uri="{FF2B5EF4-FFF2-40B4-BE49-F238E27FC236}">
                <a16:creationId xmlns:a16="http://schemas.microsoft.com/office/drawing/2014/main" id="{5AD6C43F-9FC6-402A-1732-DC9BB5B990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642" r="4283" b="-1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7625A-F0F2-B4C9-193D-D6A0863E7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In the hospitality sector, a hotel's reputation and client happiness are significantly impacted by the </a:t>
            </a:r>
            <a:r>
              <a:rPr lang="en-US" sz="2000" dirty="0" err="1">
                <a:solidFill>
                  <a:schemeClr val="bg1"/>
                </a:solidFill>
                <a:latin typeface="Times New Roman"/>
                <a:cs typeface="Times New Roman"/>
              </a:rPr>
              <a:t>calibre</a:t>
            </a:r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 of its room cleaning. 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The purpose of the report is to empower and encourage the cleaning staff by implementing Marriott's brand standards and adhering to an employee engagement approach. 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According to Bridger (2018), encouraging employee engagement is essential to improving overall performance and fostering a happy work environment. 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The presentation will offer thorough direction on efficient methods for cleaning rooms and tactics for motivating staff members.</a:t>
            </a:r>
          </a:p>
        </p:txBody>
      </p:sp>
      <p:grpSp>
        <p:nvGrpSpPr>
          <p:cNvPr id="15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7163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90FD7-6E44-24E8-EE22-E12F79A8E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Room Cleaning Checklist</a:t>
            </a:r>
            <a:br>
              <a:rPr lang="en-US" sz="3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F1388-F04C-A620-F2F8-256DDDC55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083" y="2688336"/>
            <a:ext cx="4944545" cy="3958259"/>
          </a:xfrm>
        </p:spPr>
        <p:txBody>
          <a:bodyPr anchor="t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Our updated room cleaning checklist </a:t>
            </a:r>
            <a:r>
              <a:rPr lang="en-US" sz="1600" dirty="0" err="1">
                <a:latin typeface="Times New Roman"/>
                <a:cs typeface="Times New Roman"/>
              </a:rPr>
              <a:t>emphasises</a:t>
            </a:r>
            <a:r>
              <a:rPr lang="en-US" sz="1600" dirty="0">
                <a:latin typeface="Times New Roman"/>
                <a:cs typeface="Times New Roman"/>
              </a:rPr>
              <a:t> thoroughness, consistency, and attention to detail while adhering to Marriott's brand values. </a:t>
            </a:r>
          </a:p>
          <a:p>
            <a:r>
              <a:rPr lang="en-US" sz="1600" dirty="0">
                <a:latin typeface="Times New Roman"/>
                <a:cs typeface="Times New Roman"/>
              </a:rPr>
              <a:t>A comprehensive cleaning guide for guestrooms is included in the checklist, which covers areas like: </a:t>
            </a:r>
          </a:p>
          <a:p>
            <a:pPr lvl="1"/>
            <a:r>
              <a:rPr lang="en-US" sz="1200" dirty="0">
                <a:latin typeface="Times New Roman"/>
                <a:cs typeface="Times New Roman"/>
              </a:rPr>
              <a:t>Bed linens and bedding.</a:t>
            </a:r>
          </a:p>
          <a:p>
            <a:pPr lvl="1"/>
            <a:r>
              <a:rPr lang="en-US" sz="1200" dirty="0">
                <a:latin typeface="Times New Roman"/>
                <a:cs typeface="Times New Roman"/>
              </a:rPr>
              <a:t>Surfaces, furniture, and fixtures. </a:t>
            </a:r>
          </a:p>
          <a:p>
            <a:pPr lvl="1"/>
            <a:r>
              <a:rPr lang="en-US" sz="1200" dirty="0">
                <a:latin typeface="Times New Roman"/>
                <a:cs typeface="Times New Roman"/>
              </a:rPr>
              <a:t>Floors and carpets. </a:t>
            </a:r>
          </a:p>
          <a:p>
            <a:pPr lvl="1"/>
            <a:r>
              <a:rPr lang="en-US" sz="1200" dirty="0">
                <a:latin typeface="Times New Roman"/>
                <a:cs typeface="Times New Roman"/>
              </a:rPr>
              <a:t>Bathrooms. </a:t>
            </a:r>
          </a:p>
          <a:p>
            <a:pPr lvl="1"/>
            <a:r>
              <a:rPr lang="en-US" sz="1200" dirty="0">
                <a:latin typeface="Times New Roman"/>
                <a:cs typeface="Times New Roman"/>
              </a:rPr>
              <a:t>Amenities and supplies. </a:t>
            </a:r>
          </a:p>
          <a:p>
            <a:pPr lvl="1"/>
            <a:r>
              <a:rPr lang="en-US" sz="1200" dirty="0">
                <a:latin typeface="Times New Roman"/>
                <a:cs typeface="Times New Roman"/>
              </a:rPr>
              <a:t>Quality control checks.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In order to provide an atmosphere of hospitality for our visitors, this checklist is intended to make sure that every detail of room cleaning is methodically handled.</a:t>
            </a:r>
          </a:p>
        </p:txBody>
      </p:sp>
      <p:pic>
        <p:nvPicPr>
          <p:cNvPr id="5" name="Picture 4" descr="A messy bed with comforter and pillows">
            <a:extLst>
              <a:ext uri="{FF2B5EF4-FFF2-40B4-BE49-F238E27FC236}">
                <a16:creationId xmlns:a16="http://schemas.microsoft.com/office/drawing/2014/main" id="{3C83635D-1377-5035-9B21-BCA50D9DD0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03" r="20844" b="7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9704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941A7-E246-5517-71C0-A7078B94E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57" y="843779"/>
            <a:ext cx="4471484" cy="127504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800" b="1" dirty="0">
                <a:effectLst/>
                <a:latin typeface="Times New Roman"/>
                <a:ea typeface="Calibri" panose="020F0502020204030204" pitchFamily="34" charset="0"/>
                <a:cs typeface="Arial"/>
              </a:rPr>
              <a:t>Room Cleaning Training and Brand Standards</a:t>
            </a:r>
            <a:br>
              <a:rPr lang="en-US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600">
              <a:cs typeface="Calibri Ligh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B0C08-FD33-F29F-1843-B0B6DF8C0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70" y="2400789"/>
            <a:ext cx="4829527" cy="427456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700" dirty="0">
                <a:latin typeface="Times New Roman"/>
                <a:cs typeface="Times New Roman"/>
              </a:rPr>
              <a:t>In the hotel business, the Delta Hotel by Marriott is the epitome of quality.</a:t>
            </a:r>
          </a:p>
          <a:p>
            <a:r>
              <a:rPr lang="en-US" sz="1700" dirty="0">
                <a:latin typeface="Times New Roman"/>
                <a:cs typeface="Times New Roman"/>
              </a:rPr>
              <a:t> High levels of hygiene and visitor pleasure are hallmarks of our brand.</a:t>
            </a:r>
          </a:p>
          <a:p>
            <a:r>
              <a:rPr lang="en-US" sz="1700" dirty="0">
                <a:latin typeface="Times New Roman"/>
                <a:cs typeface="Times New Roman"/>
              </a:rPr>
              <a:t>Maintaining client loyalty and providing consistently high-quality need adherence to Marriott's brand guidelines. </a:t>
            </a:r>
          </a:p>
          <a:p>
            <a:r>
              <a:rPr lang="en-US" sz="1700" dirty="0">
                <a:latin typeface="Times New Roman"/>
                <a:cs typeface="Times New Roman"/>
              </a:rPr>
              <a:t>Marriott has its own set of rules and procedures, therefore room cleaning training has to follow them (Casado, 2012). </a:t>
            </a:r>
          </a:p>
          <a:p>
            <a:r>
              <a:rPr lang="en-US" sz="1700" dirty="0">
                <a:latin typeface="Times New Roman"/>
                <a:cs typeface="Times New Roman"/>
              </a:rPr>
              <a:t>As the main pillars of our room cleaning processes, these brand criteria include efficiency, consistency, and attention to detail.</a:t>
            </a:r>
          </a:p>
          <a:p>
            <a:r>
              <a:rPr lang="en-US" sz="1700" dirty="0">
                <a:latin typeface="Times New Roman"/>
                <a:cs typeface="Times New Roman"/>
              </a:rPr>
              <a:t>The following will be the main topics of discussion throughout training.</a:t>
            </a:r>
          </a:p>
        </p:txBody>
      </p:sp>
      <p:pic>
        <p:nvPicPr>
          <p:cNvPr id="5" name="Picture 4" descr="Deck-chairs in a row">
            <a:extLst>
              <a:ext uri="{FF2B5EF4-FFF2-40B4-BE49-F238E27FC236}">
                <a16:creationId xmlns:a16="http://schemas.microsoft.com/office/drawing/2014/main" id="{F331776D-653C-C60F-6515-364E2CFBF6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76" r="17219" b="-3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46350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D2C77-7B87-4F70-12A4-9ACC9099C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2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Room Cleaning Training and Brand Standards</a:t>
            </a:r>
            <a:br>
              <a:rPr lang="en-US" sz="42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E52EA-9FF6-4072-0F9F-1361F3B04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b="1">
                <a:latin typeface="Times New Roman"/>
                <a:cs typeface="Times New Roman"/>
              </a:rPr>
              <a:t>Pay Close Attention</a:t>
            </a:r>
            <a:endParaRPr lang="en-US" sz="1600" b="1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Our brand values immaculate hygiene. Workers will receive training on how to conduct a comprehensive inspection of each room, paying close attention to all aspects of cleanliness such as furniture, amenities, surfaces, and linens.</a:t>
            </a:r>
          </a:p>
          <a:p>
            <a:pPr marL="0" indent="0">
              <a:buNone/>
            </a:pPr>
            <a:r>
              <a:rPr lang="en-US" sz="1600" b="1" dirty="0">
                <a:latin typeface="Times New Roman"/>
                <a:cs typeface="Times New Roman"/>
              </a:rPr>
              <a:t>Reliability</a:t>
            </a:r>
          </a:p>
          <a:p>
            <a:r>
              <a:rPr lang="en-US" sz="1600">
                <a:latin typeface="Times New Roman"/>
                <a:cs typeface="Times New Roman"/>
              </a:rPr>
              <a:t> Upholding brand standards requires reliable cleaning methods.</a:t>
            </a:r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 According to Leiter and Bakker (2010), training will place a strong emphasis on the necessity of consistent cleaning techniques and the accomplishment of each cleaning assignment for each room.</a:t>
            </a:r>
          </a:p>
          <a:p>
            <a:pPr marL="0" indent="0">
              <a:buNone/>
            </a:pPr>
            <a:r>
              <a:rPr lang="en-US" sz="1600" b="1" dirty="0">
                <a:latin typeface="Times New Roman"/>
                <a:cs typeface="Times New Roman"/>
              </a:rPr>
              <a:t>Productivity</a:t>
            </a:r>
          </a:p>
          <a:p>
            <a:r>
              <a:rPr lang="en-US" sz="1600" dirty="0">
                <a:latin typeface="Times New Roman"/>
                <a:cs typeface="Times New Roman"/>
              </a:rPr>
              <a:t>Maintaining a timely timetable for room turnover and guaranteeing that visitors may promptly check into their accommodations depends on effective time management. </a:t>
            </a:r>
          </a:p>
          <a:p>
            <a:r>
              <a:rPr lang="en-US" sz="1600" dirty="0">
                <a:latin typeface="Times New Roman"/>
                <a:cs typeface="Times New Roman"/>
              </a:rPr>
              <a:t>Workers will be taught how to manage their time effectively while maintaining a high standard of cleaning (Cottrell 2019).</a:t>
            </a:r>
          </a:p>
        </p:txBody>
      </p:sp>
      <p:pic>
        <p:nvPicPr>
          <p:cNvPr id="4" name="Picture 3" descr="Image result for Operating Hotel Facilities">
            <a:extLst>
              <a:ext uri="{FF2B5EF4-FFF2-40B4-BE49-F238E27FC236}">
                <a16:creationId xmlns:a16="http://schemas.microsoft.com/office/drawing/2014/main" id="{09B3B05F-E9BD-43E8-04A7-F71146B8A5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41" r="6165" b="-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83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BAA96E-189C-68AC-6E14-98D48D8D6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sz="3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Employee Engagement Model</a:t>
            </a:r>
            <a:br>
              <a:rPr lang="en-US" sz="3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1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B5161-F20E-8540-6941-6C792BCF0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A staff engagement approach will be incorporated to guarantee the efficacy of our training </a:t>
            </a:r>
            <a:r>
              <a:rPr lang="en-US" sz="1800" dirty="0" err="1">
                <a:latin typeface="Times New Roman"/>
                <a:cs typeface="Times New Roman"/>
              </a:rPr>
              <a:t>programmes</a:t>
            </a:r>
            <a:r>
              <a:rPr lang="en-US" sz="1800" dirty="0">
                <a:latin typeface="Times New Roman"/>
                <a:cs typeface="Times New Roman"/>
              </a:rPr>
              <a:t> and room cleaning practices.</a:t>
            </a:r>
          </a:p>
          <a:p>
            <a:r>
              <a:rPr lang="en-US" sz="1800" dirty="0">
                <a:latin typeface="Times New Roman"/>
                <a:cs typeface="Times New Roman"/>
              </a:rPr>
              <a:t>According to Sharma, Chaudhary, and Singh (2019), cultivating a pleasant work environment where workers are driven, empowered, and dedicated to the organization's objectives is just as important as task completion for achieving employee engagement. </a:t>
            </a:r>
          </a:p>
          <a:p>
            <a:r>
              <a:rPr lang="en-US" sz="1800" dirty="0">
                <a:latin typeface="Times New Roman"/>
                <a:cs typeface="Times New Roman"/>
              </a:rPr>
              <a:t>We're going to follow these guidelines:</a:t>
            </a:r>
          </a:p>
          <a:p>
            <a:pPr marL="0" indent="0">
              <a:buNone/>
            </a:pPr>
            <a:r>
              <a:rPr lang="en-US" sz="1800" b="1" dirty="0">
                <a:latin typeface="Times New Roman"/>
                <a:cs typeface="Times New Roman"/>
              </a:rPr>
              <a:t>Good Communication</a:t>
            </a:r>
          </a:p>
          <a:p>
            <a:r>
              <a:rPr lang="en-US" sz="1800" dirty="0">
                <a:latin typeface="Times New Roman"/>
                <a:cs typeface="Times New Roman"/>
              </a:rPr>
              <a:t>The housekeeping crew will develop clear and open lines of communication (Mullins &amp; </a:t>
            </a:r>
            <a:r>
              <a:rPr lang="en-US" sz="1800" dirty="0" err="1">
                <a:latin typeface="Times New Roman"/>
                <a:cs typeface="Times New Roman"/>
              </a:rPr>
              <a:t>Dossor</a:t>
            </a:r>
            <a:r>
              <a:rPr lang="en-US" sz="1800" dirty="0">
                <a:latin typeface="Times New Roman"/>
                <a:cs typeface="Times New Roman"/>
              </a:rPr>
              <a:t>, 2013).</a:t>
            </a:r>
          </a:p>
          <a:p>
            <a:r>
              <a:rPr lang="en-US" sz="1800" dirty="0">
                <a:latin typeface="Times New Roman"/>
                <a:cs typeface="Times New Roman"/>
              </a:rPr>
              <a:t>Frequent team meetings, individual meetings, and feedback sessions will motivate staff members to express their wants, issues, and recommendations.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 descr="Image result for Operating Hotel Facilities">
            <a:extLst>
              <a:ext uri="{FF2B5EF4-FFF2-40B4-BE49-F238E27FC236}">
                <a16:creationId xmlns:a16="http://schemas.microsoft.com/office/drawing/2014/main" id="{D96E7CD0-AD9B-3604-C942-3A80AB7C82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56" r="844"/>
          <a:stretch/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321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45E63-DA67-411C-1D42-2107F4D97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Employee Engagement Model</a:t>
            </a:r>
            <a:br>
              <a:rPr lang="en-US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26D9E-950D-E5B5-BBF9-AA1C281EB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699" y="2599509"/>
            <a:ext cx="5839237" cy="3639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400" b="1" dirty="0">
                <a:latin typeface="Times New Roman"/>
                <a:cs typeface="Times New Roman"/>
              </a:rPr>
              <a:t>Training and Development</a:t>
            </a:r>
          </a:p>
          <a:p>
            <a:r>
              <a:rPr lang="en-US" sz="1400" dirty="0">
                <a:latin typeface="Times New Roman"/>
                <a:cs typeface="Times New Roman"/>
              </a:rPr>
              <a:t> According to Fernand &amp; Kitchin (2017), providing chances for ongoing education is crucial for the development of staff officers. </a:t>
            </a:r>
          </a:p>
          <a:p>
            <a:r>
              <a:rPr lang="en-US" sz="1400" dirty="0">
                <a:latin typeface="Times New Roman"/>
                <a:cs typeface="Times New Roman"/>
              </a:rPr>
              <a:t>Health and safety, cross-training possibilities, and soft skills training will all be covered in addition to room cleaning protocols during training sessions.</a:t>
            </a:r>
          </a:p>
          <a:p>
            <a:pPr marL="0" indent="0">
              <a:buNone/>
            </a:pPr>
            <a:r>
              <a:rPr lang="en-US" sz="1400" b="1" dirty="0">
                <a:latin typeface="Times New Roman"/>
                <a:cs typeface="Times New Roman"/>
              </a:rPr>
              <a:t>Rewards and Recognition</a:t>
            </a:r>
          </a:p>
          <a:p>
            <a:r>
              <a:rPr lang="en-US" sz="1400" dirty="0">
                <a:latin typeface="Times New Roman"/>
                <a:cs typeface="Times New Roman"/>
              </a:rPr>
              <a:t> In accordance with Wood (2013), we will develop a </a:t>
            </a:r>
            <a:r>
              <a:rPr lang="en-US" sz="1400" dirty="0" err="1">
                <a:latin typeface="Times New Roman"/>
                <a:cs typeface="Times New Roman"/>
              </a:rPr>
              <a:t>programme</a:t>
            </a:r>
            <a:r>
              <a:rPr lang="en-US" sz="1400" dirty="0">
                <a:latin typeface="Times New Roman"/>
                <a:cs typeface="Times New Roman"/>
              </a:rPr>
              <a:t> to </a:t>
            </a:r>
            <a:r>
              <a:rPr lang="en-US" sz="1400" dirty="0" err="1">
                <a:latin typeface="Times New Roman"/>
                <a:cs typeface="Times New Roman"/>
              </a:rPr>
              <a:t>recognise</a:t>
            </a:r>
            <a:r>
              <a:rPr lang="en-US" sz="1400" dirty="0">
                <a:latin typeface="Times New Roman"/>
                <a:cs typeface="Times New Roman"/>
              </a:rPr>
              <a:t> exceptional work and commitment. </a:t>
            </a:r>
          </a:p>
          <a:p>
            <a:r>
              <a:rPr lang="en-US" sz="1400" dirty="0">
                <a:latin typeface="Times New Roman"/>
                <a:cs typeface="Times New Roman"/>
              </a:rPr>
              <a:t>Frequent acknowledgment raises spirits and improves drive (Sharma et al., 2019).</a:t>
            </a:r>
          </a:p>
          <a:p>
            <a:pPr marL="0" indent="0">
              <a:buNone/>
            </a:pPr>
            <a:r>
              <a:rPr lang="en-US" sz="1400" b="1" dirty="0">
                <a:latin typeface="Times New Roman"/>
                <a:cs typeface="Times New Roman"/>
              </a:rPr>
              <a:t>Diversity and Teamwork</a:t>
            </a:r>
          </a:p>
          <a:p>
            <a:r>
              <a:rPr lang="en-US" sz="1400" dirty="0">
                <a:latin typeface="Times New Roman"/>
                <a:cs typeface="Times New Roman"/>
              </a:rPr>
              <a:t> According to Johnson, Clark, and </a:t>
            </a:r>
            <a:r>
              <a:rPr lang="en-US" sz="1400" err="1">
                <a:latin typeface="Times New Roman"/>
                <a:cs typeface="Times New Roman"/>
              </a:rPr>
              <a:t>Shulver</a:t>
            </a:r>
            <a:r>
              <a:rPr lang="en-US" sz="1400" dirty="0">
                <a:latin typeface="Times New Roman"/>
                <a:cs typeface="Times New Roman"/>
              </a:rPr>
              <a:t> (2012), diversity and teamwork are essential to creating a pleasant work atmosphere. </a:t>
            </a:r>
          </a:p>
          <a:p>
            <a:r>
              <a:rPr lang="en-US" sz="1400" dirty="0">
                <a:latin typeface="Times New Roman"/>
                <a:cs typeface="Times New Roman"/>
              </a:rPr>
              <a:t>Team-building exercises will be planned, and we'll work to foster a sense of unity and support among team members.</a:t>
            </a:r>
          </a:p>
        </p:txBody>
      </p:sp>
      <p:pic>
        <p:nvPicPr>
          <p:cNvPr id="4" name="Picture 3" descr="Image result for Operating Hotel Facilities">
            <a:extLst>
              <a:ext uri="{FF2B5EF4-FFF2-40B4-BE49-F238E27FC236}">
                <a16:creationId xmlns:a16="http://schemas.microsoft.com/office/drawing/2014/main" id="{0EF80E84-77DC-5CFB-DBAC-AD64124C90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361" r="8114" b="-1"/>
          <a:stretch/>
        </p:blipFill>
        <p:spPr>
          <a:xfrm>
            <a:off x="6357230" y="2484255"/>
            <a:ext cx="4704579" cy="371424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49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mage result for Operating Hotel Facilities">
            <a:extLst>
              <a:ext uri="{FF2B5EF4-FFF2-40B4-BE49-F238E27FC236}">
                <a16:creationId xmlns:a16="http://schemas.microsoft.com/office/drawing/2014/main" id="{B53BD58D-CC9E-60DE-C443-9A2DE58A2D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43" r="15783"/>
          <a:stretch/>
        </p:blipFill>
        <p:spPr>
          <a:xfrm>
            <a:off x="6781799" y="1714500"/>
            <a:ext cx="5410201" cy="51435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1ED8A68-A582-AC62-104E-E319E9DB3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B3ACD-BC95-A995-15AB-3258172CD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250409"/>
            <a:ext cx="10222952" cy="1228299"/>
          </a:xfrm>
        </p:spPr>
        <p:txBody>
          <a:bodyPr>
            <a:normAutofit/>
          </a:bodyPr>
          <a:lstStyle/>
          <a:p>
            <a:r>
              <a:rPr lang="en-GB" sz="40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Industry Practice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6C1B4-393A-D369-F8F7-D8FEC4332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183642"/>
            <a:ext cx="5334199" cy="4115018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1900" dirty="0">
                <a:latin typeface="Times New Roman"/>
                <a:cs typeface="Times New Roman"/>
              </a:rPr>
              <a:t>Best industry </a:t>
            </a:r>
            <a:r>
              <a:rPr lang="en-US" sz="1900" dirty="0" err="1">
                <a:latin typeface="Times New Roman"/>
                <a:cs typeface="Times New Roman"/>
              </a:rPr>
              <a:t>practises</a:t>
            </a:r>
            <a:r>
              <a:rPr lang="en-US" sz="1900" dirty="0">
                <a:latin typeface="Times New Roman"/>
                <a:cs typeface="Times New Roman"/>
              </a:rPr>
              <a:t> and examples can be used to illustrate the success of the training </a:t>
            </a:r>
            <a:r>
              <a:rPr lang="en-US" sz="1900" dirty="0" err="1">
                <a:latin typeface="Times New Roman"/>
                <a:cs typeface="Times New Roman"/>
              </a:rPr>
              <a:t>programme</a:t>
            </a:r>
            <a:r>
              <a:rPr lang="en-US" sz="1900" dirty="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900" dirty="0">
                <a:latin typeface="Times New Roman"/>
                <a:cs typeface="Times New Roman"/>
              </a:rPr>
              <a:t> As an illustration, the Ritz-Carlton hotel chain is well known for its exacting standards and dedication to quality. </a:t>
            </a:r>
            <a:endParaRPr lang="en-US">
              <a:latin typeface="Calibri" panose="020F0502020204030204"/>
              <a:cs typeface="Calibri" panose="020F0502020204030204"/>
            </a:endParaRPr>
          </a:p>
          <a:p>
            <a:r>
              <a:rPr lang="en-US" sz="1900" dirty="0">
                <a:latin typeface="Times New Roman"/>
                <a:cs typeface="Times New Roman"/>
              </a:rPr>
              <a:t>High levels of staff empowerment and visitor satisfaction have been continuously attained by </a:t>
            </a:r>
            <a:r>
              <a:rPr lang="en-US" sz="1900" err="1">
                <a:latin typeface="Times New Roman"/>
                <a:cs typeface="Times New Roman"/>
              </a:rPr>
              <a:t>emphasising</a:t>
            </a:r>
            <a:r>
              <a:rPr lang="en-US" sz="1900" dirty="0">
                <a:latin typeface="Times New Roman"/>
                <a:cs typeface="Times New Roman"/>
              </a:rPr>
              <a:t> a culture of service. </a:t>
            </a:r>
            <a:endParaRPr lang="en-US" dirty="0">
              <a:latin typeface="Calibri" panose="020F0502020204030204"/>
              <a:cs typeface="Calibri"/>
            </a:endParaRPr>
          </a:p>
          <a:p>
            <a:r>
              <a:rPr lang="en-US" sz="1900" dirty="0">
                <a:latin typeface="Times New Roman"/>
                <a:cs typeface="Times New Roman"/>
              </a:rPr>
              <a:t>Hilton Worldwide has also received recognition for its creative strategy for fostering employee engagement. </a:t>
            </a:r>
            <a:endParaRPr lang="en-US">
              <a:latin typeface="Calibri" panose="020F0502020204030204"/>
              <a:cs typeface="Calibri"/>
            </a:endParaRPr>
          </a:p>
          <a:p>
            <a:r>
              <a:rPr lang="en-US" sz="1900" dirty="0">
                <a:latin typeface="Times New Roman"/>
                <a:cs typeface="Times New Roman"/>
              </a:rPr>
              <a:t>The company launched a </a:t>
            </a:r>
            <a:r>
              <a:rPr lang="en-US" sz="1900" err="1">
                <a:latin typeface="Times New Roman"/>
                <a:cs typeface="Times New Roman"/>
              </a:rPr>
              <a:t>programme</a:t>
            </a:r>
            <a:r>
              <a:rPr lang="en-US" sz="1900" dirty="0">
                <a:latin typeface="Times New Roman"/>
                <a:cs typeface="Times New Roman"/>
              </a:rPr>
              <a:t> called "Catch Me at My Best," which encourages staff members to thank colleagues for exceptional work. </a:t>
            </a:r>
            <a:endParaRPr lang="en-US">
              <a:latin typeface="Calibri" panose="020F0502020204030204"/>
              <a:cs typeface="Calibri"/>
            </a:endParaRPr>
          </a:p>
          <a:p>
            <a:r>
              <a:rPr lang="en-US" sz="1900" dirty="0">
                <a:latin typeface="Times New Roman"/>
                <a:cs typeface="Times New Roman"/>
              </a:rPr>
              <a:t>These kinds of acknowledgment schemes encourage a motivational and appreciative society.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27320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82D16-901D-147F-66B9-74F758F2B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Conclusion</a:t>
            </a:r>
            <a:br>
              <a:rPr lang="en-US" sz="340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400">
              <a:solidFill>
                <a:schemeClr val="bg1"/>
              </a:solidFill>
            </a:endParaRPr>
          </a:p>
        </p:txBody>
      </p:sp>
      <p:pic>
        <p:nvPicPr>
          <p:cNvPr id="4" name="Picture 3" descr="Image result for Operating Hotel ">
            <a:extLst>
              <a:ext uri="{FF2B5EF4-FFF2-40B4-BE49-F238E27FC236}">
                <a16:creationId xmlns:a16="http://schemas.microsoft.com/office/drawing/2014/main" id="{AD28EA6A-9123-9F36-2C0A-AC7561C3A6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14" r="9971" b="-1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76C2B-6B8F-46AF-44AA-0AE646647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Finally, the purpose of this training presentation is to improve room cleaning methods at the Delta Hotel by Marriott in Swindon, ensuring that Marriott's brand requirements are maintained consistently. 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Our objective is to establish a constructive work atmosphere where staff members are inspired, involved, and dedicated to achieving superior results by implementing an employee engagement model. </a:t>
            </a:r>
            <a:endParaRPr lang="en-US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Our employee engagement approach is built around four key pillars: diversity, training and development, effective communication, and recognition. </a:t>
            </a:r>
            <a:endParaRPr lang="en-US">
              <a:solidFill>
                <a:schemeClr val="bg1"/>
              </a:solidFill>
              <a:latin typeface="Calibri" panose="020F0502020204030204"/>
              <a:cs typeface="Calibri"/>
            </a:endParaRPr>
          </a:p>
          <a:p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To further illustrate best </a:t>
            </a:r>
            <a:r>
              <a:rPr lang="en-US" sz="1600" err="1">
                <a:solidFill>
                  <a:schemeClr val="bg1"/>
                </a:solidFill>
                <a:latin typeface="Times New Roman"/>
                <a:cs typeface="Times New Roman"/>
              </a:rPr>
              <a:t>practises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in the industry, we take cues from industry heavyweights such as the Ritz-Carlton and Hilton. </a:t>
            </a:r>
            <a:endParaRPr lang="en-US">
              <a:solidFill>
                <a:schemeClr val="bg1"/>
              </a:solidFill>
              <a:latin typeface="Calibri" panose="020F0502020204030204"/>
              <a:cs typeface="Calibri"/>
            </a:endParaRPr>
          </a:p>
          <a:p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Our commitment to attaining high guest happiness, staff loyalty, as well as overall success is </a:t>
            </a:r>
            <a:r>
              <a:rPr lang="en-US" sz="1600" dirty="0" err="1">
                <a:solidFill>
                  <a:schemeClr val="bg1"/>
                </a:solidFill>
                <a:latin typeface="Times New Roman"/>
                <a:cs typeface="Times New Roman"/>
              </a:rPr>
              <a:t>centred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on fusing Marriott's brand values with employee involvement.</a:t>
            </a:r>
            <a:endParaRPr lang="en-US">
              <a:solidFill>
                <a:schemeClr val="bg1"/>
              </a:solidFill>
              <a:cs typeface="Calibri"/>
            </a:endParaRPr>
          </a:p>
        </p:txBody>
      </p:sp>
      <p:grpSp>
        <p:nvGrpSpPr>
          <p:cNvPr id="15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14611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AE49F-BC9B-1C14-2C35-8E56B2608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35350-A72F-CFC1-7F95-E124D145B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3" y="1825625"/>
            <a:ext cx="6414153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Bridger, E. (2018). Employee engagement: A practical introduction (2nd ed.). CIPD and Kogan Page.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Casado, M. (2012). Housekeeping Management. Wiley.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Cottrell, S. (2019). The Study Skills Handbook (5th ed.). Red Globe Press.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Ferdinand, N., &amp; Kitchin, P. (2017). Events Management - An International Approach (2nd ed.). SAGE Publications Ltd.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Johnston, R., Clark, G., &amp; </a:t>
            </a:r>
            <a:r>
              <a:rPr lang="en-US" sz="1600" err="1">
                <a:latin typeface="Times New Roman"/>
                <a:cs typeface="Times New Roman"/>
              </a:rPr>
              <a:t>Shulver</a:t>
            </a:r>
            <a:r>
              <a:rPr lang="en-US" sz="1600" dirty="0">
                <a:latin typeface="Times New Roman"/>
                <a:cs typeface="Times New Roman"/>
              </a:rPr>
              <a:t>, M. (2012). Service Operations Management. Pearson.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Leiter, M. P., &amp; Bakker, A. B. (2010). Work Engagement: A Handbook of Essential Theory and Research. Psychology Press.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Mullins, L., &amp; </a:t>
            </a:r>
            <a:r>
              <a:rPr lang="en-US" sz="1600" err="1">
                <a:latin typeface="Times New Roman"/>
                <a:cs typeface="Times New Roman"/>
              </a:rPr>
              <a:t>Dossor</a:t>
            </a:r>
            <a:r>
              <a:rPr lang="en-US" sz="1600" dirty="0">
                <a:latin typeface="Times New Roman"/>
                <a:cs typeface="Times New Roman"/>
              </a:rPr>
              <a:t>, P. (2013). Hospitality Management and </a:t>
            </a:r>
            <a:r>
              <a:rPr lang="en-US" sz="1600" err="1">
                <a:latin typeface="Times New Roman"/>
                <a:cs typeface="Times New Roman"/>
              </a:rPr>
              <a:t>Organisational</a:t>
            </a:r>
            <a:r>
              <a:rPr lang="en-US" sz="1600" dirty="0">
                <a:latin typeface="Times New Roman"/>
                <a:cs typeface="Times New Roman"/>
              </a:rPr>
              <a:t> </a:t>
            </a:r>
            <a:r>
              <a:rPr lang="en-US" sz="1600" err="1">
                <a:latin typeface="Times New Roman"/>
                <a:cs typeface="Times New Roman"/>
              </a:rPr>
              <a:t>Behaviour</a:t>
            </a:r>
            <a:r>
              <a:rPr lang="en-US" sz="1600" dirty="0">
                <a:latin typeface="Times New Roman"/>
                <a:cs typeface="Times New Roman"/>
              </a:rPr>
              <a:t> (5th ed.). Pearson.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Sharma, N., Chaudhary, N., &amp; Singh, V. (2019). Management Techniques for Employee Engagement in Contemporary Organizations. IGI Global.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Wood, R. (2013). Key Concepts in Hospitality Management. Sage.</a:t>
            </a:r>
          </a:p>
        </p:txBody>
      </p:sp>
      <p:pic>
        <p:nvPicPr>
          <p:cNvPr id="16" name="Picture 15" descr="Blue coloured book">
            <a:extLst>
              <a:ext uri="{FF2B5EF4-FFF2-40B4-BE49-F238E27FC236}">
                <a16:creationId xmlns:a16="http://schemas.microsoft.com/office/drawing/2014/main" id="{CC1223DB-964C-F17B-62D4-A7F61F2B98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69" r="28031" b="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4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1435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1151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Hospitality and Tourism Management DELTA HOTEL by Marriot</vt:lpstr>
      <vt:lpstr>Introduction </vt:lpstr>
      <vt:lpstr>Room Cleaning Checklist </vt:lpstr>
      <vt:lpstr>Room Cleaning Training and Brand Standards </vt:lpstr>
      <vt:lpstr>Room Cleaning Training and Brand Standards </vt:lpstr>
      <vt:lpstr>Employee Engagement Model </vt:lpstr>
      <vt:lpstr>Employee Engagement Model </vt:lpstr>
      <vt:lpstr>Industry Practice </vt:lpstr>
      <vt:lpstr>Conclusion 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Collins Kirui</dc:creator>
  <cp:lastModifiedBy>Langat Enock</cp:lastModifiedBy>
  <cp:revision>117</cp:revision>
  <dcterms:created xsi:type="dcterms:W3CDTF">2023-11-07T08:33:55Z</dcterms:created>
  <dcterms:modified xsi:type="dcterms:W3CDTF">2023-11-11T08:15:59Z</dcterms:modified>
</cp:coreProperties>
</file>